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8" r:id="rId3"/>
    <p:sldId id="259" r:id="rId4"/>
    <p:sldId id="260" r:id="rId5"/>
    <p:sldId id="262" r:id="rId6"/>
    <p:sldId id="263" r:id="rId7"/>
    <p:sldId id="264" r:id="rId8"/>
    <p:sldId id="265" r:id="rId9"/>
    <p:sldId id="266" r:id="rId10"/>
    <p:sldId id="269" r:id="rId11"/>
    <p:sldId id="267" r:id="rId12"/>
    <p:sldId id="268"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8"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8" r:id="rId48"/>
    <p:sldId id="307" r:id="rId49"/>
    <p:sldId id="309" r:id="rId50"/>
    <p:sldId id="310" r:id="rId51"/>
    <p:sldId id="311" r:id="rId52"/>
    <p:sldId id="313" r:id="rId53"/>
    <p:sldId id="312" r:id="rId54"/>
    <p:sldId id="314" r:id="rId55"/>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000" strike="noStrike" smtClean="0">
                <a:solidFill>
                  <a:srgbClr val="FFFFFF"/>
                </a:solidFill>
                <a:latin typeface="Lucida Sans Unicode"/>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n-U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5" name="PlaceHolder 2"/>
          <p:cNvSpPr>
            <a:spLocks noGrp="1"/>
          </p:cNvSpPr>
          <p:nvPr>
            <p:ph type="subTitle"/>
          </p:nvPr>
        </p:nvSpPr>
        <p:spPr>
          <a:xfrm>
            <a:off x="457200" y="14814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10" name="9 Marcador de pie de página"/>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000" strike="noStrike" smtClean="0">
                <a:solidFill>
                  <a:srgbClr val="FFFFFF"/>
                </a:solidFill>
                <a:latin typeface="Lucida Sans Unicode"/>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n-U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8" name="7 Marcador de pie de página"/>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23" name="22 Marcador de pie de página"/>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21" name="20 Marcador de pie de página"/>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000" strike="noStrike" smtClean="0">
                <a:solidFill>
                  <a:srgbClr val="FFFFFF"/>
                </a:solidFill>
                <a:latin typeface="Lucida Sans Unicode"/>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1752480"/>
            <a:ext cx="7772040" cy="1829520"/>
          </a:xfrm>
          <a:prstGeom prst="rect">
            <a:avLst/>
          </a:prstGeom>
          <a:noFill/>
          <a:ln>
            <a:noFill/>
          </a:ln>
        </p:spPr>
        <p:txBody>
          <a:bodyPr lIns="90000" tIns="45000" rIns="90000" bIns="45000" anchor="b"/>
          <a:lstStyle/>
          <a:p>
            <a:pPr algn="ctr">
              <a:lnSpc>
                <a:spcPct val="100000"/>
              </a:lnSpc>
            </a:pPr>
            <a:r>
              <a:rPr lang="es-BO" sz="2800" b="1" strike="noStrike" dirty="0" smtClean="0">
                <a:solidFill>
                  <a:srgbClr val="464646"/>
                </a:solidFill>
                <a:latin typeface="Lucida Sans Unicode"/>
              </a:rPr>
              <a:t>PRUEBAS </a:t>
            </a:r>
            <a:r>
              <a:rPr lang="es-BO" sz="2800" b="1" strike="noStrike" dirty="0">
                <a:solidFill>
                  <a:srgbClr val="464646"/>
                </a:solidFill>
                <a:latin typeface="Lucida Sans Unicode"/>
              </a:rPr>
              <a:t>DE SOFTWARE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251520" y="1268760"/>
            <a:ext cx="8229240" cy="5256584"/>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inspecciones y las pruebas son </a:t>
            </a:r>
            <a:r>
              <a:rPr lang="es-BO" sz="2700" strike="noStrike" dirty="0" smtClean="0">
                <a:solidFill>
                  <a:srgbClr val="000000"/>
                </a:solidFill>
                <a:latin typeface="Lucida Sans Unicode"/>
              </a:rPr>
              <a:t>complementarias. </a:t>
            </a:r>
            <a:endParaRPr dirty="0"/>
          </a:p>
          <a:p>
            <a:pPr>
              <a:lnSpc>
                <a:spcPct val="100000"/>
              </a:lnSpc>
              <a:buSzPct val="68000"/>
              <a:buFont typeface="Wingdings 3" charset="2"/>
              <a:buChar char=""/>
            </a:pPr>
            <a:r>
              <a:rPr lang="es-BO" sz="2700" strike="noStrike" dirty="0">
                <a:solidFill>
                  <a:srgbClr val="000000"/>
                </a:solidFill>
                <a:latin typeface="Lucida Sans Unicode"/>
              </a:rPr>
              <a:t>Ambas deben ser </a:t>
            </a:r>
            <a:r>
              <a:rPr lang="es-BO" sz="2700" strike="noStrike" dirty="0" smtClean="0">
                <a:solidFill>
                  <a:srgbClr val="000000"/>
                </a:solidFill>
                <a:latin typeface="Lucida Sans Unicode"/>
              </a:rPr>
              <a:t>utilizadas </a:t>
            </a:r>
            <a:r>
              <a:rPr lang="es-BO" sz="2700" strike="noStrike" dirty="0">
                <a:solidFill>
                  <a:srgbClr val="000000"/>
                </a:solidFill>
                <a:latin typeface="Lucida Sans Unicode"/>
              </a:rPr>
              <a:t>durante el proceso de V &amp; V. </a:t>
            </a:r>
            <a:endParaRPr dirty="0"/>
          </a:p>
          <a:p>
            <a:pPr>
              <a:lnSpc>
                <a:spcPct val="100000"/>
              </a:lnSpc>
              <a:buSzPct val="68000"/>
              <a:buFont typeface="Wingdings 3" charset="2"/>
              <a:buChar char=""/>
            </a:pPr>
            <a:r>
              <a:rPr lang="es-BO" sz="2700" strike="noStrike" dirty="0">
                <a:solidFill>
                  <a:srgbClr val="000000"/>
                </a:solidFill>
                <a:latin typeface="Lucida Sans Unicode"/>
              </a:rPr>
              <a:t>Las inspecciones pueden comprobar la conformidad con una especificación pero no la conformidad con los requisitos reales del cliente. </a:t>
            </a:r>
            <a:endParaRPr dirty="0"/>
          </a:p>
          <a:p>
            <a:pPr>
              <a:lnSpc>
                <a:spcPct val="100000"/>
              </a:lnSpc>
              <a:buSzPct val="68000"/>
              <a:buFont typeface="Wingdings 3" charset="2"/>
              <a:buChar char=""/>
            </a:pPr>
            <a:r>
              <a:rPr lang="es-BO" sz="2700" strike="noStrike" dirty="0">
                <a:solidFill>
                  <a:srgbClr val="000000"/>
                </a:solidFill>
                <a:latin typeface="Lucida Sans Unicode"/>
              </a:rPr>
              <a:t>Las inspecciones no pueden comprobar las características no funcionales tales como rendimiento, usabilidad, etc.</a:t>
            </a:r>
            <a:endParaRPr dirty="0"/>
          </a:p>
        </p:txBody>
      </p:sp>
      <p:sp>
        <p:nvSpPr>
          <p:cNvPr id="118" name="TextShape 2"/>
          <p:cNvSpPr txBox="1"/>
          <p:nvPr/>
        </p:nvSpPr>
        <p:spPr>
          <a:xfrm>
            <a:off x="323528"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Inspecciones y pruebas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ES" sz="2700" dirty="0">
                <a:solidFill>
                  <a:srgbClr val="000000"/>
                </a:solidFill>
                <a:latin typeface="Lucida Sans Unicode"/>
              </a:rPr>
              <a:t>Se enfocan en el código fuente de un sistema con el </a:t>
            </a:r>
            <a:r>
              <a:rPr lang="es-BO" sz="2700" dirty="0">
                <a:solidFill>
                  <a:srgbClr val="000000"/>
                </a:solidFill>
                <a:latin typeface="Lucida Sans Unicode"/>
              </a:rPr>
              <a:t>objetivo de descubrir anomalías y defectos. </a:t>
            </a:r>
            <a:endParaRPr lang="es-BO" sz="2700" dirty="0" smtClean="0">
              <a:solidFill>
                <a:srgbClr val="000000"/>
              </a:solidFill>
              <a:latin typeface="Lucida Sans Unicode"/>
            </a:endParaRPr>
          </a:p>
          <a:p>
            <a:pPr>
              <a:lnSpc>
                <a:spcPct val="100000"/>
              </a:lnSpc>
              <a:buSzPct val="68000"/>
              <a:buFont typeface="Wingdings 3" charset="2"/>
              <a:buChar char=""/>
            </a:pPr>
            <a:r>
              <a:rPr lang="es-BO" sz="2700" strike="noStrike" dirty="0" smtClean="0">
                <a:solidFill>
                  <a:srgbClr val="000000"/>
                </a:solidFill>
                <a:latin typeface="Lucida Sans Unicode"/>
              </a:rPr>
              <a:t>No requieren </a:t>
            </a:r>
            <a:r>
              <a:rPr lang="es-BO" sz="2700" strike="noStrike" dirty="0">
                <a:solidFill>
                  <a:srgbClr val="000000"/>
                </a:solidFill>
                <a:latin typeface="Lucida Sans Unicode"/>
              </a:rPr>
              <a:t>la ejecución de un sistema así que puede ser utilizado antes de la implementación.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Se </a:t>
            </a:r>
            <a:r>
              <a:rPr lang="es-BO" sz="2700" strike="noStrike" dirty="0">
                <a:solidFill>
                  <a:srgbClr val="000000"/>
                </a:solidFill>
                <a:latin typeface="Lucida Sans Unicode"/>
              </a:rPr>
              <a:t>pueden aplicar a cualquier representación del sistema (requisitos, diseño, datos de configuración, datos de prueba, etc.)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Han </a:t>
            </a:r>
            <a:r>
              <a:rPr lang="es-BO" sz="2700" strike="noStrike" dirty="0">
                <a:solidFill>
                  <a:srgbClr val="000000"/>
                </a:solidFill>
                <a:latin typeface="Lucida Sans Unicode"/>
              </a:rPr>
              <a:t>demostrado ser una técnica efectiva para descubrir errores de programa.</a:t>
            </a:r>
            <a:endParaRPr dirty="0"/>
          </a:p>
        </p:txBody>
      </p:sp>
      <p:sp>
        <p:nvSpPr>
          <p:cNvPr id="114"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Inspecciones de software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23528" y="1124744"/>
            <a:ext cx="8229240" cy="5184576"/>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Durante las pruebas, los errores pueden enmascarar (ocultar) otros errores. </a:t>
            </a:r>
            <a:r>
              <a:rPr lang="es-BO" sz="2400" strike="noStrike" dirty="0" smtClean="0">
                <a:solidFill>
                  <a:srgbClr val="000000"/>
                </a:solidFill>
                <a:latin typeface="Lucida Sans Unicode"/>
              </a:rPr>
              <a:t>La inspección </a:t>
            </a:r>
            <a:r>
              <a:rPr lang="es-BO" sz="2400" strike="noStrike" dirty="0">
                <a:solidFill>
                  <a:srgbClr val="000000"/>
                </a:solidFill>
                <a:latin typeface="Lucida Sans Unicode"/>
              </a:rPr>
              <a:t>es un proceso estático, </a:t>
            </a:r>
            <a:r>
              <a:rPr lang="es-BO" sz="2400" strike="noStrike" dirty="0" smtClean="0">
                <a:solidFill>
                  <a:srgbClr val="000000"/>
                </a:solidFill>
                <a:latin typeface="Lucida Sans Unicode"/>
              </a:rPr>
              <a:t>no hay interacciones </a:t>
            </a:r>
            <a:r>
              <a:rPr lang="es-BO" sz="2400" strike="noStrike" dirty="0">
                <a:solidFill>
                  <a:srgbClr val="000000"/>
                </a:solidFill>
                <a:latin typeface="Lucida Sans Unicode"/>
              </a:rPr>
              <a:t>entre los errores.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Versiones incompletas de un sistema pueden ser inspeccionadas </a:t>
            </a:r>
            <a:r>
              <a:rPr lang="es-BO" sz="2400" strike="noStrike" dirty="0" smtClean="0">
                <a:solidFill>
                  <a:srgbClr val="000000"/>
                </a:solidFill>
                <a:latin typeface="Lucida Sans Unicode"/>
              </a:rPr>
              <a:t>fácilmente. En las pruebas es necesario desarrollar casos de </a:t>
            </a:r>
            <a:r>
              <a:rPr lang="es-BO" sz="2400" strike="noStrike" dirty="0">
                <a:solidFill>
                  <a:srgbClr val="000000"/>
                </a:solidFill>
                <a:latin typeface="Lucida Sans Unicode"/>
              </a:rPr>
              <a:t>prueba </a:t>
            </a:r>
            <a:r>
              <a:rPr lang="es-BO" sz="2400" strike="noStrike" dirty="0" err="1" smtClean="0">
                <a:solidFill>
                  <a:srgbClr val="000000"/>
                </a:solidFill>
                <a:latin typeface="Lucida Sans Unicode"/>
              </a:rPr>
              <a:t>especificos</a:t>
            </a:r>
            <a:r>
              <a:rPr lang="es-BO" sz="2400" strike="noStrike" dirty="0" smtClean="0">
                <a:solidFill>
                  <a:srgbClr val="000000"/>
                </a:solidFill>
                <a:latin typeface="Lucida Sans Unicode"/>
              </a:rPr>
              <a:t> para las partes desarrolladas. </a:t>
            </a: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La </a:t>
            </a:r>
            <a:r>
              <a:rPr lang="es-BO" sz="2400" strike="noStrike" dirty="0">
                <a:solidFill>
                  <a:srgbClr val="000000"/>
                </a:solidFill>
                <a:latin typeface="Lucida Sans Unicode"/>
              </a:rPr>
              <a:t>inspección </a:t>
            </a:r>
            <a:r>
              <a:rPr lang="es-BO" sz="2400" strike="noStrike" dirty="0" smtClean="0">
                <a:solidFill>
                  <a:srgbClr val="000000"/>
                </a:solidFill>
                <a:latin typeface="Lucida Sans Unicode"/>
              </a:rPr>
              <a:t>permite </a:t>
            </a:r>
            <a:r>
              <a:rPr lang="es-BO" sz="2400" strike="noStrike" dirty="0" err="1" smtClean="0">
                <a:solidFill>
                  <a:srgbClr val="000000"/>
                </a:solidFill>
                <a:latin typeface="Lucida Sans Unicode"/>
              </a:rPr>
              <a:t>refactorizar</a:t>
            </a:r>
            <a:r>
              <a:rPr lang="es-BO" sz="2400" strike="noStrike" dirty="0" smtClean="0">
                <a:solidFill>
                  <a:srgbClr val="000000"/>
                </a:solidFill>
                <a:latin typeface="Lucida Sans Unicode"/>
              </a:rPr>
              <a:t> mejorando la </a:t>
            </a:r>
            <a:r>
              <a:rPr lang="es-BO" sz="2400" strike="noStrike" dirty="0">
                <a:solidFill>
                  <a:srgbClr val="000000"/>
                </a:solidFill>
                <a:latin typeface="Lucida Sans Unicode"/>
              </a:rPr>
              <a:t>calidad </a:t>
            </a:r>
            <a:r>
              <a:rPr lang="es-BO" sz="2400" strike="noStrike" dirty="0" smtClean="0">
                <a:solidFill>
                  <a:srgbClr val="000000"/>
                </a:solidFill>
                <a:latin typeface="Lucida Sans Unicode"/>
              </a:rPr>
              <a:t>del programa (mejora  </a:t>
            </a:r>
            <a:r>
              <a:rPr lang="es-BO" sz="2400" strike="noStrike" dirty="0">
                <a:solidFill>
                  <a:srgbClr val="000000"/>
                </a:solidFill>
                <a:latin typeface="Lucida Sans Unicode"/>
              </a:rPr>
              <a:t>el cumplimiento de las normas, la portabilidad y facilidad de </a:t>
            </a:r>
            <a:r>
              <a:rPr lang="es-BO" sz="2400" strike="noStrike" dirty="0" smtClean="0">
                <a:solidFill>
                  <a:srgbClr val="000000"/>
                </a:solidFill>
                <a:latin typeface="Lucida Sans Unicode"/>
              </a:rPr>
              <a:t>mantenimiento).</a:t>
            </a:r>
            <a:endParaRPr sz="2400" dirty="0"/>
          </a:p>
        </p:txBody>
      </p:sp>
      <p:sp>
        <p:nvSpPr>
          <p:cNvPr id="116"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Ventajas de las inspecciones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b="1" strike="noStrike" dirty="0">
                <a:solidFill>
                  <a:srgbClr val="000000"/>
                </a:solidFill>
                <a:latin typeface="Lucida Sans Unicode"/>
              </a:rPr>
              <a:t>Pruebas de desarrollo</a:t>
            </a:r>
            <a:r>
              <a:rPr lang="es-BO" sz="2700" strike="noStrike" dirty="0">
                <a:solidFill>
                  <a:srgbClr val="000000"/>
                </a:solidFill>
                <a:latin typeface="Lucida Sans Unicode"/>
              </a:rPr>
              <a:t>, donde el sistema se prueba durante el desarrollo para descubrir los errores y defectos. </a:t>
            </a:r>
            <a:endParaRPr dirty="0"/>
          </a:p>
          <a:p>
            <a:pPr>
              <a:lnSpc>
                <a:spcPct val="100000"/>
              </a:lnSpc>
              <a:buSzPct val="68000"/>
              <a:buFont typeface="Wingdings 3" charset="2"/>
              <a:buChar char=""/>
            </a:pPr>
            <a:r>
              <a:rPr lang="es-BO" sz="2700" b="1" strike="noStrike" dirty="0" smtClean="0">
                <a:solidFill>
                  <a:srgbClr val="000000"/>
                </a:solidFill>
                <a:latin typeface="Lucida Sans Unicode"/>
              </a:rPr>
              <a:t>Pruebas de </a:t>
            </a:r>
            <a:r>
              <a:rPr lang="en-US" sz="2700" b="1" dirty="0" smtClean="0">
                <a:solidFill>
                  <a:srgbClr val="000000"/>
                </a:solidFill>
                <a:latin typeface="Lucida Sans Unicode"/>
              </a:rPr>
              <a:t>Version</a:t>
            </a:r>
            <a:r>
              <a:rPr lang="es-BO" sz="2700" strike="noStrike" dirty="0" smtClean="0">
                <a:solidFill>
                  <a:srgbClr val="000000"/>
                </a:solidFill>
                <a:latin typeface="Lucida Sans Unicode"/>
              </a:rPr>
              <a:t>, donde </a:t>
            </a:r>
            <a:r>
              <a:rPr lang="es-BO" sz="2700" strike="noStrike" dirty="0">
                <a:solidFill>
                  <a:srgbClr val="000000"/>
                </a:solidFill>
                <a:latin typeface="Lucida Sans Unicode"/>
              </a:rPr>
              <a:t>un </a:t>
            </a:r>
            <a:r>
              <a:rPr lang="es-BO" sz="2700" strike="noStrike" dirty="0" smtClean="0">
                <a:solidFill>
                  <a:srgbClr val="000000"/>
                </a:solidFill>
                <a:latin typeface="Lucida Sans Unicode"/>
              </a:rPr>
              <a:t>equipo </a:t>
            </a:r>
            <a:r>
              <a:rPr lang="es-BO" sz="2700" strike="noStrike" dirty="0">
                <a:solidFill>
                  <a:srgbClr val="000000"/>
                </a:solidFill>
                <a:latin typeface="Lucida Sans Unicode"/>
              </a:rPr>
              <a:t>de </a:t>
            </a:r>
            <a:r>
              <a:rPr lang="es-BO" sz="2700" strike="noStrike" dirty="0" smtClean="0">
                <a:solidFill>
                  <a:srgbClr val="000000"/>
                </a:solidFill>
                <a:latin typeface="Lucida Sans Unicode"/>
              </a:rPr>
              <a:t>pruebas separado, </a:t>
            </a:r>
            <a:r>
              <a:rPr lang="es-BO" sz="2700" strike="noStrike" dirty="0">
                <a:solidFill>
                  <a:srgbClr val="000000"/>
                </a:solidFill>
                <a:latin typeface="Lucida Sans Unicode"/>
              </a:rPr>
              <a:t>testea una versión completa del sistema antes de que sea puesto </a:t>
            </a:r>
            <a:r>
              <a:rPr lang="es-BO" sz="2700" strike="noStrike" dirty="0" smtClean="0">
                <a:solidFill>
                  <a:srgbClr val="000000"/>
                </a:solidFill>
                <a:latin typeface="Lucida Sans Unicode"/>
              </a:rPr>
              <a:t>en operación.</a:t>
            </a:r>
            <a:endParaRPr dirty="0"/>
          </a:p>
          <a:p>
            <a:pPr>
              <a:lnSpc>
                <a:spcPct val="100000"/>
              </a:lnSpc>
              <a:buSzPct val="68000"/>
              <a:buFont typeface="Wingdings 3" charset="2"/>
              <a:buChar char=""/>
            </a:pPr>
            <a:r>
              <a:rPr lang="es-BO" sz="2700" b="1" dirty="0">
                <a:solidFill>
                  <a:srgbClr val="000000"/>
                </a:solidFill>
                <a:latin typeface="Lucida Sans Unicode"/>
              </a:rPr>
              <a:t>Pruebas de usuario</a:t>
            </a:r>
            <a:r>
              <a:rPr lang="es-BO" sz="2700" strike="noStrike" dirty="0">
                <a:solidFill>
                  <a:srgbClr val="000000"/>
                </a:solidFill>
                <a:latin typeface="Lucida Sans Unicode"/>
              </a:rPr>
              <a:t>, donde los usuarios </a:t>
            </a:r>
            <a:r>
              <a:rPr lang="es-BO" sz="2700" strike="noStrike" dirty="0" smtClean="0">
                <a:solidFill>
                  <a:srgbClr val="000000"/>
                </a:solidFill>
                <a:latin typeface="Lucida Sans Unicode"/>
              </a:rPr>
              <a:t>potenciales </a:t>
            </a:r>
            <a:r>
              <a:rPr lang="es-BO" sz="2700" strike="noStrike" dirty="0">
                <a:solidFill>
                  <a:srgbClr val="000000"/>
                </a:solidFill>
                <a:latin typeface="Lucida Sans Unicode"/>
              </a:rPr>
              <a:t>de un sistema, prueban el sistema en su propio entorno.</a:t>
            </a:r>
            <a:endParaRPr dirty="0"/>
          </a:p>
        </p:txBody>
      </p:sp>
      <p:sp>
        <p:nvSpPr>
          <p:cNvPr id="122"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Etapas de </a:t>
            </a:r>
            <a:r>
              <a:rPr lang="es-BO" sz="4100" b="1" strike="noStrike" dirty="0" smtClean="0">
                <a:solidFill>
                  <a:srgbClr val="464646"/>
                </a:solidFill>
                <a:latin typeface="Lucida Sans Unicode"/>
              </a:rPr>
              <a:t> </a:t>
            </a:r>
            <a:r>
              <a:rPr lang="es-BO" sz="4100" b="1" strike="noStrike" dirty="0">
                <a:solidFill>
                  <a:srgbClr val="464646"/>
                </a:solidFill>
                <a:latin typeface="Lucida Sans Unicode"/>
              </a:rPr>
              <a:t>prueba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4100" b="1" strike="noStrike" dirty="0" smtClean="0">
                <a:solidFill>
                  <a:srgbClr val="464646"/>
                </a:solidFill>
                <a:latin typeface="Lucida Sans Unicode"/>
              </a:rPr>
              <a:t>Modelo </a:t>
            </a:r>
            <a:r>
              <a:rPr lang="es-BO" sz="4100" b="1" strike="noStrike" dirty="0">
                <a:solidFill>
                  <a:srgbClr val="464646"/>
                </a:solidFill>
                <a:latin typeface="Lucida Sans Unicode"/>
              </a:rPr>
              <a:t>del proceso de prueba de software</a:t>
            </a:r>
            <a:endParaRPr dirty="0"/>
          </a:p>
        </p:txBody>
      </p:sp>
      <p:pic>
        <p:nvPicPr>
          <p:cNvPr id="3075" name="Picture 3"/>
          <p:cNvPicPr>
            <a:picLocks noChangeAspect="1" noChangeArrowheads="1"/>
          </p:cNvPicPr>
          <p:nvPr/>
        </p:nvPicPr>
        <p:blipFill>
          <a:blip r:embed="rId2" cstate="print"/>
          <a:srcRect/>
          <a:stretch>
            <a:fillRect/>
          </a:stretch>
        </p:blipFill>
        <p:spPr bwMode="auto">
          <a:xfrm>
            <a:off x="179512" y="2564904"/>
            <a:ext cx="8570912" cy="177165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95536" y="836712"/>
            <a:ext cx="8229240" cy="576064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Pruebas de </a:t>
            </a:r>
            <a:r>
              <a:rPr lang="es-BO" sz="2400" strike="noStrike" dirty="0" smtClean="0">
                <a:solidFill>
                  <a:srgbClr val="000000"/>
                </a:solidFill>
                <a:latin typeface="Lucida Sans Unicode"/>
              </a:rPr>
              <a:t>desarrollo: actividades </a:t>
            </a:r>
            <a:r>
              <a:rPr lang="es-BO" sz="2400" strike="noStrike" dirty="0">
                <a:solidFill>
                  <a:srgbClr val="000000"/>
                </a:solidFill>
                <a:latin typeface="Lucida Sans Unicode"/>
              </a:rPr>
              <a:t>de pruebas </a:t>
            </a:r>
            <a:r>
              <a:rPr lang="es-BO" sz="2400" strike="noStrike" dirty="0" smtClean="0">
                <a:solidFill>
                  <a:srgbClr val="000000"/>
                </a:solidFill>
                <a:latin typeface="Lucida Sans Unicode"/>
              </a:rPr>
              <a:t>del equipo </a:t>
            </a:r>
            <a:r>
              <a:rPr lang="es-BO" sz="2400" strike="noStrike" dirty="0">
                <a:solidFill>
                  <a:srgbClr val="000000"/>
                </a:solidFill>
                <a:latin typeface="Lucida Sans Unicode"/>
              </a:rPr>
              <a:t>de </a:t>
            </a:r>
            <a:r>
              <a:rPr lang="es-BO" sz="2400" strike="noStrike" dirty="0" smtClean="0">
                <a:solidFill>
                  <a:srgbClr val="000000"/>
                </a:solidFill>
                <a:latin typeface="Lucida Sans Unicode"/>
              </a:rPr>
              <a:t>desarrollo. </a:t>
            </a:r>
            <a:endParaRPr sz="2400" dirty="0"/>
          </a:p>
          <a:p>
            <a:pPr lvl="1">
              <a:buFont typeface="Arial" pitchFamily="34" charset="0"/>
              <a:buChar char="•"/>
            </a:pPr>
            <a:r>
              <a:rPr lang="es-BO" sz="2400" strike="noStrike" dirty="0" smtClean="0">
                <a:solidFill>
                  <a:srgbClr val="000000"/>
                </a:solidFill>
                <a:latin typeface="Lucida Sans Unicode"/>
              </a:rPr>
              <a:t>Prueba </a:t>
            </a:r>
            <a:r>
              <a:rPr lang="es-BO" sz="2400" strike="noStrike" dirty="0">
                <a:solidFill>
                  <a:srgbClr val="000000"/>
                </a:solidFill>
                <a:latin typeface="Lucida Sans Unicode"/>
              </a:rPr>
              <a:t>de la unidad, donde se ponen a prueba las </a:t>
            </a:r>
            <a:r>
              <a:rPr lang="es-BO" sz="2400" strike="noStrike" dirty="0" smtClean="0">
                <a:solidFill>
                  <a:srgbClr val="000000"/>
                </a:solidFill>
                <a:latin typeface="Lucida Sans Unicode"/>
              </a:rPr>
              <a:t>funciones o </a:t>
            </a:r>
            <a:r>
              <a:rPr lang="es-BO" sz="2400" strike="noStrike" dirty="0">
                <a:solidFill>
                  <a:srgbClr val="000000"/>
                </a:solidFill>
                <a:latin typeface="Lucida Sans Unicode"/>
              </a:rPr>
              <a:t>clases de objetos. </a:t>
            </a:r>
            <a:r>
              <a:rPr lang="es-BO" sz="2400" strike="noStrike" dirty="0" smtClean="0">
                <a:solidFill>
                  <a:srgbClr val="000000"/>
                </a:solidFill>
                <a:latin typeface="Lucida Sans Unicode"/>
              </a:rPr>
              <a:t>Debe </a:t>
            </a:r>
            <a:r>
              <a:rPr lang="es-BO" sz="2400" strike="noStrike" dirty="0">
                <a:solidFill>
                  <a:srgbClr val="000000"/>
                </a:solidFill>
                <a:latin typeface="Lucida Sans Unicode"/>
              </a:rPr>
              <a:t>centrarse en probar la funcionalidad de los objetos o métodos. </a:t>
            </a:r>
            <a:endParaRPr lang="es-BO" sz="2400" strike="noStrike" dirty="0" smtClean="0">
              <a:solidFill>
                <a:srgbClr val="000000"/>
              </a:solidFill>
              <a:latin typeface="Lucida Sans Unicode"/>
            </a:endParaRPr>
          </a:p>
          <a:p>
            <a:pPr lvl="1"/>
            <a:endParaRPr sz="2400" dirty="0"/>
          </a:p>
          <a:p>
            <a:pPr lvl="1">
              <a:buFont typeface="Arial" pitchFamily="34" charset="0"/>
              <a:buChar char="•"/>
            </a:pPr>
            <a:r>
              <a:rPr lang="es-BO" sz="2400" strike="noStrike" dirty="0" smtClean="0">
                <a:solidFill>
                  <a:srgbClr val="000000"/>
                </a:solidFill>
                <a:latin typeface="Lucida Sans Unicode"/>
              </a:rPr>
              <a:t>Pruebas </a:t>
            </a:r>
            <a:r>
              <a:rPr lang="es-BO" sz="2400" strike="noStrike" dirty="0">
                <a:solidFill>
                  <a:srgbClr val="000000"/>
                </a:solidFill>
                <a:latin typeface="Lucida Sans Unicode"/>
              </a:rPr>
              <a:t>de componentes, donde se integran varias unidades individuales para crear componentes </a:t>
            </a:r>
            <a:r>
              <a:rPr lang="es-BO" sz="2400" strike="noStrike" dirty="0" smtClean="0">
                <a:solidFill>
                  <a:srgbClr val="000000"/>
                </a:solidFill>
                <a:latin typeface="Lucida Sans Unicode"/>
              </a:rPr>
              <a:t>compuestos. Deben </a:t>
            </a:r>
            <a:r>
              <a:rPr lang="es-BO" sz="2400" strike="noStrike" dirty="0">
                <a:solidFill>
                  <a:srgbClr val="000000"/>
                </a:solidFill>
                <a:latin typeface="Lucida Sans Unicode"/>
              </a:rPr>
              <a:t>centrarse en las interfaces de componentes de prueba. </a:t>
            </a:r>
            <a:endParaRPr lang="es-BO" sz="2400" strike="noStrike" dirty="0" smtClean="0">
              <a:solidFill>
                <a:srgbClr val="000000"/>
              </a:solidFill>
              <a:latin typeface="Lucida Sans Unicode"/>
            </a:endParaRPr>
          </a:p>
          <a:p>
            <a:pPr lvl="1">
              <a:buFont typeface="Arial" pitchFamily="34" charset="0"/>
              <a:buChar char="•"/>
            </a:pPr>
            <a:endParaRPr lang="es-BO" sz="2400" dirty="0"/>
          </a:p>
          <a:p>
            <a:pPr lvl="1">
              <a:buFont typeface="Arial" pitchFamily="34" charset="0"/>
              <a:buChar char="•"/>
            </a:pPr>
            <a:r>
              <a:rPr lang="es-BO" sz="2400" strike="noStrike" dirty="0" smtClean="0">
                <a:solidFill>
                  <a:srgbClr val="000000"/>
                </a:solidFill>
                <a:latin typeface="Lucida Sans Unicode"/>
              </a:rPr>
              <a:t>Pruebas </a:t>
            </a:r>
            <a:r>
              <a:rPr lang="es-BO" sz="2400" strike="noStrike" dirty="0">
                <a:solidFill>
                  <a:srgbClr val="000000"/>
                </a:solidFill>
                <a:latin typeface="Lucida Sans Unicode"/>
              </a:rPr>
              <a:t>del sistema, donde algunos o todos los componentes de un sistema están integrados y el sistema se pone a prueba en su conjunto. </a:t>
            </a:r>
            <a:r>
              <a:rPr lang="es-BO" sz="2400" strike="noStrike" dirty="0" smtClean="0">
                <a:solidFill>
                  <a:srgbClr val="000000"/>
                </a:solidFill>
                <a:latin typeface="Lucida Sans Unicode"/>
              </a:rPr>
              <a:t>Deben centrarse </a:t>
            </a:r>
            <a:r>
              <a:rPr lang="es-BO" sz="2400" strike="noStrike" dirty="0">
                <a:solidFill>
                  <a:srgbClr val="000000"/>
                </a:solidFill>
                <a:latin typeface="Lucida Sans Unicode"/>
              </a:rPr>
              <a:t>en las interacciones de los </a:t>
            </a:r>
            <a:r>
              <a:rPr lang="es-BO" sz="2400" strike="noStrike" dirty="0" smtClean="0">
                <a:solidFill>
                  <a:srgbClr val="000000"/>
                </a:solidFill>
                <a:latin typeface="Lucida Sans Unicode"/>
              </a:rPr>
              <a:t>componentes</a:t>
            </a:r>
            <a:endParaRPr sz="2400" dirty="0"/>
          </a:p>
        </p:txBody>
      </p:sp>
      <p:sp>
        <p:nvSpPr>
          <p:cNvPr id="124" name="TextShape 2"/>
          <p:cNvSpPr txBox="1"/>
          <p:nvPr/>
        </p:nvSpPr>
        <p:spPr>
          <a:xfrm>
            <a:off x="323528" y="0"/>
            <a:ext cx="8229240" cy="764704"/>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desarrollo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251520" y="126876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Prueba de la unidad es el proceso de probar los componentes individuales de forma aislada.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Se trata de un proceso de pruebas de defectos.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Las unidades pueden ser: </a:t>
            </a:r>
            <a:endParaRPr sz="2400" dirty="0"/>
          </a:p>
          <a:p>
            <a:pPr lvl="1">
              <a:buFont typeface="Arial" pitchFamily="34" charset="0"/>
              <a:buChar char="•"/>
            </a:pP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funciones individuales o métodos dentro de un objeto </a:t>
            </a:r>
            <a:endParaRPr sz="2400" dirty="0"/>
          </a:p>
          <a:p>
            <a:pPr lvl="1">
              <a:buFont typeface="Arial" pitchFamily="34" charset="0"/>
              <a:buChar char="•"/>
            </a:pPr>
            <a:r>
              <a:rPr lang="es-BO" sz="2400" strike="noStrike" dirty="0">
                <a:solidFill>
                  <a:srgbClr val="000000"/>
                </a:solidFill>
                <a:latin typeface="Lucida Sans Unicode"/>
              </a:rPr>
              <a:t> </a:t>
            </a: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clases de objetos con varios atributos y métodos </a:t>
            </a:r>
            <a:endParaRPr sz="2400" dirty="0"/>
          </a:p>
          <a:p>
            <a:pPr lvl="1">
              <a:buFont typeface="Arial" pitchFamily="34" charset="0"/>
              <a:buChar char="•"/>
            </a:pPr>
            <a:r>
              <a:rPr lang="es-BO" sz="2400" strike="noStrike" dirty="0">
                <a:solidFill>
                  <a:srgbClr val="000000"/>
                </a:solidFill>
                <a:latin typeface="Lucida Sans Unicode"/>
              </a:rPr>
              <a:t> </a:t>
            </a:r>
            <a:r>
              <a:rPr lang="es-BO" sz="2400" strike="noStrike" dirty="0" smtClean="0">
                <a:solidFill>
                  <a:srgbClr val="000000"/>
                </a:solidFill>
                <a:latin typeface="Lucida Sans Unicode"/>
              </a:rPr>
              <a:t>Componentes </a:t>
            </a:r>
            <a:r>
              <a:rPr lang="es-BO" sz="2400" strike="noStrike" dirty="0">
                <a:solidFill>
                  <a:srgbClr val="000000"/>
                </a:solidFill>
                <a:latin typeface="Lucida Sans Unicode"/>
              </a:rPr>
              <a:t>compuestos con interfaces definidas usados para acceder a su funcionalidad.</a:t>
            </a:r>
            <a:endParaRPr sz="2400" dirty="0"/>
          </a:p>
        </p:txBody>
      </p:sp>
      <p:sp>
        <p:nvSpPr>
          <p:cNvPr id="126"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 de unidad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Cobertura de la prueba completa de una clase implica:</a:t>
            </a:r>
            <a:endParaRPr dirty="0"/>
          </a:p>
          <a:p>
            <a:pPr lvl="1">
              <a:buFont typeface="Arial" pitchFamily="34" charset="0"/>
              <a:buChar char="•"/>
            </a:pPr>
            <a:r>
              <a:rPr lang="es-BO" sz="2700" strike="noStrike" dirty="0" smtClean="0">
                <a:solidFill>
                  <a:srgbClr val="000000"/>
                </a:solidFill>
                <a:latin typeface="Lucida Sans Unicode"/>
              </a:rPr>
              <a:t>Probar </a:t>
            </a:r>
            <a:r>
              <a:rPr lang="es-BO" sz="2700" strike="noStrike" dirty="0">
                <a:solidFill>
                  <a:srgbClr val="000000"/>
                </a:solidFill>
                <a:latin typeface="Lucida Sans Unicode"/>
              </a:rPr>
              <a:t>todas las operaciones asociadas con un objeto </a:t>
            </a:r>
            <a:r>
              <a:rPr lang="es-BO" sz="2700" strike="noStrike" dirty="0" smtClean="0">
                <a:solidFill>
                  <a:srgbClr val="000000"/>
                </a:solidFill>
                <a:latin typeface="Lucida Sans Unicode"/>
              </a:rPr>
              <a:t>.</a:t>
            </a:r>
            <a:endParaRPr dirty="0"/>
          </a:p>
          <a:p>
            <a:pPr lvl="1">
              <a:buFont typeface="Arial" pitchFamily="34" charset="0"/>
              <a:buChar char="•"/>
            </a:pPr>
            <a:r>
              <a:rPr lang="es-BO" sz="2700" strike="noStrike" dirty="0" smtClean="0">
                <a:solidFill>
                  <a:srgbClr val="000000"/>
                </a:solidFill>
                <a:latin typeface="Lucida Sans Unicode"/>
              </a:rPr>
              <a:t>La </a:t>
            </a:r>
            <a:r>
              <a:rPr lang="es-BO" sz="2700" strike="noStrike" dirty="0" err="1" smtClean="0">
                <a:solidFill>
                  <a:srgbClr val="000000"/>
                </a:solidFill>
                <a:latin typeface="Lucida Sans Unicode"/>
              </a:rPr>
              <a:t>modificacion</a:t>
            </a:r>
            <a:r>
              <a:rPr lang="es-BO" sz="2700" dirty="0" smtClean="0">
                <a:solidFill>
                  <a:srgbClr val="000000"/>
                </a:solidFill>
                <a:latin typeface="Lucida Sans Unicode"/>
              </a:rPr>
              <a:t>/</a:t>
            </a:r>
            <a:r>
              <a:rPr lang="es-BO" sz="2700" dirty="0" err="1" smtClean="0">
                <a:solidFill>
                  <a:srgbClr val="000000"/>
                </a:solidFill>
                <a:latin typeface="Lucida Sans Unicode"/>
              </a:rPr>
              <a:t>utilizacion</a:t>
            </a:r>
            <a:r>
              <a:rPr lang="es-BO" sz="2700" dirty="0" smtClean="0">
                <a:solidFill>
                  <a:srgbClr val="000000"/>
                </a:solidFill>
                <a:latin typeface="Lucida Sans Unicode"/>
              </a:rPr>
              <a:t> de </a:t>
            </a:r>
            <a:r>
              <a:rPr lang="es-BO" sz="2700" strike="noStrike" dirty="0" smtClean="0">
                <a:solidFill>
                  <a:srgbClr val="000000"/>
                </a:solidFill>
                <a:latin typeface="Lucida Sans Unicode"/>
              </a:rPr>
              <a:t>todos </a:t>
            </a:r>
            <a:r>
              <a:rPr lang="es-BO" sz="2700" strike="noStrike" dirty="0">
                <a:solidFill>
                  <a:srgbClr val="000000"/>
                </a:solidFill>
                <a:latin typeface="Lucida Sans Unicode"/>
              </a:rPr>
              <a:t>los atributos de los </a:t>
            </a:r>
            <a:r>
              <a:rPr lang="es-BO" sz="2700" strike="noStrike" dirty="0" smtClean="0">
                <a:solidFill>
                  <a:srgbClr val="000000"/>
                </a:solidFill>
                <a:latin typeface="Lucida Sans Unicode"/>
              </a:rPr>
              <a:t>objetos.</a:t>
            </a:r>
            <a:endParaRPr dirty="0"/>
          </a:p>
          <a:p>
            <a:pPr lvl="1">
              <a:buFont typeface="Arial" pitchFamily="34" charset="0"/>
              <a:buChar char="•"/>
            </a:pPr>
            <a:r>
              <a:rPr lang="en-US" sz="2700" dirty="0" err="1">
                <a:solidFill>
                  <a:srgbClr val="000000"/>
                </a:solidFill>
                <a:latin typeface="Lucida Sans Unicode"/>
              </a:rPr>
              <a:t>Poner</a:t>
            </a:r>
            <a:r>
              <a:rPr lang="en-US" sz="2800" dirty="0" smtClean="0"/>
              <a:t> </a:t>
            </a:r>
            <a:r>
              <a:rPr lang="es-BO" sz="2700" strike="noStrike" dirty="0" smtClean="0">
                <a:solidFill>
                  <a:srgbClr val="000000"/>
                </a:solidFill>
                <a:latin typeface="Lucida Sans Unicode"/>
              </a:rPr>
              <a:t>el </a:t>
            </a:r>
            <a:r>
              <a:rPr lang="es-BO" sz="2700" strike="noStrike" dirty="0">
                <a:solidFill>
                  <a:srgbClr val="000000"/>
                </a:solidFill>
                <a:latin typeface="Lucida Sans Unicode"/>
              </a:rPr>
              <a:t>objeto en todos los estados posibles. </a:t>
            </a:r>
            <a:endParaRPr dirty="0"/>
          </a:p>
          <a:p>
            <a:pPr>
              <a:lnSpc>
                <a:spcPct val="100000"/>
              </a:lnSpc>
              <a:buSzPct val="68000"/>
              <a:buFont typeface="Wingdings 3" charset="2"/>
              <a:buChar char=""/>
            </a:pPr>
            <a:r>
              <a:rPr lang="es-BO" sz="2700" strike="noStrike" dirty="0">
                <a:solidFill>
                  <a:srgbClr val="000000"/>
                </a:solidFill>
                <a:latin typeface="Lucida Sans Unicode"/>
              </a:rPr>
              <a:t>La herencia hace </a:t>
            </a:r>
            <a:r>
              <a:rPr lang="es-BO" sz="2700" strike="noStrike" dirty="0" smtClean="0">
                <a:solidFill>
                  <a:srgbClr val="000000"/>
                </a:solidFill>
                <a:latin typeface="Lucida Sans Unicode"/>
              </a:rPr>
              <a:t>más </a:t>
            </a:r>
            <a:r>
              <a:rPr lang="es-BO" sz="2700" strike="noStrike" dirty="0">
                <a:solidFill>
                  <a:srgbClr val="000000"/>
                </a:solidFill>
                <a:latin typeface="Lucida Sans Unicode"/>
              </a:rPr>
              <a:t>difícil </a:t>
            </a:r>
            <a:r>
              <a:rPr lang="es-BO" sz="2700" strike="noStrike" dirty="0" smtClean="0">
                <a:solidFill>
                  <a:srgbClr val="000000"/>
                </a:solidFill>
                <a:latin typeface="Lucida Sans Unicode"/>
              </a:rPr>
              <a:t>la prueba.</a:t>
            </a:r>
            <a:endParaRPr dirty="0"/>
          </a:p>
        </p:txBody>
      </p:sp>
      <p:sp>
        <p:nvSpPr>
          <p:cNvPr id="128"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a:t>
            </a:r>
            <a:r>
              <a:rPr lang="es-BO" sz="4100" b="1" strike="noStrike" dirty="0" smtClean="0">
                <a:solidFill>
                  <a:srgbClr val="464646"/>
                </a:solidFill>
                <a:latin typeface="Lucida Sans Unicode"/>
              </a:rPr>
              <a:t>clases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dirty="0">
                <a:solidFill>
                  <a:srgbClr val="464646"/>
                </a:solidFill>
                <a:latin typeface="Lucida Sans Unicode"/>
              </a:rPr>
              <a:t>E</a:t>
            </a:r>
            <a:r>
              <a:rPr lang="es-BO" sz="4100" b="1" strike="noStrike" dirty="0" smtClean="0">
                <a:solidFill>
                  <a:srgbClr val="464646"/>
                </a:solidFill>
                <a:latin typeface="Lucida Sans Unicode"/>
              </a:rPr>
              <a:t>stación </a:t>
            </a:r>
            <a:r>
              <a:rPr lang="es-BO" sz="4100" b="1" strike="noStrike" dirty="0">
                <a:solidFill>
                  <a:srgbClr val="464646"/>
                </a:solidFill>
                <a:latin typeface="Lucida Sans Unicode"/>
              </a:rPr>
              <a:t>meteorológica</a:t>
            </a:r>
            <a:endParaRPr dirty="0"/>
          </a:p>
        </p:txBody>
      </p:sp>
      <p:pic>
        <p:nvPicPr>
          <p:cNvPr id="130" name="Content Placeholder 3"/>
          <p:cNvPicPr/>
          <p:nvPr/>
        </p:nvPicPr>
        <p:blipFill>
          <a:blip r:embed="rId2" cstate="print"/>
          <a:srcRect l="-45943" r="-45943"/>
          <a:stretch/>
        </p:blipFill>
        <p:spPr>
          <a:xfrm>
            <a:off x="-571680" y="1714320"/>
            <a:ext cx="10358280" cy="478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323528" y="908720"/>
            <a:ext cx="8229240" cy="5616624"/>
          </a:xfrm>
          <a:prstGeom prst="rect">
            <a:avLst/>
          </a:prstGeom>
          <a:noFill/>
          <a:ln>
            <a:noFill/>
          </a:ln>
        </p:spPr>
        <p:txBody>
          <a:bodyPr lIns="90000" tIns="45000" rIns="90000" bIns="45000"/>
          <a:lstStyle/>
          <a:p>
            <a:pPr>
              <a:lnSpc>
                <a:spcPct val="100000"/>
              </a:lnSpc>
              <a:buSzPct val="68000"/>
            </a:pPr>
            <a:endParaRPr lang="es-BO" sz="2700" strike="noStrike" dirty="0" smtClean="0">
              <a:solidFill>
                <a:srgbClr val="000000"/>
              </a:solidFill>
              <a:latin typeface="Lucida Sans Unicode"/>
            </a:endParaRPr>
          </a:p>
          <a:p>
            <a:pPr algn="ctr">
              <a:lnSpc>
                <a:spcPct val="100000"/>
              </a:lnSpc>
              <a:buSzPct val="68000"/>
            </a:pPr>
            <a:r>
              <a:rPr lang="es-BO" sz="2700" strike="noStrike" dirty="0" smtClean="0">
                <a:solidFill>
                  <a:srgbClr val="000000"/>
                </a:solidFill>
                <a:latin typeface="Lucida Sans Unicode"/>
              </a:rPr>
              <a:t>Necesidad </a:t>
            </a:r>
            <a:r>
              <a:rPr lang="es-BO" sz="2700" strike="noStrike" dirty="0">
                <a:solidFill>
                  <a:srgbClr val="000000"/>
                </a:solidFill>
                <a:latin typeface="Lucida Sans Unicode"/>
              </a:rPr>
              <a:t>de definir los casos de prueba </a:t>
            </a:r>
            <a:r>
              <a:rPr lang="es-BO" sz="2700" strike="noStrike" dirty="0" smtClean="0">
                <a:solidFill>
                  <a:srgbClr val="000000"/>
                </a:solidFill>
                <a:latin typeface="Lucida Sans Unicode"/>
              </a:rPr>
              <a:t>de todos los métodos</a:t>
            </a:r>
          </a:p>
          <a:p>
            <a:pPr algn="ctr">
              <a:lnSpc>
                <a:spcPct val="100000"/>
              </a:lnSpc>
              <a:buSzPct val="68000"/>
            </a:pPr>
            <a:endParaRPr dirty="0"/>
          </a:p>
          <a:p>
            <a:pPr>
              <a:lnSpc>
                <a:spcPct val="100000"/>
              </a:lnSpc>
              <a:buSzPct val="68000"/>
              <a:buFont typeface="Wingdings 3" charset="2"/>
              <a:buChar char=""/>
            </a:pPr>
            <a:r>
              <a:rPr lang="es-BO" sz="2700" strike="noStrike" dirty="0" smtClean="0">
                <a:solidFill>
                  <a:srgbClr val="000000"/>
                </a:solidFill>
                <a:latin typeface="Lucida Sans Unicode"/>
              </a:rPr>
              <a:t>Utilizar un diagrama de estados, </a:t>
            </a:r>
            <a:r>
              <a:rPr lang="es-BO" sz="2700" strike="noStrike" dirty="0">
                <a:solidFill>
                  <a:srgbClr val="000000"/>
                </a:solidFill>
                <a:latin typeface="Lucida Sans Unicode"/>
              </a:rPr>
              <a:t>identificar las </a:t>
            </a:r>
            <a:r>
              <a:rPr lang="es-BO" sz="2700" strike="noStrike" dirty="0" smtClean="0">
                <a:solidFill>
                  <a:srgbClr val="000000"/>
                </a:solidFill>
                <a:latin typeface="Lucida Sans Unicode"/>
              </a:rPr>
              <a:t>transiciones </a:t>
            </a:r>
            <a:r>
              <a:rPr lang="es-BO" sz="2700" strike="noStrike" dirty="0">
                <a:solidFill>
                  <a:srgbClr val="000000"/>
                </a:solidFill>
                <a:latin typeface="Lucida Sans Unicode"/>
              </a:rPr>
              <a:t>de estado </a:t>
            </a:r>
            <a:r>
              <a:rPr lang="es-BO" sz="2700" strike="noStrike" dirty="0" smtClean="0">
                <a:solidFill>
                  <a:srgbClr val="000000"/>
                </a:solidFill>
                <a:latin typeface="Lucida Sans Unicode"/>
              </a:rPr>
              <a:t>y </a:t>
            </a:r>
            <a:r>
              <a:rPr lang="es-BO" sz="2700" strike="noStrike" dirty="0">
                <a:solidFill>
                  <a:srgbClr val="000000"/>
                </a:solidFill>
                <a:latin typeface="Lucida Sans Unicode"/>
              </a:rPr>
              <a:t>las secuencias de eventos para causar </a:t>
            </a:r>
            <a:r>
              <a:rPr lang="es-BO" sz="2700" strike="noStrike" dirty="0" smtClean="0">
                <a:solidFill>
                  <a:srgbClr val="000000"/>
                </a:solidFill>
                <a:latin typeface="Lucida Sans Unicode"/>
              </a:rPr>
              <a:t>las diferentes transiciones</a:t>
            </a:r>
            <a:r>
              <a:rPr lang="es-BO" sz="2700" dirty="0" smtClean="0">
                <a:solidFill>
                  <a:srgbClr val="000000"/>
                </a:solidFill>
                <a:latin typeface="Lucida Sans Unicode"/>
              </a:rPr>
              <a:t>:</a:t>
            </a: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Por ejemplo: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r>
              <a:rPr lang="en-US" dirty="0" smtClean="0">
                <a:solidFill>
                  <a:srgbClr val="000000"/>
                </a:solidFill>
                <a:latin typeface="Lucida Sans Unicode"/>
              </a:rPr>
              <a:t>Shutdown </a:t>
            </a:r>
            <a:r>
              <a:rPr lang="en-US" dirty="0">
                <a:solidFill>
                  <a:srgbClr val="000000"/>
                </a:solidFill>
                <a:latin typeface="Lucida Sans Unicode"/>
              </a:rPr>
              <a:t>→ Running → Shutdown</a:t>
            </a:r>
          </a:p>
          <a:p>
            <a:r>
              <a:rPr lang="en-US" dirty="0" smtClean="0">
                <a:solidFill>
                  <a:srgbClr val="000000"/>
                </a:solidFill>
                <a:latin typeface="Lucida Sans Unicode"/>
              </a:rPr>
              <a:t>Configuring </a:t>
            </a:r>
            <a:r>
              <a:rPr lang="en-US" dirty="0">
                <a:solidFill>
                  <a:srgbClr val="000000"/>
                </a:solidFill>
                <a:latin typeface="Lucida Sans Unicode"/>
              </a:rPr>
              <a:t>→ Running → Testing → </a:t>
            </a:r>
            <a:r>
              <a:rPr lang="en-US" dirty="0" smtClean="0">
                <a:solidFill>
                  <a:srgbClr val="000000"/>
                </a:solidFill>
                <a:latin typeface="Lucida Sans Unicode"/>
              </a:rPr>
              <a:t>Transmitting </a:t>
            </a:r>
            <a:r>
              <a:rPr lang="en-US" dirty="0">
                <a:solidFill>
                  <a:srgbClr val="000000"/>
                </a:solidFill>
                <a:latin typeface="Lucida Sans Unicode"/>
              </a:rPr>
              <a:t>→ Running</a:t>
            </a:r>
          </a:p>
          <a:p>
            <a:r>
              <a:rPr lang="en-US" dirty="0">
                <a:solidFill>
                  <a:srgbClr val="000000"/>
                </a:solidFill>
                <a:latin typeface="Lucida Sans Unicode"/>
              </a:rPr>
              <a:t>Running → Collecting → Running → Summarizing → Transmitting → </a:t>
            </a:r>
            <a:r>
              <a:rPr lang="en-US" dirty="0" smtClean="0">
                <a:solidFill>
                  <a:srgbClr val="000000"/>
                </a:solidFill>
                <a:latin typeface="Lucida Sans Unicode"/>
              </a:rPr>
              <a:t>Running</a:t>
            </a:r>
            <a:endParaRPr lang="es-BO" dirty="0">
              <a:solidFill>
                <a:srgbClr val="000000"/>
              </a:solidFill>
              <a:latin typeface="Lucida Sans Unicode"/>
            </a:endParaRPr>
          </a:p>
        </p:txBody>
      </p:sp>
      <p:sp>
        <p:nvSpPr>
          <p:cNvPr id="132"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 de la </a:t>
            </a:r>
            <a:r>
              <a:rPr lang="es-BO" sz="3600" b="1" strike="noStrike" dirty="0" err="1">
                <a:solidFill>
                  <a:srgbClr val="464646"/>
                </a:solidFill>
                <a:latin typeface="Lucida Sans Unicode"/>
              </a:rPr>
              <a:t>estacion</a:t>
            </a:r>
            <a:r>
              <a:rPr lang="es-BO" sz="3600" b="1" strike="noStrike" dirty="0">
                <a:solidFill>
                  <a:srgbClr val="464646"/>
                </a:solidFill>
                <a:latin typeface="Lucida Sans Unicode"/>
              </a:rPr>
              <a:t> </a:t>
            </a:r>
            <a:r>
              <a:rPr lang="es-BO" sz="3600" b="1" strike="noStrike" dirty="0" err="1">
                <a:solidFill>
                  <a:srgbClr val="464646"/>
                </a:solidFill>
                <a:latin typeface="Lucida Sans Unicode"/>
              </a:rPr>
              <a:t>meteorologica</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67544"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 de software</a:t>
            </a:r>
            <a:endParaRPr sz="3600" dirty="0"/>
          </a:p>
        </p:txBody>
      </p:sp>
      <p:sp>
        <p:nvSpPr>
          <p:cNvPr id="96" name="TextShape 2"/>
          <p:cNvSpPr txBox="1"/>
          <p:nvPr/>
        </p:nvSpPr>
        <p:spPr>
          <a:xfrm>
            <a:off x="323528" y="1052736"/>
            <a:ext cx="8229240" cy="540060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 prueba intenta demostrar que un programa hace lo que se </a:t>
            </a:r>
            <a:r>
              <a:rPr lang="es-BO" sz="2400" strike="noStrike" dirty="0" smtClean="0">
                <a:solidFill>
                  <a:srgbClr val="000000"/>
                </a:solidFill>
                <a:latin typeface="Lucida Sans Unicode"/>
              </a:rPr>
              <a:t>debe </a:t>
            </a:r>
            <a:r>
              <a:rPr lang="es-BO" sz="2400" strike="noStrike" dirty="0">
                <a:solidFill>
                  <a:srgbClr val="000000"/>
                </a:solidFill>
                <a:latin typeface="Lucida Sans Unicode"/>
              </a:rPr>
              <a:t>hacer y descubre los defectos del programa antes de su puesta en uso. </a:t>
            </a:r>
            <a:endParaRPr sz="2400" dirty="0"/>
          </a:p>
          <a:p>
            <a:pPr>
              <a:lnSpc>
                <a:spcPct val="100000"/>
              </a:lnSpc>
              <a:buSzPct val="68000"/>
              <a:buFont typeface="Wingdings 3" charset="2"/>
              <a:buChar char=""/>
            </a:pPr>
            <a:r>
              <a:rPr lang="es-BO" sz="2400" strike="noStrike" dirty="0">
                <a:solidFill>
                  <a:srgbClr val="000000"/>
                </a:solidFill>
                <a:latin typeface="Lucida Sans Unicode"/>
              </a:rPr>
              <a:t>Al probar el software, se ejecuta un programa que utiliza los datos artificiales. </a:t>
            </a:r>
            <a:endParaRPr sz="2400" dirty="0"/>
          </a:p>
          <a:p>
            <a:pPr>
              <a:lnSpc>
                <a:spcPct val="100000"/>
              </a:lnSpc>
              <a:buSzPct val="68000"/>
              <a:buFont typeface="Wingdings 3" charset="2"/>
              <a:buChar char=""/>
            </a:pPr>
            <a:r>
              <a:rPr lang="es-BO" sz="2400" dirty="0">
                <a:solidFill>
                  <a:srgbClr val="000000"/>
                </a:solidFill>
                <a:latin typeface="Lucida Sans Unicode"/>
              </a:rPr>
              <a:t>S</a:t>
            </a:r>
            <a:r>
              <a:rPr lang="es-BO" sz="2400" strike="noStrike" dirty="0" smtClean="0">
                <a:solidFill>
                  <a:srgbClr val="000000"/>
                </a:solidFill>
                <a:latin typeface="Lucida Sans Unicode"/>
              </a:rPr>
              <a:t>e comprueban errores</a:t>
            </a:r>
            <a:r>
              <a:rPr lang="es-BO" sz="2400" strike="noStrike" dirty="0">
                <a:solidFill>
                  <a:srgbClr val="000000"/>
                </a:solidFill>
                <a:latin typeface="Lucida Sans Unicode"/>
              </a:rPr>
              <a:t>, anomalías </a:t>
            </a:r>
            <a:r>
              <a:rPr lang="es-BO" sz="2400" strike="noStrike" dirty="0" smtClean="0">
                <a:solidFill>
                  <a:srgbClr val="000000"/>
                </a:solidFill>
                <a:latin typeface="Lucida Sans Unicode"/>
              </a:rPr>
              <a:t>y los </a:t>
            </a:r>
            <a:r>
              <a:rPr lang="es-BO" sz="2400" strike="noStrike" dirty="0">
                <a:solidFill>
                  <a:srgbClr val="000000"/>
                </a:solidFill>
                <a:latin typeface="Lucida Sans Unicode"/>
              </a:rPr>
              <a:t>atributos no funcionales del </a:t>
            </a:r>
            <a:r>
              <a:rPr lang="es-BO" sz="2400" strike="noStrike" dirty="0" smtClean="0">
                <a:solidFill>
                  <a:srgbClr val="000000"/>
                </a:solidFill>
                <a:latin typeface="Lucida Sans Unicode"/>
              </a:rPr>
              <a:t>sistema.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pruebas son parte de un proceso de verificación y validación más general, que incluye también técnicas de validación estáticas</a:t>
            </a:r>
            <a:r>
              <a:rPr lang="es-BO" sz="2400" strike="noStrike" dirty="0" smtClean="0">
                <a:solidFill>
                  <a:srgbClr val="000000"/>
                </a:solidFill>
                <a:latin typeface="Lucida Sans Unicode"/>
              </a:rPr>
              <a:t>.</a:t>
            </a:r>
          </a:p>
          <a:p>
            <a:pPr>
              <a:lnSpc>
                <a:spcPct val="100000"/>
              </a:lnSpc>
              <a:buSzPct val="68000"/>
              <a:buFont typeface="Wingdings 3" charset="2"/>
              <a:buChar char=""/>
            </a:pPr>
            <a:endParaRPr lang="es-BO" sz="2400" strike="noStrike" dirty="0" smtClean="0">
              <a:solidFill>
                <a:srgbClr val="000000"/>
              </a:solidFill>
              <a:latin typeface="Lucida Sans Unicode"/>
            </a:endParaRPr>
          </a:p>
          <a:p>
            <a:pPr algn="ctr">
              <a:buSzPct val="68000"/>
            </a:pPr>
            <a:r>
              <a:rPr lang="es-ES" sz="2400" strike="noStrike" dirty="0" smtClean="0">
                <a:solidFill>
                  <a:srgbClr val="FF0000"/>
                </a:solidFill>
                <a:latin typeface="Lucida Sans Unicode"/>
              </a:rPr>
              <a:t>Puede revelar la presencia de errores, no sus ausencias</a:t>
            </a:r>
            <a:r>
              <a:rPr lang="es-ES" sz="2400" strike="noStrike" dirty="0" smtClean="0">
                <a:solidFill>
                  <a:srgbClr val="000000"/>
                </a:solidFill>
                <a:latin typeface="Lucida Sans Unicode"/>
              </a:rPr>
              <a:t>. </a:t>
            </a:r>
            <a:endParaRPr lang="es-ES" sz="2400" dirty="0" smtClean="0"/>
          </a:p>
          <a:p>
            <a:pPr>
              <a:lnSpc>
                <a:spcPct val="100000"/>
              </a:lnSpc>
              <a:buSzPct val="68000"/>
              <a:buFont typeface="Wingdings 3" charset="2"/>
              <a:buChar char=""/>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323528" y="836712"/>
            <a:ext cx="8229240" cy="6408712"/>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Siempre que sea posible, las pruebas de unidad debe ser automatizadas de forma que se ejecuten y comprueben las pruebas sin necesidad de intervención manual.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En la unidad de pruebas automatizadas, se hace uso de un marco de automatización de pruebas (tales como </a:t>
            </a:r>
            <a:r>
              <a:rPr lang="es-BO" sz="2400" strike="noStrike" dirty="0" err="1">
                <a:solidFill>
                  <a:srgbClr val="000000"/>
                </a:solidFill>
                <a:latin typeface="Lucida Sans Unicode"/>
              </a:rPr>
              <a:t>JUnit</a:t>
            </a:r>
            <a:r>
              <a:rPr lang="es-BO" sz="2400" strike="noStrike" dirty="0">
                <a:solidFill>
                  <a:srgbClr val="000000"/>
                </a:solidFill>
                <a:latin typeface="Lucida Sans Unicode"/>
              </a:rPr>
              <a:t>) para escribir y ejecutar las pruebas del programa.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Marcos de pruebas unitarias permiten clases de prueba genéricos que se extienden a crear casos de prueba </a:t>
            </a:r>
            <a:r>
              <a:rPr lang="es-BO" sz="2400" strike="noStrike" dirty="0" smtClean="0">
                <a:solidFill>
                  <a:srgbClr val="000000"/>
                </a:solidFill>
                <a:latin typeface="Lucida Sans Unicode"/>
              </a:rPr>
              <a:t>específicos</a:t>
            </a:r>
            <a:endParaRPr sz="2400" dirty="0"/>
          </a:p>
        </p:txBody>
      </p:sp>
      <p:sp>
        <p:nvSpPr>
          <p:cNvPr id="134"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automatizadas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b="1" dirty="0">
                <a:solidFill>
                  <a:srgbClr val="000000"/>
                </a:solidFill>
                <a:latin typeface="Lucida Sans Unicode"/>
              </a:rPr>
              <a:t>C</a:t>
            </a:r>
            <a:r>
              <a:rPr lang="es-BO" sz="2400" b="1" strike="noStrike" dirty="0" smtClean="0">
                <a:solidFill>
                  <a:srgbClr val="000000"/>
                </a:solidFill>
                <a:latin typeface="Lucida Sans Unicode"/>
              </a:rPr>
              <a:t>onfiguración</a:t>
            </a:r>
            <a:r>
              <a:rPr lang="es-BO" sz="2400" strike="noStrike" dirty="0">
                <a:solidFill>
                  <a:srgbClr val="000000"/>
                </a:solidFill>
                <a:latin typeface="Lucida Sans Unicode"/>
              </a:rPr>
              <a:t>, donde se inicializa el sistema con el caso de prueba, es decir, los insumos y los resultados esperados.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b="1" dirty="0" smtClean="0">
                <a:solidFill>
                  <a:srgbClr val="000000"/>
                </a:solidFill>
                <a:latin typeface="Lucida Sans Unicode"/>
              </a:rPr>
              <a:t>L</a:t>
            </a:r>
            <a:r>
              <a:rPr lang="es-BO" sz="2400" b="1" strike="noStrike" dirty="0" smtClean="0">
                <a:solidFill>
                  <a:srgbClr val="000000"/>
                </a:solidFill>
                <a:latin typeface="Lucida Sans Unicode"/>
              </a:rPr>
              <a:t>lamada</a:t>
            </a:r>
            <a:r>
              <a:rPr lang="es-BO" sz="2400" strike="noStrike" dirty="0" smtClean="0">
                <a:solidFill>
                  <a:srgbClr val="000000"/>
                </a:solidFill>
                <a:latin typeface="Lucida Sans Unicode"/>
              </a:rPr>
              <a:t>, </a:t>
            </a:r>
            <a:r>
              <a:rPr lang="es-BO" sz="2400" strike="noStrike" dirty="0">
                <a:solidFill>
                  <a:srgbClr val="000000"/>
                </a:solidFill>
                <a:latin typeface="Lucida Sans Unicode"/>
              </a:rPr>
              <a:t>cuando se llama al objeto o método para ensayar.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b="1" strike="noStrike" dirty="0" smtClean="0">
                <a:solidFill>
                  <a:srgbClr val="000000"/>
                </a:solidFill>
                <a:latin typeface="Lucida Sans Unicode"/>
              </a:rPr>
              <a:t>Declaración</a:t>
            </a:r>
            <a:r>
              <a:rPr lang="es-BO" sz="2400" strike="noStrike" dirty="0" smtClean="0">
                <a:solidFill>
                  <a:srgbClr val="000000"/>
                </a:solidFill>
                <a:latin typeface="Lucida Sans Unicode"/>
              </a:rPr>
              <a:t>, donde </a:t>
            </a:r>
            <a:r>
              <a:rPr lang="es-BO" sz="2400" strike="noStrike" dirty="0">
                <a:solidFill>
                  <a:srgbClr val="000000"/>
                </a:solidFill>
                <a:latin typeface="Lucida Sans Unicode"/>
              </a:rPr>
              <a:t>se compara el resultado de la llamada con el resultado esperado. </a:t>
            </a:r>
            <a:r>
              <a:rPr lang="es-BO" sz="2400" strike="noStrike" dirty="0" smtClean="0">
                <a:solidFill>
                  <a:srgbClr val="000000"/>
                </a:solidFill>
                <a:latin typeface="Lucida Sans Unicode"/>
              </a:rPr>
              <a:t>Si es verdadera</a:t>
            </a:r>
            <a:r>
              <a:rPr lang="es-BO" sz="2400" strike="noStrike" dirty="0">
                <a:solidFill>
                  <a:srgbClr val="000000"/>
                </a:solidFill>
                <a:latin typeface="Lucida Sans Unicode"/>
              </a:rPr>
              <a:t>, la prueba ha tenido </a:t>
            </a:r>
            <a:r>
              <a:rPr lang="es-BO" sz="2400" strike="noStrike" dirty="0" smtClean="0">
                <a:solidFill>
                  <a:srgbClr val="000000"/>
                </a:solidFill>
                <a:latin typeface="Lucida Sans Unicode"/>
              </a:rPr>
              <a:t>éxito, si </a:t>
            </a:r>
            <a:r>
              <a:rPr lang="es-BO" sz="2400" strike="noStrike" dirty="0">
                <a:solidFill>
                  <a:srgbClr val="000000"/>
                </a:solidFill>
                <a:latin typeface="Lucida Sans Unicode"/>
              </a:rPr>
              <a:t>es </a:t>
            </a:r>
            <a:r>
              <a:rPr lang="es-BO" sz="2400" strike="noStrike" dirty="0" smtClean="0">
                <a:solidFill>
                  <a:srgbClr val="000000"/>
                </a:solidFill>
                <a:latin typeface="Lucida Sans Unicode"/>
              </a:rPr>
              <a:t>falso ha </a:t>
            </a:r>
            <a:r>
              <a:rPr lang="es-BO" sz="2400" strike="noStrike" dirty="0">
                <a:solidFill>
                  <a:srgbClr val="000000"/>
                </a:solidFill>
                <a:latin typeface="Lucida Sans Unicode"/>
              </a:rPr>
              <a:t>fracasado.</a:t>
            </a:r>
            <a:endParaRPr sz="2400" dirty="0"/>
          </a:p>
        </p:txBody>
      </p:sp>
      <p:sp>
        <p:nvSpPr>
          <p:cNvPr id="136"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Componentes de las pruebas automatizadas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323528" y="836712"/>
            <a:ext cx="8229240" cy="576064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Los casos de prueba deben demostrar que, cuando se usa como se esperaba, el componente que se está probando hace lo que se supone que debe hacer. </a:t>
            </a:r>
            <a:endParaRPr sz="2400" dirty="0"/>
          </a:p>
          <a:p>
            <a:pPr>
              <a:lnSpc>
                <a:spcPct val="100000"/>
              </a:lnSpc>
              <a:buSzPct val="68000"/>
              <a:buFont typeface="Wingdings 3" charset="2"/>
              <a:buChar char=""/>
            </a:pPr>
            <a:r>
              <a:rPr lang="es-BO" sz="2400" strike="noStrike" dirty="0">
                <a:solidFill>
                  <a:srgbClr val="000000"/>
                </a:solidFill>
                <a:latin typeface="Lucida Sans Unicode"/>
              </a:rPr>
              <a:t>Si hay defectos en el componente, éstos deben ser revelados por los casos de prueba.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Dos tipos </a:t>
            </a:r>
            <a:r>
              <a:rPr lang="es-BO" sz="2400" strike="noStrike" dirty="0">
                <a:solidFill>
                  <a:srgbClr val="000000"/>
                </a:solidFill>
                <a:latin typeface="Lucida Sans Unicode"/>
              </a:rPr>
              <a:t>de casos de prueba de unidad: </a:t>
            </a:r>
            <a:endParaRPr sz="2400" dirty="0"/>
          </a:p>
          <a:p>
            <a:pPr lvl="1">
              <a:buFont typeface="Arial" pitchFamily="34" charset="0"/>
              <a:buChar char="•"/>
            </a:pPr>
            <a:r>
              <a:rPr lang="es-BO" sz="2400" strike="noStrike" dirty="0" smtClean="0">
                <a:solidFill>
                  <a:srgbClr val="000000"/>
                </a:solidFill>
                <a:latin typeface="Lucida Sans Unicode"/>
              </a:rPr>
              <a:t>El </a:t>
            </a:r>
            <a:r>
              <a:rPr lang="es-BO" sz="2400" strike="noStrike" dirty="0">
                <a:solidFill>
                  <a:srgbClr val="000000"/>
                </a:solidFill>
                <a:latin typeface="Lucida Sans Unicode"/>
              </a:rPr>
              <a:t>primero </a:t>
            </a:r>
            <a:r>
              <a:rPr lang="es-BO" sz="2400" strike="noStrike" dirty="0" smtClean="0">
                <a:solidFill>
                  <a:srgbClr val="000000"/>
                </a:solidFill>
                <a:latin typeface="Lucida Sans Unicode"/>
              </a:rPr>
              <a:t>debe </a:t>
            </a:r>
            <a:r>
              <a:rPr lang="es-BO" sz="2400" strike="noStrike" dirty="0">
                <a:solidFill>
                  <a:srgbClr val="000000"/>
                </a:solidFill>
                <a:latin typeface="Lucida Sans Unicode"/>
              </a:rPr>
              <a:t>reflejar el funcionamiento normal de un programa y </a:t>
            </a:r>
            <a:r>
              <a:rPr lang="es-BO" sz="2400" strike="noStrike" dirty="0" smtClean="0">
                <a:solidFill>
                  <a:srgbClr val="000000"/>
                </a:solidFill>
                <a:latin typeface="Lucida Sans Unicode"/>
              </a:rPr>
              <a:t>demostrar </a:t>
            </a:r>
            <a:r>
              <a:rPr lang="es-BO" sz="2400" strike="noStrike" dirty="0">
                <a:solidFill>
                  <a:srgbClr val="000000"/>
                </a:solidFill>
                <a:latin typeface="Lucida Sans Unicode"/>
              </a:rPr>
              <a:t>que el componente funciona como se esperaba. </a:t>
            </a:r>
            <a:endParaRPr sz="2400" dirty="0"/>
          </a:p>
          <a:p>
            <a:pPr lvl="1">
              <a:buFont typeface="Arial" pitchFamily="34" charset="0"/>
              <a:buChar char="•"/>
            </a:pPr>
            <a:r>
              <a:rPr lang="es-BO" sz="2400" strike="noStrike" dirty="0" smtClean="0">
                <a:solidFill>
                  <a:srgbClr val="000000"/>
                </a:solidFill>
                <a:latin typeface="Lucida Sans Unicode"/>
              </a:rPr>
              <a:t>El segundo </a:t>
            </a:r>
            <a:r>
              <a:rPr lang="es-BO" sz="2400" strike="noStrike" dirty="0">
                <a:solidFill>
                  <a:srgbClr val="000000"/>
                </a:solidFill>
                <a:latin typeface="Lucida Sans Unicode"/>
              </a:rPr>
              <a:t>debe basarse en la experiencia </a:t>
            </a:r>
            <a:r>
              <a:rPr lang="es-BO" sz="2400" strike="noStrike" dirty="0" smtClean="0">
                <a:solidFill>
                  <a:srgbClr val="000000"/>
                </a:solidFill>
                <a:latin typeface="Lucida Sans Unicode"/>
              </a:rPr>
              <a:t>de </a:t>
            </a:r>
            <a:r>
              <a:rPr lang="es-BO" sz="2400" strike="noStrike" dirty="0">
                <a:solidFill>
                  <a:srgbClr val="000000"/>
                </a:solidFill>
                <a:latin typeface="Lucida Sans Unicode"/>
              </a:rPr>
              <a:t>donde surgen los problemas comunes. </a:t>
            </a:r>
            <a:endParaRPr lang="es-BO" sz="2400" strike="noStrike" dirty="0" smtClean="0">
              <a:solidFill>
                <a:srgbClr val="000000"/>
              </a:solidFill>
              <a:latin typeface="Lucida Sans Unicode"/>
            </a:endParaRPr>
          </a:p>
          <a:p>
            <a:pPr lvl="1">
              <a:buFont typeface="Arial" pitchFamily="34" charset="0"/>
              <a:buChar char="•"/>
            </a:pPr>
            <a:r>
              <a:rPr lang="es-BO" sz="2400" strike="noStrike" dirty="0" smtClean="0">
                <a:solidFill>
                  <a:srgbClr val="000000"/>
                </a:solidFill>
                <a:latin typeface="Lucida Sans Unicode"/>
              </a:rPr>
              <a:t>Se </a:t>
            </a:r>
            <a:r>
              <a:rPr lang="es-BO" sz="2400" strike="noStrike" dirty="0">
                <a:solidFill>
                  <a:srgbClr val="000000"/>
                </a:solidFill>
                <a:latin typeface="Lucida Sans Unicode"/>
              </a:rPr>
              <a:t>debe utilizar entradas anormales para comprobar que </a:t>
            </a:r>
            <a:r>
              <a:rPr lang="es-BO" sz="2400" strike="noStrike" dirty="0" smtClean="0">
                <a:solidFill>
                  <a:srgbClr val="000000"/>
                </a:solidFill>
                <a:latin typeface="Lucida Sans Unicode"/>
              </a:rPr>
              <a:t>el componente no falle.</a:t>
            </a:r>
            <a:endParaRPr sz="2400" dirty="0"/>
          </a:p>
        </p:txBody>
      </p:sp>
      <p:sp>
        <p:nvSpPr>
          <p:cNvPr id="138"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Efectividad de prueba de unidad</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n-US" sz="2700" dirty="0" err="1">
                <a:solidFill>
                  <a:srgbClr val="000000"/>
                </a:solidFill>
                <a:latin typeface="Lucida Sans Unicode"/>
              </a:rPr>
              <a:t>Prueba</a:t>
            </a:r>
            <a:r>
              <a:rPr lang="en-US" sz="2700" dirty="0">
                <a:solidFill>
                  <a:srgbClr val="000000"/>
                </a:solidFill>
                <a:latin typeface="Lucida Sans Unicode"/>
              </a:rPr>
              <a:t> de </a:t>
            </a:r>
            <a:r>
              <a:rPr lang="en-US" sz="2700" dirty="0" err="1">
                <a:solidFill>
                  <a:srgbClr val="000000"/>
                </a:solidFill>
                <a:latin typeface="Lucida Sans Unicode"/>
              </a:rPr>
              <a:t>partición</a:t>
            </a:r>
            <a:r>
              <a:rPr lang="es-BO" sz="2700" dirty="0">
                <a:solidFill>
                  <a:srgbClr val="000000"/>
                </a:solidFill>
                <a:latin typeface="Lucida Sans Unicode"/>
              </a:rPr>
              <a:t>, </a:t>
            </a:r>
            <a:r>
              <a:rPr lang="es-BO" sz="2700" strike="noStrike" dirty="0">
                <a:solidFill>
                  <a:srgbClr val="000000"/>
                </a:solidFill>
                <a:latin typeface="Lucida Sans Unicode"/>
              </a:rPr>
              <a:t>donde se identifica grupos de entradas que tienen características comunes y deben ser procesadas de la misma manera. </a:t>
            </a:r>
            <a:endParaRPr dirty="0"/>
          </a:p>
          <a:p>
            <a:pPr>
              <a:lnSpc>
                <a:spcPct val="100000"/>
              </a:lnSpc>
            </a:pPr>
            <a:r>
              <a:rPr lang="es-BO" sz="2700" strike="noStrike" dirty="0">
                <a:solidFill>
                  <a:srgbClr val="000000"/>
                </a:solidFill>
                <a:latin typeface="Lucida Sans Unicode"/>
              </a:rPr>
              <a:t> </a:t>
            </a:r>
            <a:endParaRPr dirty="0"/>
          </a:p>
          <a:p>
            <a:pPr>
              <a:buSzPct val="68000"/>
              <a:buFont typeface="Wingdings 3" charset="2"/>
              <a:buChar char=""/>
            </a:pPr>
            <a:r>
              <a:rPr lang="en-US" sz="2700" dirty="0" err="1">
                <a:solidFill>
                  <a:srgbClr val="000000"/>
                </a:solidFill>
                <a:latin typeface="Lucida Sans Unicode"/>
              </a:rPr>
              <a:t>Pruebas</a:t>
            </a:r>
            <a:r>
              <a:rPr lang="en-US" sz="2700" dirty="0">
                <a:solidFill>
                  <a:srgbClr val="000000"/>
                </a:solidFill>
                <a:latin typeface="Lucida Sans Unicode"/>
              </a:rPr>
              <a:t> </a:t>
            </a:r>
            <a:r>
              <a:rPr lang="en-US" sz="2700" dirty="0" err="1">
                <a:solidFill>
                  <a:srgbClr val="000000"/>
                </a:solidFill>
                <a:latin typeface="Lucida Sans Unicode"/>
              </a:rPr>
              <a:t>basadas</a:t>
            </a:r>
            <a:r>
              <a:rPr lang="en-US" sz="2700" dirty="0">
                <a:solidFill>
                  <a:srgbClr val="000000"/>
                </a:solidFill>
                <a:latin typeface="Lucida Sans Unicode"/>
              </a:rPr>
              <a:t> en </a:t>
            </a:r>
            <a:r>
              <a:rPr lang="en-US" sz="2700" dirty="0" err="1">
                <a:solidFill>
                  <a:srgbClr val="000000"/>
                </a:solidFill>
                <a:latin typeface="Lucida Sans Unicode"/>
              </a:rPr>
              <a:t>lineamientos</a:t>
            </a:r>
            <a:r>
              <a:rPr lang="es-BO" sz="2700" dirty="0">
                <a:solidFill>
                  <a:srgbClr val="000000"/>
                </a:solidFill>
                <a:latin typeface="Lucida Sans Unicode"/>
              </a:rPr>
              <a:t>, en el que se utiliza </a:t>
            </a:r>
            <a:r>
              <a:rPr lang="es-BO" sz="2700" dirty="0" smtClean="0">
                <a:solidFill>
                  <a:srgbClr val="000000"/>
                </a:solidFill>
                <a:latin typeface="Lucida Sans Unicode"/>
              </a:rPr>
              <a:t>la </a:t>
            </a:r>
            <a:r>
              <a:rPr lang="es-BO" sz="2700" dirty="0">
                <a:solidFill>
                  <a:srgbClr val="000000"/>
                </a:solidFill>
                <a:latin typeface="Lucida Sans Unicode"/>
              </a:rPr>
              <a:t>experiencia previa de los tipos de errores que los programadores suelen hacer cuando se desarrolla los componentes</a:t>
            </a:r>
            <a:r>
              <a:rPr lang="es-BO" sz="2700" dirty="0" smtClean="0">
                <a:solidFill>
                  <a:srgbClr val="000000"/>
                </a:solidFill>
                <a:latin typeface="Lucida Sans Unicode"/>
              </a:rPr>
              <a:t>.</a:t>
            </a:r>
            <a:endParaRPr lang="en-US" sz="2700" dirty="0">
              <a:solidFill>
                <a:srgbClr val="000000"/>
              </a:solidFill>
              <a:latin typeface="Lucida Sans Unicode"/>
            </a:endParaRPr>
          </a:p>
        </p:txBody>
      </p:sp>
      <p:sp>
        <p:nvSpPr>
          <p:cNvPr id="140" name="TextShape 2"/>
          <p:cNvSpPr txBox="1"/>
          <p:nvPr/>
        </p:nvSpPr>
        <p:spPr>
          <a:xfrm>
            <a:off x="179512" y="18864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Estrategias de prueba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481400"/>
            <a:ext cx="8229240" cy="4683904"/>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Resultados de los datos de entrada y de salida a menudo caen en diferentes clases en las que todos los miembros de una clase están relacionados.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Cada una de estas clases es una partición de equivalencia o de dominio en el que el programa se comporta de una manera equivalente para cada miembro de la clase.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Los casos de prueba deben ser elegidos en cada partición.</a:t>
            </a:r>
            <a:endParaRPr dirty="0"/>
          </a:p>
        </p:txBody>
      </p:sp>
      <p:sp>
        <p:nvSpPr>
          <p:cNvPr id="142"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a:t>
            </a:r>
            <a:r>
              <a:rPr lang="es-BO" sz="4100" b="1" strike="noStrike" dirty="0" smtClean="0">
                <a:solidFill>
                  <a:srgbClr val="464646"/>
                </a:solidFill>
                <a:latin typeface="Lucida Sans Unicode"/>
              </a:rPr>
              <a:t>partición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Particion de equivalencia</a:t>
            </a:r>
            <a:endParaRPr/>
          </a:p>
        </p:txBody>
      </p:sp>
      <p:pic>
        <p:nvPicPr>
          <p:cNvPr id="4098" name="Picture 2"/>
          <p:cNvPicPr>
            <a:picLocks noChangeAspect="1" noChangeArrowheads="1"/>
          </p:cNvPicPr>
          <p:nvPr/>
        </p:nvPicPr>
        <p:blipFill>
          <a:blip r:embed="rId2" cstate="print"/>
          <a:srcRect/>
          <a:stretch>
            <a:fillRect/>
          </a:stretch>
        </p:blipFill>
        <p:spPr bwMode="auto">
          <a:xfrm>
            <a:off x="755576" y="1700808"/>
            <a:ext cx="7540068" cy="3888432"/>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Particiones de equivalencia</a:t>
            </a:r>
            <a:endParaRPr/>
          </a:p>
        </p:txBody>
      </p:sp>
      <p:pic>
        <p:nvPicPr>
          <p:cNvPr id="5122" name="Picture 2"/>
          <p:cNvPicPr>
            <a:picLocks noChangeAspect="1" noChangeArrowheads="1"/>
          </p:cNvPicPr>
          <p:nvPr/>
        </p:nvPicPr>
        <p:blipFill>
          <a:blip r:embed="rId2" cstate="print"/>
          <a:srcRect/>
          <a:stretch>
            <a:fillRect/>
          </a:stretch>
        </p:blipFill>
        <p:spPr bwMode="auto">
          <a:xfrm>
            <a:off x="1043608" y="1700808"/>
            <a:ext cx="7039602" cy="396044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67544" y="1700808"/>
            <a:ext cx="8229240" cy="4525560"/>
          </a:xfrm>
          <a:prstGeom prst="rect">
            <a:avLst/>
          </a:prstGeom>
          <a:noFill/>
          <a:ln>
            <a:noFill/>
          </a:ln>
        </p:spPr>
        <p:txBody>
          <a:bodyPr lIns="90000" tIns="45000" rIns="90000" bIns="45000"/>
          <a:lstStyle/>
          <a:p>
            <a:pPr>
              <a:lnSpc>
                <a:spcPct val="100000"/>
              </a:lnSpc>
              <a:buSzPct val="68000"/>
              <a:buFont typeface="Wingdings 3" charset="2"/>
              <a:buChar char=""/>
            </a:pPr>
            <a:endParaRPr lang="es-BO" sz="2700" strike="noStrike" dirty="0" smtClean="0">
              <a:solidFill>
                <a:srgbClr val="000000"/>
              </a:solidFill>
              <a:latin typeface="Lucida Sans Unicode"/>
            </a:endParaRPr>
          </a:p>
          <a:p>
            <a:pPr>
              <a:lnSpc>
                <a:spcPct val="100000"/>
              </a:lnSpc>
              <a:buSzPct val="68000"/>
              <a:buFont typeface="Wingdings 3" charset="2"/>
              <a:buChar char=""/>
            </a:pPr>
            <a:r>
              <a:rPr lang="es-BO" sz="2700" strike="noStrike" dirty="0" smtClean="0">
                <a:solidFill>
                  <a:srgbClr val="000000"/>
                </a:solidFill>
                <a:latin typeface="Lucida Sans Unicode"/>
              </a:rPr>
              <a:t>Secuencias </a:t>
            </a:r>
            <a:r>
              <a:rPr lang="es-BO" sz="2700" strike="noStrike" dirty="0">
                <a:solidFill>
                  <a:srgbClr val="000000"/>
                </a:solidFill>
                <a:latin typeface="Lucida Sans Unicode"/>
              </a:rPr>
              <a:t>que tienen un solo valor</a:t>
            </a:r>
            <a:r>
              <a:rPr lang="es-BO" sz="2700" strike="noStrike" dirty="0" smtClean="0">
                <a:solidFill>
                  <a:srgbClr val="000000"/>
                </a:solidFill>
                <a:latin typeface="Lucida Sans Unicode"/>
              </a:rPr>
              <a:t>.</a:t>
            </a:r>
          </a:p>
          <a:p>
            <a:pPr>
              <a:lnSpc>
                <a:spcPct val="100000"/>
              </a:lnSpc>
              <a:buSzPct val="68000"/>
            </a:pPr>
            <a:r>
              <a:rPr lang="es-BO" sz="2700" strike="noStrike" dirty="0" smtClean="0">
                <a:solidFill>
                  <a:srgbClr val="000000"/>
                </a:solidFill>
                <a:latin typeface="Lucida Sans Unicode"/>
              </a:rPr>
              <a:t>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Usar </a:t>
            </a:r>
            <a:r>
              <a:rPr lang="es-BO" sz="2700" strike="noStrike" dirty="0">
                <a:solidFill>
                  <a:srgbClr val="000000"/>
                </a:solidFill>
                <a:latin typeface="Lucida Sans Unicode"/>
              </a:rPr>
              <a:t>secuencias de diferentes tamaños en diferentes pruebas.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smtClean="0">
                <a:solidFill>
                  <a:srgbClr val="000000"/>
                </a:solidFill>
                <a:latin typeface="Lucida Sans Unicode"/>
              </a:rPr>
              <a:t>Acceder al primero, al del medio </a:t>
            </a:r>
            <a:r>
              <a:rPr lang="es-BO" sz="2700" strike="noStrike" dirty="0">
                <a:solidFill>
                  <a:srgbClr val="000000"/>
                </a:solidFill>
                <a:latin typeface="Lucida Sans Unicode"/>
              </a:rPr>
              <a:t>y </a:t>
            </a:r>
            <a:r>
              <a:rPr lang="es-BO" sz="2700" strike="noStrike" dirty="0" smtClean="0">
                <a:solidFill>
                  <a:srgbClr val="000000"/>
                </a:solidFill>
                <a:latin typeface="Lucida Sans Unicode"/>
              </a:rPr>
              <a:t>al último </a:t>
            </a:r>
            <a:r>
              <a:rPr lang="es-BO" sz="2700" strike="noStrike" dirty="0">
                <a:solidFill>
                  <a:srgbClr val="000000"/>
                </a:solidFill>
                <a:latin typeface="Lucida Sans Unicode"/>
              </a:rPr>
              <a:t>elementos de la secuencia.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dirty="0">
                <a:solidFill>
                  <a:srgbClr val="000000"/>
                </a:solidFill>
                <a:latin typeface="Lucida Sans Unicode"/>
              </a:rPr>
              <a:t>S</a:t>
            </a:r>
            <a:r>
              <a:rPr lang="es-BO" sz="2700" strike="noStrike" dirty="0" smtClean="0">
                <a:solidFill>
                  <a:srgbClr val="000000"/>
                </a:solidFill>
                <a:latin typeface="Lucida Sans Unicode"/>
              </a:rPr>
              <a:t>ecuencias </a:t>
            </a:r>
            <a:r>
              <a:rPr lang="es-BO" sz="2700" strike="noStrike" dirty="0">
                <a:solidFill>
                  <a:srgbClr val="000000"/>
                </a:solidFill>
                <a:latin typeface="Lucida Sans Unicode"/>
              </a:rPr>
              <a:t>de longitud cero.</a:t>
            </a:r>
            <a:endParaRPr dirty="0"/>
          </a:p>
        </p:txBody>
      </p:sp>
      <p:sp>
        <p:nvSpPr>
          <p:cNvPr id="148"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smtClean="0">
                <a:solidFill>
                  <a:srgbClr val="464646"/>
                </a:solidFill>
                <a:latin typeface="Lucida Sans Unicode"/>
              </a:rPr>
              <a:t>Lineamientos </a:t>
            </a:r>
            <a:r>
              <a:rPr lang="es-BO" sz="4100" b="1" strike="noStrike" dirty="0">
                <a:solidFill>
                  <a:srgbClr val="464646"/>
                </a:solidFill>
                <a:latin typeface="Lucida Sans Unicode"/>
              </a:rPr>
              <a:t>para las pruebas </a:t>
            </a:r>
            <a:r>
              <a:rPr lang="es-BO" sz="4100" b="1" strike="noStrike" dirty="0" smtClean="0">
                <a:solidFill>
                  <a:srgbClr val="464646"/>
                </a:solidFill>
                <a:latin typeface="Lucida Sans Unicode"/>
              </a:rPr>
              <a:t>(Ejemplo secuencias</a:t>
            </a:r>
            <a:r>
              <a:rPr lang="es-BO" sz="4100" b="1" strike="noStrike" dirty="0">
                <a:solidFill>
                  <a:srgbClr val="464646"/>
                </a:solidFill>
                <a:latin typeface="Lucida Sans Unicode"/>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smtClean="0">
                <a:solidFill>
                  <a:srgbClr val="000000"/>
                </a:solidFill>
                <a:latin typeface="Lucida Sans Unicode"/>
              </a:rPr>
              <a:t>Elegir entradas </a:t>
            </a:r>
            <a:r>
              <a:rPr lang="es-BO" sz="2700" strike="noStrike" dirty="0">
                <a:solidFill>
                  <a:srgbClr val="000000"/>
                </a:solidFill>
                <a:latin typeface="Lucida Sans Unicode"/>
              </a:rPr>
              <a:t>que obligan al sistema a generar todos los mensajes de </a:t>
            </a:r>
            <a:r>
              <a:rPr lang="es-BO" sz="2700" strike="noStrike" dirty="0" smtClean="0">
                <a:solidFill>
                  <a:srgbClr val="000000"/>
                </a:solidFill>
                <a:latin typeface="Lucida Sans Unicode"/>
              </a:rPr>
              <a:t>error.</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Elegir entradas  que causen </a:t>
            </a:r>
            <a:r>
              <a:rPr lang="es-BO" sz="2700" strike="noStrike" dirty="0">
                <a:solidFill>
                  <a:srgbClr val="000000"/>
                </a:solidFill>
                <a:latin typeface="Lucida Sans Unicode"/>
              </a:rPr>
              <a:t>el desbordamiento de buffers de </a:t>
            </a:r>
            <a:r>
              <a:rPr lang="es-BO" sz="2700" strike="noStrike" dirty="0" smtClean="0">
                <a:solidFill>
                  <a:srgbClr val="000000"/>
                </a:solidFill>
                <a:latin typeface="Lucida Sans Unicode"/>
              </a:rPr>
              <a:t>entrada</a:t>
            </a:r>
          </a:p>
          <a:p>
            <a:pPr>
              <a:lnSpc>
                <a:spcPct val="100000"/>
              </a:lnSpc>
              <a:buSzPct val="68000"/>
              <a:buFont typeface="Wingdings 3" charset="2"/>
              <a:buChar char=""/>
            </a:pPr>
            <a:r>
              <a:rPr lang="es-BO" sz="2700" strike="noStrike" dirty="0" smtClean="0">
                <a:solidFill>
                  <a:srgbClr val="000000"/>
                </a:solidFill>
                <a:latin typeface="Lucida Sans Unicode"/>
              </a:rPr>
              <a:t>Repetir </a:t>
            </a:r>
            <a:r>
              <a:rPr lang="es-BO" sz="2700" strike="noStrike" dirty="0">
                <a:solidFill>
                  <a:srgbClr val="000000"/>
                </a:solidFill>
                <a:latin typeface="Lucida Sans Unicode"/>
              </a:rPr>
              <a:t>la misma entrada o serie de entradas en numerosas ocasiones </a:t>
            </a:r>
            <a:endParaRPr dirty="0"/>
          </a:p>
          <a:p>
            <a:pPr>
              <a:lnSpc>
                <a:spcPct val="100000"/>
              </a:lnSpc>
              <a:buSzPct val="68000"/>
              <a:buFont typeface="Wingdings 3" charset="2"/>
              <a:buChar char=""/>
            </a:pPr>
            <a:r>
              <a:rPr lang="es-ES" sz="2700" dirty="0">
                <a:solidFill>
                  <a:srgbClr val="000000"/>
                </a:solidFill>
                <a:latin typeface="Lucida Sans Unicode"/>
              </a:rPr>
              <a:t>Forzar la generación de salidas inválidas </a:t>
            </a:r>
          </a:p>
          <a:p>
            <a:pPr>
              <a:lnSpc>
                <a:spcPct val="100000"/>
              </a:lnSpc>
              <a:buSzPct val="68000"/>
              <a:buFont typeface="Wingdings 3" charset="2"/>
              <a:buChar char=""/>
            </a:pPr>
            <a:r>
              <a:rPr lang="es-BO" sz="2700" strike="noStrike" dirty="0" smtClean="0">
                <a:solidFill>
                  <a:srgbClr val="000000"/>
                </a:solidFill>
                <a:latin typeface="Lucida Sans Unicode"/>
              </a:rPr>
              <a:t>Forzar que los resultados </a:t>
            </a:r>
            <a:r>
              <a:rPr lang="es-BO" sz="2700" strike="noStrike" dirty="0">
                <a:solidFill>
                  <a:srgbClr val="000000"/>
                </a:solidFill>
                <a:latin typeface="Lucida Sans Unicode"/>
              </a:rPr>
              <a:t>de los cálculos </a:t>
            </a:r>
            <a:r>
              <a:rPr lang="es-BO" sz="2700" strike="noStrike" dirty="0" smtClean="0">
                <a:solidFill>
                  <a:srgbClr val="000000"/>
                </a:solidFill>
                <a:latin typeface="Lucida Sans Unicode"/>
              </a:rPr>
              <a:t>sean demasiado </a:t>
            </a:r>
            <a:r>
              <a:rPr lang="es-BO" sz="2700" strike="noStrike" dirty="0">
                <a:solidFill>
                  <a:srgbClr val="000000"/>
                </a:solidFill>
                <a:latin typeface="Lucida Sans Unicode"/>
              </a:rPr>
              <a:t>grandes o demasiado pequeños.</a:t>
            </a:r>
            <a:endParaRPr dirty="0"/>
          </a:p>
        </p:txBody>
      </p:sp>
      <p:sp>
        <p:nvSpPr>
          <p:cNvPr id="150"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Pautas generales de prueba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323528" y="908720"/>
            <a:ext cx="8229240" cy="5472608"/>
          </a:xfrm>
          <a:prstGeom prst="rect">
            <a:avLst/>
          </a:prstGeom>
          <a:noFill/>
          <a:ln>
            <a:noFill/>
          </a:ln>
        </p:spPr>
        <p:txBody>
          <a:bodyPr lIns="90000" tIns="45000" rIns="90000" bIns="45000"/>
          <a:lstStyle/>
          <a:p>
            <a:pPr>
              <a:lnSpc>
                <a:spcPct val="100000"/>
              </a:lnSpc>
              <a:buSzPct val="68000"/>
              <a:buFont typeface="Wingdings 3" charset="2"/>
              <a:buChar char=""/>
            </a:pPr>
            <a:endParaRPr lang="es-BO" sz="2400" strike="noStrike" dirty="0" smtClean="0">
              <a:solidFill>
                <a:srgbClr val="000000"/>
              </a:solidFill>
              <a:latin typeface="Lucida Sans Unicode"/>
            </a:endParaRPr>
          </a:p>
          <a:p>
            <a:pPr>
              <a:lnSpc>
                <a:spcPct val="100000"/>
              </a:lnSpc>
              <a:buSzPct val="68000"/>
            </a:pPr>
            <a:r>
              <a:rPr lang="es-BO" sz="2400" strike="noStrike" dirty="0" smtClean="0">
                <a:solidFill>
                  <a:srgbClr val="000000"/>
                </a:solidFill>
                <a:latin typeface="Lucida Sans Unicode"/>
              </a:rPr>
              <a:t>Los </a:t>
            </a:r>
            <a:r>
              <a:rPr lang="es-BO" sz="2400" strike="noStrike" dirty="0">
                <a:solidFill>
                  <a:srgbClr val="000000"/>
                </a:solidFill>
                <a:latin typeface="Lucida Sans Unicode"/>
              </a:rPr>
              <a:t>componentes de software son a menudo componentes compuestos formados por varios objetos que interactúan. </a:t>
            </a:r>
            <a:endParaRPr sz="2400" dirty="0"/>
          </a:p>
          <a:p>
            <a:pPr>
              <a:lnSpc>
                <a:spcPct val="100000"/>
              </a:lnSpc>
            </a:pPr>
            <a:r>
              <a:rPr lang="es-BO" sz="2400" strike="noStrike" dirty="0">
                <a:solidFill>
                  <a:srgbClr val="000000"/>
                </a:solidFill>
                <a:latin typeface="Lucida Sans Unicode"/>
              </a:rPr>
              <a:t>  </a:t>
            </a:r>
            <a:endParaRPr sz="2400" dirty="0"/>
          </a:p>
          <a:p>
            <a:pPr lvl="1">
              <a:buSzPct val="68000"/>
              <a:buFont typeface="Wingdings 3" charset="2"/>
              <a:buChar char=""/>
            </a:pPr>
            <a:r>
              <a:rPr lang="es-BO" sz="2400" strike="noStrike" dirty="0" smtClean="0">
                <a:solidFill>
                  <a:srgbClr val="000000"/>
                </a:solidFill>
                <a:latin typeface="Lucida Sans Unicode"/>
              </a:rPr>
              <a:t>El acceso a </a:t>
            </a:r>
            <a:r>
              <a:rPr lang="es-BO" sz="2400" strike="noStrike" dirty="0">
                <a:solidFill>
                  <a:srgbClr val="000000"/>
                </a:solidFill>
                <a:latin typeface="Lucida Sans Unicode"/>
              </a:rPr>
              <a:t>la funcionalidad de estos objetos </a:t>
            </a:r>
            <a:r>
              <a:rPr lang="es-BO" sz="2400" strike="noStrike" dirty="0" smtClean="0">
                <a:solidFill>
                  <a:srgbClr val="000000"/>
                </a:solidFill>
                <a:latin typeface="Lucida Sans Unicode"/>
              </a:rPr>
              <a:t>es a  </a:t>
            </a:r>
            <a:r>
              <a:rPr lang="es-BO" sz="2400" strike="noStrike" dirty="0">
                <a:solidFill>
                  <a:srgbClr val="000000"/>
                </a:solidFill>
                <a:latin typeface="Lucida Sans Unicode"/>
              </a:rPr>
              <a:t>través de la interfaz de componente definido</a:t>
            </a:r>
            <a:r>
              <a:rPr lang="es-BO" sz="2400" strike="noStrike" dirty="0" smtClean="0">
                <a:solidFill>
                  <a:srgbClr val="000000"/>
                </a:solidFill>
                <a:latin typeface="Lucida Sans Unicode"/>
              </a:rPr>
              <a:t>.</a:t>
            </a:r>
          </a:p>
          <a:p>
            <a:pPr lvl="1">
              <a:buSzPct val="68000"/>
            </a:pPr>
            <a:r>
              <a:rPr lang="es-BO" sz="2400" strike="noStrike" dirty="0" smtClean="0">
                <a:solidFill>
                  <a:srgbClr val="000000"/>
                </a:solidFill>
                <a:latin typeface="Lucida Sans Unicode"/>
              </a:rPr>
              <a:t> </a:t>
            </a:r>
            <a:endParaRPr sz="2400" dirty="0"/>
          </a:p>
          <a:p>
            <a:pPr lvl="1">
              <a:buSzPct val="68000"/>
              <a:buFont typeface="Wingdings 3" charset="2"/>
              <a:buChar char=""/>
            </a:pPr>
            <a:r>
              <a:rPr lang="es-BO" sz="2400" strike="noStrike" dirty="0" smtClean="0">
                <a:solidFill>
                  <a:srgbClr val="000000"/>
                </a:solidFill>
                <a:latin typeface="Lucida Sans Unicode"/>
              </a:rPr>
              <a:t>La prueba de componentes </a:t>
            </a:r>
            <a:r>
              <a:rPr lang="es-BO" sz="2400" strike="noStrike" dirty="0">
                <a:solidFill>
                  <a:srgbClr val="000000"/>
                </a:solidFill>
                <a:latin typeface="Lucida Sans Unicode"/>
              </a:rPr>
              <a:t>compuestos debe centrarse en </a:t>
            </a:r>
            <a:r>
              <a:rPr lang="es-BO" sz="2400" strike="noStrike" dirty="0" smtClean="0">
                <a:solidFill>
                  <a:srgbClr val="000000"/>
                </a:solidFill>
                <a:latin typeface="Lucida Sans Unicode"/>
              </a:rPr>
              <a:t>la </a:t>
            </a:r>
            <a:r>
              <a:rPr lang="es-BO" sz="2400" strike="noStrike" dirty="0">
                <a:solidFill>
                  <a:srgbClr val="000000"/>
                </a:solidFill>
                <a:latin typeface="Lucida Sans Unicode"/>
              </a:rPr>
              <a:t>interfaz del </a:t>
            </a:r>
            <a:r>
              <a:rPr lang="es-BO" sz="2400" strike="noStrike" dirty="0" smtClean="0">
                <a:solidFill>
                  <a:srgbClr val="000000"/>
                </a:solidFill>
                <a:latin typeface="Lucida Sans Unicode"/>
              </a:rPr>
              <a:t>componente. </a:t>
            </a:r>
            <a:endParaRPr sz="2400" dirty="0"/>
          </a:p>
          <a:p>
            <a:pPr>
              <a:lnSpc>
                <a:spcPct val="100000"/>
              </a:lnSpc>
            </a:pPr>
            <a:endParaRPr lang="es-BO" sz="2400" strike="noStrike" dirty="0" smtClean="0">
              <a:solidFill>
                <a:srgbClr val="000000"/>
              </a:solidFill>
              <a:latin typeface="Lucida Sans Unicode"/>
            </a:endParaRPr>
          </a:p>
          <a:p>
            <a:pPr algn="ctr">
              <a:lnSpc>
                <a:spcPct val="100000"/>
              </a:lnSpc>
            </a:pPr>
            <a:r>
              <a:rPr lang="es-BO" sz="2400" strike="noStrike" dirty="0" smtClean="0">
                <a:solidFill>
                  <a:srgbClr val="000000"/>
                </a:solidFill>
                <a:latin typeface="Lucida Sans Unicode"/>
              </a:rPr>
              <a:t>Asumiendo  </a:t>
            </a:r>
            <a:r>
              <a:rPr lang="es-BO" sz="2400" strike="noStrike" dirty="0">
                <a:solidFill>
                  <a:srgbClr val="000000"/>
                </a:solidFill>
                <a:latin typeface="Lucida Sans Unicode"/>
              </a:rPr>
              <a:t>que las pruebas unitarias en los objetos individuales dentro del componente se han completado.</a:t>
            </a:r>
            <a:endParaRPr sz="2400" dirty="0"/>
          </a:p>
        </p:txBody>
      </p:sp>
      <p:sp>
        <p:nvSpPr>
          <p:cNvPr id="156"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 de componentes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95536" y="980728"/>
            <a:ext cx="8229240" cy="540060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smtClean="0">
                <a:solidFill>
                  <a:srgbClr val="000000"/>
                </a:solidFill>
                <a:latin typeface="Lucida Sans Unicode"/>
              </a:rPr>
              <a:t>Demostrar </a:t>
            </a:r>
            <a:r>
              <a:rPr lang="es-BO" sz="2400" strike="noStrike" dirty="0">
                <a:solidFill>
                  <a:srgbClr val="000000"/>
                </a:solidFill>
                <a:latin typeface="Lucida Sans Unicode"/>
              </a:rPr>
              <a:t>al desarrollador y al cliente que el software cumpla con sus requisitos. </a:t>
            </a:r>
            <a:endParaRPr sz="2400" dirty="0"/>
          </a:p>
          <a:p>
            <a:pPr lvl="1">
              <a:buFont typeface="Arial" pitchFamily="34" charset="0"/>
              <a:buChar char="•"/>
            </a:pPr>
            <a:r>
              <a:rPr lang="es-BO" sz="2000" strike="noStrike" dirty="0" smtClean="0">
                <a:solidFill>
                  <a:srgbClr val="000000"/>
                </a:solidFill>
                <a:latin typeface="Lucida Sans Unicode"/>
              </a:rPr>
              <a:t>Para </a:t>
            </a:r>
            <a:r>
              <a:rPr lang="es-BO" sz="2000" strike="noStrike" dirty="0">
                <a:solidFill>
                  <a:srgbClr val="000000"/>
                </a:solidFill>
                <a:latin typeface="Lucida Sans Unicode"/>
              </a:rPr>
              <a:t>el software personalizado, esto significa que debe haber por lo menos una prueba por cada requisito en el documento de requisitos. </a:t>
            </a:r>
            <a:endParaRPr lang="es-BO" sz="2000" strike="noStrike" dirty="0" smtClean="0">
              <a:solidFill>
                <a:srgbClr val="000000"/>
              </a:solidFill>
              <a:latin typeface="Lucida Sans Unicode"/>
            </a:endParaRPr>
          </a:p>
          <a:p>
            <a:pPr lvl="1">
              <a:buFont typeface="Arial" pitchFamily="34" charset="0"/>
              <a:buChar char="•"/>
            </a:pPr>
            <a:r>
              <a:rPr lang="es-BO" sz="2000" strike="noStrike" dirty="0" smtClean="0">
                <a:solidFill>
                  <a:srgbClr val="000000"/>
                </a:solidFill>
                <a:latin typeface="Lucida Sans Unicode"/>
              </a:rPr>
              <a:t>Para </a:t>
            </a:r>
            <a:r>
              <a:rPr lang="es-BO" sz="2000" strike="noStrike" dirty="0">
                <a:solidFill>
                  <a:srgbClr val="000000"/>
                </a:solidFill>
                <a:latin typeface="Lucida Sans Unicode"/>
              </a:rPr>
              <a:t>los productos de software genérico, significa que debe haber pruebas para todas las funciones del sistema, además de combinaciones de estas características, que se incorporarán en la versión del producto. </a:t>
            </a:r>
            <a:endParaRPr sz="2000" dirty="0"/>
          </a:p>
          <a:p>
            <a:pPr>
              <a:lnSpc>
                <a:spcPct val="100000"/>
              </a:lnSpc>
              <a:buSzPct val="68000"/>
              <a:buFont typeface="Wingdings 3" charset="2"/>
              <a:buChar char=""/>
            </a:pPr>
            <a:r>
              <a:rPr lang="es-BO" sz="2400" strike="noStrike" dirty="0" smtClean="0">
                <a:solidFill>
                  <a:srgbClr val="000000"/>
                </a:solidFill>
                <a:latin typeface="Lucida Sans Unicode"/>
              </a:rPr>
              <a:t>Descubrir </a:t>
            </a:r>
            <a:r>
              <a:rPr lang="es-BO" sz="2400" strike="noStrike" dirty="0">
                <a:solidFill>
                  <a:srgbClr val="000000"/>
                </a:solidFill>
                <a:latin typeface="Lucida Sans Unicode"/>
              </a:rPr>
              <a:t>las situaciones en las que el comportamiento del software es incorrecta, indeseable o </a:t>
            </a:r>
            <a:r>
              <a:rPr lang="es-BO" sz="2400" strike="noStrike" dirty="0" smtClean="0">
                <a:solidFill>
                  <a:srgbClr val="000000"/>
                </a:solidFill>
                <a:latin typeface="Lucida Sans Unicode"/>
              </a:rPr>
              <a:t>no </a:t>
            </a:r>
            <a:r>
              <a:rPr lang="es-BO" sz="2400" strike="noStrike" dirty="0">
                <a:solidFill>
                  <a:srgbClr val="000000"/>
                </a:solidFill>
                <a:latin typeface="Lucida Sans Unicode"/>
              </a:rPr>
              <a:t>se ajusta a su especificación.</a:t>
            </a:r>
            <a:endParaRPr sz="2400" dirty="0"/>
          </a:p>
          <a:p>
            <a:pPr lvl="1">
              <a:lnSpc>
                <a:spcPct val="100000"/>
              </a:lnSpc>
              <a:buFont typeface="Arial" pitchFamily="34" charset="0"/>
              <a:buChar char="•"/>
            </a:pPr>
            <a:r>
              <a:rPr lang="es-BO" sz="2000" dirty="0">
                <a:solidFill>
                  <a:srgbClr val="000000"/>
                </a:solidFill>
                <a:latin typeface="Lucida Sans Unicode"/>
              </a:rPr>
              <a:t> </a:t>
            </a:r>
            <a:r>
              <a:rPr lang="es-BO" sz="2000" dirty="0" smtClean="0">
                <a:solidFill>
                  <a:srgbClr val="000000"/>
                </a:solidFill>
                <a:latin typeface="Lucida Sans Unicode"/>
              </a:rPr>
              <a:t>Pruebas </a:t>
            </a:r>
            <a:r>
              <a:rPr lang="es-BO" sz="2000" dirty="0">
                <a:solidFill>
                  <a:srgbClr val="000000"/>
                </a:solidFill>
                <a:latin typeface="Lucida Sans Unicode"/>
              </a:rPr>
              <a:t>de defectos se ocupa de erradicar el comportamiento del sistema no deseado, tales como fallos del sistema, las interacciones no deseadas con otros sistemas, cálculos incorrectos y corrupción de datos</a:t>
            </a:r>
            <a:r>
              <a:rPr lang="es-BO" sz="2000" dirty="0" smtClean="0">
                <a:solidFill>
                  <a:srgbClr val="000000"/>
                </a:solidFill>
                <a:latin typeface="Lucida Sans Unicode"/>
              </a:rPr>
              <a:t>.</a:t>
            </a:r>
            <a:endParaRPr lang="es-BO" sz="2000" dirty="0">
              <a:solidFill>
                <a:srgbClr val="000000"/>
              </a:solidFill>
              <a:latin typeface="Lucida Sans Unicode"/>
            </a:endParaRPr>
          </a:p>
        </p:txBody>
      </p:sp>
      <p:sp>
        <p:nvSpPr>
          <p:cNvPr id="98" name="TextShape 2"/>
          <p:cNvSpPr txBox="1"/>
          <p:nvPr/>
        </p:nvSpPr>
        <p:spPr>
          <a:xfrm>
            <a:off x="467544"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Metas de la prueba de software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23528" y="764704"/>
            <a:ext cx="8229240" cy="5832648"/>
          </a:xfrm>
          <a:prstGeom prst="rect">
            <a:avLst/>
          </a:prstGeom>
          <a:noFill/>
          <a:ln>
            <a:noFill/>
          </a:ln>
        </p:spPr>
        <p:txBody>
          <a:bodyPr lIns="90000" tIns="45000" rIns="90000" bIns="45000"/>
          <a:lstStyle/>
          <a:p>
            <a:pPr algn="ctr">
              <a:lnSpc>
                <a:spcPct val="100000"/>
              </a:lnSpc>
              <a:buSzPct val="68000"/>
            </a:pPr>
            <a:r>
              <a:rPr lang="es-BO" sz="2400" b="1" strike="noStrike" dirty="0" smtClean="0">
                <a:solidFill>
                  <a:srgbClr val="000000"/>
                </a:solidFill>
                <a:latin typeface="Lucida Sans Unicode"/>
              </a:rPr>
              <a:t>Objetivo: </a:t>
            </a:r>
            <a:r>
              <a:rPr lang="es-BO" sz="2400" b="1" strike="noStrike" dirty="0">
                <a:solidFill>
                  <a:srgbClr val="000000"/>
                </a:solidFill>
                <a:latin typeface="Lucida Sans Unicode"/>
              </a:rPr>
              <a:t>detectar fallas debido a errores de interfaz o suposiciones inválidas sobre interfaces</a:t>
            </a:r>
            <a:r>
              <a:rPr lang="es-BO" sz="2400" strike="noStrike" dirty="0" smtClean="0">
                <a:solidFill>
                  <a:srgbClr val="000000"/>
                </a:solidFill>
                <a:latin typeface="Lucida Sans Unicode"/>
              </a:rPr>
              <a:t>.</a:t>
            </a:r>
          </a:p>
          <a:p>
            <a:pPr algn="ctr">
              <a:lnSpc>
                <a:spcPct val="100000"/>
              </a:lnSpc>
              <a:buSzPct val="68000"/>
            </a:pPr>
            <a:r>
              <a:rPr lang="es-BO" sz="2400" strike="noStrike" dirty="0" smtClean="0">
                <a:solidFill>
                  <a:srgbClr val="000000"/>
                </a:solidFill>
                <a:latin typeface="Lucida Sans Unicode"/>
              </a:rPr>
              <a:t> </a:t>
            </a:r>
            <a:endParaRPr sz="2400" dirty="0"/>
          </a:p>
          <a:p>
            <a:pPr>
              <a:lnSpc>
                <a:spcPct val="100000"/>
              </a:lnSpc>
              <a:buSzPct val="68000"/>
            </a:pPr>
            <a:r>
              <a:rPr lang="es-BO" sz="2000" strike="noStrike" dirty="0">
                <a:solidFill>
                  <a:srgbClr val="000000"/>
                </a:solidFill>
                <a:latin typeface="Lucida Sans Unicode"/>
              </a:rPr>
              <a:t>Tipos de </a:t>
            </a:r>
            <a:r>
              <a:rPr lang="es-BO" sz="2000" strike="noStrike" dirty="0" smtClean="0">
                <a:solidFill>
                  <a:srgbClr val="000000"/>
                </a:solidFill>
                <a:latin typeface="Lucida Sans Unicode"/>
              </a:rPr>
              <a:t>interface: </a:t>
            </a:r>
          </a:p>
          <a:p>
            <a:pPr>
              <a:lnSpc>
                <a:spcPct val="100000"/>
              </a:lnSpc>
              <a:buSzPct val="68000"/>
            </a:pPr>
            <a:endParaRPr sz="2000" dirty="0"/>
          </a:p>
          <a:p>
            <a:pPr marL="514350" indent="-514350">
              <a:buFont typeface="Arial" pitchFamily="34" charset="0"/>
              <a:buChar char="•"/>
            </a:pPr>
            <a:r>
              <a:rPr lang="es-ES" sz="2000" b="1" dirty="0" smtClean="0"/>
              <a:t>Interfaces </a:t>
            </a:r>
            <a:r>
              <a:rPr lang="es-ES" sz="2000" b="1" dirty="0"/>
              <a:t>de </a:t>
            </a:r>
            <a:r>
              <a:rPr lang="es-ES" sz="2000" b="1" dirty="0" smtClean="0"/>
              <a:t>parámetro: </a:t>
            </a:r>
            <a:r>
              <a:rPr lang="es-ES" sz="2000" dirty="0" smtClean="0"/>
              <a:t>los </a:t>
            </a:r>
            <a:r>
              <a:rPr lang="es-ES" sz="2000" dirty="0"/>
              <a:t>datos, o </a:t>
            </a:r>
            <a:r>
              <a:rPr lang="es-ES" sz="2000" dirty="0" smtClean="0"/>
              <a:t>referencias de </a:t>
            </a:r>
            <a:r>
              <a:rPr lang="es-ES" sz="2000" dirty="0"/>
              <a:t>función, pasan de un componente a </a:t>
            </a:r>
            <a:r>
              <a:rPr lang="es-ES" sz="2000" dirty="0" smtClean="0"/>
              <a:t>otro (métodos </a:t>
            </a:r>
            <a:r>
              <a:rPr lang="es-ES" sz="2000" dirty="0"/>
              <a:t>en un </a:t>
            </a:r>
            <a:r>
              <a:rPr lang="es-ES" sz="2000" dirty="0" smtClean="0"/>
              <a:t>objeto).</a:t>
            </a:r>
          </a:p>
          <a:p>
            <a:pPr marL="514350" indent="-514350">
              <a:buFont typeface="Arial" pitchFamily="34" charset="0"/>
              <a:buChar char="•"/>
            </a:pPr>
            <a:r>
              <a:rPr lang="es-ES" sz="2000" b="1" dirty="0" smtClean="0"/>
              <a:t>Interfaces </a:t>
            </a:r>
            <a:r>
              <a:rPr lang="es-ES" sz="2000" b="1" dirty="0"/>
              <a:t>de memoria compartida </a:t>
            </a:r>
            <a:r>
              <a:rPr lang="es-ES" sz="2000" dirty="0" smtClean="0"/>
              <a:t>un </a:t>
            </a:r>
            <a:r>
              <a:rPr lang="es-ES" sz="2000" dirty="0"/>
              <a:t>bloque de memoria </a:t>
            </a:r>
            <a:r>
              <a:rPr lang="es-ES" sz="2000" dirty="0" smtClean="0"/>
              <a:t>se comparte entre </a:t>
            </a:r>
            <a:r>
              <a:rPr lang="es-ES" sz="2000" dirty="0"/>
              <a:t>componentes. </a:t>
            </a:r>
            <a:r>
              <a:rPr lang="es-ES" sz="2000" dirty="0" smtClean="0"/>
              <a:t>(sistemas embebidos, sensores </a:t>
            </a:r>
            <a:r>
              <a:rPr lang="es-ES" sz="2000" dirty="0"/>
              <a:t>crean datos que se recuperan y son </a:t>
            </a:r>
            <a:r>
              <a:rPr lang="es-ES" sz="2000" dirty="0" smtClean="0"/>
              <a:t>procesados por </a:t>
            </a:r>
            <a:r>
              <a:rPr lang="es-ES" sz="2000" dirty="0"/>
              <a:t>otros </a:t>
            </a:r>
            <a:r>
              <a:rPr lang="es-ES" sz="2000" dirty="0" smtClean="0"/>
              <a:t>componentes).</a:t>
            </a:r>
          </a:p>
          <a:p>
            <a:pPr marL="514350" indent="-514350">
              <a:buFont typeface="Arial" pitchFamily="34" charset="0"/>
              <a:buChar char="•"/>
            </a:pPr>
            <a:r>
              <a:rPr lang="es-ES" sz="2000" b="1" dirty="0" smtClean="0"/>
              <a:t>Interfaces </a:t>
            </a:r>
            <a:r>
              <a:rPr lang="es-ES" sz="2000" b="1" dirty="0"/>
              <a:t>de </a:t>
            </a:r>
            <a:r>
              <a:rPr lang="es-ES" sz="2000" b="1" dirty="0" smtClean="0"/>
              <a:t>procedimiento: </a:t>
            </a:r>
            <a:r>
              <a:rPr lang="es-ES" sz="2000" dirty="0" smtClean="0"/>
              <a:t>un </a:t>
            </a:r>
            <a:r>
              <a:rPr lang="es-ES" sz="2000" dirty="0"/>
              <a:t>componente encapsula </a:t>
            </a:r>
            <a:r>
              <a:rPr lang="es-ES" sz="2000" dirty="0" smtClean="0"/>
              <a:t>un conjunto </a:t>
            </a:r>
            <a:r>
              <a:rPr lang="es-ES" sz="2000" dirty="0"/>
              <a:t>de procedimientos que pueden ser llamados por otros </a:t>
            </a:r>
            <a:r>
              <a:rPr lang="es-ES" sz="2000" dirty="0" smtClean="0"/>
              <a:t>componentes (componentes reutilizables)</a:t>
            </a:r>
          </a:p>
          <a:p>
            <a:pPr marL="514350" indent="-514350">
              <a:buFont typeface="Arial" pitchFamily="34" charset="0"/>
              <a:buChar char="•"/>
            </a:pPr>
            <a:r>
              <a:rPr lang="es-ES" sz="2000" b="1" dirty="0" smtClean="0"/>
              <a:t>Interfaces </a:t>
            </a:r>
            <a:r>
              <a:rPr lang="es-ES" sz="2000" b="1" dirty="0"/>
              <a:t>que pasan </a:t>
            </a:r>
            <a:r>
              <a:rPr lang="es-ES" sz="2000" b="1" dirty="0" smtClean="0"/>
              <a:t>mensajes: </a:t>
            </a:r>
            <a:r>
              <a:rPr lang="es-ES" sz="2000" dirty="0" smtClean="0"/>
              <a:t>al </a:t>
            </a:r>
            <a:r>
              <a:rPr lang="es-ES" sz="2000" dirty="0"/>
              <a:t>enviar un </a:t>
            </a:r>
            <a:r>
              <a:rPr lang="es-ES" sz="2000" dirty="0" smtClean="0"/>
              <a:t>mensaje, un </a:t>
            </a:r>
            <a:r>
              <a:rPr lang="es-ES" sz="2000" dirty="0"/>
              <a:t>componente solicita un servicio de otro </a:t>
            </a:r>
            <a:r>
              <a:rPr lang="es-ES" sz="2000" dirty="0" smtClean="0"/>
              <a:t>componente (sistemas cliente-servidor)</a:t>
            </a:r>
            <a:endParaRPr lang="es-ES" sz="2000" dirty="0"/>
          </a:p>
        </p:txBody>
      </p:sp>
      <p:sp>
        <p:nvSpPr>
          <p:cNvPr id="160" name="TextShape 2"/>
          <p:cNvSpPr txBox="1"/>
          <p:nvPr/>
        </p:nvSpPr>
        <p:spPr>
          <a:xfrm>
            <a:off x="457200" y="274680"/>
            <a:ext cx="8229240" cy="1142640"/>
          </a:xfrm>
          <a:prstGeom prst="rect">
            <a:avLst/>
          </a:prstGeom>
          <a:noFill/>
          <a:ln>
            <a:noFill/>
          </a:ln>
        </p:spPr>
        <p:txBody>
          <a:bodyPr lIns="90000" tIns="45000" rIns="90000" bIns="45000" anchor="ctr"/>
          <a:lstStyle/>
          <a:p>
            <a:endParaRPr/>
          </a:p>
        </p:txBody>
      </p:sp>
      <p:sp>
        <p:nvSpPr>
          <p:cNvPr id="4" name="TextShape 1"/>
          <p:cNvSpPr txBox="1"/>
          <p:nvPr/>
        </p:nvSpPr>
        <p:spPr>
          <a:xfrm>
            <a:off x="179512" y="0"/>
            <a:ext cx="8229240" cy="92207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 de </a:t>
            </a:r>
            <a:r>
              <a:rPr lang="es-BO" sz="3600" b="1" strike="noStrike" dirty="0" smtClean="0">
                <a:solidFill>
                  <a:srgbClr val="464646"/>
                </a:solidFill>
                <a:latin typeface="Lucida Sans Unicode"/>
              </a:rPr>
              <a:t>interface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251520" y="692696"/>
            <a:ext cx="8229240" cy="5760640"/>
          </a:xfrm>
          <a:prstGeom prst="rect">
            <a:avLst/>
          </a:prstGeom>
          <a:noFill/>
          <a:ln>
            <a:noFill/>
          </a:ln>
        </p:spPr>
        <p:txBody>
          <a:bodyPr lIns="90000" tIns="45000" rIns="90000" bIns="45000"/>
          <a:lstStyle/>
          <a:p>
            <a:r>
              <a:rPr lang="es-ES" sz="2800" b="1" dirty="0"/>
              <a:t>Uso incorrecto </a:t>
            </a:r>
            <a:r>
              <a:rPr lang="es-ES" sz="2800" b="1" dirty="0" smtClean="0"/>
              <a:t>de la interface</a:t>
            </a:r>
            <a:r>
              <a:rPr lang="es-ES" sz="2800" dirty="0" smtClean="0"/>
              <a:t>: </a:t>
            </a:r>
            <a:r>
              <a:rPr lang="es-ES" sz="2200" dirty="0" smtClean="0"/>
              <a:t>un </a:t>
            </a:r>
            <a:r>
              <a:rPr lang="es-ES" sz="2200" dirty="0"/>
              <a:t>componente </a:t>
            </a:r>
            <a:r>
              <a:rPr lang="es-ES" sz="2200" dirty="0" smtClean="0"/>
              <a:t>llama </a:t>
            </a:r>
            <a:r>
              <a:rPr lang="es-ES" sz="2200" dirty="0"/>
              <a:t>a otro </a:t>
            </a:r>
            <a:r>
              <a:rPr lang="es-ES" sz="2200" dirty="0" smtClean="0"/>
              <a:t>con errores en el </a:t>
            </a:r>
            <a:r>
              <a:rPr lang="es-ES" sz="2200" dirty="0"/>
              <a:t>uso de su </a:t>
            </a:r>
            <a:r>
              <a:rPr lang="es-ES" sz="2200" dirty="0" smtClean="0"/>
              <a:t>interface. </a:t>
            </a:r>
          </a:p>
          <a:p>
            <a:r>
              <a:rPr lang="es-ES" sz="2200" dirty="0" err="1" smtClean="0"/>
              <a:t>Ej</a:t>
            </a:r>
            <a:r>
              <a:rPr lang="es-ES" sz="2200" dirty="0" smtClean="0"/>
              <a:t>: Interfaces </a:t>
            </a:r>
            <a:r>
              <a:rPr lang="es-ES" sz="2200" dirty="0"/>
              <a:t>de </a:t>
            </a:r>
            <a:r>
              <a:rPr lang="es-ES" sz="2200" dirty="0" smtClean="0"/>
              <a:t>parámetro, error de tipo, orden o </a:t>
            </a:r>
            <a:r>
              <a:rPr lang="en-US" sz="2200" dirty="0" err="1" smtClean="0"/>
              <a:t>número</a:t>
            </a:r>
            <a:r>
              <a:rPr lang="en-US" sz="2200" dirty="0" smtClean="0"/>
              <a:t> de </a:t>
            </a:r>
            <a:r>
              <a:rPr lang="en-US" sz="2200" dirty="0" err="1"/>
              <a:t>parámetros</a:t>
            </a:r>
            <a:r>
              <a:rPr lang="en-US" sz="2000" dirty="0" smtClean="0"/>
              <a:t>.</a:t>
            </a:r>
          </a:p>
          <a:p>
            <a:endParaRPr lang="en-US" sz="2000" dirty="0"/>
          </a:p>
          <a:p>
            <a:r>
              <a:rPr lang="es-ES" sz="2800" b="1" dirty="0" smtClean="0"/>
              <a:t>Mala </a:t>
            </a:r>
            <a:r>
              <a:rPr lang="es-ES" sz="2800" b="1" dirty="0"/>
              <a:t>interpretación </a:t>
            </a:r>
            <a:r>
              <a:rPr lang="es-ES" sz="2800" b="1" dirty="0" smtClean="0"/>
              <a:t>de la interface </a:t>
            </a:r>
            <a:r>
              <a:rPr lang="es-ES" sz="2000" dirty="0"/>
              <a:t>un </a:t>
            </a:r>
            <a:r>
              <a:rPr lang="es-ES" sz="2200" dirty="0"/>
              <a:t>componente malinterpreta la </a:t>
            </a:r>
            <a:r>
              <a:rPr lang="es-ES" sz="2200" dirty="0" smtClean="0"/>
              <a:t>especificación de </a:t>
            </a:r>
            <a:r>
              <a:rPr lang="es-ES" sz="2200" dirty="0"/>
              <a:t>la interface del componente </a:t>
            </a:r>
            <a:r>
              <a:rPr lang="es-ES" sz="2200" dirty="0" err="1" smtClean="0"/>
              <a:t>Ej</a:t>
            </a:r>
            <a:r>
              <a:rPr lang="es-ES" sz="2200" dirty="0" smtClean="0"/>
              <a:t>: método </a:t>
            </a:r>
            <a:r>
              <a:rPr lang="es-ES" sz="2200" dirty="0"/>
              <a:t>de búsqueda binaria </a:t>
            </a:r>
            <a:r>
              <a:rPr lang="es-ES" sz="2200" dirty="0" smtClean="0"/>
              <a:t>enviando como </a:t>
            </a:r>
            <a:r>
              <a:rPr lang="es-ES" sz="2200" dirty="0"/>
              <a:t>parámetro </a:t>
            </a:r>
            <a:r>
              <a:rPr lang="es-ES" sz="2200" dirty="0" smtClean="0"/>
              <a:t>un </a:t>
            </a:r>
            <a:r>
              <a:rPr lang="es-ES" sz="2200" dirty="0"/>
              <a:t>arreglo desordenado</a:t>
            </a:r>
            <a:r>
              <a:rPr lang="es-ES" sz="2200" dirty="0" smtClean="0"/>
              <a:t>.</a:t>
            </a:r>
          </a:p>
          <a:p>
            <a:endParaRPr lang="es-ES" sz="2200" dirty="0"/>
          </a:p>
          <a:p>
            <a:r>
              <a:rPr lang="es-ES" sz="2800" b="1" dirty="0" smtClean="0"/>
              <a:t>Errores </a:t>
            </a:r>
            <a:r>
              <a:rPr lang="es-ES" sz="2800" b="1" dirty="0"/>
              <a:t>de </a:t>
            </a:r>
            <a:r>
              <a:rPr lang="es-ES" sz="2800" b="1" dirty="0" smtClean="0"/>
              <a:t>temporización</a:t>
            </a:r>
            <a:r>
              <a:rPr lang="es-ES" sz="2800" dirty="0" smtClean="0"/>
              <a:t>: </a:t>
            </a:r>
            <a:r>
              <a:rPr lang="es-ES" sz="2000" dirty="0"/>
              <a:t>en sistemas de tiempo real que usan una memoria compartida</a:t>
            </a:r>
            <a:r>
              <a:rPr lang="es-ES" sz="2000" dirty="0" smtClean="0"/>
              <a:t>. El </a:t>
            </a:r>
            <a:r>
              <a:rPr lang="es-ES" sz="2000" dirty="0"/>
              <a:t>productor de datos y </a:t>
            </a:r>
            <a:r>
              <a:rPr lang="es-ES" sz="2000" dirty="0" smtClean="0"/>
              <a:t>el consumidor </a:t>
            </a:r>
            <a:r>
              <a:rPr lang="en-US" sz="2000" dirty="0" smtClean="0"/>
              <a:t>de </a:t>
            </a:r>
            <a:r>
              <a:rPr lang="en-US" sz="2000" dirty="0" err="1"/>
              <a:t>datos</a:t>
            </a:r>
            <a:r>
              <a:rPr lang="en-US" sz="2000" dirty="0"/>
              <a:t> </a:t>
            </a:r>
            <a:r>
              <a:rPr lang="en-US" sz="2000" dirty="0" err="1"/>
              <a:t>operan</a:t>
            </a:r>
            <a:r>
              <a:rPr lang="en-US" sz="2000" dirty="0"/>
              <a:t> a </a:t>
            </a:r>
            <a:r>
              <a:rPr lang="en-US" sz="2000" dirty="0" err="1"/>
              <a:t>diferentes</a:t>
            </a:r>
            <a:r>
              <a:rPr lang="en-US" sz="2000" dirty="0"/>
              <a:t> </a:t>
            </a:r>
            <a:r>
              <a:rPr lang="en-US" sz="2000" dirty="0" err="1"/>
              <a:t>niveles</a:t>
            </a:r>
            <a:r>
              <a:rPr lang="en-US" sz="2000" dirty="0"/>
              <a:t> de </a:t>
            </a:r>
            <a:r>
              <a:rPr lang="en-US" sz="2000" dirty="0" err="1"/>
              <a:t>rapidez</a:t>
            </a:r>
            <a:r>
              <a:rPr lang="en-US" sz="2800" dirty="0"/>
              <a:t>. </a:t>
            </a:r>
            <a:endParaRPr lang="es-ES" sz="2800" dirty="0"/>
          </a:p>
        </p:txBody>
      </p:sp>
      <p:sp>
        <p:nvSpPr>
          <p:cNvPr id="162" name="TextShape 2"/>
          <p:cNvSpPr txBox="1"/>
          <p:nvPr/>
        </p:nvSpPr>
        <p:spPr>
          <a:xfrm>
            <a:off x="179512" y="0"/>
            <a:ext cx="8229240" cy="764704"/>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Errores de </a:t>
            </a:r>
            <a:r>
              <a:rPr lang="es-BO" sz="3600" b="1" strike="noStrike" dirty="0" smtClean="0">
                <a:solidFill>
                  <a:srgbClr val="464646"/>
                </a:solidFill>
                <a:latin typeface="Lucida Sans Unicode"/>
              </a:rPr>
              <a:t>interface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Diseñar pruebas para que los parámetros de un procedimiento llamado se encuentren en los extremos de sus rangos.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Probar los parámetros de tipo puntero </a:t>
            </a:r>
            <a:r>
              <a:rPr lang="es-BO" sz="2700" strike="noStrike" dirty="0">
                <a:solidFill>
                  <a:srgbClr val="000000"/>
                </a:solidFill>
                <a:latin typeface="Lucida Sans Unicode"/>
              </a:rPr>
              <a:t>con punteros nulos. </a:t>
            </a:r>
            <a:endParaRPr dirty="0"/>
          </a:p>
          <a:p>
            <a:pPr>
              <a:lnSpc>
                <a:spcPct val="100000"/>
              </a:lnSpc>
              <a:buSzPct val="68000"/>
              <a:buFont typeface="Wingdings 3" charset="2"/>
              <a:buChar char=""/>
            </a:pPr>
            <a:r>
              <a:rPr lang="es-BO" sz="2700" strike="noStrike" dirty="0">
                <a:solidFill>
                  <a:srgbClr val="000000"/>
                </a:solidFill>
                <a:latin typeface="Lucida Sans Unicode"/>
              </a:rPr>
              <a:t>Diseñar pruebas que </a:t>
            </a:r>
            <a:r>
              <a:rPr lang="es-BO" sz="2700" strike="noStrike" dirty="0" smtClean="0">
                <a:solidFill>
                  <a:srgbClr val="000000"/>
                </a:solidFill>
                <a:latin typeface="Lucida Sans Unicode"/>
              </a:rPr>
              <a:t>hagan </a:t>
            </a:r>
            <a:r>
              <a:rPr lang="es-BO" sz="2700" strike="noStrike" dirty="0">
                <a:solidFill>
                  <a:srgbClr val="000000"/>
                </a:solidFill>
                <a:latin typeface="Lucida Sans Unicode"/>
              </a:rPr>
              <a:t>que el componente falle. </a:t>
            </a:r>
            <a:endParaRPr dirty="0"/>
          </a:p>
          <a:p>
            <a:pPr>
              <a:lnSpc>
                <a:spcPct val="100000"/>
              </a:lnSpc>
              <a:buSzPct val="68000"/>
              <a:buFont typeface="Wingdings 3" charset="2"/>
              <a:buChar char=""/>
            </a:pPr>
            <a:r>
              <a:rPr lang="es-BO" sz="2700" strike="noStrike" dirty="0">
                <a:solidFill>
                  <a:srgbClr val="000000"/>
                </a:solidFill>
                <a:latin typeface="Lucida Sans Unicode"/>
              </a:rPr>
              <a:t>Utilice las pruebas de estrés en los sistemas de paso de mensajes. </a:t>
            </a:r>
            <a:endParaRPr dirty="0"/>
          </a:p>
          <a:p>
            <a:pPr>
              <a:lnSpc>
                <a:spcPct val="100000"/>
              </a:lnSpc>
              <a:buSzPct val="68000"/>
              <a:buFont typeface="Wingdings 3" charset="2"/>
              <a:buChar char=""/>
            </a:pPr>
            <a:r>
              <a:rPr lang="es-BO" sz="2700" strike="noStrike" dirty="0">
                <a:solidFill>
                  <a:srgbClr val="000000"/>
                </a:solidFill>
                <a:latin typeface="Lucida Sans Unicode"/>
              </a:rPr>
              <a:t>En los sistemas de memoria compartida, variar el orden en que se activan los componentes.</a:t>
            </a:r>
            <a:endParaRPr dirty="0"/>
          </a:p>
        </p:txBody>
      </p:sp>
      <p:sp>
        <p:nvSpPr>
          <p:cNvPr id="164"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Directrices para la prueba de </a:t>
            </a:r>
            <a:r>
              <a:rPr lang="es-BO" sz="3600" b="1" strike="noStrike" dirty="0" smtClean="0">
                <a:solidFill>
                  <a:srgbClr val="464646"/>
                </a:solidFill>
                <a:latin typeface="Lucida Sans Unicode"/>
              </a:rPr>
              <a:t>interface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323528" y="836712"/>
            <a:ext cx="8229240" cy="6021288"/>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pruebas del sistema durante el desarrollo consiste en </a:t>
            </a:r>
            <a:r>
              <a:rPr lang="es-BO" sz="2700" strike="noStrike" dirty="0" smtClean="0">
                <a:solidFill>
                  <a:srgbClr val="000000"/>
                </a:solidFill>
                <a:latin typeface="Lucida Sans Unicode"/>
              </a:rPr>
              <a:t>la </a:t>
            </a:r>
            <a:r>
              <a:rPr lang="es-BO" sz="2700" strike="noStrike" dirty="0">
                <a:solidFill>
                  <a:srgbClr val="000000"/>
                </a:solidFill>
                <a:latin typeface="Lucida Sans Unicode"/>
              </a:rPr>
              <a:t>integración de componentes para crear una versión del sistema y las pruebas del sistema integrado. </a:t>
            </a:r>
            <a:endParaRPr dirty="0"/>
          </a:p>
          <a:p>
            <a:pPr>
              <a:lnSpc>
                <a:spcPct val="100000"/>
              </a:lnSpc>
              <a:buSzPct val="68000"/>
              <a:buFont typeface="Wingdings 3" charset="2"/>
              <a:buChar char=""/>
            </a:pPr>
            <a:r>
              <a:rPr lang="es-BO" sz="2700" strike="noStrike" dirty="0">
                <a:solidFill>
                  <a:srgbClr val="000000"/>
                </a:solidFill>
                <a:latin typeface="Lucida Sans Unicode"/>
              </a:rPr>
              <a:t>El enfoque en las pruebas del sistema es la prueba de las interacciones entre los componentes.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Comprobar si los </a:t>
            </a:r>
            <a:r>
              <a:rPr lang="es-BO" sz="2700" strike="noStrike" dirty="0">
                <a:solidFill>
                  <a:srgbClr val="000000"/>
                </a:solidFill>
                <a:latin typeface="Lucida Sans Unicode"/>
              </a:rPr>
              <a:t>componentes son compatibles, </a:t>
            </a:r>
            <a:r>
              <a:rPr lang="es-BO" sz="2700" strike="noStrike" dirty="0" smtClean="0">
                <a:solidFill>
                  <a:srgbClr val="000000"/>
                </a:solidFill>
                <a:latin typeface="Lucida Sans Unicode"/>
              </a:rPr>
              <a:t>interactúan </a:t>
            </a:r>
            <a:r>
              <a:rPr lang="es-BO" sz="2700" strike="noStrike" dirty="0">
                <a:solidFill>
                  <a:srgbClr val="000000"/>
                </a:solidFill>
                <a:latin typeface="Lucida Sans Unicode"/>
              </a:rPr>
              <a:t>correctamente y transfieren los datos correctos en el momento adecuado a través de sus interfaces. </a:t>
            </a:r>
            <a:endParaRPr dirty="0"/>
          </a:p>
          <a:p>
            <a:pPr>
              <a:lnSpc>
                <a:spcPct val="100000"/>
              </a:lnSpc>
              <a:buSzPct val="68000"/>
              <a:buFont typeface="Wingdings 3" charset="2"/>
              <a:buChar char=""/>
            </a:pPr>
            <a:r>
              <a:rPr lang="es-BO" sz="2700" strike="noStrike" dirty="0">
                <a:solidFill>
                  <a:srgbClr val="000000"/>
                </a:solidFill>
                <a:latin typeface="Lucida Sans Unicode"/>
              </a:rPr>
              <a:t>Las pruebas del sistema prueban el comportamiento emergente de un sistema.</a:t>
            </a:r>
            <a:endParaRPr dirty="0"/>
          </a:p>
        </p:txBody>
      </p:sp>
      <p:sp>
        <p:nvSpPr>
          <p:cNvPr id="166"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del sistema</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51520" y="1052736"/>
            <a:ext cx="8229240" cy="5805264"/>
          </a:xfrm>
          <a:prstGeom prst="rect">
            <a:avLst/>
          </a:prstGeom>
          <a:noFill/>
          <a:ln>
            <a:noFill/>
          </a:ln>
        </p:spPr>
        <p:txBody>
          <a:bodyPr lIns="90000" tIns="45000" rIns="90000" bIns="45000"/>
          <a:lstStyle/>
          <a:p>
            <a:pPr>
              <a:buSzPct val="68000"/>
              <a:buFont typeface="Wingdings 3" charset="2"/>
              <a:buChar char=""/>
            </a:pPr>
            <a:r>
              <a:rPr lang="es-BO" sz="2700" strike="noStrike" dirty="0">
                <a:solidFill>
                  <a:srgbClr val="000000"/>
                </a:solidFill>
                <a:latin typeface="Lucida Sans Unicode"/>
              </a:rPr>
              <a:t>Durante las pruebas del sistema</a:t>
            </a:r>
            <a:r>
              <a:rPr lang="es-BO" sz="2700" strike="noStrike" dirty="0" smtClean="0">
                <a:solidFill>
                  <a:srgbClr val="000000"/>
                </a:solidFill>
                <a:latin typeface="Lucida Sans Unicode"/>
              </a:rPr>
              <a:t>,</a:t>
            </a:r>
            <a:r>
              <a:rPr lang="es-ES" sz="2700" dirty="0">
                <a:solidFill>
                  <a:srgbClr val="000000"/>
                </a:solidFill>
                <a:latin typeface="Lucida Sans Unicode"/>
              </a:rPr>
              <a:t> </a:t>
            </a:r>
            <a:r>
              <a:rPr lang="es-ES" sz="2700" dirty="0" smtClean="0">
                <a:solidFill>
                  <a:srgbClr val="000000"/>
                </a:solidFill>
                <a:latin typeface="Lucida Sans Unicode"/>
              </a:rPr>
              <a:t>se prueba el sistema completo. </a:t>
            </a:r>
            <a:r>
              <a:rPr lang="es-ES" sz="2800" dirty="0" smtClean="0"/>
              <a:t>I</a:t>
            </a:r>
            <a:r>
              <a:rPr lang="es-ES" sz="2700" dirty="0" smtClean="0">
                <a:solidFill>
                  <a:srgbClr val="000000"/>
                </a:solidFill>
                <a:latin typeface="Lucida Sans Unicode"/>
              </a:rPr>
              <a:t>ncluyendo:</a:t>
            </a:r>
          </a:p>
          <a:p>
            <a:pPr lvl="1">
              <a:buSzPct val="68000"/>
              <a:buFont typeface="Wingdings 3" charset="2"/>
              <a:buChar char=""/>
            </a:pPr>
            <a:r>
              <a:rPr lang="es-ES" sz="2700" dirty="0" smtClean="0">
                <a:solidFill>
                  <a:srgbClr val="000000"/>
                </a:solidFill>
                <a:latin typeface="Lucida Sans Unicode"/>
              </a:rPr>
              <a:t>C</a:t>
            </a:r>
            <a:r>
              <a:rPr lang="es-BO" sz="2700" strike="noStrike" dirty="0" err="1" smtClean="0">
                <a:solidFill>
                  <a:srgbClr val="000000"/>
                </a:solidFill>
                <a:latin typeface="Lucida Sans Unicode"/>
              </a:rPr>
              <a:t>omponentes</a:t>
            </a:r>
            <a:r>
              <a:rPr lang="es-BO" sz="2700" strike="noStrike" dirty="0" smtClean="0">
                <a:solidFill>
                  <a:srgbClr val="000000"/>
                </a:solidFill>
                <a:latin typeface="Lucida Sans Unicode"/>
              </a:rPr>
              <a:t> </a:t>
            </a:r>
            <a:r>
              <a:rPr lang="es-BO" sz="2700" strike="noStrike" dirty="0">
                <a:solidFill>
                  <a:srgbClr val="000000"/>
                </a:solidFill>
                <a:latin typeface="Lucida Sans Unicode"/>
              </a:rPr>
              <a:t>reutilizables que han sido </a:t>
            </a:r>
            <a:r>
              <a:rPr lang="es-BO" sz="2700" strike="noStrike" dirty="0" smtClean="0">
                <a:solidFill>
                  <a:srgbClr val="000000"/>
                </a:solidFill>
                <a:latin typeface="Lucida Sans Unicode"/>
              </a:rPr>
              <a:t>desarrollados </a:t>
            </a:r>
            <a:r>
              <a:rPr lang="es-BO" sz="2700" strike="noStrike" dirty="0">
                <a:solidFill>
                  <a:srgbClr val="000000"/>
                </a:solidFill>
                <a:latin typeface="Lucida Sans Unicode"/>
              </a:rPr>
              <a:t>por separado </a:t>
            </a:r>
            <a:r>
              <a:rPr lang="es-BO" sz="2700" strike="noStrike" dirty="0" smtClean="0">
                <a:solidFill>
                  <a:srgbClr val="000000"/>
                </a:solidFill>
                <a:latin typeface="Lucida Sans Unicode"/>
              </a:rPr>
              <a:t>e integrados </a:t>
            </a:r>
            <a:r>
              <a:rPr lang="es-BO" sz="2700" strike="noStrike" dirty="0">
                <a:solidFill>
                  <a:srgbClr val="000000"/>
                </a:solidFill>
                <a:latin typeface="Lucida Sans Unicode"/>
              </a:rPr>
              <a:t>con componentes desarrollados recientemente. </a:t>
            </a:r>
            <a:endParaRPr lang="es-BO" sz="2700" strike="noStrike" dirty="0" smtClean="0">
              <a:solidFill>
                <a:srgbClr val="000000"/>
              </a:solidFill>
              <a:latin typeface="Lucida Sans Unicode"/>
            </a:endParaRPr>
          </a:p>
          <a:p>
            <a:pPr lvl="1">
              <a:buSzPct val="68000"/>
              <a:buFont typeface="Wingdings 3" charset="2"/>
              <a:buChar char=""/>
            </a:pPr>
            <a:r>
              <a:rPr lang="es-BO" sz="2700" strike="noStrike" dirty="0" smtClean="0">
                <a:solidFill>
                  <a:srgbClr val="000000"/>
                </a:solidFill>
                <a:latin typeface="Lucida Sans Unicode"/>
              </a:rPr>
              <a:t>Componentes </a:t>
            </a:r>
            <a:r>
              <a:rPr lang="es-BO" sz="2700" strike="noStrike" dirty="0">
                <a:solidFill>
                  <a:srgbClr val="000000"/>
                </a:solidFill>
                <a:latin typeface="Lucida Sans Unicode"/>
              </a:rPr>
              <a:t>desarrollados por diferentes miembros del equipo o sub-equipos </a:t>
            </a:r>
            <a:endParaRPr lang="es-BO" sz="2700" strike="noStrike" dirty="0" smtClean="0">
              <a:solidFill>
                <a:srgbClr val="000000"/>
              </a:solidFill>
              <a:latin typeface="Lucida Sans Unicode"/>
            </a:endParaRPr>
          </a:p>
          <a:p>
            <a:pPr>
              <a:buSzPct val="68000"/>
              <a:buFont typeface="Wingdings 3" charset="2"/>
              <a:buChar char=""/>
            </a:pPr>
            <a:r>
              <a:rPr lang="es-BO" sz="2700" strike="noStrike" dirty="0" smtClean="0">
                <a:solidFill>
                  <a:srgbClr val="000000"/>
                </a:solidFill>
                <a:latin typeface="Lucida Sans Unicode"/>
              </a:rPr>
              <a:t> </a:t>
            </a:r>
            <a:r>
              <a:rPr lang="es-BO" sz="2700" strike="noStrike" dirty="0">
                <a:solidFill>
                  <a:srgbClr val="000000"/>
                </a:solidFill>
                <a:latin typeface="Lucida Sans Unicode"/>
              </a:rPr>
              <a:t>Las pruebas del sistema son un colectivo más que un proceso individual. </a:t>
            </a:r>
            <a:endParaRPr lang="es-BO" dirty="0"/>
          </a:p>
          <a:p>
            <a:pPr>
              <a:buSzPct val="68000"/>
              <a:buFont typeface="Wingdings 3" charset="2"/>
              <a:buChar char=""/>
            </a:pPr>
            <a:r>
              <a:rPr lang="es-BO" sz="2700" strike="noStrike" dirty="0" smtClean="0">
                <a:solidFill>
                  <a:srgbClr val="000000"/>
                </a:solidFill>
                <a:latin typeface="Lucida Sans Unicode"/>
              </a:rPr>
              <a:t>En general las realiza un </a:t>
            </a:r>
            <a:r>
              <a:rPr lang="es-BO" sz="2700" strike="noStrike" dirty="0">
                <a:solidFill>
                  <a:srgbClr val="000000"/>
                </a:solidFill>
                <a:latin typeface="Lucida Sans Unicode"/>
              </a:rPr>
              <a:t>equipo de pruebas independiente sin participación de diseñadores y programadores.</a:t>
            </a:r>
            <a:endParaRPr dirty="0"/>
          </a:p>
        </p:txBody>
      </p:sp>
      <p:sp>
        <p:nvSpPr>
          <p:cNvPr id="168" name="TextShape 2"/>
          <p:cNvSpPr txBox="1"/>
          <p:nvPr/>
        </p:nvSpPr>
        <p:spPr>
          <a:xfrm>
            <a:off x="251520" y="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Pruebas del sistema y de componentes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251520" y="1124744"/>
            <a:ext cx="8229240" cy="4968552"/>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Los casos de uso desarrollados para identificar las interacciones del sistema se pueden utilizar como base para las pruebas del sistema.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Cada caso de uso general implica varios componentes del </a:t>
            </a:r>
            <a:r>
              <a:rPr lang="es-BO" sz="2700" strike="noStrike" dirty="0" smtClean="0">
                <a:solidFill>
                  <a:srgbClr val="000000"/>
                </a:solidFill>
                <a:latin typeface="Lucida Sans Unicode"/>
              </a:rPr>
              <a:t>sistema, la prueba </a:t>
            </a:r>
            <a:r>
              <a:rPr lang="es-BO" sz="2700" strike="noStrike" dirty="0">
                <a:solidFill>
                  <a:srgbClr val="000000"/>
                </a:solidFill>
                <a:latin typeface="Lucida Sans Unicode"/>
              </a:rPr>
              <a:t>del caso de uso que obliga a que estas interacciones ocurran.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Los diagramas de secuencia asociados con el caso de uso </a:t>
            </a:r>
            <a:r>
              <a:rPr lang="es-BO" sz="2700" strike="noStrike" dirty="0" smtClean="0">
                <a:solidFill>
                  <a:srgbClr val="000000"/>
                </a:solidFill>
                <a:latin typeface="Lucida Sans Unicode"/>
              </a:rPr>
              <a:t>señalan </a:t>
            </a:r>
            <a:r>
              <a:rPr lang="es-BO" sz="2700" strike="noStrike" dirty="0">
                <a:solidFill>
                  <a:srgbClr val="000000"/>
                </a:solidFill>
                <a:latin typeface="Lucida Sans Unicode"/>
              </a:rPr>
              <a:t>los componentes y las interacciones que se están probando.</a:t>
            </a:r>
            <a:endParaRPr dirty="0"/>
          </a:p>
        </p:txBody>
      </p:sp>
      <p:sp>
        <p:nvSpPr>
          <p:cNvPr id="170" name="TextShape 2"/>
          <p:cNvSpPr txBox="1"/>
          <p:nvPr/>
        </p:nvSpPr>
        <p:spPr>
          <a:xfrm>
            <a:off x="179512" y="0"/>
            <a:ext cx="8229240" cy="764704"/>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casos de uso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850064"/>
          </a:xfrm>
          <a:prstGeom prst="rect">
            <a:avLst/>
          </a:prstGeom>
          <a:noFill/>
          <a:ln>
            <a:noFill/>
          </a:ln>
        </p:spPr>
        <p:txBody>
          <a:bodyPr lIns="90000" tIns="45000" rIns="90000" bIns="45000" anchor="ctr"/>
          <a:lstStyle/>
          <a:p>
            <a:pPr>
              <a:lnSpc>
                <a:spcPct val="100000"/>
              </a:lnSpc>
            </a:pPr>
            <a:r>
              <a:rPr lang="es-BO" sz="4100" b="1" dirty="0" smtClean="0">
                <a:solidFill>
                  <a:srgbClr val="464646"/>
                </a:solidFill>
                <a:latin typeface="Lucida Sans Unicode"/>
              </a:rPr>
              <a:t>Recolección de datos</a:t>
            </a:r>
            <a:endParaRPr dirty="0"/>
          </a:p>
        </p:txBody>
      </p:sp>
      <p:pic>
        <p:nvPicPr>
          <p:cNvPr id="7170" name="Picture 2"/>
          <p:cNvPicPr>
            <a:picLocks noChangeAspect="1" noChangeArrowheads="1"/>
          </p:cNvPicPr>
          <p:nvPr/>
        </p:nvPicPr>
        <p:blipFill>
          <a:blip r:embed="rId2" cstate="print"/>
          <a:srcRect/>
          <a:stretch>
            <a:fillRect/>
          </a:stretch>
        </p:blipFill>
        <p:spPr bwMode="auto">
          <a:xfrm>
            <a:off x="827584" y="1412776"/>
            <a:ext cx="7694612" cy="444817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251520" y="764704"/>
            <a:ext cx="8229240" cy="5904656"/>
          </a:xfrm>
          <a:prstGeom prst="rect">
            <a:avLst/>
          </a:prstGeom>
          <a:noFill/>
          <a:ln>
            <a:noFill/>
          </a:ln>
        </p:spPr>
        <p:txBody>
          <a:bodyPr lIns="90000" tIns="45000" rIns="90000" bIns="45000"/>
          <a:lstStyle/>
          <a:p>
            <a:pPr algn="ctr">
              <a:lnSpc>
                <a:spcPct val="100000"/>
              </a:lnSpc>
              <a:buSzPct val="68000"/>
            </a:pPr>
            <a:endParaRPr lang="es-BO" sz="2700" strike="noStrike" dirty="0" smtClean="0">
              <a:solidFill>
                <a:srgbClr val="000000"/>
              </a:solidFill>
              <a:latin typeface="Lucida Sans Unicode"/>
            </a:endParaRPr>
          </a:p>
          <a:p>
            <a:pPr algn="ctr">
              <a:lnSpc>
                <a:spcPct val="100000"/>
              </a:lnSpc>
              <a:buSzPct val="68000"/>
            </a:pPr>
            <a:r>
              <a:rPr lang="es-BO" sz="2700" strike="noStrike" dirty="0" smtClean="0">
                <a:solidFill>
                  <a:srgbClr val="000000"/>
                </a:solidFill>
                <a:latin typeface="Lucida Sans Unicode"/>
              </a:rPr>
              <a:t>Las </a:t>
            </a:r>
            <a:r>
              <a:rPr lang="es-BO" sz="2700" strike="noStrike" dirty="0">
                <a:solidFill>
                  <a:srgbClr val="000000"/>
                </a:solidFill>
                <a:latin typeface="Lucida Sans Unicode"/>
              </a:rPr>
              <a:t>pruebas exhaustivas del sistema son imposibles </a:t>
            </a:r>
            <a:r>
              <a:rPr lang="es-BO" sz="2700" strike="noStrike" dirty="0" smtClean="0">
                <a:solidFill>
                  <a:srgbClr val="000000"/>
                </a:solidFill>
                <a:latin typeface="Lucida Sans Unicode"/>
              </a:rPr>
              <a:t>se establece una política de pruebas para definir  </a:t>
            </a:r>
            <a:r>
              <a:rPr lang="es-BO" sz="2700" strike="noStrike" dirty="0">
                <a:solidFill>
                  <a:srgbClr val="000000"/>
                </a:solidFill>
                <a:latin typeface="Lucida Sans Unicode"/>
              </a:rPr>
              <a:t>la </a:t>
            </a:r>
            <a:r>
              <a:rPr lang="es-BO" sz="2700" strike="noStrike" dirty="0" smtClean="0">
                <a:solidFill>
                  <a:srgbClr val="000000"/>
                </a:solidFill>
                <a:latin typeface="Lucida Sans Unicode"/>
              </a:rPr>
              <a:t>cobertura. </a:t>
            </a:r>
          </a:p>
          <a:p>
            <a:pPr algn="ctr">
              <a:lnSpc>
                <a:spcPct val="100000"/>
              </a:lnSpc>
              <a:buSzPct val="68000"/>
            </a:pPr>
            <a:endParaRPr dirty="0"/>
          </a:p>
          <a:p>
            <a:pPr>
              <a:lnSpc>
                <a:spcPct val="100000"/>
              </a:lnSpc>
              <a:buSzPct val="68000"/>
              <a:buFont typeface="Wingdings 3" charset="2"/>
              <a:buChar char=""/>
            </a:pPr>
            <a:r>
              <a:rPr lang="es-BO" sz="2700" strike="noStrike" dirty="0" smtClean="0">
                <a:solidFill>
                  <a:srgbClr val="000000"/>
                </a:solidFill>
                <a:latin typeface="Lucida Sans Unicode"/>
              </a:rPr>
              <a:t>En general se debe probar: </a:t>
            </a:r>
            <a:endParaRPr dirty="0"/>
          </a:p>
          <a:p>
            <a:pPr>
              <a:lnSpc>
                <a:spcPct val="100000"/>
              </a:lnSpc>
            </a:pPr>
            <a:r>
              <a:rPr lang="es-BO" sz="2700" strike="noStrike" dirty="0">
                <a:solidFill>
                  <a:srgbClr val="000000"/>
                </a:solidFill>
                <a:latin typeface="Lucida Sans Unicode"/>
              </a:rPr>
              <a:t>  -Todas las funciones del sistema que se </a:t>
            </a:r>
            <a:r>
              <a:rPr lang="es-BO" sz="2700" strike="noStrike" dirty="0" smtClean="0">
                <a:solidFill>
                  <a:srgbClr val="000000"/>
                </a:solidFill>
                <a:latin typeface="Lucida Sans Unicode"/>
              </a:rPr>
              <a:t>acceden </a:t>
            </a:r>
            <a:r>
              <a:rPr lang="es-BO" sz="2700" strike="noStrike" dirty="0">
                <a:solidFill>
                  <a:srgbClr val="000000"/>
                </a:solidFill>
                <a:latin typeface="Lucida Sans Unicode"/>
              </a:rPr>
              <a:t>a través de </a:t>
            </a:r>
            <a:r>
              <a:rPr lang="es-BO" sz="2700" strike="noStrike" dirty="0" smtClean="0">
                <a:solidFill>
                  <a:srgbClr val="000000"/>
                </a:solidFill>
                <a:latin typeface="Lucida Sans Unicode"/>
              </a:rPr>
              <a:t>menús. </a:t>
            </a:r>
            <a:endParaRPr dirty="0"/>
          </a:p>
          <a:p>
            <a:pPr>
              <a:lnSpc>
                <a:spcPct val="100000"/>
              </a:lnSpc>
            </a:pPr>
            <a:r>
              <a:rPr lang="es-BO" sz="2700" strike="noStrike" dirty="0">
                <a:solidFill>
                  <a:srgbClr val="000000"/>
                </a:solidFill>
                <a:latin typeface="Lucida Sans Unicode"/>
              </a:rPr>
              <a:t>  -Las combinaciones de </a:t>
            </a:r>
            <a:r>
              <a:rPr lang="es-BO" sz="2700" strike="noStrike" dirty="0" smtClean="0">
                <a:solidFill>
                  <a:srgbClr val="000000"/>
                </a:solidFill>
                <a:latin typeface="Lucida Sans Unicode"/>
              </a:rPr>
              <a:t>funciones a las que </a:t>
            </a:r>
            <a:r>
              <a:rPr lang="es-BO" sz="2700" strike="noStrike" dirty="0">
                <a:solidFill>
                  <a:srgbClr val="000000"/>
                </a:solidFill>
                <a:latin typeface="Lucida Sans Unicode"/>
              </a:rPr>
              <a:t>se accede a través del mismo </a:t>
            </a:r>
            <a:r>
              <a:rPr lang="es-BO" sz="2700" strike="noStrike" dirty="0" smtClean="0">
                <a:solidFill>
                  <a:srgbClr val="000000"/>
                </a:solidFill>
                <a:latin typeface="Lucida Sans Unicode"/>
              </a:rPr>
              <a:t>menú. </a:t>
            </a:r>
            <a:endParaRPr dirty="0"/>
          </a:p>
          <a:p>
            <a:pPr>
              <a:lnSpc>
                <a:spcPct val="100000"/>
              </a:lnSpc>
            </a:pPr>
            <a:r>
              <a:rPr lang="es-BO" sz="2700" strike="noStrike" dirty="0">
                <a:solidFill>
                  <a:srgbClr val="000000"/>
                </a:solidFill>
                <a:latin typeface="Lucida Sans Unicode"/>
              </a:rPr>
              <a:t>  </a:t>
            </a:r>
            <a:r>
              <a:rPr lang="es-BO" sz="2700" strike="noStrike" dirty="0" smtClean="0">
                <a:solidFill>
                  <a:srgbClr val="000000"/>
                </a:solidFill>
                <a:latin typeface="Lucida Sans Unicode"/>
              </a:rPr>
              <a:t>-Todas </a:t>
            </a:r>
            <a:r>
              <a:rPr lang="es-BO" sz="2700" strike="noStrike" dirty="0">
                <a:solidFill>
                  <a:srgbClr val="000000"/>
                </a:solidFill>
                <a:latin typeface="Lucida Sans Unicode"/>
              </a:rPr>
              <a:t>las funciones </a:t>
            </a:r>
            <a:r>
              <a:rPr lang="es-BO" sz="2700" strike="noStrike" dirty="0" smtClean="0">
                <a:solidFill>
                  <a:srgbClr val="000000"/>
                </a:solidFill>
                <a:latin typeface="Lucida Sans Unicode"/>
              </a:rPr>
              <a:t>para las cuales haya entrada del usuario.</a:t>
            </a:r>
            <a:endParaRPr dirty="0"/>
          </a:p>
        </p:txBody>
      </p:sp>
      <p:sp>
        <p:nvSpPr>
          <p:cNvPr id="174"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3600" b="1" strike="noStrike" dirty="0" err="1">
                <a:solidFill>
                  <a:srgbClr val="464646"/>
                </a:solidFill>
                <a:latin typeface="Lucida Sans Unicode"/>
              </a:rPr>
              <a:t>Politicas</a:t>
            </a:r>
            <a:r>
              <a:rPr lang="es-BO" sz="3600" b="1" strike="noStrike" dirty="0">
                <a:solidFill>
                  <a:srgbClr val="464646"/>
                </a:solidFill>
                <a:latin typeface="Lucida Sans Unicode"/>
              </a:rPr>
              <a:t> de prueba</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323528" y="836712"/>
            <a:ext cx="8229240" cy="6408712"/>
          </a:xfrm>
          <a:prstGeom prst="rect">
            <a:avLst/>
          </a:prstGeom>
          <a:noFill/>
          <a:ln>
            <a:noFill/>
          </a:ln>
        </p:spPr>
        <p:txBody>
          <a:bodyPr lIns="90000" tIns="45000" rIns="90000" bIns="45000"/>
          <a:lstStyle/>
          <a:p>
            <a:pPr>
              <a:lnSpc>
                <a:spcPct val="100000"/>
              </a:lnSpc>
              <a:buSzPct val="68000"/>
              <a:buFont typeface="Wingdings 3" charset="2"/>
              <a:buChar char=""/>
            </a:pPr>
            <a:endParaRPr lang="es-BO" sz="2700" strike="noStrike" dirty="0" smtClean="0">
              <a:solidFill>
                <a:srgbClr val="000000"/>
              </a:solidFill>
              <a:latin typeface="Lucida Sans Unicode"/>
            </a:endParaRPr>
          </a:p>
          <a:p>
            <a:pPr>
              <a:lnSpc>
                <a:spcPct val="100000"/>
              </a:lnSpc>
              <a:buSzPct val="68000"/>
              <a:buFont typeface="Wingdings 3" charset="2"/>
              <a:buChar char=""/>
            </a:pPr>
            <a:r>
              <a:rPr lang="es-BO" sz="2700" strike="noStrike" dirty="0" smtClean="0">
                <a:solidFill>
                  <a:srgbClr val="000000"/>
                </a:solidFill>
                <a:latin typeface="Lucida Sans Unicode"/>
              </a:rPr>
              <a:t>Desarrollo </a:t>
            </a:r>
            <a:r>
              <a:rPr lang="es-BO" sz="2700" strike="noStrike" dirty="0">
                <a:solidFill>
                  <a:srgbClr val="000000"/>
                </a:solidFill>
                <a:latin typeface="Lucida Sans Unicode"/>
              </a:rPr>
              <a:t>basado en pruebas (</a:t>
            </a:r>
            <a:r>
              <a:rPr lang="es-BO" sz="2700" strike="noStrike" dirty="0" err="1">
                <a:solidFill>
                  <a:srgbClr val="000000"/>
                </a:solidFill>
                <a:latin typeface="Lucida Sans Unicode"/>
              </a:rPr>
              <a:t>TDD</a:t>
            </a:r>
            <a:r>
              <a:rPr lang="es-BO" sz="2700" strike="noStrike" dirty="0">
                <a:solidFill>
                  <a:srgbClr val="000000"/>
                </a:solidFill>
                <a:latin typeface="Lucida Sans Unicode"/>
              </a:rPr>
              <a:t>) es un enfoque </a:t>
            </a:r>
            <a:r>
              <a:rPr lang="es-BO" sz="2700" strike="noStrike" dirty="0" smtClean="0">
                <a:solidFill>
                  <a:srgbClr val="000000"/>
                </a:solidFill>
                <a:latin typeface="Lucida Sans Unicode"/>
              </a:rPr>
              <a:t>en que se entrelazan  </a:t>
            </a:r>
            <a:r>
              <a:rPr lang="es-BO" sz="2700" strike="noStrike" dirty="0">
                <a:solidFill>
                  <a:srgbClr val="000000"/>
                </a:solidFill>
                <a:latin typeface="Lucida Sans Unicode"/>
              </a:rPr>
              <a:t>el desarrollo del </a:t>
            </a:r>
            <a:r>
              <a:rPr lang="es-BO" sz="2700" strike="noStrike" dirty="0" smtClean="0">
                <a:solidFill>
                  <a:srgbClr val="000000"/>
                </a:solidFill>
                <a:latin typeface="Lucida Sans Unicode"/>
              </a:rPr>
              <a:t>código y el de las pruebas. </a:t>
            </a:r>
            <a:endParaRPr dirty="0"/>
          </a:p>
          <a:p>
            <a:pPr>
              <a:lnSpc>
                <a:spcPct val="100000"/>
              </a:lnSpc>
              <a:buSzPct val="68000"/>
              <a:buFont typeface="Wingdings 3" charset="2"/>
              <a:buChar char=""/>
            </a:pPr>
            <a:r>
              <a:rPr lang="es-BO" sz="2700" strike="noStrike" dirty="0">
                <a:solidFill>
                  <a:srgbClr val="000000"/>
                </a:solidFill>
                <a:latin typeface="Lucida Sans Unicode"/>
              </a:rPr>
              <a:t>Las pruebas se escriben antes que el código y el '</a:t>
            </a:r>
            <a:r>
              <a:rPr lang="es-BO" sz="2700" strike="noStrike" dirty="0" err="1">
                <a:solidFill>
                  <a:srgbClr val="000000"/>
                </a:solidFill>
                <a:latin typeface="Lucida Sans Unicode"/>
              </a:rPr>
              <a:t>passing</a:t>
            </a:r>
            <a:r>
              <a:rPr lang="es-BO" sz="2700" strike="noStrike" dirty="0">
                <a:solidFill>
                  <a:srgbClr val="000000"/>
                </a:solidFill>
                <a:latin typeface="Lucida Sans Unicode"/>
              </a:rPr>
              <a:t>' de las pruebas es el motor fundamental del desarrollo.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Se </a:t>
            </a:r>
            <a:r>
              <a:rPr lang="es-BO" sz="2700" strike="noStrike" dirty="0">
                <a:solidFill>
                  <a:srgbClr val="000000"/>
                </a:solidFill>
                <a:latin typeface="Lucida Sans Unicode"/>
              </a:rPr>
              <a:t>desarrolla código </a:t>
            </a:r>
            <a:r>
              <a:rPr lang="es-BO" sz="2700" strike="noStrike" dirty="0" smtClean="0">
                <a:solidFill>
                  <a:srgbClr val="000000"/>
                </a:solidFill>
                <a:latin typeface="Lucida Sans Unicode"/>
              </a:rPr>
              <a:t>junto </a:t>
            </a:r>
            <a:r>
              <a:rPr lang="es-BO" sz="2700" strike="noStrike" dirty="0">
                <a:solidFill>
                  <a:srgbClr val="000000"/>
                </a:solidFill>
                <a:latin typeface="Lucida Sans Unicode"/>
              </a:rPr>
              <a:t>con una prueba para ese incremento. No </a:t>
            </a:r>
            <a:r>
              <a:rPr lang="es-BO" sz="2700" strike="noStrike" dirty="0" smtClean="0">
                <a:solidFill>
                  <a:srgbClr val="000000"/>
                </a:solidFill>
                <a:latin typeface="Lucida Sans Unicode"/>
              </a:rPr>
              <a:t>se pasa </a:t>
            </a:r>
            <a:r>
              <a:rPr lang="es-BO" sz="2700" strike="noStrike" dirty="0">
                <a:solidFill>
                  <a:srgbClr val="000000"/>
                </a:solidFill>
                <a:latin typeface="Lucida Sans Unicode"/>
              </a:rPr>
              <a:t>al siguiente incremento hasta que el código </a:t>
            </a:r>
            <a:r>
              <a:rPr lang="es-BO" sz="2700" strike="noStrike" dirty="0" smtClean="0">
                <a:solidFill>
                  <a:srgbClr val="000000"/>
                </a:solidFill>
                <a:latin typeface="Lucida Sans Unicode"/>
              </a:rPr>
              <a:t>pasa </a:t>
            </a:r>
            <a:r>
              <a:rPr lang="es-BO" sz="2700" strike="noStrike" dirty="0">
                <a:solidFill>
                  <a:srgbClr val="000000"/>
                </a:solidFill>
                <a:latin typeface="Lucida Sans Unicode"/>
              </a:rPr>
              <a:t>su prueba. </a:t>
            </a:r>
            <a:endParaRPr dirty="0"/>
          </a:p>
          <a:p>
            <a:pPr>
              <a:lnSpc>
                <a:spcPct val="100000"/>
              </a:lnSpc>
              <a:buSzPct val="68000"/>
              <a:buFont typeface="Wingdings 3" charset="2"/>
              <a:buChar char=""/>
            </a:pPr>
            <a:r>
              <a:rPr lang="es-BO" sz="2700" strike="noStrike" dirty="0">
                <a:solidFill>
                  <a:srgbClr val="000000"/>
                </a:solidFill>
                <a:latin typeface="Lucida Sans Unicode"/>
              </a:rPr>
              <a:t>TDD </a:t>
            </a:r>
            <a:r>
              <a:rPr lang="es-BO" sz="2700" strike="noStrike" dirty="0" smtClean="0">
                <a:solidFill>
                  <a:srgbClr val="000000"/>
                </a:solidFill>
                <a:latin typeface="Lucida Sans Unicode"/>
              </a:rPr>
              <a:t>es usado en XP. </a:t>
            </a:r>
            <a:r>
              <a:rPr lang="es-BO" sz="2700" strike="noStrike" dirty="0">
                <a:solidFill>
                  <a:srgbClr val="000000"/>
                </a:solidFill>
                <a:latin typeface="Lucida Sans Unicode"/>
              </a:rPr>
              <a:t>Sin embargo, también se puede utilizar en los procesos de desarrollo </a:t>
            </a:r>
            <a:r>
              <a:rPr lang="es-BO" sz="2700" strike="noStrike" dirty="0" smtClean="0">
                <a:solidFill>
                  <a:srgbClr val="000000"/>
                </a:solidFill>
                <a:latin typeface="Lucida Sans Unicode"/>
              </a:rPr>
              <a:t>dirigido por plan</a:t>
            </a:r>
            <a:endParaRPr dirty="0"/>
          </a:p>
        </p:txBody>
      </p:sp>
      <p:sp>
        <p:nvSpPr>
          <p:cNvPr id="176"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Desarrollo basado en pruebas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Desarrollo basado en pruebas</a:t>
            </a:r>
            <a:endParaRPr/>
          </a:p>
        </p:txBody>
      </p:sp>
      <p:pic>
        <p:nvPicPr>
          <p:cNvPr id="8194" name="Picture 2"/>
          <p:cNvPicPr>
            <a:picLocks noChangeAspect="1" noChangeArrowheads="1"/>
          </p:cNvPicPr>
          <p:nvPr/>
        </p:nvPicPr>
        <p:blipFill>
          <a:blip r:embed="rId2" cstate="print"/>
          <a:srcRect/>
          <a:stretch>
            <a:fillRect/>
          </a:stretch>
        </p:blipFill>
        <p:spPr bwMode="auto">
          <a:xfrm>
            <a:off x="1331640" y="2492896"/>
            <a:ext cx="6646862" cy="2232248"/>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El primer objetivo conduce a las pruebas de validación </a:t>
            </a:r>
            <a:endParaRPr sz="2400" dirty="0"/>
          </a:p>
          <a:p>
            <a:pPr>
              <a:lnSpc>
                <a:spcPct val="100000"/>
              </a:lnSpc>
              <a:buFont typeface="Arial" pitchFamily="34" charset="0"/>
              <a:buChar char="•"/>
            </a:pPr>
            <a:r>
              <a:rPr lang="es-BO" sz="2000" dirty="0" smtClean="0">
                <a:solidFill>
                  <a:srgbClr val="000000"/>
                </a:solidFill>
                <a:latin typeface="Lucida Sans Unicode"/>
              </a:rPr>
              <a:t>Se </a:t>
            </a:r>
            <a:r>
              <a:rPr lang="es-BO" sz="2000" dirty="0">
                <a:solidFill>
                  <a:srgbClr val="000000"/>
                </a:solidFill>
                <a:latin typeface="Lucida Sans Unicode"/>
              </a:rPr>
              <a:t>espera que el sistema realice correctamente el uso de un determinado conjunto de casos de prueba que reflejen el uso esperado del sistema. </a:t>
            </a:r>
          </a:p>
          <a:p>
            <a:pPr>
              <a:lnSpc>
                <a:spcPct val="100000"/>
              </a:lnSpc>
            </a:pPr>
            <a:endParaRPr sz="2400" dirty="0"/>
          </a:p>
          <a:p>
            <a:pPr>
              <a:lnSpc>
                <a:spcPct val="100000"/>
              </a:lnSpc>
              <a:buSzPct val="68000"/>
              <a:buFont typeface="Wingdings 3" charset="2"/>
              <a:buChar char=""/>
            </a:pPr>
            <a:r>
              <a:rPr lang="es-BO" sz="2400" strike="noStrike" dirty="0">
                <a:solidFill>
                  <a:srgbClr val="000000"/>
                </a:solidFill>
                <a:latin typeface="Lucida Sans Unicode"/>
              </a:rPr>
              <a:t>El segundo objetivo conduce a pruebas de defectos.</a:t>
            </a:r>
            <a:endParaRPr sz="2400" dirty="0"/>
          </a:p>
          <a:p>
            <a:pPr>
              <a:lnSpc>
                <a:spcPct val="100000"/>
              </a:lnSpc>
              <a:buFont typeface="Arial" pitchFamily="34" charset="0"/>
              <a:buChar char="•"/>
            </a:pPr>
            <a:r>
              <a:rPr lang="es-BO" sz="2000" dirty="0">
                <a:solidFill>
                  <a:srgbClr val="000000"/>
                </a:solidFill>
                <a:latin typeface="Lucida Sans Unicode"/>
              </a:rPr>
              <a:t>Los casos de prueba están diseñados para exponer los </a:t>
            </a:r>
            <a:r>
              <a:rPr lang="es-BO" sz="2000" dirty="0" smtClean="0">
                <a:solidFill>
                  <a:srgbClr val="000000"/>
                </a:solidFill>
                <a:latin typeface="Lucida Sans Unicode"/>
              </a:rPr>
              <a:t>defectos.</a:t>
            </a:r>
          </a:p>
          <a:p>
            <a:pPr>
              <a:lnSpc>
                <a:spcPct val="100000"/>
              </a:lnSpc>
              <a:buFont typeface="Arial" pitchFamily="34" charset="0"/>
              <a:buChar char="•"/>
            </a:pPr>
            <a:r>
              <a:rPr lang="es-BO" sz="2000" dirty="0" smtClean="0">
                <a:solidFill>
                  <a:srgbClr val="000000"/>
                </a:solidFill>
                <a:latin typeface="Lucida Sans Unicode"/>
              </a:rPr>
              <a:t>Los </a:t>
            </a:r>
            <a:r>
              <a:rPr lang="es-BO" sz="2000" dirty="0">
                <a:solidFill>
                  <a:srgbClr val="000000"/>
                </a:solidFill>
                <a:latin typeface="Lucida Sans Unicode"/>
              </a:rPr>
              <a:t>casos de prueba en pruebas de defectos pueden ser deliberadamente oscuros y no tienen por qué reflejar cómo se utiliza normalmente el sistema</a:t>
            </a:r>
            <a:r>
              <a:rPr lang="es-BO" sz="2000" dirty="0" smtClean="0">
                <a:solidFill>
                  <a:srgbClr val="000000"/>
                </a:solidFill>
                <a:latin typeface="Lucida Sans Unicode"/>
              </a:rPr>
              <a:t>.</a:t>
            </a:r>
            <a:endParaRPr lang="es-BO" sz="2000" dirty="0">
              <a:solidFill>
                <a:srgbClr val="000000"/>
              </a:solidFill>
              <a:latin typeface="Lucida Sans Unicode"/>
            </a:endParaRPr>
          </a:p>
        </p:txBody>
      </p:sp>
      <p:sp>
        <p:nvSpPr>
          <p:cNvPr id="100" name="TextShape 2"/>
          <p:cNvSpPr txBox="1"/>
          <p:nvPr/>
        </p:nvSpPr>
        <p:spPr>
          <a:xfrm>
            <a:off x="251520" y="116632"/>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Validación y pruebas de defectos.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95536" y="836712"/>
            <a:ext cx="8229240" cy="5400600"/>
          </a:xfrm>
          <a:prstGeom prst="rect">
            <a:avLst/>
          </a:prstGeom>
          <a:noFill/>
          <a:ln>
            <a:noFill/>
          </a:ln>
        </p:spPr>
        <p:txBody>
          <a:bodyPr lIns="90000" tIns="45000" rIns="90000" bIns="45000"/>
          <a:lstStyle/>
          <a:p>
            <a:pPr>
              <a:lnSpc>
                <a:spcPct val="100000"/>
              </a:lnSpc>
              <a:buSzPct val="68000"/>
              <a:buFont typeface="Wingdings 3" charset="2"/>
              <a:buChar char=""/>
            </a:pPr>
            <a:r>
              <a:rPr lang="es-BO" sz="2400" dirty="0">
                <a:solidFill>
                  <a:srgbClr val="000000"/>
                </a:solidFill>
                <a:latin typeface="Lucida Sans Unicode"/>
              </a:rPr>
              <a:t>I</a:t>
            </a:r>
            <a:r>
              <a:rPr lang="es-BO" sz="2400" strike="noStrike" dirty="0" smtClean="0">
                <a:solidFill>
                  <a:srgbClr val="000000"/>
                </a:solidFill>
                <a:latin typeface="Lucida Sans Unicode"/>
              </a:rPr>
              <a:t>dentificar </a:t>
            </a:r>
            <a:r>
              <a:rPr lang="es-BO" sz="2400" strike="noStrike" dirty="0">
                <a:solidFill>
                  <a:srgbClr val="000000"/>
                </a:solidFill>
                <a:latin typeface="Lucida Sans Unicode"/>
              </a:rPr>
              <a:t>el incremento de la funcionalidad que se requiere. </a:t>
            </a:r>
            <a:r>
              <a:rPr lang="es-BO" sz="2400" strike="noStrike" dirty="0" smtClean="0">
                <a:solidFill>
                  <a:srgbClr val="000000"/>
                </a:solidFill>
                <a:latin typeface="Lucida Sans Unicode"/>
              </a:rPr>
              <a:t>(pequeño </a:t>
            </a:r>
            <a:r>
              <a:rPr lang="es-BO" sz="2400" strike="noStrike" dirty="0">
                <a:solidFill>
                  <a:srgbClr val="000000"/>
                </a:solidFill>
                <a:latin typeface="Lucida Sans Unicode"/>
              </a:rPr>
              <a:t>y aplicable en unas pocas líneas de código</a:t>
            </a:r>
            <a:r>
              <a:rPr lang="es-BO" sz="2400" strike="noStrike" dirty="0" smtClean="0">
                <a:solidFill>
                  <a:srgbClr val="000000"/>
                </a:solidFill>
                <a:latin typeface="Lucida Sans Unicode"/>
              </a:rPr>
              <a:t>.)</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Escribir la </a:t>
            </a:r>
            <a:r>
              <a:rPr lang="es-BO" sz="2400" strike="noStrike" dirty="0">
                <a:solidFill>
                  <a:srgbClr val="000000"/>
                </a:solidFill>
                <a:latin typeface="Lucida Sans Unicode"/>
              </a:rPr>
              <a:t>prueba para esta </a:t>
            </a:r>
            <a:r>
              <a:rPr lang="es-BO" sz="2400" strike="noStrike" dirty="0" smtClean="0">
                <a:solidFill>
                  <a:srgbClr val="000000"/>
                </a:solidFill>
                <a:latin typeface="Lucida Sans Unicode"/>
              </a:rPr>
              <a:t>funcionalidad (prueba automatizada).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Ejecutar </a:t>
            </a:r>
            <a:r>
              <a:rPr lang="es-BO" sz="2400" strike="noStrike" dirty="0">
                <a:solidFill>
                  <a:srgbClr val="000000"/>
                </a:solidFill>
                <a:latin typeface="Lucida Sans Unicode"/>
              </a:rPr>
              <a:t>la prueba, junto con todas las demás pruebas que se han </a:t>
            </a:r>
            <a:r>
              <a:rPr lang="es-BO" sz="2400" strike="noStrike" dirty="0" smtClean="0">
                <a:solidFill>
                  <a:srgbClr val="000000"/>
                </a:solidFill>
                <a:latin typeface="Lucida Sans Unicode"/>
              </a:rPr>
              <a:t>implementado. No </a:t>
            </a:r>
            <a:r>
              <a:rPr lang="es-BO" sz="2400" strike="noStrike" dirty="0">
                <a:solidFill>
                  <a:srgbClr val="000000"/>
                </a:solidFill>
                <a:latin typeface="Lucida Sans Unicode"/>
              </a:rPr>
              <a:t>se ha implementado la funcionalidad de modo que la nueva prueba fallará.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Implementar </a:t>
            </a:r>
            <a:r>
              <a:rPr lang="es-BO" sz="2400" strike="noStrike" dirty="0">
                <a:solidFill>
                  <a:srgbClr val="000000"/>
                </a:solidFill>
                <a:latin typeface="Lucida Sans Unicode"/>
              </a:rPr>
              <a:t>la funcionalidad y </a:t>
            </a:r>
            <a:r>
              <a:rPr lang="es-BO" sz="2400" strike="noStrike" dirty="0" err="1" smtClean="0">
                <a:solidFill>
                  <a:srgbClr val="000000"/>
                </a:solidFill>
                <a:latin typeface="Lucida Sans Unicode"/>
              </a:rPr>
              <a:t>vuelver</a:t>
            </a:r>
            <a:r>
              <a:rPr lang="es-BO" sz="2400" strike="noStrike" dirty="0" smtClean="0">
                <a:solidFill>
                  <a:srgbClr val="000000"/>
                </a:solidFill>
                <a:latin typeface="Lucida Sans Unicode"/>
              </a:rPr>
              <a:t> </a:t>
            </a:r>
            <a:r>
              <a:rPr lang="es-BO" sz="2400" strike="noStrike" dirty="0">
                <a:solidFill>
                  <a:srgbClr val="000000"/>
                </a:solidFill>
                <a:latin typeface="Lucida Sans Unicode"/>
              </a:rPr>
              <a:t>a ejecutar la prueba. </a:t>
            </a:r>
            <a:endParaRPr sz="2400" dirty="0"/>
          </a:p>
          <a:p>
            <a:pPr>
              <a:lnSpc>
                <a:spcPct val="100000"/>
              </a:lnSpc>
              <a:buSzPct val="68000"/>
              <a:buFont typeface="Wingdings 3" charset="2"/>
              <a:buChar char=""/>
            </a:pPr>
            <a:r>
              <a:rPr lang="es-BO" sz="2400" strike="noStrike" dirty="0">
                <a:solidFill>
                  <a:srgbClr val="000000"/>
                </a:solidFill>
                <a:latin typeface="Lucida Sans Unicode"/>
              </a:rPr>
              <a:t>Una vez que todas las pruebas se ejecutan correctamente, se pasa a la aplicación de la siguiente </a:t>
            </a:r>
            <a:r>
              <a:rPr lang="es-BO" sz="2400" strike="noStrike" dirty="0" smtClean="0">
                <a:solidFill>
                  <a:srgbClr val="000000"/>
                </a:solidFill>
                <a:latin typeface="Lucida Sans Unicode"/>
              </a:rPr>
              <a:t>funcionalidad</a:t>
            </a:r>
            <a:r>
              <a:rPr lang="es-BO" sz="2400" strike="noStrike" dirty="0">
                <a:solidFill>
                  <a:srgbClr val="000000"/>
                </a:solidFill>
                <a:latin typeface="Lucida Sans Unicode"/>
              </a:rPr>
              <a:t>.</a:t>
            </a:r>
            <a:endParaRPr sz="2400" dirty="0"/>
          </a:p>
        </p:txBody>
      </p:sp>
      <p:sp>
        <p:nvSpPr>
          <p:cNvPr id="180" name="TextShape 2"/>
          <p:cNvSpPr txBox="1"/>
          <p:nvPr/>
        </p:nvSpPr>
        <p:spPr>
          <a:xfrm>
            <a:off x="323528" y="0"/>
            <a:ext cx="8229240" cy="90872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Actividades del proceso de </a:t>
            </a:r>
            <a:r>
              <a:rPr lang="es-BO" sz="3600" b="1" strike="noStrike" dirty="0" err="1">
                <a:solidFill>
                  <a:srgbClr val="464646"/>
                </a:solidFill>
                <a:latin typeface="Lucida Sans Unicode"/>
              </a:rPr>
              <a:t>TDD</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323528" y="980728"/>
            <a:ext cx="8229240" cy="5616624"/>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 cobertura de código </a:t>
            </a:r>
            <a:endParaRPr sz="2400" dirty="0"/>
          </a:p>
          <a:p>
            <a:pPr>
              <a:lnSpc>
                <a:spcPct val="100000"/>
              </a:lnSpc>
            </a:pPr>
            <a:r>
              <a:rPr lang="es-BO" sz="2400" strike="noStrike" dirty="0">
                <a:solidFill>
                  <a:srgbClr val="000000"/>
                </a:solidFill>
                <a:latin typeface="Lucida Sans Unicode"/>
              </a:rPr>
              <a:t>  -Cada segmento de código que se escribe tiene por lo menos una prueba asociada por lo que todo el código escrito tiene por lo menos una prueba. </a:t>
            </a:r>
            <a:endParaRPr sz="2400" dirty="0"/>
          </a:p>
          <a:p>
            <a:pPr>
              <a:lnSpc>
                <a:spcPct val="100000"/>
              </a:lnSpc>
              <a:buSzPct val="68000"/>
              <a:buFont typeface="Wingdings 3" charset="2"/>
              <a:buChar char=""/>
            </a:pPr>
            <a:r>
              <a:rPr lang="es-BO" sz="2400" strike="noStrike" dirty="0">
                <a:solidFill>
                  <a:srgbClr val="000000"/>
                </a:solidFill>
                <a:latin typeface="Lucida Sans Unicode"/>
              </a:rPr>
              <a:t>Las pruebas de regresión </a:t>
            </a:r>
            <a:endParaRPr sz="2400" dirty="0"/>
          </a:p>
          <a:p>
            <a:pPr>
              <a:lnSpc>
                <a:spcPct val="100000"/>
              </a:lnSpc>
            </a:pPr>
            <a:r>
              <a:rPr lang="es-BO" sz="2400" strike="noStrike" dirty="0">
                <a:solidFill>
                  <a:srgbClr val="000000"/>
                </a:solidFill>
                <a:latin typeface="Lucida Sans Unicode"/>
              </a:rPr>
              <a:t>  -Un conjunto de pruebas de regresión se desarrolla progresivamente a medida que se desarrolla un programa. </a:t>
            </a:r>
            <a:endParaRPr sz="2400" dirty="0"/>
          </a:p>
          <a:p>
            <a:pPr>
              <a:lnSpc>
                <a:spcPct val="100000"/>
              </a:lnSpc>
              <a:buSzPct val="68000"/>
              <a:buFont typeface="Wingdings 3" charset="2"/>
              <a:buChar char=""/>
            </a:pPr>
            <a:r>
              <a:rPr lang="es-BO" sz="2400" strike="noStrike" dirty="0">
                <a:solidFill>
                  <a:srgbClr val="000000"/>
                </a:solidFill>
                <a:latin typeface="Lucida Sans Unicode"/>
              </a:rPr>
              <a:t>Depuración simplificada </a:t>
            </a:r>
            <a:endParaRPr sz="2400" dirty="0"/>
          </a:p>
          <a:p>
            <a:pPr>
              <a:lnSpc>
                <a:spcPct val="100000"/>
              </a:lnSpc>
            </a:pPr>
            <a:r>
              <a:rPr lang="es-BO" sz="2400" strike="noStrike" dirty="0">
                <a:solidFill>
                  <a:srgbClr val="000000"/>
                </a:solidFill>
                <a:latin typeface="Lucida Sans Unicode"/>
              </a:rPr>
              <a:t>  -Cuando falla una prueba, </a:t>
            </a:r>
            <a:r>
              <a:rPr lang="es-BO" sz="2400" strike="noStrike" dirty="0" smtClean="0">
                <a:solidFill>
                  <a:srgbClr val="000000"/>
                </a:solidFill>
                <a:latin typeface="Lucida Sans Unicode"/>
              </a:rPr>
              <a:t>es obvio </a:t>
            </a:r>
            <a:r>
              <a:rPr lang="es-BO" sz="2400" strike="noStrike" dirty="0">
                <a:solidFill>
                  <a:srgbClr val="000000"/>
                </a:solidFill>
                <a:latin typeface="Lucida Sans Unicode"/>
              </a:rPr>
              <a:t>dónde está el problema. El código recién escrito tiene que ser revisado y modificado. </a:t>
            </a:r>
            <a:endParaRPr sz="2400" dirty="0"/>
          </a:p>
          <a:p>
            <a:pPr>
              <a:lnSpc>
                <a:spcPct val="100000"/>
              </a:lnSpc>
              <a:buSzPct val="68000"/>
              <a:buFont typeface="Wingdings 3" charset="2"/>
              <a:buChar char=""/>
            </a:pPr>
            <a:r>
              <a:rPr lang="es-BO" sz="2400" strike="noStrike" dirty="0">
                <a:solidFill>
                  <a:srgbClr val="000000"/>
                </a:solidFill>
                <a:latin typeface="Lucida Sans Unicode"/>
              </a:rPr>
              <a:t>Documentación del sistema </a:t>
            </a:r>
            <a:endParaRPr sz="2400" dirty="0"/>
          </a:p>
          <a:p>
            <a:pPr>
              <a:lnSpc>
                <a:spcPct val="100000"/>
              </a:lnSpc>
            </a:pPr>
            <a:r>
              <a:rPr lang="es-BO" sz="2400" strike="noStrike" dirty="0">
                <a:solidFill>
                  <a:srgbClr val="000000"/>
                </a:solidFill>
                <a:latin typeface="Lucida Sans Unicode"/>
              </a:rPr>
              <a:t>  -Las pruebas en sí son una forma de documentación que describe lo que el código debería estar haciendo.</a:t>
            </a:r>
            <a:endParaRPr sz="2400" dirty="0"/>
          </a:p>
        </p:txBody>
      </p:sp>
      <p:sp>
        <p:nvSpPr>
          <p:cNvPr id="182" name="TextShape 2"/>
          <p:cNvSpPr txBox="1"/>
          <p:nvPr/>
        </p:nvSpPr>
        <p:spPr>
          <a:xfrm>
            <a:off x="251520" y="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Beneficios del desarrollo basado en pruebas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Las pruebas de regresión prueban el sistema para comprobar que los cambios no han "roto" el código de trabajo con anterioridad.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En un proceso de prueba manual, las pruebas de regresión son caras, pero, la prueba automatizada, es simple y directa. Todas las pruebas se vuelven a ejecutar cada vez que se realice un cambio en el programa.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Las pruebas deben ejecutarse con 'éxito' antes </a:t>
            </a:r>
            <a:r>
              <a:rPr lang="es-BO" sz="2400" strike="noStrike" dirty="0" smtClean="0">
                <a:solidFill>
                  <a:srgbClr val="000000"/>
                </a:solidFill>
                <a:latin typeface="Lucida Sans Unicode"/>
              </a:rPr>
              <a:t>y </a:t>
            </a:r>
            <a:r>
              <a:rPr lang="es-BO" sz="2400" strike="noStrike" dirty="0" err="1" smtClean="0">
                <a:solidFill>
                  <a:srgbClr val="000000"/>
                </a:solidFill>
                <a:latin typeface="Lucida Sans Unicode"/>
              </a:rPr>
              <a:t>despues</a:t>
            </a:r>
            <a:r>
              <a:rPr lang="es-BO" sz="2400" strike="noStrike" dirty="0" smtClean="0">
                <a:solidFill>
                  <a:srgbClr val="000000"/>
                </a:solidFill>
                <a:latin typeface="Lucida Sans Unicode"/>
              </a:rPr>
              <a:t> del </a:t>
            </a:r>
            <a:r>
              <a:rPr lang="es-BO" sz="2400" strike="noStrike" dirty="0">
                <a:solidFill>
                  <a:srgbClr val="000000"/>
                </a:solidFill>
                <a:latin typeface="Lucida Sans Unicode"/>
              </a:rPr>
              <a:t>cambio que se ha comprometido.</a:t>
            </a:r>
            <a:endParaRPr sz="2400" dirty="0"/>
          </a:p>
        </p:txBody>
      </p:sp>
      <p:sp>
        <p:nvSpPr>
          <p:cNvPr id="184" name="TextShape 2"/>
          <p:cNvSpPr txBox="1"/>
          <p:nvPr/>
        </p:nvSpPr>
        <p:spPr>
          <a:xfrm>
            <a:off x="467544" y="0"/>
            <a:ext cx="8229240" cy="83671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 regresión</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323528" y="764704"/>
            <a:ext cx="8229240" cy="5688632"/>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Las pruebas de </a:t>
            </a:r>
            <a:r>
              <a:rPr lang="es-BO" sz="2400" strike="noStrike" dirty="0" smtClean="0">
                <a:solidFill>
                  <a:srgbClr val="000000"/>
                </a:solidFill>
                <a:latin typeface="Lucida Sans Unicode"/>
              </a:rPr>
              <a:t>versión son </a:t>
            </a:r>
            <a:r>
              <a:rPr lang="es-BO" sz="2400" strike="noStrike" dirty="0">
                <a:solidFill>
                  <a:srgbClr val="000000"/>
                </a:solidFill>
                <a:latin typeface="Lucida Sans Unicode"/>
              </a:rPr>
              <a:t>el proceso de probar una versión particular de un sistema que está diseñado para su uso fuera del equipo de desarrollo.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El objetivo principal del proceso de pruebas de </a:t>
            </a:r>
            <a:r>
              <a:rPr lang="es-BO" sz="2400" strike="noStrike" dirty="0" smtClean="0">
                <a:solidFill>
                  <a:srgbClr val="000000"/>
                </a:solidFill>
                <a:latin typeface="Lucida Sans Unicode"/>
              </a:rPr>
              <a:t>versión es </a:t>
            </a:r>
            <a:r>
              <a:rPr lang="es-BO" sz="2400" strike="noStrike" dirty="0">
                <a:solidFill>
                  <a:srgbClr val="000000"/>
                </a:solidFill>
                <a:latin typeface="Lucida Sans Unicode"/>
              </a:rPr>
              <a:t>convencer al </a:t>
            </a:r>
            <a:r>
              <a:rPr lang="es-BO" sz="2400" strike="noStrike" dirty="0" smtClean="0">
                <a:solidFill>
                  <a:srgbClr val="000000"/>
                </a:solidFill>
                <a:latin typeface="Lucida Sans Unicode"/>
              </a:rPr>
              <a:t>usuario que el  </a:t>
            </a:r>
            <a:r>
              <a:rPr lang="es-BO" sz="2400" strike="noStrike" dirty="0">
                <a:solidFill>
                  <a:srgbClr val="000000"/>
                </a:solidFill>
                <a:latin typeface="Lucida Sans Unicode"/>
              </a:rPr>
              <a:t>sistema </a:t>
            </a:r>
            <a:r>
              <a:rPr lang="es-BO" sz="2400" strike="noStrike" dirty="0" smtClean="0">
                <a:solidFill>
                  <a:srgbClr val="000000"/>
                </a:solidFill>
                <a:latin typeface="Lucida Sans Unicode"/>
              </a:rPr>
              <a:t>es </a:t>
            </a:r>
            <a:r>
              <a:rPr lang="es-BO" sz="2400" strike="noStrike" dirty="0">
                <a:solidFill>
                  <a:srgbClr val="000000"/>
                </a:solidFill>
                <a:latin typeface="Lucida Sans Unicode"/>
              </a:rPr>
              <a:t>lo suficientemente bueno para su uso.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lang="es-BO" sz="2400" dirty="0"/>
          </a:p>
          <a:p>
            <a:pPr>
              <a:lnSpc>
                <a:spcPct val="100000"/>
              </a:lnSpc>
              <a:buSzPct val="68000"/>
              <a:buFont typeface="Wingdings 3" charset="2"/>
              <a:buChar char=""/>
            </a:pPr>
            <a:r>
              <a:rPr lang="es-BO" sz="2400" dirty="0">
                <a:solidFill>
                  <a:srgbClr val="000000"/>
                </a:solidFill>
                <a:latin typeface="Lucida Sans Unicode"/>
              </a:rPr>
              <a:t>T</a:t>
            </a:r>
            <a:r>
              <a:rPr lang="es-BO" sz="2400" strike="noStrike" dirty="0" smtClean="0">
                <a:solidFill>
                  <a:srgbClr val="000000"/>
                </a:solidFill>
                <a:latin typeface="Lucida Sans Unicode"/>
              </a:rPr>
              <a:t>ienen </a:t>
            </a:r>
            <a:r>
              <a:rPr lang="es-BO" sz="2400" strike="noStrike" dirty="0">
                <a:solidFill>
                  <a:srgbClr val="000000"/>
                </a:solidFill>
                <a:latin typeface="Lucida Sans Unicode"/>
              </a:rPr>
              <a:t>que demostrar que el sistema ofrece </a:t>
            </a:r>
            <a:r>
              <a:rPr lang="es-BO" sz="2400" dirty="0" smtClean="0">
                <a:solidFill>
                  <a:srgbClr val="000000"/>
                </a:solidFill>
                <a:latin typeface="Lucida Sans Unicode"/>
              </a:rPr>
              <a:t>la</a:t>
            </a:r>
            <a:r>
              <a:rPr lang="es-BO" sz="2400" strike="noStrike" dirty="0" smtClean="0">
                <a:solidFill>
                  <a:srgbClr val="000000"/>
                </a:solidFill>
                <a:latin typeface="Lucida Sans Unicode"/>
              </a:rPr>
              <a:t> </a:t>
            </a:r>
            <a:r>
              <a:rPr lang="es-BO" sz="2400" strike="noStrike" dirty="0">
                <a:solidFill>
                  <a:srgbClr val="000000"/>
                </a:solidFill>
                <a:latin typeface="Lucida Sans Unicode"/>
              </a:rPr>
              <a:t>funcionalidad especificada, el rendimiento y la fiabilidad, y que no falla durante su uso normal.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dirty="0">
                <a:solidFill>
                  <a:srgbClr val="000000"/>
                </a:solidFill>
                <a:latin typeface="Lucida Sans Unicode"/>
              </a:rPr>
              <a:t>S</a:t>
            </a:r>
            <a:r>
              <a:rPr lang="es-BO" sz="2400" strike="noStrike" dirty="0" smtClean="0">
                <a:solidFill>
                  <a:srgbClr val="000000"/>
                </a:solidFill>
                <a:latin typeface="Lucida Sans Unicode"/>
              </a:rPr>
              <a:t>on </a:t>
            </a:r>
            <a:r>
              <a:rPr lang="es-BO" sz="2400" strike="noStrike" dirty="0">
                <a:solidFill>
                  <a:srgbClr val="000000"/>
                </a:solidFill>
                <a:latin typeface="Lucida Sans Unicode"/>
              </a:rPr>
              <a:t>por lo general un proceso de prueba de </a:t>
            </a:r>
            <a:r>
              <a:rPr lang="es-BO" sz="2400" strike="noStrike" dirty="0" smtClean="0">
                <a:solidFill>
                  <a:srgbClr val="000000"/>
                </a:solidFill>
                <a:latin typeface="Lucida Sans Unicode"/>
              </a:rPr>
              <a:t>caja negra </a:t>
            </a:r>
            <a:r>
              <a:rPr lang="es-BO" sz="2400" strike="noStrike" dirty="0">
                <a:solidFill>
                  <a:srgbClr val="000000"/>
                </a:solidFill>
                <a:latin typeface="Lucida Sans Unicode"/>
              </a:rPr>
              <a:t>donde las pruebas sólo se derivan de la especificación del sistema</a:t>
            </a:r>
            <a:r>
              <a:rPr lang="es-BO" sz="2700" strike="noStrike" dirty="0">
                <a:solidFill>
                  <a:srgbClr val="000000"/>
                </a:solidFill>
                <a:latin typeface="Lucida Sans Unicode"/>
              </a:rPr>
              <a:t>.</a:t>
            </a:r>
            <a:endParaRPr dirty="0"/>
          </a:p>
        </p:txBody>
      </p:sp>
      <p:sp>
        <p:nvSpPr>
          <p:cNvPr id="186" name="TextShape 2"/>
          <p:cNvSpPr txBox="1"/>
          <p:nvPr/>
        </p:nvSpPr>
        <p:spPr>
          <a:xfrm>
            <a:off x="323528" y="0"/>
            <a:ext cx="8229240" cy="764704"/>
          </a:xfrm>
          <a:prstGeom prst="rect">
            <a:avLst/>
          </a:prstGeom>
          <a:noFill/>
          <a:ln>
            <a:noFill/>
          </a:ln>
        </p:spPr>
        <p:txBody>
          <a:bodyPr lIns="90000" tIns="45000" rIns="90000" bIns="45000" anchor="ctr"/>
          <a:lstStyle/>
          <a:p>
            <a:pPr>
              <a:lnSpc>
                <a:spcPct val="100000"/>
              </a:lnSpc>
            </a:pPr>
            <a:r>
              <a:rPr lang="en-US" sz="4100" b="1" dirty="0" err="1" smtClean="0">
                <a:solidFill>
                  <a:srgbClr val="464646"/>
                </a:solidFill>
                <a:latin typeface="Lucida Sans Unicode"/>
              </a:rPr>
              <a:t>Pruebas</a:t>
            </a:r>
            <a:r>
              <a:rPr lang="en-US" sz="4100" b="1" dirty="0" smtClean="0">
                <a:solidFill>
                  <a:srgbClr val="464646"/>
                </a:solidFill>
                <a:latin typeface="Lucida Sans Unicode"/>
              </a:rPr>
              <a:t> </a:t>
            </a:r>
            <a:r>
              <a:rPr lang="en-US" sz="4100" b="1" dirty="0">
                <a:solidFill>
                  <a:srgbClr val="464646"/>
                </a:solidFill>
                <a:latin typeface="Lucida Sans Unicode"/>
              </a:rPr>
              <a:t>de </a:t>
            </a:r>
            <a:r>
              <a:rPr lang="en-US" sz="4100" b="1" dirty="0" err="1" smtClean="0">
                <a:solidFill>
                  <a:srgbClr val="464646"/>
                </a:solidFill>
                <a:latin typeface="Lucida Sans Unicode"/>
              </a:rPr>
              <a:t>versión</a:t>
            </a:r>
            <a:endParaRPr lang="es-BO" sz="4100" b="1" dirty="0">
              <a:solidFill>
                <a:srgbClr val="464646"/>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pPr>
            <a:r>
              <a:rPr lang="es-BO" sz="2400" strike="noStrike" dirty="0" smtClean="0">
                <a:solidFill>
                  <a:srgbClr val="000000"/>
                </a:solidFill>
                <a:latin typeface="Lucida Sans Unicode"/>
              </a:rPr>
              <a:t>Diferencias </a:t>
            </a:r>
            <a:r>
              <a:rPr lang="es-BO" sz="2400" strike="noStrike" dirty="0">
                <a:solidFill>
                  <a:srgbClr val="000000"/>
                </a:solidFill>
                <a:latin typeface="Lucida Sans Unicode"/>
              </a:rPr>
              <a:t>importantes: </a:t>
            </a:r>
            <a:endParaRPr sz="2400" dirty="0"/>
          </a:p>
          <a:p>
            <a:pPr marL="457200" indent="-457200">
              <a:lnSpc>
                <a:spcPct val="100000"/>
              </a:lnSpc>
              <a:buFont typeface="Arial" pitchFamily="34" charset="0"/>
              <a:buChar char="•"/>
            </a:pPr>
            <a:r>
              <a:rPr lang="es-BO" sz="2400" strike="noStrike" dirty="0" smtClean="0">
                <a:solidFill>
                  <a:srgbClr val="000000"/>
                </a:solidFill>
                <a:latin typeface="Lucida Sans Unicode"/>
              </a:rPr>
              <a:t>Un </a:t>
            </a:r>
            <a:r>
              <a:rPr lang="es-BO" sz="2400" strike="noStrike" dirty="0">
                <a:solidFill>
                  <a:srgbClr val="000000"/>
                </a:solidFill>
                <a:latin typeface="Lucida Sans Unicode"/>
              </a:rPr>
              <a:t>equipo separado que no haya estado involucrado en el desarrollo del sistema, debe ser responsable de las pruebas de </a:t>
            </a:r>
            <a:r>
              <a:rPr lang="es-BO" sz="2400" strike="noStrike" dirty="0" smtClean="0">
                <a:solidFill>
                  <a:srgbClr val="000000"/>
                </a:solidFill>
                <a:latin typeface="Lucida Sans Unicode"/>
              </a:rPr>
              <a:t>versión. </a:t>
            </a:r>
          </a:p>
          <a:p>
            <a:pPr marL="457200" indent="-457200">
              <a:lnSpc>
                <a:spcPct val="100000"/>
              </a:lnSpc>
              <a:buFont typeface="Arial" pitchFamily="34" charset="0"/>
              <a:buChar char="•"/>
            </a:pPr>
            <a:endParaRPr sz="2400" dirty="0"/>
          </a:p>
          <a:p>
            <a:pPr marL="457200" indent="-457200">
              <a:lnSpc>
                <a:spcPct val="100000"/>
              </a:lnSpc>
              <a:buFont typeface="Arial" pitchFamily="34" charset="0"/>
              <a:buChar char="•"/>
            </a:pP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pruebas del sistema por el equipo de desarrollo debe centrarse en el descubrimiento de errores en el sistema (pruebas de defectos). </a:t>
            </a:r>
            <a:endParaRPr lang="es-BO" sz="2400" strike="noStrike" dirty="0" smtClean="0">
              <a:solidFill>
                <a:srgbClr val="000000"/>
              </a:solidFill>
              <a:latin typeface="Lucida Sans Unicode"/>
            </a:endParaRPr>
          </a:p>
          <a:p>
            <a:pPr marL="457200" indent="-457200">
              <a:lnSpc>
                <a:spcPct val="100000"/>
              </a:lnSpc>
              <a:buFont typeface="Arial" pitchFamily="34" charset="0"/>
              <a:buChar char="•"/>
            </a:pPr>
            <a:endParaRPr lang="es-BO" sz="2400" strike="noStrike" dirty="0" smtClean="0">
              <a:solidFill>
                <a:srgbClr val="000000"/>
              </a:solidFill>
              <a:latin typeface="Lucida Sans Unicode"/>
            </a:endParaRPr>
          </a:p>
          <a:p>
            <a:pPr marL="457200" indent="-457200">
              <a:lnSpc>
                <a:spcPct val="100000"/>
              </a:lnSpc>
              <a:buFont typeface="Arial" pitchFamily="34" charset="0"/>
              <a:buChar char="•"/>
            </a:pPr>
            <a:r>
              <a:rPr lang="es-BO" sz="2400" strike="noStrike" dirty="0" smtClean="0">
                <a:solidFill>
                  <a:srgbClr val="000000"/>
                </a:solidFill>
                <a:latin typeface="Lucida Sans Unicode"/>
              </a:rPr>
              <a:t>El </a:t>
            </a:r>
            <a:r>
              <a:rPr lang="es-BO" sz="2400" strike="noStrike" dirty="0">
                <a:solidFill>
                  <a:srgbClr val="000000"/>
                </a:solidFill>
                <a:latin typeface="Lucida Sans Unicode"/>
              </a:rPr>
              <a:t>objetivo de las pruebas de </a:t>
            </a:r>
            <a:r>
              <a:rPr lang="es-BO" sz="2400" strike="noStrike" dirty="0" smtClean="0">
                <a:solidFill>
                  <a:srgbClr val="000000"/>
                </a:solidFill>
                <a:latin typeface="Lucida Sans Unicode"/>
              </a:rPr>
              <a:t>versión es </a:t>
            </a:r>
            <a:r>
              <a:rPr lang="es-BO" sz="2400" strike="noStrike" dirty="0">
                <a:solidFill>
                  <a:srgbClr val="000000"/>
                </a:solidFill>
                <a:latin typeface="Lucida Sans Unicode"/>
              </a:rPr>
              <a:t>para comprobar que el sistema cumpla con sus requisitos y es lo suficientemente bueno para el uso externo (pruebas de validación</a:t>
            </a:r>
            <a:r>
              <a:rPr lang="es-BO" sz="2700" strike="noStrike" dirty="0">
                <a:solidFill>
                  <a:srgbClr val="000000"/>
                </a:solidFill>
                <a:latin typeface="Lucida Sans Unicode"/>
              </a:rPr>
              <a:t>).</a:t>
            </a:r>
            <a:endParaRPr dirty="0"/>
          </a:p>
        </p:txBody>
      </p:sp>
      <p:sp>
        <p:nvSpPr>
          <p:cNvPr id="188"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n-US" sz="4100" b="1" dirty="0" err="1" smtClean="0">
                <a:solidFill>
                  <a:srgbClr val="464646"/>
                </a:solidFill>
                <a:latin typeface="Lucida Sans Unicode"/>
              </a:rPr>
              <a:t>Pruebas</a:t>
            </a:r>
            <a:r>
              <a:rPr lang="en-US" sz="4100" b="1" dirty="0" smtClean="0">
                <a:solidFill>
                  <a:srgbClr val="464646"/>
                </a:solidFill>
                <a:latin typeface="Lucida Sans Unicode"/>
              </a:rPr>
              <a:t> de version </a:t>
            </a:r>
            <a:r>
              <a:rPr lang="es-BO" sz="4100" b="1" strike="noStrike" dirty="0" smtClean="0">
                <a:solidFill>
                  <a:srgbClr val="464646"/>
                </a:solidFill>
                <a:latin typeface="Lucida Sans Unicode"/>
              </a:rPr>
              <a:t>y </a:t>
            </a:r>
            <a:r>
              <a:rPr lang="es-BO" sz="4100" b="1" strike="noStrike" dirty="0">
                <a:solidFill>
                  <a:srgbClr val="464646"/>
                </a:solidFill>
                <a:latin typeface="Lucida Sans Unicode"/>
              </a:rPr>
              <a:t>pruebas de sistema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23528" y="836712"/>
            <a:ext cx="8229240" cy="5472608"/>
          </a:xfrm>
          <a:prstGeom prst="rect">
            <a:avLst/>
          </a:prstGeom>
          <a:noFill/>
          <a:ln>
            <a:noFill/>
          </a:ln>
        </p:spPr>
        <p:txBody>
          <a:bodyPr lIns="90000" tIns="45000" rIns="90000" bIns="45000"/>
          <a:lstStyle/>
          <a:p>
            <a:pPr algn="ctr">
              <a:lnSpc>
                <a:spcPct val="100000"/>
              </a:lnSpc>
              <a:buSzPct val="68000"/>
            </a:pPr>
            <a:r>
              <a:rPr lang="es-BO" sz="2700" strike="noStrike" dirty="0">
                <a:solidFill>
                  <a:srgbClr val="000000"/>
                </a:solidFill>
                <a:latin typeface="Lucida Sans Unicode"/>
              </a:rPr>
              <a:t>Pruebas basadas en </a:t>
            </a:r>
            <a:r>
              <a:rPr lang="es-BO" sz="2700" strike="noStrike" dirty="0" smtClean="0">
                <a:solidFill>
                  <a:srgbClr val="000000"/>
                </a:solidFill>
                <a:latin typeface="Lucida Sans Unicode"/>
              </a:rPr>
              <a:t>requerimientos implican </a:t>
            </a:r>
            <a:r>
              <a:rPr lang="es-BO" sz="2700" strike="noStrike" dirty="0">
                <a:solidFill>
                  <a:srgbClr val="000000"/>
                </a:solidFill>
                <a:latin typeface="Lucida Sans Unicode"/>
              </a:rPr>
              <a:t>el examen de cada </a:t>
            </a:r>
            <a:r>
              <a:rPr lang="es-BO" sz="2700" strike="noStrike" dirty="0" smtClean="0">
                <a:solidFill>
                  <a:srgbClr val="000000"/>
                </a:solidFill>
                <a:latin typeface="Lucida Sans Unicode"/>
              </a:rPr>
              <a:t>requerimiento y </a:t>
            </a:r>
            <a:r>
              <a:rPr lang="es-BO" sz="2700" strike="noStrike" dirty="0">
                <a:solidFill>
                  <a:srgbClr val="000000"/>
                </a:solidFill>
                <a:latin typeface="Lucida Sans Unicode"/>
              </a:rPr>
              <a:t>el desarrollo de una prueba o pruebas para ello.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Requisitos </a:t>
            </a:r>
            <a:r>
              <a:rPr lang="es-BO" sz="2700" strike="noStrike" dirty="0" err="1">
                <a:solidFill>
                  <a:srgbClr val="000000"/>
                </a:solidFill>
                <a:latin typeface="Lucida Sans Unicode"/>
              </a:rPr>
              <a:t>MHC-PMS</a:t>
            </a:r>
            <a:r>
              <a:rPr lang="es-BO" sz="2700" strike="noStrike" dirty="0">
                <a:solidFill>
                  <a:srgbClr val="000000"/>
                </a:solidFill>
                <a:latin typeface="Lucida Sans Unicode"/>
              </a:rPr>
              <a:t>: </a:t>
            </a:r>
            <a:endParaRPr dirty="0"/>
          </a:p>
          <a:p>
            <a:pPr>
              <a:lnSpc>
                <a:spcPct val="100000"/>
              </a:lnSpc>
            </a:pPr>
            <a:r>
              <a:rPr lang="es-BO" sz="2700" strike="noStrike" dirty="0">
                <a:solidFill>
                  <a:srgbClr val="000000"/>
                </a:solidFill>
                <a:latin typeface="Lucida Sans Unicode"/>
              </a:rPr>
              <a:t>  -Si un paciente se sabe que es alérgico a algún medicamento en particular, entonces la prescripción de medicamentos que dará lugar a un mensaje de aviso que se entregará al usuario del sistema. </a:t>
            </a:r>
            <a:endParaRPr dirty="0"/>
          </a:p>
          <a:p>
            <a:pPr>
              <a:lnSpc>
                <a:spcPct val="100000"/>
              </a:lnSpc>
            </a:pPr>
            <a:r>
              <a:rPr lang="es-BO" sz="2700" strike="noStrike" dirty="0">
                <a:solidFill>
                  <a:srgbClr val="000000"/>
                </a:solidFill>
                <a:latin typeface="Lucida Sans Unicode"/>
              </a:rPr>
              <a:t>  -Si un prescriptor elige ignorar una advertencia de alergia, deberán proveer una razón por la que esto ha sido ignorado.</a:t>
            </a:r>
            <a:endParaRPr dirty="0"/>
          </a:p>
        </p:txBody>
      </p:sp>
      <p:sp>
        <p:nvSpPr>
          <p:cNvPr id="190" name="TextShape 2"/>
          <p:cNvSpPr txBox="1"/>
          <p:nvPr/>
        </p:nvSpPr>
        <p:spPr>
          <a:xfrm>
            <a:off x="251520" y="0"/>
            <a:ext cx="8229240" cy="83671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basadas en </a:t>
            </a:r>
            <a:r>
              <a:rPr lang="es-BO" sz="3600" b="1" strike="noStrike" dirty="0" smtClean="0">
                <a:solidFill>
                  <a:srgbClr val="464646"/>
                </a:solidFill>
                <a:latin typeface="Lucida Sans Unicode"/>
              </a:rPr>
              <a:t>requerimientos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323528" y="908720"/>
            <a:ext cx="8229240" cy="6480720"/>
          </a:xfrm>
          <a:prstGeom prst="rect">
            <a:avLst/>
          </a:prstGeom>
          <a:noFill/>
          <a:ln>
            <a:noFill/>
          </a:ln>
        </p:spPr>
        <p:txBody>
          <a:bodyPr lIns="90000" tIns="45000" rIns="90000" bIns="45000"/>
          <a:lstStyle/>
          <a:p>
            <a:pPr>
              <a:lnSpc>
                <a:spcPct val="100000"/>
              </a:lnSpc>
              <a:buSzPct val="68000"/>
              <a:buFont typeface="Wingdings 3" charset="2"/>
              <a:buChar char=""/>
            </a:pPr>
            <a:r>
              <a:rPr lang="es-BO" sz="2200" strike="noStrike" dirty="0" smtClean="0">
                <a:solidFill>
                  <a:srgbClr val="000000"/>
                </a:solidFill>
                <a:latin typeface="Lucida Sans Unicode"/>
              </a:rPr>
              <a:t>Elegir uno </a:t>
            </a:r>
            <a:r>
              <a:rPr lang="es-BO" sz="2200" dirty="0" smtClean="0">
                <a:solidFill>
                  <a:srgbClr val="000000"/>
                </a:solidFill>
                <a:latin typeface="Lucida Sans Unicode"/>
              </a:rPr>
              <a:t>o mas </a:t>
            </a:r>
            <a:r>
              <a:rPr lang="es-BO" sz="2200" strike="noStrike" dirty="0" smtClean="0">
                <a:solidFill>
                  <a:srgbClr val="000000"/>
                </a:solidFill>
                <a:latin typeface="Lucida Sans Unicode"/>
              </a:rPr>
              <a:t>paciente/s con alergia a un fármaco: </a:t>
            </a:r>
          </a:p>
          <a:p>
            <a:pPr lvl="1">
              <a:buSzPct val="68000"/>
              <a:buFont typeface="Arial" pitchFamily="34" charset="0"/>
              <a:buChar char="•"/>
            </a:pPr>
            <a:r>
              <a:rPr lang="es-BO" sz="2200" strike="noStrike" dirty="0" smtClean="0">
                <a:solidFill>
                  <a:srgbClr val="000000"/>
                </a:solidFill>
                <a:latin typeface="Lucida Sans Unicode"/>
              </a:rPr>
              <a:t>Prescribir </a:t>
            </a:r>
            <a:r>
              <a:rPr lang="es-BO" sz="2200" strike="noStrike" dirty="0">
                <a:solidFill>
                  <a:srgbClr val="000000"/>
                </a:solidFill>
                <a:latin typeface="Lucida Sans Unicode"/>
              </a:rPr>
              <a:t>medicamentos para </a:t>
            </a:r>
            <a:r>
              <a:rPr lang="es-BO" sz="2200" strike="noStrike" dirty="0" smtClean="0">
                <a:solidFill>
                  <a:srgbClr val="000000"/>
                </a:solidFill>
                <a:latin typeface="Lucida Sans Unicode"/>
              </a:rPr>
              <a:t>los cuales no es alérgico,  comprobar que el mensaje </a:t>
            </a:r>
            <a:r>
              <a:rPr lang="es-BO" sz="2200" strike="noStrike" dirty="0">
                <a:solidFill>
                  <a:srgbClr val="000000"/>
                </a:solidFill>
                <a:latin typeface="Lucida Sans Unicode"/>
              </a:rPr>
              <a:t>de advertencia no se </a:t>
            </a:r>
            <a:r>
              <a:rPr lang="es-BO" sz="2200" strike="noStrike" dirty="0" smtClean="0">
                <a:solidFill>
                  <a:srgbClr val="000000"/>
                </a:solidFill>
                <a:latin typeface="Lucida Sans Unicode"/>
              </a:rPr>
              <a:t>emite. </a:t>
            </a:r>
            <a:endParaRPr sz="2200" dirty="0"/>
          </a:p>
          <a:p>
            <a:pPr lvl="1">
              <a:buSzPct val="68000"/>
              <a:buFont typeface="Arial" pitchFamily="34" charset="0"/>
              <a:buChar char="•"/>
            </a:pPr>
            <a:r>
              <a:rPr lang="es-BO" sz="2200" strike="noStrike" dirty="0" smtClean="0">
                <a:solidFill>
                  <a:srgbClr val="000000"/>
                </a:solidFill>
                <a:latin typeface="Lucida Sans Unicode"/>
              </a:rPr>
              <a:t>Prescribir </a:t>
            </a:r>
            <a:r>
              <a:rPr lang="es-BO" sz="2200" strike="noStrike" dirty="0">
                <a:solidFill>
                  <a:srgbClr val="000000"/>
                </a:solidFill>
                <a:latin typeface="Lucida Sans Unicode"/>
              </a:rPr>
              <a:t>el medicamento </a:t>
            </a:r>
            <a:r>
              <a:rPr lang="es-BO" sz="2200" strike="noStrike" dirty="0" smtClean="0">
                <a:solidFill>
                  <a:srgbClr val="000000"/>
                </a:solidFill>
                <a:latin typeface="Lucida Sans Unicode"/>
              </a:rPr>
              <a:t>para el cual es alérgico</a:t>
            </a:r>
            <a:r>
              <a:rPr lang="es-BO" sz="2200" dirty="0" smtClean="0">
                <a:solidFill>
                  <a:srgbClr val="000000"/>
                </a:solidFill>
                <a:latin typeface="Lucida Sans Unicode"/>
              </a:rPr>
              <a:t>, </a:t>
            </a:r>
            <a:r>
              <a:rPr lang="es-BO" sz="2200" strike="noStrike" dirty="0" smtClean="0">
                <a:solidFill>
                  <a:srgbClr val="000000"/>
                </a:solidFill>
                <a:latin typeface="Lucida Sans Unicode"/>
              </a:rPr>
              <a:t>comprobar </a:t>
            </a:r>
            <a:r>
              <a:rPr lang="es-BO" sz="2200" strike="noStrike" dirty="0">
                <a:solidFill>
                  <a:srgbClr val="000000"/>
                </a:solidFill>
                <a:latin typeface="Lucida Sans Unicode"/>
              </a:rPr>
              <a:t>que la advertencia </a:t>
            </a:r>
            <a:r>
              <a:rPr lang="es-BO" sz="2200" strike="noStrike" dirty="0" smtClean="0">
                <a:solidFill>
                  <a:srgbClr val="000000"/>
                </a:solidFill>
                <a:latin typeface="Lucida Sans Unicode"/>
              </a:rPr>
              <a:t>se emite. </a:t>
            </a:r>
            <a:endParaRPr sz="2200" dirty="0"/>
          </a:p>
          <a:p>
            <a:pPr>
              <a:lnSpc>
                <a:spcPct val="100000"/>
              </a:lnSpc>
              <a:buSzPct val="68000"/>
              <a:buFont typeface="Wingdings 3" charset="2"/>
              <a:buChar char=""/>
            </a:pPr>
            <a:r>
              <a:rPr lang="es-BO" sz="2200" strike="noStrike" dirty="0" smtClean="0">
                <a:solidFill>
                  <a:srgbClr val="000000"/>
                </a:solidFill>
                <a:latin typeface="Lucida Sans Unicode"/>
              </a:rPr>
              <a:t>Elegir uno </a:t>
            </a:r>
            <a:r>
              <a:rPr lang="es-BO" sz="2200" dirty="0" smtClean="0">
                <a:solidFill>
                  <a:srgbClr val="000000"/>
                </a:solidFill>
                <a:latin typeface="Lucida Sans Unicode"/>
              </a:rPr>
              <a:t>o mas </a:t>
            </a:r>
            <a:r>
              <a:rPr lang="es-BO" sz="2200" strike="noStrike" dirty="0" smtClean="0">
                <a:solidFill>
                  <a:srgbClr val="000000"/>
                </a:solidFill>
                <a:latin typeface="Lucida Sans Unicode"/>
              </a:rPr>
              <a:t>paciente/s con alergias a </a:t>
            </a:r>
            <a:r>
              <a:rPr lang="es-BO" sz="2200" strike="noStrike" dirty="0">
                <a:solidFill>
                  <a:srgbClr val="000000"/>
                </a:solidFill>
                <a:latin typeface="Lucida Sans Unicode"/>
              </a:rPr>
              <a:t>dos o más </a:t>
            </a:r>
            <a:r>
              <a:rPr lang="es-BO" sz="2200" strike="noStrike" dirty="0" smtClean="0">
                <a:solidFill>
                  <a:srgbClr val="000000"/>
                </a:solidFill>
                <a:latin typeface="Lucida Sans Unicode"/>
              </a:rPr>
              <a:t>drogas:</a:t>
            </a:r>
          </a:p>
          <a:p>
            <a:pPr lvl="1">
              <a:buSzPct val="68000"/>
              <a:buFont typeface="Arial" pitchFamily="34" charset="0"/>
              <a:buChar char="•"/>
            </a:pPr>
            <a:r>
              <a:rPr lang="es-BO" sz="2200" strike="noStrike" dirty="0" smtClean="0">
                <a:solidFill>
                  <a:srgbClr val="000000"/>
                </a:solidFill>
                <a:latin typeface="Lucida Sans Unicode"/>
              </a:rPr>
              <a:t>Prescribir </a:t>
            </a:r>
            <a:r>
              <a:rPr lang="es-BO" sz="2200" strike="noStrike" dirty="0">
                <a:solidFill>
                  <a:srgbClr val="000000"/>
                </a:solidFill>
                <a:latin typeface="Lucida Sans Unicode"/>
              </a:rPr>
              <a:t>ambos fármacos por </a:t>
            </a:r>
            <a:r>
              <a:rPr lang="es-BO" sz="2200" strike="noStrike" dirty="0" smtClean="0">
                <a:solidFill>
                  <a:srgbClr val="000000"/>
                </a:solidFill>
                <a:latin typeface="Lucida Sans Unicode"/>
              </a:rPr>
              <a:t>separado, </a:t>
            </a:r>
            <a:r>
              <a:rPr lang="es-BO" sz="2200" strike="noStrike" dirty="0">
                <a:solidFill>
                  <a:srgbClr val="000000"/>
                </a:solidFill>
                <a:latin typeface="Lucida Sans Unicode"/>
              </a:rPr>
              <a:t>comprobar que se emitió la advertencia </a:t>
            </a:r>
            <a:r>
              <a:rPr lang="es-BO" sz="2200" strike="noStrike" dirty="0" smtClean="0">
                <a:solidFill>
                  <a:srgbClr val="000000"/>
                </a:solidFill>
                <a:latin typeface="Lucida Sans Unicode"/>
              </a:rPr>
              <a:t>para </a:t>
            </a:r>
            <a:r>
              <a:rPr lang="es-BO" sz="2200" strike="noStrike" dirty="0">
                <a:solidFill>
                  <a:srgbClr val="000000"/>
                </a:solidFill>
                <a:latin typeface="Lucida Sans Unicode"/>
              </a:rPr>
              <a:t>cada </a:t>
            </a:r>
            <a:r>
              <a:rPr lang="es-BO" sz="2200" strike="noStrike" dirty="0" smtClean="0">
                <a:solidFill>
                  <a:srgbClr val="000000"/>
                </a:solidFill>
                <a:latin typeface="Lucida Sans Unicode"/>
              </a:rPr>
              <a:t>uno. </a:t>
            </a:r>
            <a:endParaRPr sz="2200" dirty="0"/>
          </a:p>
          <a:p>
            <a:pPr lvl="1">
              <a:buSzPct val="68000"/>
              <a:buFont typeface="Arial" pitchFamily="34" charset="0"/>
              <a:buChar char="•"/>
            </a:pPr>
            <a:r>
              <a:rPr lang="es-BO" sz="2200" strike="noStrike" dirty="0">
                <a:solidFill>
                  <a:srgbClr val="000000"/>
                </a:solidFill>
                <a:latin typeface="Lucida Sans Unicode"/>
              </a:rPr>
              <a:t>Prescribir </a:t>
            </a:r>
            <a:r>
              <a:rPr lang="es-BO" sz="2200" strike="noStrike" dirty="0" smtClean="0">
                <a:solidFill>
                  <a:srgbClr val="000000"/>
                </a:solidFill>
                <a:latin typeface="Lucida Sans Unicode"/>
              </a:rPr>
              <a:t>ambos fármacos al mismo tiempo comprobar </a:t>
            </a:r>
            <a:r>
              <a:rPr lang="es-BO" sz="2200" strike="noStrike" dirty="0">
                <a:solidFill>
                  <a:srgbClr val="000000"/>
                </a:solidFill>
                <a:latin typeface="Lucida Sans Unicode"/>
              </a:rPr>
              <a:t>que </a:t>
            </a:r>
            <a:r>
              <a:rPr lang="es-BO" sz="2200" strike="noStrike" dirty="0" smtClean="0">
                <a:solidFill>
                  <a:srgbClr val="000000"/>
                </a:solidFill>
                <a:latin typeface="Lucida Sans Unicode"/>
              </a:rPr>
              <a:t>las dos </a:t>
            </a:r>
            <a:r>
              <a:rPr lang="es-BO" sz="2200" strike="noStrike" dirty="0">
                <a:solidFill>
                  <a:srgbClr val="000000"/>
                </a:solidFill>
                <a:latin typeface="Lucida Sans Unicode"/>
              </a:rPr>
              <a:t>advertencias se emiten correctamente. </a:t>
            </a:r>
            <a:endParaRPr sz="2200" dirty="0"/>
          </a:p>
          <a:p>
            <a:pPr>
              <a:buSzPct val="68000"/>
              <a:buFont typeface="Wingdings 3" charset="2"/>
              <a:buChar char=""/>
            </a:pPr>
            <a:r>
              <a:rPr lang="es-BO" sz="2200" dirty="0">
                <a:solidFill>
                  <a:srgbClr val="000000"/>
                </a:solidFill>
                <a:latin typeface="Lucida Sans Unicode"/>
              </a:rPr>
              <a:t>Prescribir un medicamento que emite una </a:t>
            </a:r>
            <a:r>
              <a:rPr lang="es-BO" sz="2200" dirty="0" smtClean="0">
                <a:solidFill>
                  <a:srgbClr val="000000"/>
                </a:solidFill>
                <a:latin typeface="Lucida Sans Unicode"/>
              </a:rPr>
              <a:t>advertencia e ignorarla. Comprobar  </a:t>
            </a:r>
            <a:r>
              <a:rPr lang="es-BO" sz="2200" dirty="0">
                <a:solidFill>
                  <a:srgbClr val="000000"/>
                </a:solidFill>
                <a:latin typeface="Lucida Sans Unicode"/>
              </a:rPr>
              <a:t>que el sistema requiere que el usuario proporcione </a:t>
            </a:r>
            <a:r>
              <a:rPr lang="es-BO" sz="2200" dirty="0" smtClean="0">
                <a:solidFill>
                  <a:srgbClr val="000000"/>
                </a:solidFill>
                <a:latin typeface="Lucida Sans Unicode"/>
              </a:rPr>
              <a:t>una explicación de </a:t>
            </a:r>
            <a:r>
              <a:rPr lang="es-BO" sz="2200" dirty="0">
                <a:solidFill>
                  <a:srgbClr val="000000"/>
                </a:solidFill>
                <a:latin typeface="Lucida Sans Unicode"/>
              </a:rPr>
              <a:t>por qué </a:t>
            </a:r>
            <a:r>
              <a:rPr lang="es-BO" sz="2200" dirty="0" smtClean="0">
                <a:solidFill>
                  <a:srgbClr val="000000"/>
                </a:solidFill>
                <a:latin typeface="Lucida Sans Unicode"/>
              </a:rPr>
              <a:t>rechazada </a:t>
            </a:r>
            <a:r>
              <a:rPr lang="es-BO" sz="2200" dirty="0">
                <a:solidFill>
                  <a:srgbClr val="000000"/>
                </a:solidFill>
                <a:latin typeface="Lucida Sans Unicode"/>
              </a:rPr>
              <a:t>la advertencia</a:t>
            </a:r>
            <a:r>
              <a:rPr lang="es-BO" sz="2200" dirty="0" smtClean="0">
                <a:solidFill>
                  <a:srgbClr val="000000"/>
                </a:solidFill>
                <a:latin typeface="Lucida Sans Unicode"/>
              </a:rPr>
              <a:t>.</a:t>
            </a:r>
            <a:endParaRPr lang="es-BO" sz="2200" dirty="0">
              <a:solidFill>
                <a:srgbClr val="000000"/>
              </a:solidFill>
              <a:latin typeface="Lucida Sans Unicode"/>
            </a:endParaRPr>
          </a:p>
        </p:txBody>
      </p:sp>
      <p:sp>
        <p:nvSpPr>
          <p:cNvPr id="192"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requerimientos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23528" y="692696"/>
            <a:ext cx="8229240" cy="6021288"/>
          </a:xfrm>
          <a:prstGeom prst="rect">
            <a:avLst/>
          </a:prstGeom>
          <a:noFill/>
          <a:ln>
            <a:noFill/>
          </a:ln>
        </p:spPr>
        <p:txBody>
          <a:bodyPr lIns="90000" tIns="45000" rIns="90000" bIns="45000"/>
          <a:lstStyle/>
          <a:p>
            <a:pPr algn="just"/>
            <a:r>
              <a:rPr lang="es-ES" sz="1700" dirty="0"/>
              <a:t>Kate es enfermera con especialidad en atención a la salud mental. Una de sus responsabilidades es </a:t>
            </a:r>
            <a:r>
              <a:rPr lang="es-ES" sz="1700" dirty="0" smtClean="0"/>
              <a:t>visitar a </a:t>
            </a:r>
            <a:r>
              <a:rPr lang="es-ES" sz="1700" dirty="0"/>
              <a:t>domicilio a los pacientes, para comprobar la efectividad de su tratamiento y que no sufran de </a:t>
            </a:r>
            <a:r>
              <a:rPr lang="es-ES" sz="1700" dirty="0" smtClean="0"/>
              <a:t>efectos </a:t>
            </a:r>
            <a:r>
              <a:rPr lang="en-US" sz="1700" dirty="0" err="1" smtClean="0"/>
              <a:t>colaterales</a:t>
            </a:r>
            <a:r>
              <a:rPr lang="en-US" sz="1700" dirty="0" smtClean="0"/>
              <a:t> </a:t>
            </a:r>
            <a:r>
              <a:rPr lang="en-US" sz="1700" dirty="0"/>
              <a:t>del </a:t>
            </a:r>
            <a:r>
              <a:rPr lang="en-US" sz="1700" dirty="0" err="1" smtClean="0"/>
              <a:t>fármaco</a:t>
            </a:r>
            <a:r>
              <a:rPr lang="en-US" sz="1700" dirty="0" smtClean="0"/>
              <a:t>. </a:t>
            </a:r>
            <a:r>
              <a:rPr lang="es-ES" sz="1700" dirty="0" smtClean="0"/>
              <a:t>En </a:t>
            </a:r>
            <a:r>
              <a:rPr lang="es-ES" sz="1700" dirty="0"/>
              <a:t>un día de visitas domésticas, Kate ingresa al </a:t>
            </a:r>
            <a:r>
              <a:rPr lang="es-ES" sz="1700" dirty="0" err="1"/>
              <a:t>MHC-PMS</a:t>
            </a:r>
            <a:r>
              <a:rPr lang="es-ES" sz="1700" dirty="0"/>
              <a:t> y lo usa para imprimir su agenda de </a:t>
            </a:r>
            <a:r>
              <a:rPr lang="es-ES" sz="1700" dirty="0" smtClean="0"/>
              <a:t>visitas domiciliarias </a:t>
            </a:r>
            <a:r>
              <a:rPr lang="es-ES" sz="1700" dirty="0"/>
              <a:t>para ese día, junto con información resumida sobre los pacientes por visitar. Solicita que </a:t>
            </a:r>
            <a:r>
              <a:rPr lang="es-ES" sz="1700" dirty="0" smtClean="0"/>
              <a:t>los registros </a:t>
            </a:r>
            <a:r>
              <a:rPr lang="es-ES" sz="1700" dirty="0"/>
              <a:t>para dichos pacientes se descarguen a su laptop. Se le pide la palabra clave para cifrar los </a:t>
            </a:r>
            <a:r>
              <a:rPr lang="es-ES" sz="1700" dirty="0" smtClean="0"/>
              <a:t>registros </a:t>
            </a:r>
            <a:r>
              <a:rPr lang="en-US" sz="1700" dirty="0" smtClean="0"/>
              <a:t>en </a:t>
            </a:r>
            <a:r>
              <a:rPr lang="en-US" sz="1700" dirty="0"/>
              <a:t>la </a:t>
            </a:r>
            <a:r>
              <a:rPr lang="en-US" sz="1700" dirty="0" smtClean="0"/>
              <a:t>laptop. </a:t>
            </a:r>
          </a:p>
          <a:p>
            <a:pPr algn="just"/>
            <a:r>
              <a:rPr lang="es-ES" sz="1700" dirty="0" smtClean="0"/>
              <a:t>Uno </a:t>
            </a:r>
            <a:r>
              <a:rPr lang="es-ES" sz="1700" dirty="0"/>
              <a:t>de los pacientes a quienes visita es </a:t>
            </a:r>
            <a:r>
              <a:rPr lang="es-ES" sz="1700" dirty="0" err="1"/>
              <a:t>Jim</a:t>
            </a:r>
            <a:r>
              <a:rPr lang="es-ES" sz="1700" dirty="0"/>
              <a:t>, quien es tratado con medicamentos antidepresivos. </a:t>
            </a:r>
            <a:r>
              <a:rPr lang="es-ES" sz="1700" dirty="0" err="1" smtClean="0"/>
              <a:t>Jim</a:t>
            </a:r>
            <a:r>
              <a:rPr lang="es-ES" sz="1700" dirty="0" smtClean="0"/>
              <a:t> siente </a:t>
            </a:r>
            <a:r>
              <a:rPr lang="es-ES" sz="1700" dirty="0"/>
              <a:t>que el medicamento le ayuda, pero considera que el efecto colateral es que se mantiene </a:t>
            </a:r>
            <a:r>
              <a:rPr lang="es-ES" sz="1700" dirty="0" smtClean="0"/>
              <a:t>despierto durante </a:t>
            </a:r>
            <a:r>
              <a:rPr lang="es-ES" sz="1700" dirty="0"/>
              <a:t>la noche. </a:t>
            </a:r>
            <a:endParaRPr lang="es-ES" sz="1700" dirty="0" smtClean="0"/>
          </a:p>
          <a:p>
            <a:pPr algn="just"/>
            <a:r>
              <a:rPr lang="es-ES" sz="1700" dirty="0" smtClean="0"/>
              <a:t>Kate </a:t>
            </a:r>
            <a:r>
              <a:rPr lang="es-ES" sz="1700" dirty="0"/>
              <a:t>observa el registro de </a:t>
            </a:r>
            <a:r>
              <a:rPr lang="es-ES" sz="1700" dirty="0" err="1"/>
              <a:t>Jim</a:t>
            </a:r>
            <a:r>
              <a:rPr lang="es-ES" sz="1700" dirty="0"/>
              <a:t> y se le pide la palabra clave para descifrar el </a:t>
            </a:r>
            <a:r>
              <a:rPr lang="es-ES" sz="1700" dirty="0" smtClean="0"/>
              <a:t>registro. Comprueba </a:t>
            </a:r>
            <a:r>
              <a:rPr lang="es-ES" sz="1700" dirty="0"/>
              <a:t>el medicamento prescrito y consulta sus efectos colaterales. El insomnio es un efecto </a:t>
            </a:r>
            <a:r>
              <a:rPr lang="es-ES" sz="1700" dirty="0" smtClean="0"/>
              <a:t>colateral conocido</a:t>
            </a:r>
            <a:r>
              <a:rPr lang="es-ES" sz="1700" dirty="0"/>
              <a:t>, así que anota el problema en el registro de </a:t>
            </a:r>
            <a:r>
              <a:rPr lang="es-ES" sz="1700" dirty="0" err="1"/>
              <a:t>Jim</a:t>
            </a:r>
            <a:r>
              <a:rPr lang="es-ES" sz="1700" dirty="0"/>
              <a:t> y sugiere que visite la clínica para que </a:t>
            </a:r>
            <a:r>
              <a:rPr lang="es-ES" sz="1700" dirty="0" smtClean="0"/>
              <a:t>cambien el </a:t>
            </a:r>
            <a:r>
              <a:rPr lang="es-ES" sz="1700" dirty="0"/>
              <a:t>medicamento. </a:t>
            </a:r>
            <a:endParaRPr lang="es-ES" sz="1700" dirty="0" smtClean="0"/>
          </a:p>
          <a:p>
            <a:pPr algn="just"/>
            <a:r>
              <a:rPr lang="es-ES" sz="1700" dirty="0" smtClean="0"/>
              <a:t>Él </a:t>
            </a:r>
            <a:r>
              <a:rPr lang="es-ES" sz="1700" dirty="0"/>
              <a:t>está de acuerdo, así que Kate ingresa un recordatorio para llamarlo en cuanto </a:t>
            </a:r>
            <a:r>
              <a:rPr lang="es-ES" sz="1700" dirty="0" smtClean="0"/>
              <a:t>ella regrese </a:t>
            </a:r>
            <a:r>
              <a:rPr lang="es-ES" sz="1700" dirty="0"/>
              <a:t>a la clínica, para concertarle una cita con un médico. Termina la consulta y el sistema </a:t>
            </a:r>
            <a:r>
              <a:rPr lang="es-ES" sz="1700" dirty="0" smtClean="0"/>
              <a:t>vuelve a </a:t>
            </a:r>
            <a:r>
              <a:rPr lang="es-ES" sz="1700" dirty="0"/>
              <a:t>cifrar el registro de </a:t>
            </a:r>
            <a:r>
              <a:rPr lang="es-ES" sz="1700" dirty="0" err="1"/>
              <a:t>Jim</a:t>
            </a:r>
            <a:r>
              <a:rPr lang="es-ES" sz="1700" dirty="0"/>
              <a:t>.</a:t>
            </a:r>
          </a:p>
          <a:p>
            <a:pPr algn="just"/>
            <a:r>
              <a:rPr lang="es-ES" sz="1700" dirty="0"/>
              <a:t>Más tarde, al terminar sus consultas, Kate regresa a la clínica y sube los registros de los pacientes </a:t>
            </a:r>
            <a:r>
              <a:rPr lang="es-ES" sz="1700" dirty="0" smtClean="0"/>
              <a:t>visitados a </a:t>
            </a:r>
            <a:r>
              <a:rPr lang="es-ES" sz="1700" dirty="0"/>
              <a:t>la base de datos. El sistema genera para Kate una lista de aquellos pacientes con quienes debe </a:t>
            </a:r>
            <a:r>
              <a:rPr lang="es-ES" sz="1700" dirty="0" smtClean="0"/>
              <a:t>comunicarse, para </a:t>
            </a:r>
            <a:r>
              <a:rPr lang="es-ES" sz="1700" dirty="0"/>
              <a:t>obtener información de seguimiento y concertar citas en la clínica</a:t>
            </a:r>
            <a:r>
              <a:rPr lang="es-ES" dirty="0" smtClean="0"/>
              <a:t>.</a:t>
            </a:r>
            <a:endParaRPr lang="es-BO" dirty="0">
              <a:solidFill>
                <a:srgbClr val="000000"/>
              </a:solidFill>
              <a:latin typeface="Lucida Sans Unicode"/>
            </a:endParaRPr>
          </a:p>
        </p:txBody>
      </p:sp>
      <p:sp>
        <p:nvSpPr>
          <p:cNvPr id="196" name="TextShape 2"/>
          <p:cNvSpPr txBox="1"/>
          <p:nvPr/>
        </p:nvSpPr>
        <p:spPr>
          <a:xfrm>
            <a:off x="179512" y="0"/>
            <a:ext cx="8229240" cy="692696"/>
          </a:xfrm>
          <a:prstGeom prst="rect">
            <a:avLst/>
          </a:prstGeom>
          <a:noFill/>
          <a:ln>
            <a:noFill/>
          </a:ln>
        </p:spPr>
        <p:txBody>
          <a:bodyPr lIns="90000" tIns="45000" rIns="90000" bIns="45000" anchor="ctr"/>
          <a:lstStyle/>
          <a:p>
            <a:pPr>
              <a:lnSpc>
                <a:spcPct val="100000"/>
              </a:lnSpc>
            </a:pPr>
            <a:r>
              <a:rPr lang="es-BO" sz="3600" b="1" strike="noStrike" dirty="0" smtClean="0">
                <a:solidFill>
                  <a:srgbClr val="464646"/>
                </a:solidFill>
                <a:latin typeface="Lucida Sans Unicode"/>
              </a:rPr>
              <a:t>Prueba de escenario </a:t>
            </a:r>
            <a:r>
              <a:rPr lang="es-BO" sz="3600" b="1" strike="noStrike" dirty="0" err="1" smtClean="0">
                <a:solidFill>
                  <a:srgbClr val="464646"/>
                </a:solidFill>
                <a:latin typeface="Lucida Sans Unicode"/>
              </a:rPr>
              <a:t>MHC-PMS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11560" y="836712"/>
            <a:ext cx="8229240" cy="5616624"/>
          </a:xfrm>
          <a:prstGeom prst="rect">
            <a:avLst/>
          </a:prstGeom>
          <a:noFill/>
          <a:ln>
            <a:noFill/>
          </a:ln>
        </p:spPr>
        <p:txBody>
          <a:bodyPr lIns="90000" tIns="45000" rIns="90000" bIns="45000"/>
          <a:lstStyle/>
          <a:p>
            <a:pPr>
              <a:buFont typeface="Wingdings" pitchFamily="2" charset="2"/>
              <a:buChar char="Ø"/>
            </a:pPr>
            <a:r>
              <a:rPr lang="es-ES" sz="2700" dirty="0" smtClean="0">
                <a:solidFill>
                  <a:srgbClr val="000000"/>
                </a:solidFill>
                <a:latin typeface="Lucida Sans Unicode"/>
              </a:rPr>
              <a:t>Autenticación </a:t>
            </a:r>
            <a:r>
              <a:rPr lang="es-ES" sz="2700" dirty="0">
                <a:solidFill>
                  <a:srgbClr val="000000"/>
                </a:solidFill>
                <a:latin typeface="Lucida Sans Unicode"/>
              </a:rPr>
              <a:t>al ingresar al sistema</a:t>
            </a:r>
            <a:r>
              <a:rPr lang="es-ES" sz="2700" dirty="0" smtClean="0">
                <a:solidFill>
                  <a:srgbClr val="000000"/>
                </a:solidFill>
                <a:latin typeface="Lucida Sans Unicode"/>
              </a:rPr>
              <a:t>.</a:t>
            </a:r>
            <a:endParaRPr lang="es-ES" sz="2700" dirty="0">
              <a:solidFill>
                <a:srgbClr val="000000"/>
              </a:solidFill>
              <a:latin typeface="Lucida Sans Unicode"/>
            </a:endParaRPr>
          </a:p>
          <a:p>
            <a:pPr>
              <a:buFont typeface="Wingdings" pitchFamily="2" charset="2"/>
              <a:buChar char="Ø"/>
            </a:pPr>
            <a:r>
              <a:rPr lang="es-ES" sz="2700" dirty="0" smtClean="0">
                <a:solidFill>
                  <a:srgbClr val="000000"/>
                </a:solidFill>
                <a:latin typeface="Lucida Sans Unicode"/>
              </a:rPr>
              <a:t>Descarga </a:t>
            </a:r>
            <a:r>
              <a:rPr lang="es-ES" sz="2700" dirty="0">
                <a:solidFill>
                  <a:srgbClr val="000000"/>
                </a:solidFill>
                <a:latin typeface="Lucida Sans Unicode"/>
              </a:rPr>
              <a:t>y carga registros de </a:t>
            </a:r>
            <a:r>
              <a:rPr lang="es-ES" sz="2700" dirty="0" smtClean="0">
                <a:solidFill>
                  <a:srgbClr val="000000"/>
                </a:solidFill>
                <a:latin typeface="Lucida Sans Unicode"/>
              </a:rPr>
              <a:t>paciente específicos </a:t>
            </a:r>
            <a:r>
              <a:rPr lang="es-ES" sz="2700" dirty="0">
                <a:solidFill>
                  <a:srgbClr val="000000"/>
                </a:solidFill>
                <a:latin typeface="Lucida Sans Unicode"/>
              </a:rPr>
              <a:t>desde una laptop.</a:t>
            </a:r>
          </a:p>
          <a:p>
            <a:pPr>
              <a:buFont typeface="Wingdings" pitchFamily="2" charset="2"/>
              <a:buChar char="Ø"/>
            </a:pPr>
            <a:r>
              <a:rPr lang="pt-BR" sz="2700" dirty="0" smtClean="0">
                <a:solidFill>
                  <a:srgbClr val="000000"/>
                </a:solidFill>
                <a:latin typeface="Lucida Sans Unicode"/>
              </a:rPr>
              <a:t>Agenda </a:t>
            </a:r>
            <a:r>
              <a:rPr lang="pt-BR" sz="2700" dirty="0">
                <a:solidFill>
                  <a:srgbClr val="000000"/>
                </a:solidFill>
                <a:latin typeface="Lucida Sans Unicode"/>
              </a:rPr>
              <a:t>de visitas a domicilio.</a:t>
            </a:r>
          </a:p>
          <a:p>
            <a:pPr>
              <a:buFont typeface="Wingdings" pitchFamily="2" charset="2"/>
              <a:buChar char="Ø"/>
            </a:pPr>
            <a:r>
              <a:rPr lang="es-ES" sz="2700" dirty="0" smtClean="0">
                <a:solidFill>
                  <a:srgbClr val="000000"/>
                </a:solidFill>
                <a:latin typeface="Lucida Sans Unicode"/>
              </a:rPr>
              <a:t>Cifrado </a:t>
            </a:r>
            <a:r>
              <a:rPr lang="es-ES" sz="2700" dirty="0">
                <a:solidFill>
                  <a:srgbClr val="000000"/>
                </a:solidFill>
                <a:latin typeface="Lucida Sans Unicode"/>
              </a:rPr>
              <a:t>y descifrado de registros de pacientes en un dispositivo móvil.</a:t>
            </a:r>
          </a:p>
          <a:p>
            <a:pPr>
              <a:buFont typeface="Wingdings" pitchFamily="2" charset="2"/>
              <a:buChar char="Ø"/>
            </a:pPr>
            <a:r>
              <a:rPr lang="es-ES" sz="2700" dirty="0" smtClean="0">
                <a:solidFill>
                  <a:srgbClr val="000000"/>
                </a:solidFill>
                <a:latin typeface="Lucida Sans Unicode"/>
              </a:rPr>
              <a:t>Recuperación </a:t>
            </a:r>
            <a:r>
              <a:rPr lang="es-ES" sz="2700" dirty="0">
                <a:solidFill>
                  <a:srgbClr val="000000"/>
                </a:solidFill>
                <a:latin typeface="Lucida Sans Unicode"/>
              </a:rPr>
              <a:t>y modificación de registros.</a:t>
            </a:r>
          </a:p>
          <a:p>
            <a:pPr>
              <a:buFont typeface="Wingdings" pitchFamily="2" charset="2"/>
              <a:buChar char="Ø"/>
            </a:pPr>
            <a:r>
              <a:rPr lang="es-ES" sz="2700" dirty="0" smtClean="0">
                <a:solidFill>
                  <a:srgbClr val="000000"/>
                </a:solidFill>
                <a:latin typeface="Lucida Sans Unicode"/>
              </a:rPr>
              <a:t>Vinculación </a:t>
            </a:r>
            <a:r>
              <a:rPr lang="es-ES" sz="2700" dirty="0">
                <a:solidFill>
                  <a:srgbClr val="000000"/>
                </a:solidFill>
                <a:latin typeface="Lucida Sans Unicode"/>
              </a:rPr>
              <a:t>con la base de datos </a:t>
            </a:r>
            <a:r>
              <a:rPr lang="es-ES" sz="2700" dirty="0" smtClean="0">
                <a:solidFill>
                  <a:srgbClr val="000000"/>
                </a:solidFill>
                <a:latin typeface="Lucida Sans Unicode"/>
              </a:rPr>
              <a:t>de medicamentos </a:t>
            </a:r>
            <a:r>
              <a:rPr lang="es-ES" sz="2700" dirty="0">
                <a:solidFill>
                  <a:srgbClr val="000000"/>
                </a:solidFill>
                <a:latin typeface="Lucida Sans Unicode"/>
              </a:rPr>
              <a:t>que mantenga información</a:t>
            </a:r>
          </a:p>
          <a:p>
            <a:pPr>
              <a:buFont typeface="Wingdings" pitchFamily="2" charset="2"/>
              <a:buChar char="Ø"/>
            </a:pPr>
            <a:r>
              <a:rPr lang="en-US" sz="2700" dirty="0" err="1">
                <a:solidFill>
                  <a:srgbClr val="000000"/>
                </a:solidFill>
                <a:latin typeface="Lucida Sans Unicode"/>
              </a:rPr>
              <a:t>acerca</a:t>
            </a:r>
            <a:r>
              <a:rPr lang="en-US" sz="2700" dirty="0">
                <a:solidFill>
                  <a:srgbClr val="000000"/>
                </a:solidFill>
                <a:latin typeface="Lucida Sans Unicode"/>
              </a:rPr>
              <a:t> de </a:t>
            </a:r>
            <a:r>
              <a:rPr lang="en-US" sz="2700" dirty="0" err="1">
                <a:solidFill>
                  <a:srgbClr val="000000"/>
                </a:solidFill>
                <a:latin typeface="Lucida Sans Unicode"/>
              </a:rPr>
              <a:t>efectos</a:t>
            </a:r>
            <a:r>
              <a:rPr lang="en-US" sz="2700" dirty="0">
                <a:solidFill>
                  <a:srgbClr val="000000"/>
                </a:solidFill>
                <a:latin typeface="Lucida Sans Unicode"/>
              </a:rPr>
              <a:t> </a:t>
            </a:r>
            <a:r>
              <a:rPr lang="en-US" sz="2700" dirty="0" err="1">
                <a:solidFill>
                  <a:srgbClr val="000000"/>
                </a:solidFill>
                <a:latin typeface="Lucida Sans Unicode"/>
              </a:rPr>
              <a:t>colaterales</a:t>
            </a:r>
            <a:r>
              <a:rPr lang="en-US" sz="2700" dirty="0">
                <a:solidFill>
                  <a:srgbClr val="000000"/>
                </a:solidFill>
                <a:latin typeface="Lucida Sans Unicode"/>
              </a:rPr>
              <a:t>.</a:t>
            </a:r>
          </a:p>
          <a:p>
            <a:pPr>
              <a:buFont typeface="Wingdings" pitchFamily="2" charset="2"/>
              <a:buChar char="Ø"/>
            </a:pPr>
            <a:r>
              <a:rPr lang="en-US" sz="2700" dirty="0" err="1" smtClean="0">
                <a:solidFill>
                  <a:srgbClr val="000000"/>
                </a:solidFill>
                <a:latin typeface="Lucida Sans Unicode"/>
              </a:rPr>
              <a:t>Sistema</a:t>
            </a:r>
            <a:r>
              <a:rPr lang="en-US" sz="2700" dirty="0" smtClean="0">
                <a:solidFill>
                  <a:srgbClr val="000000"/>
                </a:solidFill>
                <a:latin typeface="Lucida Sans Unicode"/>
              </a:rPr>
              <a:t> </a:t>
            </a:r>
            <a:r>
              <a:rPr lang="en-US" sz="2700" dirty="0" err="1">
                <a:solidFill>
                  <a:srgbClr val="000000"/>
                </a:solidFill>
                <a:latin typeface="Lucida Sans Unicode"/>
              </a:rPr>
              <a:t>para</a:t>
            </a:r>
            <a:r>
              <a:rPr lang="en-US" sz="2700" dirty="0">
                <a:solidFill>
                  <a:srgbClr val="000000"/>
                </a:solidFill>
                <a:latin typeface="Lucida Sans Unicode"/>
              </a:rPr>
              <a:t> </a:t>
            </a:r>
            <a:r>
              <a:rPr lang="en-US" sz="2700" dirty="0" err="1">
                <a:solidFill>
                  <a:srgbClr val="000000"/>
                </a:solidFill>
                <a:latin typeface="Lucida Sans Unicode"/>
              </a:rPr>
              <a:t>recordatorio</a:t>
            </a:r>
            <a:r>
              <a:rPr lang="en-US" sz="2700" dirty="0">
                <a:solidFill>
                  <a:srgbClr val="000000"/>
                </a:solidFill>
                <a:latin typeface="Lucida Sans Unicode"/>
              </a:rPr>
              <a:t> de </a:t>
            </a:r>
            <a:r>
              <a:rPr lang="en-US" sz="2700" dirty="0" err="1">
                <a:solidFill>
                  <a:srgbClr val="000000"/>
                </a:solidFill>
                <a:latin typeface="Lucida Sans Unicode"/>
              </a:rPr>
              <a:t>llamadas</a:t>
            </a:r>
            <a:r>
              <a:rPr lang="en-US" sz="2700" dirty="0" smtClean="0">
                <a:solidFill>
                  <a:srgbClr val="000000"/>
                </a:solidFill>
                <a:latin typeface="Lucida Sans Unicode"/>
              </a:rPr>
              <a:t>.</a:t>
            </a:r>
            <a:endParaRPr lang="es-BO" sz="2700" dirty="0">
              <a:solidFill>
                <a:srgbClr val="000000"/>
              </a:solidFill>
              <a:latin typeface="Lucida Sans Unicode"/>
            </a:endParaRPr>
          </a:p>
        </p:txBody>
      </p:sp>
      <p:sp>
        <p:nvSpPr>
          <p:cNvPr id="194" name="TextShape 2"/>
          <p:cNvSpPr txBox="1"/>
          <p:nvPr/>
        </p:nvSpPr>
        <p:spPr>
          <a:xfrm>
            <a:off x="179512" y="0"/>
            <a:ext cx="8229240" cy="764704"/>
          </a:xfrm>
          <a:prstGeom prst="rect">
            <a:avLst/>
          </a:prstGeom>
          <a:noFill/>
          <a:ln>
            <a:noFill/>
          </a:ln>
        </p:spPr>
        <p:txBody>
          <a:bodyPr lIns="90000" tIns="45000" rIns="90000" bIns="45000" anchor="ctr"/>
          <a:lstStyle/>
          <a:p>
            <a:pPr>
              <a:lnSpc>
                <a:spcPct val="100000"/>
              </a:lnSpc>
            </a:pPr>
            <a:r>
              <a:rPr lang="es-BO" sz="3600" b="1" strike="noStrike" dirty="0" smtClean="0">
                <a:solidFill>
                  <a:srgbClr val="464646"/>
                </a:solidFill>
                <a:latin typeface="Lucida Sans Unicode"/>
              </a:rPr>
              <a:t>Pruebas para el escenario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251520" y="620688"/>
            <a:ext cx="8229240" cy="6048672"/>
          </a:xfrm>
          <a:prstGeom prst="rect">
            <a:avLst/>
          </a:prstGeom>
          <a:noFill/>
          <a:ln>
            <a:noFill/>
          </a:ln>
        </p:spPr>
        <p:txBody>
          <a:bodyPr lIns="90000" tIns="45000" rIns="90000" bIns="45000"/>
          <a:lstStyle/>
          <a:p>
            <a:pPr>
              <a:lnSpc>
                <a:spcPct val="100000"/>
              </a:lnSpc>
              <a:buSzPct val="68000"/>
              <a:buFont typeface="Wingdings 3" charset="2"/>
              <a:buChar char=""/>
            </a:pPr>
            <a:r>
              <a:rPr lang="es-BO" sz="2700" dirty="0" smtClean="0">
                <a:solidFill>
                  <a:srgbClr val="000000"/>
                </a:solidFill>
                <a:latin typeface="Lucida Sans Unicode"/>
              </a:rPr>
              <a:t>P</a:t>
            </a:r>
            <a:r>
              <a:rPr lang="es-BO" sz="2700" strike="noStrike" dirty="0" smtClean="0">
                <a:solidFill>
                  <a:srgbClr val="000000"/>
                </a:solidFill>
                <a:latin typeface="Lucida Sans Unicode"/>
              </a:rPr>
              <a:t>rueba </a:t>
            </a:r>
            <a:r>
              <a:rPr lang="es-BO" sz="2700" strike="noStrike" dirty="0">
                <a:solidFill>
                  <a:srgbClr val="000000"/>
                </a:solidFill>
                <a:latin typeface="Lucida Sans Unicode"/>
              </a:rPr>
              <a:t>de las propiedades emergentes de un sistema, como el rendimiento y la fiabilidad. </a:t>
            </a:r>
            <a:endParaRPr dirty="0"/>
          </a:p>
          <a:p>
            <a:pPr>
              <a:lnSpc>
                <a:spcPct val="100000"/>
              </a:lnSpc>
              <a:buSzPct val="68000"/>
              <a:buFont typeface="Wingdings 3" charset="2"/>
              <a:buChar char=""/>
            </a:pPr>
            <a:r>
              <a:rPr lang="es-BO" sz="2700" strike="noStrike" dirty="0">
                <a:solidFill>
                  <a:srgbClr val="000000"/>
                </a:solidFill>
                <a:latin typeface="Lucida Sans Unicode"/>
              </a:rPr>
              <a:t>Las pruebas deben reflejar el perfil de uso del sistema.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Las pruebas de rendimiento por lo general implican la planificación de una serie de pruebas en las que la carga se incrementa de forma constante hasta que el rendimiento del sistema se vuelve inaceptable.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lang="it-IT" dirty="0" smtClean="0"/>
          </a:p>
          <a:p>
            <a:pPr>
              <a:lnSpc>
                <a:spcPct val="100000"/>
              </a:lnSpc>
              <a:buSzPct val="68000"/>
              <a:buFont typeface="Wingdings 3" charset="2"/>
              <a:buChar char=""/>
            </a:pPr>
            <a:r>
              <a:rPr lang="es-BO" sz="2700" strike="noStrike" dirty="0" smtClean="0">
                <a:solidFill>
                  <a:srgbClr val="000000"/>
                </a:solidFill>
                <a:latin typeface="Lucida Sans Unicode"/>
              </a:rPr>
              <a:t>Las </a:t>
            </a:r>
            <a:r>
              <a:rPr lang="es-BO" sz="2700" strike="noStrike" dirty="0">
                <a:solidFill>
                  <a:srgbClr val="000000"/>
                </a:solidFill>
                <a:latin typeface="Lucida Sans Unicode"/>
              </a:rPr>
              <a:t>pruebas de estrés son una forma de pruebas de rendimiento en el que el sistema está sobrecargado deliberadamente para probar su </a:t>
            </a:r>
            <a:r>
              <a:rPr lang="es-BO" sz="2700" strike="noStrike" dirty="0" smtClean="0">
                <a:solidFill>
                  <a:srgbClr val="000000"/>
                </a:solidFill>
                <a:latin typeface="Lucida Sans Unicode"/>
              </a:rPr>
              <a:t>comportamiento.</a:t>
            </a:r>
            <a:endParaRPr dirty="0"/>
          </a:p>
        </p:txBody>
      </p:sp>
      <p:sp>
        <p:nvSpPr>
          <p:cNvPr id="198" name="TextShape 2"/>
          <p:cNvSpPr txBox="1"/>
          <p:nvPr/>
        </p:nvSpPr>
        <p:spPr>
          <a:xfrm>
            <a:off x="179512" y="0"/>
            <a:ext cx="8229240" cy="692696"/>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 rendimiento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smtClean="0">
                <a:solidFill>
                  <a:srgbClr val="464646"/>
                </a:solidFill>
                <a:latin typeface="Lucida Sans Unicode"/>
              </a:rPr>
              <a:t>Modelo </a:t>
            </a:r>
            <a:r>
              <a:rPr lang="es-BO" sz="3600" b="1" strike="noStrike" dirty="0">
                <a:solidFill>
                  <a:srgbClr val="464646"/>
                </a:solidFill>
                <a:latin typeface="Lucida Sans Unicode"/>
              </a:rPr>
              <a:t>entrada-salida </a:t>
            </a:r>
            <a:endParaRPr lang="es-BO" sz="3600" b="1" strike="noStrike" dirty="0" smtClean="0">
              <a:solidFill>
                <a:srgbClr val="464646"/>
              </a:solidFill>
              <a:latin typeface="Lucida Sans Unicode"/>
            </a:endParaRPr>
          </a:p>
          <a:p>
            <a:pPr algn="ctr">
              <a:lnSpc>
                <a:spcPct val="100000"/>
              </a:lnSpc>
            </a:pPr>
            <a:r>
              <a:rPr lang="es-BO" sz="3600" b="1" strike="noStrike" dirty="0" smtClean="0">
                <a:solidFill>
                  <a:srgbClr val="464646"/>
                </a:solidFill>
                <a:latin typeface="Lucida Sans Unicode"/>
              </a:rPr>
              <a:t>de </a:t>
            </a:r>
            <a:r>
              <a:rPr lang="es-BO" sz="3600" b="1" strike="noStrike" dirty="0">
                <a:solidFill>
                  <a:srgbClr val="464646"/>
                </a:solidFill>
                <a:latin typeface="Lucida Sans Unicode"/>
              </a:rPr>
              <a:t>prueba del programa</a:t>
            </a:r>
            <a:endParaRPr sz="3600" dirty="0"/>
          </a:p>
        </p:txBody>
      </p:sp>
      <p:pic>
        <p:nvPicPr>
          <p:cNvPr id="1026" name="Picture 2"/>
          <p:cNvPicPr>
            <a:picLocks noChangeAspect="1" noChangeArrowheads="1"/>
          </p:cNvPicPr>
          <p:nvPr/>
        </p:nvPicPr>
        <p:blipFill>
          <a:blip r:embed="rId2" cstate="print"/>
          <a:srcRect/>
          <a:stretch>
            <a:fillRect/>
          </a:stretch>
        </p:blipFill>
        <p:spPr bwMode="auto">
          <a:xfrm>
            <a:off x="971600" y="1628800"/>
            <a:ext cx="7483390" cy="396044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251520" y="620688"/>
            <a:ext cx="8229240" cy="6048672"/>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pruebas de usuario o cliente es una etapa en el proceso de pruebas en el que los usuarios o los clientes proporcionan información y asesoramiento sobre las pruebas del sistema.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La prueba de usuario es esencial, incluso cuando el sistema completo y pruebas de liberación se han llevado a cabo.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gn="ctr">
              <a:lnSpc>
                <a:spcPct val="100000"/>
              </a:lnSpc>
            </a:pPr>
            <a:r>
              <a:rPr lang="es-BO" sz="2700" strike="noStrike" dirty="0">
                <a:solidFill>
                  <a:srgbClr val="000000"/>
                </a:solidFill>
                <a:latin typeface="Lucida Sans Unicode"/>
              </a:rPr>
              <a:t>  </a:t>
            </a:r>
            <a:r>
              <a:rPr lang="es-BO" sz="2800" strike="noStrike" dirty="0" smtClean="0">
                <a:solidFill>
                  <a:srgbClr val="FF0000"/>
                </a:solidFill>
                <a:latin typeface="Lucida Sans Unicode"/>
              </a:rPr>
              <a:t>El entorno </a:t>
            </a:r>
            <a:r>
              <a:rPr lang="es-BO" sz="2800" strike="noStrike" dirty="0">
                <a:solidFill>
                  <a:srgbClr val="FF0000"/>
                </a:solidFill>
                <a:latin typeface="Lucida Sans Unicode"/>
              </a:rPr>
              <a:t>de trabajo del usuario </a:t>
            </a:r>
            <a:r>
              <a:rPr lang="es-BO" sz="2800" strike="noStrike" dirty="0" smtClean="0">
                <a:solidFill>
                  <a:srgbClr val="FF0000"/>
                </a:solidFill>
                <a:latin typeface="Lucida Sans Unicode"/>
              </a:rPr>
              <a:t>tiene </a:t>
            </a:r>
            <a:r>
              <a:rPr lang="es-BO" sz="2800" strike="noStrike" dirty="0">
                <a:solidFill>
                  <a:srgbClr val="FF0000"/>
                </a:solidFill>
                <a:latin typeface="Lucida Sans Unicode"/>
              </a:rPr>
              <a:t>un efecto importante en la fiabilidad, rendimiento, facilidad de uso y robustez de un sistema. </a:t>
            </a:r>
            <a:endParaRPr lang="es-BO" sz="2800" strike="noStrike" dirty="0" smtClean="0">
              <a:solidFill>
                <a:srgbClr val="FF0000"/>
              </a:solidFill>
              <a:latin typeface="Lucida Sans Unicode"/>
            </a:endParaRPr>
          </a:p>
          <a:p>
            <a:pPr algn="ctr">
              <a:lnSpc>
                <a:spcPct val="100000"/>
              </a:lnSpc>
            </a:pPr>
            <a:r>
              <a:rPr lang="es-BO" sz="2800" strike="noStrike" dirty="0" smtClean="0">
                <a:solidFill>
                  <a:srgbClr val="FF0000"/>
                </a:solidFill>
                <a:latin typeface="Lucida Sans Unicode"/>
              </a:rPr>
              <a:t>No puede ser replicado </a:t>
            </a:r>
            <a:r>
              <a:rPr lang="es-BO" sz="2800" strike="noStrike" dirty="0">
                <a:solidFill>
                  <a:srgbClr val="FF0000"/>
                </a:solidFill>
                <a:latin typeface="Lucida Sans Unicode"/>
              </a:rPr>
              <a:t>en un entorno de prueba.</a:t>
            </a:r>
            <a:endParaRPr sz="2800" dirty="0">
              <a:solidFill>
                <a:srgbClr val="FF0000"/>
              </a:solidFill>
            </a:endParaRPr>
          </a:p>
        </p:txBody>
      </p:sp>
      <p:sp>
        <p:nvSpPr>
          <p:cNvPr id="200" name="TextShape 2"/>
          <p:cNvSpPr txBox="1"/>
          <p:nvPr/>
        </p:nvSpPr>
        <p:spPr>
          <a:xfrm>
            <a:off x="179512" y="0"/>
            <a:ext cx="8229240" cy="692696"/>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 usuario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251520" y="692696"/>
            <a:ext cx="8229240" cy="6165304"/>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a:t>
            </a:r>
            <a:r>
              <a:rPr lang="es-BO" sz="2700" b="1" strike="noStrike" dirty="0">
                <a:solidFill>
                  <a:srgbClr val="000000"/>
                </a:solidFill>
                <a:latin typeface="Lucida Sans Unicode"/>
              </a:rPr>
              <a:t>pruebas alfa </a:t>
            </a:r>
            <a:endParaRPr b="1" dirty="0"/>
          </a:p>
          <a:p>
            <a:pPr>
              <a:lnSpc>
                <a:spcPct val="100000"/>
              </a:lnSpc>
            </a:pPr>
            <a:r>
              <a:rPr lang="es-BO" sz="2700" strike="noStrike" dirty="0">
                <a:solidFill>
                  <a:srgbClr val="000000"/>
                </a:solidFill>
                <a:latin typeface="Lucida Sans Unicode"/>
              </a:rPr>
              <a:t>  -Los usuarios del software trabajan con el equipo de desarrollo para poner a prueba el software en el sitio del desarrollador. </a:t>
            </a:r>
            <a:endParaRPr dirty="0"/>
          </a:p>
          <a:p>
            <a:pPr>
              <a:lnSpc>
                <a:spcPct val="100000"/>
              </a:lnSpc>
              <a:buSzPct val="68000"/>
              <a:buFont typeface="Wingdings 3" charset="2"/>
              <a:buChar char=""/>
            </a:pPr>
            <a:r>
              <a:rPr lang="es-BO" sz="2700" strike="noStrike" dirty="0">
                <a:solidFill>
                  <a:srgbClr val="000000"/>
                </a:solidFill>
                <a:latin typeface="Lucida Sans Unicode"/>
              </a:rPr>
              <a:t>Las </a:t>
            </a:r>
            <a:r>
              <a:rPr lang="es-BO" sz="2700" b="1" strike="noStrike" dirty="0">
                <a:solidFill>
                  <a:srgbClr val="000000"/>
                </a:solidFill>
                <a:latin typeface="Lucida Sans Unicode"/>
              </a:rPr>
              <a:t>pruebas beta </a:t>
            </a:r>
            <a:endParaRPr b="1" dirty="0"/>
          </a:p>
          <a:p>
            <a:pPr>
              <a:lnSpc>
                <a:spcPct val="100000"/>
              </a:lnSpc>
            </a:pPr>
            <a:r>
              <a:rPr lang="es-BO" sz="2700" strike="noStrike" dirty="0">
                <a:solidFill>
                  <a:srgbClr val="000000"/>
                </a:solidFill>
                <a:latin typeface="Lucida Sans Unicode"/>
              </a:rPr>
              <a:t>  -Una versión del software está disponible para los usuarios que les permite experimentar y plantear </a:t>
            </a:r>
            <a:r>
              <a:rPr lang="es-BO" sz="2700" strike="noStrike" dirty="0" smtClean="0">
                <a:solidFill>
                  <a:srgbClr val="000000"/>
                </a:solidFill>
                <a:latin typeface="Lucida Sans Unicode"/>
              </a:rPr>
              <a:t>a los desarrolladores los problemas </a:t>
            </a:r>
            <a:r>
              <a:rPr lang="es-BO" sz="2700" strike="noStrike" dirty="0">
                <a:solidFill>
                  <a:srgbClr val="000000"/>
                </a:solidFill>
                <a:latin typeface="Lucida Sans Unicode"/>
              </a:rPr>
              <a:t>que </a:t>
            </a:r>
            <a:r>
              <a:rPr lang="es-BO" sz="2700" strike="noStrike" dirty="0" smtClean="0">
                <a:solidFill>
                  <a:srgbClr val="000000"/>
                </a:solidFill>
                <a:latin typeface="Lucida Sans Unicode"/>
              </a:rPr>
              <a:t>descubren. </a:t>
            </a:r>
            <a:endParaRPr dirty="0"/>
          </a:p>
          <a:p>
            <a:pPr>
              <a:lnSpc>
                <a:spcPct val="100000"/>
              </a:lnSpc>
              <a:buSzPct val="68000"/>
              <a:buFont typeface="Wingdings 3" charset="2"/>
              <a:buChar char=""/>
            </a:pPr>
            <a:r>
              <a:rPr lang="es-BO" sz="2700" strike="noStrike" dirty="0">
                <a:solidFill>
                  <a:srgbClr val="000000"/>
                </a:solidFill>
                <a:latin typeface="Lucida Sans Unicode"/>
              </a:rPr>
              <a:t>Las </a:t>
            </a:r>
            <a:r>
              <a:rPr lang="es-BO" sz="2700" b="1" strike="noStrike" dirty="0">
                <a:solidFill>
                  <a:srgbClr val="000000"/>
                </a:solidFill>
                <a:latin typeface="Lucida Sans Unicode"/>
              </a:rPr>
              <a:t>pruebas de aceptación </a:t>
            </a:r>
            <a:endParaRPr b="1" dirty="0"/>
          </a:p>
          <a:p>
            <a:pPr>
              <a:lnSpc>
                <a:spcPct val="100000"/>
              </a:lnSpc>
            </a:pPr>
            <a:r>
              <a:rPr lang="es-BO" sz="2700" strike="noStrike" dirty="0">
                <a:solidFill>
                  <a:srgbClr val="000000"/>
                </a:solidFill>
                <a:latin typeface="Lucida Sans Unicode"/>
              </a:rPr>
              <a:t>  -Los clientes prueban un sistema para decidir si </a:t>
            </a:r>
            <a:r>
              <a:rPr lang="es-BO" sz="2700" strike="noStrike" dirty="0" smtClean="0">
                <a:solidFill>
                  <a:srgbClr val="000000"/>
                </a:solidFill>
                <a:latin typeface="Lucida Sans Unicode"/>
              </a:rPr>
              <a:t>está </a:t>
            </a:r>
            <a:r>
              <a:rPr lang="es-BO" sz="2700" strike="noStrike" dirty="0">
                <a:solidFill>
                  <a:srgbClr val="000000"/>
                </a:solidFill>
                <a:latin typeface="Lucida Sans Unicode"/>
              </a:rPr>
              <a:t>listo para ser aceptado </a:t>
            </a:r>
            <a:r>
              <a:rPr lang="es-BO" sz="2700" strike="noStrike" dirty="0" smtClean="0">
                <a:solidFill>
                  <a:srgbClr val="000000"/>
                </a:solidFill>
                <a:latin typeface="Lucida Sans Unicode"/>
              </a:rPr>
              <a:t>y utilizado en </a:t>
            </a:r>
            <a:r>
              <a:rPr lang="es-BO" sz="2700" strike="noStrike" dirty="0">
                <a:solidFill>
                  <a:srgbClr val="000000"/>
                </a:solidFill>
                <a:latin typeface="Lucida Sans Unicode"/>
              </a:rPr>
              <a:t>el entorno del cliente. </a:t>
            </a:r>
            <a:endParaRPr dirty="0"/>
          </a:p>
        </p:txBody>
      </p:sp>
      <p:sp>
        <p:nvSpPr>
          <p:cNvPr id="202"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Tipos de prueba de usuario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536" y="1484784"/>
            <a:ext cx="8229240" cy="4525560"/>
          </a:xfrm>
          <a:prstGeom prst="rect">
            <a:avLst/>
          </a:prstGeom>
          <a:noFill/>
          <a:ln>
            <a:noFill/>
          </a:ln>
        </p:spPr>
        <p:txBody>
          <a:bodyPr lIns="90000" tIns="45000" rIns="90000" bIns="45000"/>
          <a:lstStyle/>
          <a:p>
            <a:pPr lvl="1">
              <a:buSzPct val="68000"/>
              <a:buFont typeface="Wingdings" pitchFamily="2" charset="2"/>
              <a:buChar char="Ø"/>
            </a:pPr>
            <a:endParaRPr lang="es-BO" sz="2700" strike="noStrike" dirty="0" smtClean="0">
              <a:solidFill>
                <a:srgbClr val="000000"/>
              </a:solidFill>
              <a:latin typeface="Lucida Sans Unicode"/>
            </a:endParaRPr>
          </a:p>
          <a:p>
            <a:pPr lvl="1">
              <a:buSzPct val="68000"/>
              <a:buFont typeface="Wingdings" pitchFamily="2" charset="2"/>
              <a:buChar char="Ø"/>
            </a:pPr>
            <a:r>
              <a:rPr lang="es-BO" sz="2700" strike="noStrike" dirty="0" smtClean="0">
                <a:solidFill>
                  <a:srgbClr val="000000"/>
                </a:solidFill>
                <a:latin typeface="Lucida Sans Unicode"/>
              </a:rPr>
              <a:t>Definir </a:t>
            </a:r>
            <a:r>
              <a:rPr lang="es-BO" sz="2700" strike="noStrike" dirty="0">
                <a:solidFill>
                  <a:srgbClr val="000000"/>
                </a:solidFill>
                <a:latin typeface="Lucida Sans Unicode"/>
              </a:rPr>
              <a:t>los criterios de aceptación </a:t>
            </a:r>
            <a:endParaRPr dirty="0"/>
          </a:p>
          <a:p>
            <a:pPr lvl="1">
              <a:buSzPct val="68000"/>
              <a:buFont typeface="Wingdings" pitchFamily="2" charset="2"/>
              <a:buChar char="Ø"/>
            </a:pPr>
            <a:r>
              <a:rPr lang="es-BO" sz="2700" strike="noStrike" dirty="0">
                <a:solidFill>
                  <a:srgbClr val="000000"/>
                </a:solidFill>
                <a:latin typeface="Lucida Sans Unicode"/>
              </a:rPr>
              <a:t>Planificar las pruebas de </a:t>
            </a:r>
            <a:r>
              <a:rPr lang="es-BO" sz="2700" strike="noStrike" dirty="0" smtClean="0">
                <a:solidFill>
                  <a:srgbClr val="000000"/>
                </a:solidFill>
                <a:latin typeface="Lucida Sans Unicode"/>
              </a:rPr>
              <a:t>aceptación </a:t>
            </a:r>
            <a:endParaRPr dirty="0"/>
          </a:p>
          <a:p>
            <a:pPr lvl="1">
              <a:buSzPct val="68000"/>
              <a:buFont typeface="Wingdings" pitchFamily="2" charset="2"/>
              <a:buChar char="Ø"/>
            </a:pPr>
            <a:r>
              <a:rPr lang="es-BO" sz="2700" strike="noStrike" dirty="0">
                <a:solidFill>
                  <a:srgbClr val="000000"/>
                </a:solidFill>
                <a:latin typeface="Lucida Sans Unicode"/>
              </a:rPr>
              <a:t>Derivar las pruebas de aceptación </a:t>
            </a:r>
            <a:endParaRPr dirty="0"/>
          </a:p>
          <a:p>
            <a:pPr lvl="1">
              <a:buSzPct val="68000"/>
              <a:buFont typeface="Wingdings" pitchFamily="2" charset="2"/>
              <a:buChar char="Ø"/>
            </a:pPr>
            <a:r>
              <a:rPr lang="es-BO" sz="2700" strike="noStrike" dirty="0">
                <a:solidFill>
                  <a:srgbClr val="000000"/>
                </a:solidFill>
                <a:latin typeface="Lucida Sans Unicode"/>
              </a:rPr>
              <a:t>Ejecutar las pruebas de </a:t>
            </a:r>
            <a:r>
              <a:rPr lang="es-BO" sz="2700" strike="noStrike" dirty="0" smtClean="0">
                <a:solidFill>
                  <a:srgbClr val="000000"/>
                </a:solidFill>
                <a:latin typeface="Lucida Sans Unicode"/>
              </a:rPr>
              <a:t>aceptación </a:t>
            </a:r>
            <a:endParaRPr dirty="0"/>
          </a:p>
          <a:p>
            <a:pPr lvl="1">
              <a:buSzPct val="68000"/>
              <a:buFont typeface="Wingdings" pitchFamily="2" charset="2"/>
              <a:buChar char="Ø"/>
            </a:pPr>
            <a:r>
              <a:rPr lang="es-BO" sz="2700" strike="noStrike" dirty="0">
                <a:solidFill>
                  <a:srgbClr val="000000"/>
                </a:solidFill>
                <a:latin typeface="Lucida Sans Unicode"/>
              </a:rPr>
              <a:t>Negociar resultados de las pruebas </a:t>
            </a:r>
            <a:endParaRPr dirty="0"/>
          </a:p>
          <a:p>
            <a:pPr lvl="1">
              <a:buSzPct val="68000"/>
              <a:buFont typeface="Wingdings" pitchFamily="2" charset="2"/>
              <a:buChar char="Ø"/>
            </a:pPr>
            <a:r>
              <a:rPr lang="es-BO" sz="2700" strike="noStrike" dirty="0">
                <a:solidFill>
                  <a:srgbClr val="000000"/>
                </a:solidFill>
                <a:latin typeface="Lucida Sans Unicode"/>
              </a:rPr>
              <a:t>Rechazar/aceptar el sistema</a:t>
            </a:r>
            <a:endParaRPr dirty="0"/>
          </a:p>
        </p:txBody>
      </p:sp>
      <p:sp>
        <p:nvSpPr>
          <p:cNvPr id="206"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Etapas en el proceso de las pruebas de aceptación</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ES" sz="3600" b="1" strike="noStrike" dirty="0" smtClean="0">
                <a:solidFill>
                  <a:srgbClr val="464646"/>
                </a:solidFill>
                <a:latin typeface="Lucida Sans Unicode"/>
              </a:rPr>
              <a:t>Etapas en el proceso de las pruebas de aceptación</a:t>
            </a:r>
            <a:endParaRPr lang="es-ES" sz="3600" dirty="0"/>
          </a:p>
        </p:txBody>
      </p:sp>
      <p:pic>
        <p:nvPicPr>
          <p:cNvPr id="9218" name="Picture 2"/>
          <p:cNvPicPr>
            <a:picLocks noChangeAspect="1" noChangeArrowheads="1"/>
          </p:cNvPicPr>
          <p:nvPr/>
        </p:nvPicPr>
        <p:blipFill>
          <a:blip r:embed="rId2" cstate="print"/>
          <a:srcRect/>
          <a:stretch>
            <a:fillRect/>
          </a:stretch>
        </p:blipFill>
        <p:spPr bwMode="auto">
          <a:xfrm>
            <a:off x="611560" y="2420888"/>
            <a:ext cx="8056562" cy="202882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endParaRPr lang="es-BO" sz="2400" strike="noStrike" dirty="0" smtClean="0">
              <a:solidFill>
                <a:srgbClr val="000000"/>
              </a:solidFill>
              <a:latin typeface="Lucida Sans Unicode"/>
            </a:endParaRPr>
          </a:p>
          <a:p>
            <a:pPr>
              <a:lnSpc>
                <a:spcPct val="100000"/>
              </a:lnSpc>
              <a:buSzPct val="68000"/>
              <a:buFont typeface="Wingdings 3" charset="2"/>
              <a:buChar char=""/>
            </a:pPr>
            <a:r>
              <a:rPr lang="es-BO" sz="2400" strike="noStrike" dirty="0" smtClean="0">
                <a:solidFill>
                  <a:srgbClr val="000000"/>
                </a:solidFill>
                <a:latin typeface="Lucida Sans Unicode"/>
              </a:rPr>
              <a:t>En </a:t>
            </a:r>
            <a:r>
              <a:rPr lang="es-BO" sz="2400" strike="noStrike" dirty="0">
                <a:solidFill>
                  <a:srgbClr val="000000"/>
                </a:solidFill>
                <a:latin typeface="Lucida Sans Unicode"/>
              </a:rPr>
              <a:t>los métodos ágiles, el usuario/cliente es parte del equipo de desarrollo y es responsable de la toma de decisiones sobre la aceptabilidad del sistema. </a:t>
            </a:r>
            <a:endParaRPr lang="es-BO" sz="2400" strike="noStrike" dirty="0" smtClean="0">
              <a:solidFill>
                <a:srgbClr val="000000"/>
              </a:solidFill>
              <a:latin typeface="Lucida Sans Unicode"/>
            </a:endParaRPr>
          </a:p>
          <a:p>
            <a:pPr>
              <a:lnSpc>
                <a:spcPct val="100000"/>
              </a:lnSpc>
              <a:buSzPct val="68000"/>
            </a:pPr>
            <a:endParaRPr sz="2400" dirty="0"/>
          </a:p>
          <a:p>
            <a:pPr>
              <a:lnSpc>
                <a:spcPct val="100000"/>
              </a:lnSpc>
              <a:buSzPct val="68000"/>
              <a:buFont typeface="Wingdings 3" charset="2"/>
              <a:buChar char=""/>
            </a:pPr>
            <a:r>
              <a:rPr lang="es-BO" sz="2400" strike="noStrike" dirty="0">
                <a:solidFill>
                  <a:srgbClr val="000000"/>
                </a:solidFill>
                <a:latin typeface="Lucida Sans Unicode"/>
              </a:rPr>
              <a:t>Las pruebas son definidas por el usuario/cliente y se integran con otras pruebas las que se ejecutan automáticamente cuando se realizan cambios.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El </a:t>
            </a:r>
            <a:r>
              <a:rPr lang="es-BO" sz="2400" strike="noStrike" dirty="0">
                <a:solidFill>
                  <a:srgbClr val="000000"/>
                </a:solidFill>
                <a:latin typeface="Lucida Sans Unicode"/>
              </a:rPr>
              <a:t>principal </a:t>
            </a:r>
            <a:r>
              <a:rPr lang="es-BO" sz="2400" strike="noStrike">
                <a:solidFill>
                  <a:srgbClr val="000000"/>
                </a:solidFill>
                <a:latin typeface="Lucida Sans Unicode"/>
              </a:rPr>
              <a:t>problema </a:t>
            </a:r>
            <a:r>
              <a:rPr lang="es-BO" sz="2400" strike="noStrike" smtClean="0">
                <a:solidFill>
                  <a:srgbClr val="000000"/>
                </a:solidFill>
                <a:latin typeface="Lucida Sans Unicode"/>
              </a:rPr>
              <a:t>radica en si el </a:t>
            </a:r>
            <a:r>
              <a:rPr lang="es-BO" sz="2400" strike="noStrike" dirty="0">
                <a:solidFill>
                  <a:srgbClr val="000000"/>
                </a:solidFill>
                <a:latin typeface="Lucida Sans Unicode"/>
              </a:rPr>
              <a:t>usuario incorporado es "típico" y puede representar los intereses de todos los actores del sistema.</a:t>
            </a:r>
            <a:endParaRPr sz="2400" dirty="0"/>
          </a:p>
        </p:txBody>
      </p:sp>
      <p:sp>
        <p:nvSpPr>
          <p:cNvPr id="208"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Los métodos ágiles y pruebas de aceptación</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ES" sz="2700" dirty="0">
                <a:solidFill>
                  <a:srgbClr val="000000"/>
                </a:solidFill>
                <a:latin typeface="Lucida Sans Unicode"/>
              </a:rPr>
              <a:t>Verificación: ¿construimos bien el </a:t>
            </a:r>
            <a:r>
              <a:rPr lang="es-ES" sz="2700" dirty="0" smtClean="0">
                <a:solidFill>
                  <a:srgbClr val="000000"/>
                </a:solidFill>
                <a:latin typeface="Lucida Sans Unicode"/>
              </a:rPr>
              <a:t>producto?</a:t>
            </a:r>
            <a:r>
              <a:rPr lang="es-BO" sz="2700" dirty="0" smtClean="0">
                <a:solidFill>
                  <a:srgbClr val="000000"/>
                </a:solidFill>
                <a:latin typeface="Lucida Sans Unicode"/>
              </a:rPr>
              <a:t> </a:t>
            </a:r>
          </a:p>
          <a:p>
            <a:pPr lvl="1">
              <a:buSzPct val="68000"/>
              <a:buFont typeface="Arial" pitchFamily="34" charset="0"/>
              <a:buChar char="•"/>
            </a:pPr>
            <a:r>
              <a:rPr lang="es-ES" sz="2700" dirty="0" smtClean="0">
                <a:solidFill>
                  <a:srgbClr val="000000"/>
                </a:solidFill>
                <a:latin typeface="Lucida Sans Unicode"/>
              </a:rPr>
              <a:t>El </a:t>
            </a:r>
            <a:r>
              <a:rPr lang="es-ES" sz="2700" dirty="0">
                <a:solidFill>
                  <a:srgbClr val="000000"/>
                </a:solidFill>
                <a:latin typeface="Lucida Sans Unicode"/>
              </a:rPr>
              <a:t>software cumple con los requerimientos funcionales y no funcionales establecidos</a:t>
            </a:r>
            <a:endParaRPr lang="es-BO" sz="2700" dirty="0">
              <a:solidFill>
                <a:srgbClr val="000000"/>
              </a:solidFill>
              <a:latin typeface="Lucida Sans Unicode"/>
            </a:endParaRPr>
          </a:p>
          <a:p>
            <a:pPr>
              <a:lnSpc>
                <a:spcPct val="100000"/>
              </a:lnSpc>
            </a:pPr>
            <a:endParaRPr dirty="0"/>
          </a:p>
          <a:p>
            <a:pPr>
              <a:lnSpc>
                <a:spcPct val="100000"/>
              </a:lnSpc>
              <a:buSzPct val="68000"/>
              <a:buFont typeface="Wingdings 3" charset="2"/>
              <a:buChar char=""/>
            </a:pPr>
            <a:r>
              <a:rPr lang="es-ES" sz="2700" dirty="0">
                <a:solidFill>
                  <a:srgbClr val="000000"/>
                </a:solidFill>
                <a:latin typeface="Lucida Sans Unicode"/>
              </a:rPr>
              <a:t>Validación: ¿construimos el producto correcto?</a:t>
            </a:r>
          </a:p>
          <a:p>
            <a:pPr lvl="1">
              <a:buSzPct val="68000"/>
              <a:buFont typeface="Arial" pitchFamily="34" charset="0"/>
              <a:buChar char="•"/>
            </a:pPr>
            <a:r>
              <a:rPr lang="es-BO" sz="2700" strike="noStrike" dirty="0" smtClean="0">
                <a:solidFill>
                  <a:srgbClr val="000000"/>
                </a:solidFill>
                <a:latin typeface="Lucida Sans Unicode"/>
              </a:rPr>
              <a:t>El </a:t>
            </a:r>
            <a:r>
              <a:rPr lang="es-BO" sz="2700" strike="noStrike" dirty="0">
                <a:solidFill>
                  <a:srgbClr val="000000"/>
                </a:solidFill>
                <a:latin typeface="Lucida Sans Unicode"/>
              </a:rPr>
              <a:t>software debe hacer lo que el usuario realmente necesita.</a:t>
            </a:r>
            <a:endParaRPr dirty="0"/>
          </a:p>
        </p:txBody>
      </p:sp>
      <p:sp>
        <p:nvSpPr>
          <p:cNvPr id="106"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4100" b="1" strike="noStrike" dirty="0" err="1">
                <a:solidFill>
                  <a:srgbClr val="464646"/>
                </a:solidFill>
                <a:latin typeface="Lucida Sans Unicode"/>
              </a:rPr>
              <a:t>Verificacion</a:t>
            </a:r>
            <a:r>
              <a:rPr lang="es-BO" sz="4100" b="1" strike="noStrike" dirty="0">
                <a:solidFill>
                  <a:srgbClr val="464646"/>
                </a:solidFill>
                <a:latin typeface="Lucida Sans Unicode"/>
              </a:rPr>
              <a:t> vs </a:t>
            </a:r>
            <a:r>
              <a:rPr lang="es-BO" sz="4100" b="1" strike="noStrike" dirty="0" err="1">
                <a:solidFill>
                  <a:srgbClr val="464646"/>
                </a:solidFill>
                <a:latin typeface="Lucida Sans Unicode"/>
              </a:rPr>
              <a:t>validacion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251520" y="836712"/>
            <a:ext cx="8229240" cy="5472608"/>
          </a:xfrm>
          <a:prstGeom prst="rect">
            <a:avLst/>
          </a:prstGeom>
          <a:noFill/>
          <a:ln>
            <a:noFill/>
          </a:ln>
        </p:spPr>
        <p:txBody>
          <a:bodyPr lIns="90000" tIns="45000" rIns="90000" bIns="45000"/>
          <a:lstStyle/>
          <a:p>
            <a:pPr algn="ctr">
              <a:buSzPct val="68000"/>
            </a:pPr>
            <a:endParaRPr lang="es-ES" sz="2700" dirty="0" smtClean="0">
              <a:solidFill>
                <a:srgbClr val="000000"/>
              </a:solidFill>
              <a:latin typeface="Lucida Sans Unicode"/>
            </a:endParaRPr>
          </a:p>
          <a:p>
            <a:pPr algn="ctr">
              <a:buSzPct val="68000"/>
            </a:pPr>
            <a:r>
              <a:rPr lang="es-ES" sz="2700" dirty="0" smtClean="0">
                <a:solidFill>
                  <a:srgbClr val="000000"/>
                </a:solidFill>
                <a:latin typeface="Lucida Sans Unicode"/>
              </a:rPr>
              <a:t>Objetivo </a:t>
            </a:r>
            <a:r>
              <a:rPr lang="es-ES" sz="2700" dirty="0">
                <a:solidFill>
                  <a:srgbClr val="000000"/>
                </a:solidFill>
                <a:latin typeface="Lucida Sans Unicode"/>
              </a:rPr>
              <a:t>final </a:t>
            </a:r>
            <a:r>
              <a:rPr lang="es-ES" sz="2700" dirty="0" smtClean="0">
                <a:solidFill>
                  <a:srgbClr val="000000"/>
                </a:solidFill>
                <a:latin typeface="Lucida Sans Unicode"/>
              </a:rPr>
              <a:t>: establecer </a:t>
            </a:r>
            <a:r>
              <a:rPr lang="es-ES" sz="2700" dirty="0">
                <a:solidFill>
                  <a:srgbClr val="000000"/>
                </a:solidFill>
                <a:latin typeface="Lucida Sans Unicode"/>
              </a:rPr>
              <a:t>confianza de</a:t>
            </a:r>
          </a:p>
          <a:p>
            <a:pPr algn="ctr">
              <a:buSzPct val="68000"/>
            </a:pPr>
            <a:r>
              <a:rPr lang="es-ES" sz="2700" dirty="0">
                <a:solidFill>
                  <a:srgbClr val="000000"/>
                </a:solidFill>
                <a:latin typeface="Lucida Sans Unicode"/>
              </a:rPr>
              <a:t>que el sistema de software es “adecuado”.</a:t>
            </a:r>
          </a:p>
          <a:p>
            <a:r>
              <a:rPr lang="es-ES" sz="2700" dirty="0" smtClean="0">
                <a:solidFill>
                  <a:srgbClr val="000000"/>
                </a:solidFill>
                <a:latin typeface="Lucida Sans Unicode"/>
              </a:rPr>
              <a:t> </a:t>
            </a:r>
          </a:p>
          <a:p>
            <a:r>
              <a:rPr lang="es-ES" sz="2700" dirty="0" smtClean="0">
                <a:solidFill>
                  <a:srgbClr val="000000"/>
                </a:solidFill>
                <a:latin typeface="Lucida Sans Unicode"/>
              </a:rPr>
              <a:t>Depende de:</a:t>
            </a:r>
          </a:p>
          <a:p>
            <a:endParaRPr lang="es-ES" sz="2700" dirty="0">
              <a:solidFill>
                <a:srgbClr val="000000"/>
              </a:solidFill>
              <a:latin typeface="Lucida Sans Unicode"/>
            </a:endParaRPr>
          </a:p>
          <a:p>
            <a:pPr lvl="1">
              <a:buFont typeface="Arial" pitchFamily="34" charset="0"/>
              <a:buChar char="•"/>
            </a:pPr>
            <a:r>
              <a:rPr lang="es-ES" sz="2700" dirty="0" smtClean="0">
                <a:solidFill>
                  <a:srgbClr val="000000"/>
                </a:solidFill>
                <a:latin typeface="Lucida Sans Unicode"/>
              </a:rPr>
              <a:t>Propósito </a:t>
            </a:r>
            <a:r>
              <a:rPr lang="es-ES" sz="2700" dirty="0">
                <a:solidFill>
                  <a:srgbClr val="000000"/>
                </a:solidFill>
                <a:latin typeface="Lucida Sans Unicode"/>
              </a:rPr>
              <a:t>del </a:t>
            </a:r>
            <a:r>
              <a:rPr lang="es-ES" sz="2700" dirty="0" smtClean="0">
                <a:solidFill>
                  <a:srgbClr val="000000"/>
                </a:solidFill>
                <a:latin typeface="Lucida Sans Unicode"/>
              </a:rPr>
              <a:t>software</a:t>
            </a:r>
          </a:p>
          <a:p>
            <a:pPr lvl="1">
              <a:buFont typeface="Arial" pitchFamily="34" charset="0"/>
              <a:buChar char="•"/>
            </a:pPr>
            <a:endParaRPr lang="es-ES" sz="2700" dirty="0">
              <a:solidFill>
                <a:srgbClr val="000000"/>
              </a:solidFill>
              <a:latin typeface="Lucida Sans Unicode"/>
            </a:endParaRPr>
          </a:p>
          <a:p>
            <a:pPr lvl="1">
              <a:buFont typeface="Arial" pitchFamily="34" charset="0"/>
              <a:buChar char="•"/>
            </a:pPr>
            <a:r>
              <a:rPr lang="es-ES" sz="2700" dirty="0">
                <a:solidFill>
                  <a:srgbClr val="000000"/>
                </a:solidFill>
                <a:latin typeface="Lucida Sans Unicode"/>
              </a:rPr>
              <a:t>Expectativas del </a:t>
            </a:r>
            <a:r>
              <a:rPr lang="es-ES" sz="2700" dirty="0" smtClean="0">
                <a:solidFill>
                  <a:srgbClr val="000000"/>
                </a:solidFill>
                <a:latin typeface="Lucida Sans Unicode"/>
              </a:rPr>
              <a:t>usuario</a:t>
            </a:r>
          </a:p>
          <a:p>
            <a:pPr lvl="1">
              <a:buFont typeface="Arial" pitchFamily="34" charset="0"/>
              <a:buChar char="•"/>
            </a:pPr>
            <a:endParaRPr lang="es-ES" sz="2700" dirty="0">
              <a:solidFill>
                <a:srgbClr val="000000"/>
              </a:solidFill>
              <a:latin typeface="Lucida Sans Unicode"/>
            </a:endParaRPr>
          </a:p>
          <a:p>
            <a:pPr lvl="1">
              <a:buFont typeface="Arial" pitchFamily="34" charset="0"/>
              <a:buChar char="•"/>
            </a:pPr>
            <a:r>
              <a:rPr lang="es-ES" sz="2700" dirty="0">
                <a:solidFill>
                  <a:srgbClr val="000000"/>
                </a:solidFill>
                <a:latin typeface="Lucida Sans Unicode"/>
              </a:rPr>
              <a:t>Entorno </a:t>
            </a:r>
            <a:r>
              <a:rPr lang="es-ES" sz="2700" dirty="0" smtClean="0">
                <a:solidFill>
                  <a:srgbClr val="000000"/>
                </a:solidFill>
                <a:latin typeface="Lucida Sans Unicode"/>
              </a:rPr>
              <a:t>de mercado</a:t>
            </a:r>
            <a:endParaRPr lang="es-ES" sz="2700" dirty="0">
              <a:solidFill>
                <a:srgbClr val="000000"/>
              </a:solidFill>
              <a:latin typeface="Lucida Sans Unicode"/>
            </a:endParaRPr>
          </a:p>
        </p:txBody>
      </p:sp>
      <p:sp>
        <p:nvSpPr>
          <p:cNvPr id="108" name="TextShape 2"/>
          <p:cNvSpPr txBox="1"/>
          <p:nvPr/>
        </p:nvSpPr>
        <p:spPr>
          <a:xfrm>
            <a:off x="3275856" y="0"/>
            <a:ext cx="2376264" cy="1142640"/>
          </a:xfrm>
          <a:prstGeom prst="rect">
            <a:avLst/>
          </a:prstGeom>
          <a:noFill/>
          <a:ln>
            <a:noFill/>
          </a:ln>
        </p:spPr>
        <p:txBody>
          <a:bodyPr lIns="90000" tIns="45000" rIns="90000" bIns="45000" anchor="ctr"/>
          <a:lstStyle/>
          <a:p>
            <a:pPr algn="ctr">
              <a:lnSpc>
                <a:spcPct val="100000"/>
              </a:lnSpc>
            </a:pPr>
            <a:r>
              <a:rPr lang="es-BO" sz="4100" b="1" strike="noStrike" dirty="0" smtClean="0">
                <a:solidFill>
                  <a:srgbClr val="464646"/>
                </a:solidFill>
                <a:latin typeface="Lucida Sans Unicode"/>
              </a:rPr>
              <a:t>V </a:t>
            </a:r>
            <a:r>
              <a:rPr lang="es-BO" sz="4100" b="1" dirty="0">
                <a:solidFill>
                  <a:srgbClr val="464646"/>
                </a:solidFill>
                <a:latin typeface="Lucida Sans Unicode"/>
              </a:rPr>
              <a:t>&amp;</a:t>
            </a:r>
            <a:r>
              <a:rPr lang="es-BO" sz="4100" b="1" strike="noStrike" dirty="0" smtClean="0">
                <a:solidFill>
                  <a:srgbClr val="464646"/>
                </a:solidFill>
                <a:latin typeface="Lucida Sans Unicode"/>
              </a:rPr>
              <a:t> </a:t>
            </a:r>
            <a:r>
              <a:rPr lang="es-BO" sz="4100" b="1" strike="noStrike" dirty="0">
                <a:solidFill>
                  <a:srgbClr val="464646"/>
                </a:solidFill>
                <a:latin typeface="Lucida Sans Unicode"/>
              </a:rPr>
              <a:t>V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395536" y="1052736"/>
            <a:ext cx="8229240" cy="4525560"/>
          </a:xfrm>
          <a:prstGeom prst="rect">
            <a:avLst/>
          </a:prstGeom>
          <a:noFill/>
          <a:ln>
            <a:noFill/>
          </a:ln>
        </p:spPr>
        <p:txBody>
          <a:bodyPr lIns="90000" tIns="45000" rIns="90000" bIns="45000"/>
          <a:lstStyle/>
          <a:p>
            <a:pPr>
              <a:lnSpc>
                <a:spcPct val="100000"/>
              </a:lnSpc>
              <a:buSzPct val="68000"/>
            </a:pPr>
            <a:endParaRPr lang="es-BO" sz="2400" strike="noStrike" dirty="0" smtClean="0">
              <a:solidFill>
                <a:srgbClr val="000000"/>
              </a:solidFill>
              <a:latin typeface="Lucida Sans Unicode"/>
            </a:endParaRPr>
          </a:p>
          <a:p>
            <a:pPr>
              <a:lnSpc>
                <a:spcPct val="100000"/>
              </a:lnSpc>
              <a:buSzPct val="68000"/>
            </a:pPr>
            <a:endParaRPr lang="es-BO" sz="2400" dirty="0">
              <a:solidFill>
                <a:srgbClr val="000000"/>
              </a:solidFill>
              <a:latin typeface="Lucida Sans Unicode"/>
            </a:endParaRPr>
          </a:p>
          <a:p>
            <a:pPr>
              <a:lnSpc>
                <a:spcPct val="100000"/>
              </a:lnSpc>
              <a:buSzPct val="68000"/>
            </a:pPr>
            <a:r>
              <a:rPr lang="es-BO" sz="2400" strike="noStrike" dirty="0" smtClean="0">
                <a:solidFill>
                  <a:srgbClr val="000000"/>
                </a:solidFill>
                <a:latin typeface="Lucida Sans Unicode"/>
              </a:rPr>
              <a:t>Inspecciones </a:t>
            </a:r>
            <a:r>
              <a:rPr lang="es-BO" sz="2400" strike="noStrike" dirty="0">
                <a:solidFill>
                  <a:srgbClr val="000000"/>
                </a:solidFill>
                <a:latin typeface="Lucida Sans Unicode"/>
              </a:rPr>
              <a:t>de software: </a:t>
            </a:r>
            <a:endParaRPr lang="es-BO" sz="2400" strike="noStrike" dirty="0" smtClean="0">
              <a:solidFill>
                <a:srgbClr val="000000"/>
              </a:solidFill>
              <a:latin typeface="Lucida Sans Unicode"/>
            </a:endParaRPr>
          </a:p>
          <a:p>
            <a:pPr lvl="1">
              <a:buSzPct val="68000"/>
            </a:pPr>
            <a:r>
              <a:rPr lang="es-BO" sz="2400" dirty="0">
                <a:solidFill>
                  <a:srgbClr val="000000"/>
                </a:solidFill>
                <a:latin typeface="Lucida Sans Unicode"/>
              </a:rPr>
              <a:t>V</a:t>
            </a:r>
            <a:r>
              <a:rPr lang="es-BO" sz="2400" strike="noStrike" dirty="0" smtClean="0">
                <a:solidFill>
                  <a:srgbClr val="000000"/>
                </a:solidFill>
                <a:latin typeface="Lucida Sans Unicode"/>
              </a:rPr>
              <a:t>erificación estática </a:t>
            </a:r>
          </a:p>
          <a:p>
            <a:pPr>
              <a:lnSpc>
                <a:spcPct val="100000"/>
              </a:lnSpc>
              <a:buSzPct val="68000"/>
              <a:buFont typeface="Wingdings 3" charset="2"/>
              <a:buChar char=""/>
            </a:pPr>
            <a:endParaRPr lang="es-BO" sz="2400" strike="noStrike" dirty="0" smtClean="0">
              <a:solidFill>
                <a:srgbClr val="000000"/>
              </a:solidFill>
              <a:latin typeface="Lucida Sans Unicode"/>
            </a:endParaRPr>
          </a:p>
          <a:p>
            <a:pPr>
              <a:lnSpc>
                <a:spcPct val="100000"/>
              </a:lnSpc>
              <a:buSzPct val="68000"/>
            </a:pPr>
            <a:r>
              <a:rPr lang="es-BO" sz="2400" strike="noStrike" dirty="0" smtClean="0">
                <a:solidFill>
                  <a:srgbClr val="000000"/>
                </a:solidFill>
                <a:latin typeface="Lucida Sans Unicode"/>
              </a:rPr>
              <a:t>Pruebas </a:t>
            </a:r>
            <a:r>
              <a:rPr lang="es-BO" sz="2400" strike="noStrike" dirty="0">
                <a:solidFill>
                  <a:srgbClr val="000000"/>
                </a:solidFill>
                <a:latin typeface="Lucida Sans Unicode"/>
              </a:rPr>
              <a:t>de </a:t>
            </a:r>
            <a:r>
              <a:rPr lang="es-BO" sz="2400" strike="noStrike" dirty="0" smtClean="0">
                <a:solidFill>
                  <a:srgbClr val="000000"/>
                </a:solidFill>
                <a:latin typeface="Lucida Sans Unicode"/>
              </a:rPr>
              <a:t>software</a:t>
            </a:r>
          </a:p>
          <a:p>
            <a:pPr lvl="1">
              <a:buSzPct val="68000"/>
            </a:pPr>
            <a:r>
              <a:rPr lang="es-BO" sz="2400" dirty="0">
                <a:solidFill>
                  <a:srgbClr val="000000"/>
                </a:solidFill>
                <a:latin typeface="Lucida Sans Unicode"/>
              </a:rPr>
              <a:t>V</a:t>
            </a:r>
            <a:r>
              <a:rPr lang="es-BO" sz="2400" strike="noStrike" dirty="0" smtClean="0">
                <a:solidFill>
                  <a:srgbClr val="000000"/>
                </a:solidFill>
                <a:latin typeface="Lucida Sans Unicode"/>
              </a:rPr>
              <a:t>erificación dinámica.</a:t>
            </a:r>
            <a:endParaRPr sz="2400" dirty="0"/>
          </a:p>
        </p:txBody>
      </p:sp>
      <p:sp>
        <p:nvSpPr>
          <p:cNvPr id="110" name="TextShape 2"/>
          <p:cNvSpPr txBox="1"/>
          <p:nvPr/>
        </p:nvSpPr>
        <p:spPr>
          <a:xfrm>
            <a:off x="179512" y="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Inspecciones</a:t>
            </a:r>
            <a:r>
              <a:rPr lang="es-BO" sz="4100" b="1" strike="noStrike" dirty="0">
                <a:solidFill>
                  <a:srgbClr val="464646"/>
                </a:solidFill>
                <a:latin typeface="Lucida Sans Unicode"/>
              </a:rPr>
              <a:t> y pruebas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smtClean="0">
                <a:solidFill>
                  <a:srgbClr val="464646"/>
                </a:solidFill>
                <a:latin typeface="Lucida Sans Unicode"/>
              </a:rPr>
              <a:t>Inspecciones y Pruebas</a:t>
            </a:r>
            <a:endParaRPr dirty="0"/>
          </a:p>
        </p:txBody>
      </p:sp>
      <p:pic>
        <p:nvPicPr>
          <p:cNvPr id="2050" name="Picture 2"/>
          <p:cNvPicPr>
            <a:picLocks noChangeAspect="1" noChangeArrowheads="1"/>
          </p:cNvPicPr>
          <p:nvPr/>
        </p:nvPicPr>
        <p:blipFill>
          <a:blip r:embed="rId2" cstate="print"/>
          <a:srcRect/>
          <a:stretch>
            <a:fillRect/>
          </a:stretch>
        </p:blipFill>
        <p:spPr bwMode="auto">
          <a:xfrm>
            <a:off x="395536" y="1556792"/>
            <a:ext cx="8210816" cy="3312368"/>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0" ma:contentTypeDescription="Crear nuevo documento." ma:contentTypeScope="" ma:versionID="91994d5e8d25b8debcaaf30a64d70c00">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6F3285-44B1-4387-B8D4-64C76F7A4646}"/>
</file>

<file path=customXml/itemProps2.xml><?xml version="1.0" encoding="utf-8"?>
<ds:datastoreItem xmlns:ds="http://schemas.openxmlformats.org/officeDocument/2006/customXml" ds:itemID="{FF37F597-2701-4AE2-B074-1745ED4A2E6B}"/>
</file>

<file path=customXml/itemProps3.xml><?xml version="1.0" encoding="utf-8"?>
<ds:datastoreItem xmlns:ds="http://schemas.openxmlformats.org/officeDocument/2006/customXml" ds:itemID="{1129D213-3DC1-4EEC-8347-583CCB62A221}"/>
</file>

<file path=docProps/app.xml><?xml version="1.0" encoding="utf-8"?>
<Properties xmlns="http://schemas.openxmlformats.org/officeDocument/2006/extended-properties" xmlns:vt="http://schemas.openxmlformats.org/officeDocument/2006/docPropsVTypes">
  <Template/>
  <TotalTime>6368</TotalTime>
  <Words>3708</Words>
  <Application>Microsoft Office PowerPoint</Application>
  <PresentationFormat>On-screen Show (4:3)</PresentationFormat>
  <Paragraphs>317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Mirador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bosio</dc:creator>
  <cp:lastModifiedBy>bosio</cp:lastModifiedBy>
  <cp:revision>36</cp:revision>
  <dcterms:modified xsi:type="dcterms:W3CDTF">2019-10-08T20:44:20Z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