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7.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26.xml" ContentType="application/vnd.openxmlformats-officedocument.presentationml.slide+xml"/>
  <Override PartName="/ppt/slides/slide6.xml" ContentType="application/vnd.openxmlformats-officedocument.presentationml.slide+xml"/>
  <Override PartName="/ppt/slides/slide9.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7.xml" ContentType="application/vnd.openxmlformats-officedocument.presentationml.notesSlid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42"/>
  </p:notesMasterIdLst>
  <p:handoutMasterIdLst>
    <p:handoutMasterId r:id="rId43"/>
  </p:handoutMasterIdLst>
  <p:sldIdLst>
    <p:sldId id="256" r:id="rId2"/>
    <p:sldId id="333" r:id="rId3"/>
    <p:sldId id="326" r:id="rId4"/>
    <p:sldId id="334" r:id="rId5"/>
    <p:sldId id="325" r:id="rId6"/>
    <p:sldId id="327" r:id="rId7"/>
    <p:sldId id="328" r:id="rId8"/>
    <p:sldId id="329" r:id="rId9"/>
    <p:sldId id="330" r:id="rId10"/>
    <p:sldId id="314" r:id="rId11"/>
    <p:sldId id="341" r:id="rId12"/>
    <p:sldId id="288" r:id="rId13"/>
    <p:sldId id="289" r:id="rId14"/>
    <p:sldId id="315" r:id="rId15"/>
    <p:sldId id="340" r:id="rId16"/>
    <p:sldId id="267" r:id="rId17"/>
    <p:sldId id="257" r:id="rId18"/>
    <p:sldId id="269" r:id="rId19"/>
    <p:sldId id="281" r:id="rId20"/>
    <p:sldId id="271" r:id="rId21"/>
    <p:sldId id="282" r:id="rId22"/>
    <p:sldId id="273" r:id="rId23"/>
    <p:sldId id="283" r:id="rId24"/>
    <p:sldId id="276" r:id="rId25"/>
    <p:sldId id="285" r:id="rId26"/>
    <p:sldId id="279" r:id="rId27"/>
    <p:sldId id="262" r:id="rId28"/>
    <p:sldId id="318" r:id="rId29"/>
    <p:sldId id="319" r:id="rId30"/>
    <p:sldId id="292" r:id="rId31"/>
    <p:sldId id="263" r:id="rId32"/>
    <p:sldId id="294" r:id="rId33"/>
    <p:sldId id="300" r:id="rId34"/>
    <p:sldId id="320" r:id="rId35"/>
    <p:sldId id="321" r:id="rId36"/>
    <p:sldId id="322" r:id="rId37"/>
    <p:sldId id="335" r:id="rId38"/>
    <p:sldId id="337" r:id="rId39"/>
    <p:sldId id="338" r:id="rId40"/>
    <p:sldId id="339"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08" autoAdjust="0"/>
    <p:restoredTop sz="94660"/>
  </p:normalViewPr>
  <p:slideViewPr>
    <p:cSldViewPr snapToGrid="0" snapToObjects="1">
      <p:cViewPr varScale="1">
        <p:scale>
          <a:sx n="66" d="100"/>
          <a:sy n="66" d="100"/>
        </p:scale>
        <p:origin x="1416" y="5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43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50"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949946-30E8-EF45-816C-54A0CC5828B3}" type="datetimeFigureOut">
              <a:rPr lang="en-US" smtClean="0"/>
              <a:pPr/>
              <a:t>11/9/2020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39138B-A9E6-8349-A1E8-E80673ED8352}" type="slidenum">
              <a:rPr lang="en-US" smtClean="0"/>
              <a:pPr/>
              <a:t>‹Nº›</a:t>
            </a:fld>
            <a:endParaRPr lang="en-US"/>
          </a:p>
        </p:txBody>
      </p:sp>
    </p:spTree>
    <p:extLst>
      <p:ext uri="{BB962C8B-B14F-4D97-AF65-F5344CB8AC3E}">
        <p14:creationId xmlns:p14="http://schemas.microsoft.com/office/powerpoint/2010/main" val="368236226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08708B-7B32-BE4F-B0DB-B439E38FBDCE}" type="datetimeFigureOut">
              <a:rPr lang="en-US" smtClean="0"/>
              <a:pPr/>
              <a:t>11/9/2020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FC5C8D-D3DB-A946-B900-2FF2453738A5}" type="slidenum">
              <a:rPr lang="en-US" smtClean="0"/>
              <a:pPr/>
              <a:t>‹Nº›</a:t>
            </a:fld>
            <a:endParaRPr lang="en-US"/>
          </a:p>
        </p:txBody>
      </p:sp>
    </p:spTree>
    <p:extLst>
      <p:ext uri="{BB962C8B-B14F-4D97-AF65-F5344CB8AC3E}">
        <p14:creationId xmlns:p14="http://schemas.microsoft.com/office/powerpoint/2010/main" val="18787968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ln/>
        </p:spPr>
        <p:txBody>
          <a:bodyPr/>
          <a:lstStyle/>
          <a:p>
            <a:endParaRPr lang="en-US"/>
          </a:p>
        </p:txBody>
      </p:sp>
      <p:sp>
        <p:nvSpPr>
          <p:cNvPr id="15363" name="Rectangle 3"/>
          <p:cNvSpPr>
            <a:spLocks noGrp="1" noRot="1" noChangeAspect="1"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ln/>
        </p:spPr>
        <p:txBody>
          <a:bodyPr/>
          <a:lstStyle/>
          <a:p>
            <a:endParaRPr lang="en-US"/>
          </a:p>
        </p:txBody>
      </p:sp>
      <p:sp>
        <p:nvSpPr>
          <p:cNvPr id="11267" name="Rectangle 3"/>
          <p:cNvSpPr>
            <a:spLocks noGrp="1" noRot="1" noChangeAspect="1" noChangeArrowheads="1" noTextEdit="1"/>
          </p:cNvSpPr>
          <p:nvPr>
            <p:ph type="sldImg"/>
          </p:nvPr>
        </p:nvSpPr>
        <p:spPr>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ln/>
        </p:spPr>
        <p:txBody>
          <a:bodyPr/>
          <a:lstStyle/>
          <a:p>
            <a:endParaRPr lang="en-US"/>
          </a:p>
        </p:txBody>
      </p:sp>
      <p:sp>
        <p:nvSpPr>
          <p:cNvPr id="47107"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1"/>
      </p:bgRef>
    </p:bg>
    <p:spTree>
      <p:nvGrpSpPr>
        <p:cNvPr id="1" name=""/>
        <p:cNvGrpSpPr/>
        <p:nvPr/>
      </p:nvGrpSpPr>
      <p:grpSpPr>
        <a:xfrm>
          <a:off x="0" y="0"/>
          <a:ext cx="0" cy="0"/>
          <a:chOff x="0" y="0"/>
          <a:chExt cx="0" cy="0"/>
        </a:xfrm>
      </p:grpSpPr>
      <p:sp>
        <p:nvSpPr>
          <p:cNvPr id="8" name="7 Título"/>
          <p:cNvSpPr>
            <a:spLocks noGrp="1"/>
          </p:cNvSpPr>
          <p:nvPr>
            <p:ph type="ctrTitle"/>
          </p:nvPr>
        </p:nvSpPr>
        <p:spPr>
          <a:xfrm>
            <a:off x="2286000" y="3124200"/>
            <a:ext cx="6172200" cy="1894362"/>
          </a:xfrm>
        </p:spPr>
        <p:txBody>
          <a:bodyPr/>
          <a:lstStyle>
            <a:lvl1pPr>
              <a:defRPr b="1"/>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bwMode="auto">
          <a:xfrm rot="5400000">
            <a:off x="7764621" y="1174097"/>
            <a:ext cx="2286000" cy="381000"/>
          </a:xfrm>
        </p:spPr>
        <p:txBody>
          <a:bodyPr/>
          <a:lstStyle/>
          <a:p>
            <a:fld id="{90FD69DE-57F5-CD4E-8504-9FD58D3DE09F}" type="datetime1">
              <a:rPr lang="en-US" smtClean="0"/>
              <a:pPr/>
              <a:t>11/9/2020</a:t>
            </a:fld>
            <a:endParaRPr lang="en-US"/>
          </a:p>
        </p:txBody>
      </p:sp>
      <p:sp>
        <p:nvSpPr>
          <p:cNvPr id="17" name="16 Marcador de pie de página"/>
          <p:cNvSpPr>
            <a:spLocks noGrp="1"/>
          </p:cNvSpPr>
          <p:nvPr>
            <p:ph type="ftr" sz="quarter" idx="11"/>
          </p:nvPr>
        </p:nvSpPr>
        <p:spPr bwMode="auto">
          <a:xfrm rot="5400000">
            <a:off x="7077269" y="4181669"/>
            <a:ext cx="3657600" cy="384048"/>
          </a:xfrm>
        </p:spPr>
        <p:txBody>
          <a:bodyPr/>
          <a:lstStyle/>
          <a:p>
            <a:r>
              <a:rPr lang="en-US" smtClean="0"/>
              <a:t>Chapter 22 Project management</a:t>
            </a:r>
            <a:endParaRPr lang="en-US"/>
          </a:p>
        </p:txBody>
      </p:sp>
      <p:sp>
        <p:nvSpPr>
          <p:cNvPr id="10" name="9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19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21 Conector recto"/>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26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Elipse"/>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Elipse"/>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Marcador de número de diapositiva"/>
          <p:cNvSpPr>
            <a:spLocks noGrp="1"/>
          </p:cNvSpPr>
          <p:nvPr>
            <p:ph type="sldNum" sz="quarter" idx="12"/>
          </p:nvPr>
        </p:nvSpPr>
        <p:spPr bwMode="auto">
          <a:xfrm>
            <a:off x="1325544" y="4928702"/>
            <a:ext cx="609600" cy="517524"/>
          </a:xfrm>
        </p:spPr>
        <p:txBody>
          <a:bodyPr/>
          <a:lstStyle/>
          <a:p>
            <a:fld id="{A41DB566-6001-1B4F-A74B-7213F33DBA30}" type="slidenum">
              <a:rPr lang="en-US" smtClean="0"/>
              <a:pPr/>
              <a:t>‹Nº›</a:t>
            </a:fld>
            <a:endParaRPr lang="en-US"/>
          </a:p>
        </p:txBody>
      </p:sp>
    </p:spTree>
  </p:cSld>
  <p:clrMapOvr>
    <a:overrideClrMapping bg1="lt1" tx1="dk1" bg2="lt2" tx2="dk2" accent1="accent1" accent2="accent2" accent3="accent3" accent4="accent4" accent5="accent5" accent6="accent6" hlink="hlink" folHlink="folHlink"/>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90FD69DE-57F5-CD4E-8504-9FD58D3DE09F}" type="datetime1">
              <a:rPr lang="en-US" smtClean="0"/>
              <a:pPr/>
              <a:t>11/9/2020</a:t>
            </a:fld>
            <a:endParaRPr lang="en-US"/>
          </a:p>
        </p:txBody>
      </p:sp>
      <p:sp>
        <p:nvSpPr>
          <p:cNvPr id="5" name="4 Marcador de pie de página"/>
          <p:cNvSpPr>
            <a:spLocks noGrp="1"/>
          </p:cNvSpPr>
          <p:nvPr>
            <p:ph type="ftr" sz="quarter" idx="11"/>
          </p:nvPr>
        </p:nvSpPr>
        <p:spPr/>
        <p:txBody>
          <a:bodyPr/>
          <a:lstStyle/>
          <a:p>
            <a:r>
              <a:rPr lang="en-US" smtClean="0"/>
              <a:t>Chapter 22 Project management</a:t>
            </a:r>
            <a:endParaRPr lang="en-US"/>
          </a:p>
        </p:txBody>
      </p:sp>
      <p:sp>
        <p:nvSpPr>
          <p:cNvPr id="6" name="5 Marcador de número de diapositiva"/>
          <p:cNvSpPr>
            <a:spLocks noGrp="1"/>
          </p:cNvSpPr>
          <p:nvPr>
            <p:ph type="sldNum" sz="quarter" idx="12"/>
          </p:nvPr>
        </p:nvSpPr>
        <p:spPr/>
        <p:txBody>
          <a:bodyPr/>
          <a:lstStyle/>
          <a:p>
            <a:fld id="{A41DB566-6001-1B4F-A74B-7213F33DBA30}" type="slidenum">
              <a:rPr lang="en-US" smtClean="0"/>
              <a:pPr/>
              <a:t>‹Nº›</a:t>
            </a:fld>
            <a:endParaRPr lang="en-US"/>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9"/>
            <a:ext cx="1676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90FD69DE-57F5-CD4E-8504-9FD58D3DE09F}" type="datetime1">
              <a:rPr lang="en-US" smtClean="0"/>
              <a:pPr/>
              <a:t>11/9/2020</a:t>
            </a:fld>
            <a:endParaRPr lang="en-US"/>
          </a:p>
        </p:txBody>
      </p:sp>
      <p:sp>
        <p:nvSpPr>
          <p:cNvPr id="5" name="4 Marcador de pie de página"/>
          <p:cNvSpPr>
            <a:spLocks noGrp="1"/>
          </p:cNvSpPr>
          <p:nvPr>
            <p:ph type="ftr" sz="quarter" idx="11"/>
          </p:nvPr>
        </p:nvSpPr>
        <p:spPr/>
        <p:txBody>
          <a:bodyPr/>
          <a:lstStyle/>
          <a:p>
            <a:r>
              <a:rPr lang="en-US" smtClean="0"/>
              <a:t>Chapter 22 Project management</a:t>
            </a:r>
            <a:endParaRPr lang="en-US"/>
          </a:p>
        </p:txBody>
      </p:sp>
      <p:sp>
        <p:nvSpPr>
          <p:cNvPr id="6" name="5 Marcador de número de diapositiva"/>
          <p:cNvSpPr>
            <a:spLocks noGrp="1"/>
          </p:cNvSpPr>
          <p:nvPr>
            <p:ph type="sldNum" sz="quarter" idx="12"/>
          </p:nvPr>
        </p:nvSpPr>
        <p:spPr/>
        <p:txBody>
          <a:bodyPr/>
          <a:lstStyle/>
          <a:p>
            <a:fld id="{A41DB566-6001-1B4F-A74B-7213F33DBA30}" type="slidenum">
              <a:rPr lang="en-US" smtClean="0"/>
              <a:pPr/>
              <a:t>‹Nº›</a:t>
            </a:fld>
            <a:endParaRPr lang="en-US"/>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8" name="7 Marcador de contenido"/>
          <p:cNvSpPr>
            <a:spLocks noGrp="1"/>
          </p:cNvSpPr>
          <p:nvPr>
            <p:ph sz="quarter" idx="1"/>
          </p:nvPr>
        </p:nvSpPr>
        <p:spPr>
          <a:xfrm>
            <a:off x="457200" y="1600200"/>
            <a:ext cx="7467600" cy="487375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4"/>
          </p:nvPr>
        </p:nvSpPr>
        <p:spPr/>
        <p:txBody>
          <a:bodyPr rtlCol="0"/>
          <a:lstStyle/>
          <a:p>
            <a:fld id="{90FD69DE-57F5-CD4E-8504-9FD58D3DE09F}" type="datetime1">
              <a:rPr lang="en-US" smtClean="0"/>
              <a:pPr/>
              <a:t>11/9/2020</a:t>
            </a:fld>
            <a:endParaRPr lang="en-US"/>
          </a:p>
        </p:txBody>
      </p:sp>
      <p:sp>
        <p:nvSpPr>
          <p:cNvPr id="9" name="8 Marcador de número de diapositiva"/>
          <p:cNvSpPr>
            <a:spLocks noGrp="1"/>
          </p:cNvSpPr>
          <p:nvPr>
            <p:ph type="sldNum" sz="quarter" idx="15"/>
          </p:nvPr>
        </p:nvSpPr>
        <p:spPr/>
        <p:txBody>
          <a:bodyPr rtlCol="0"/>
          <a:lstStyle/>
          <a:p>
            <a:fld id="{A41DB566-6001-1B4F-A74B-7213F33DBA30}" type="slidenum">
              <a:rPr lang="en-US" smtClean="0"/>
              <a:pPr/>
              <a:t>‹Nº›</a:t>
            </a:fld>
            <a:endParaRPr lang="en-US"/>
          </a:p>
        </p:txBody>
      </p:sp>
      <p:sp>
        <p:nvSpPr>
          <p:cNvPr id="10" name="9 Marcador de pie de página"/>
          <p:cNvSpPr>
            <a:spLocks noGrp="1"/>
          </p:cNvSpPr>
          <p:nvPr>
            <p:ph type="ftr" sz="quarter" idx="16"/>
          </p:nvPr>
        </p:nvSpPr>
        <p:spPr/>
        <p:txBody>
          <a:bodyPr rtlCol="0"/>
          <a:lstStyle/>
          <a:p>
            <a:r>
              <a:rPr lang="en-US" smtClean="0"/>
              <a:t>Chapter 22 Project management</a:t>
            </a:r>
            <a:endParaRPr lang="en-US"/>
          </a:p>
        </p:txBody>
      </p:sp>
    </p:spTree>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286000" y="2895600"/>
            <a:ext cx="6172200" cy="2053590"/>
          </a:xfrm>
        </p:spPr>
        <p:txBody>
          <a:bodyPr/>
          <a:lstStyle>
            <a:lvl1pPr algn="l">
              <a:buNone/>
              <a:defRPr sz="3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bwMode="auto">
          <a:xfrm rot="5400000">
            <a:off x="7763256" y="1170432"/>
            <a:ext cx="2286000" cy="381000"/>
          </a:xfrm>
        </p:spPr>
        <p:txBody>
          <a:bodyPr/>
          <a:lstStyle/>
          <a:p>
            <a:fld id="{90FD69DE-57F5-CD4E-8504-9FD58D3DE09F}" type="datetime1">
              <a:rPr lang="en-US" smtClean="0"/>
              <a:pPr/>
              <a:t>11/9/2020</a:t>
            </a:fld>
            <a:endParaRPr lang="en-US"/>
          </a:p>
        </p:txBody>
      </p:sp>
      <p:sp>
        <p:nvSpPr>
          <p:cNvPr id="5" name="4 Marcador de pie de página"/>
          <p:cNvSpPr>
            <a:spLocks noGrp="1"/>
          </p:cNvSpPr>
          <p:nvPr>
            <p:ph type="ftr" sz="quarter" idx="11"/>
          </p:nvPr>
        </p:nvSpPr>
        <p:spPr bwMode="auto">
          <a:xfrm rot="5400000">
            <a:off x="7077456" y="4178808"/>
            <a:ext cx="3657600" cy="384048"/>
          </a:xfrm>
        </p:spPr>
        <p:txBody>
          <a:bodyPr/>
          <a:lstStyle/>
          <a:p>
            <a:r>
              <a:rPr lang="en-US" smtClean="0"/>
              <a:t>Chapter 22 Project management</a:t>
            </a:r>
            <a:endParaRPr lang="en-US"/>
          </a:p>
        </p:txBody>
      </p:sp>
      <p:sp>
        <p:nvSpPr>
          <p:cNvPr id="9" name="8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16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Elipse"/>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19 Elipse"/>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Elipse"/>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Conector recto"/>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Marcador de número de diapositiva"/>
          <p:cNvSpPr>
            <a:spLocks noGrp="1"/>
          </p:cNvSpPr>
          <p:nvPr>
            <p:ph type="sldNum" sz="quarter" idx="12"/>
          </p:nvPr>
        </p:nvSpPr>
        <p:spPr bwMode="auto">
          <a:xfrm>
            <a:off x="1340616" y="4928702"/>
            <a:ext cx="609600" cy="517524"/>
          </a:xfrm>
        </p:spPr>
        <p:txBody>
          <a:bodyPr/>
          <a:lstStyle/>
          <a:p>
            <a:fld id="{A41DB566-6001-1B4F-A74B-7213F33DBA30}" type="slidenum">
              <a:rPr lang="en-US" smtClean="0"/>
              <a:pPr/>
              <a:t>‹Nº›</a:t>
            </a:fld>
            <a:endParaRPr lang="en-US"/>
          </a:p>
        </p:txBody>
      </p:sp>
    </p:spTree>
  </p:cSld>
  <p:clrMapOvr>
    <a:overrideClrMapping bg1="dk1" tx1="lt1" bg2="dk2" tx2="lt2" accent1="accent1" accent2="accent2" accent3="accent3" accent4="accent4" accent5="accent5" accent6="accent6" hlink="hlink" folHlink="folHlink"/>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90FD69DE-57F5-CD4E-8504-9FD58D3DE09F}" type="datetime1">
              <a:rPr lang="en-US" smtClean="0"/>
              <a:pPr/>
              <a:t>11/9/2020</a:t>
            </a:fld>
            <a:endParaRPr lang="en-US"/>
          </a:p>
        </p:txBody>
      </p:sp>
      <p:sp>
        <p:nvSpPr>
          <p:cNvPr id="6" name="5 Marcador de pie de página"/>
          <p:cNvSpPr>
            <a:spLocks noGrp="1"/>
          </p:cNvSpPr>
          <p:nvPr>
            <p:ph type="ftr" sz="quarter" idx="11"/>
          </p:nvPr>
        </p:nvSpPr>
        <p:spPr/>
        <p:txBody>
          <a:bodyPr/>
          <a:lstStyle/>
          <a:p>
            <a:r>
              <a:rPr lang="en-US" smtClean="0"/>
              <a:t>Chapter 22 Project management</a:t>
            </a:r>
            <a:endParaRPr lang="en-US"/>
          </a:p>
        </p:txBody>
      </p:sp>
      <p:sp>
        <p:nvSpPr>
          <p:cNvPr id="7" name="6 Marcador de número de diapositiva"/>
          <p:cNvSpPr>
            <a:spLocks noGrp="1"/>
          </p:cNvSpPr>
          <p:nvPr>
            <p:ph type="sldNum" sz="quarter" idx="12"/>
          </p:nvPr>
        </p:nvSpPr>
        <p:spPr/>
        <p:txBody>
          <a:bodyPr/>
          <a:lstStyle/>
          <a:p>
            <a:fld id="{A41DB566-6001-1B4F-A74B-7213F33DBA30}" type="slidenum">
              <a:rPr lang="en-US" smtClean="0"/>
              <a:pPr/>
              <a:t>‹Nº›</a:t>
            </a:fld>
            <a:endParaRPr lang="en-US"/>
          </a:p>
        </p:txBody>
      </p:sp>
      <p:sp>
        <p:nvSpPr>
          <p:cNvPr id="9" name="8 Marcador de contenido"/>
          <p:cNvSpPr>
            <a:spLocks noGrp="1"/>
          </p:cNvSpPr>
          <p:nvPr>
            <p:ph sz="quarter" idx="1"/>
          </p:nvPr>
        </p:nvSpPr>
        <p:spPr>
          <a:xfrm>
            <a:off x="457200"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270248"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7543800" cy="1143000"/>
          </a:xfrm>
        </p:spPr>
        <p:txBody>
          <a:bodyPr anchor="b"/>
          <a:lstStyle>
            <a:lvl1pPr>
              <a:defRPr/>
            </a:lvl1pPr>
          </a:lstStyle>
          <a:p>
            <a:r>
              <a:rPr kumimoji="0" lang="es-ES" smtClean="0"/>
              <a:t>Haga clic para modificar el estilo de título del patrón</a:t>
            </a:r>
            <a:endParaRPr kumimoji="0" lang="en-US"/>
          </a:p>
        </p:txBody>
      </p:sp>
      <p:sp>
        <p:nvSpPr>
          <p:cNvPr id="7" name="6 Marcador de fecha"/>
          <p:cNvSpPr>
            <a:spLocks noGrp="1"/>
          </p:cNvSpPr>
          <p:nvPr>
            <p:ph type="dt" sz="half" idx="10"/>
          </p:nvPr>
        </p:nvSpPr>
        <p:spPr/>
        <p:txBody>
          <a:bodyPr/>
          <a:lstStyle/>
          <a:p>
            <a:fld id="{90FD69DE-57F5-CD4E-8504-9FD58D3DE09F}" type="datetime1">
              <a:rPr lang="en-US" smtClean="0"/>
              <a:pPr/>
              <a:t>11/9/2020</a:t>
            </a:fld>
            <a:endParaRPr lang="en-US"/>
          </a:p>
        </p:txBody>
      </p:sp>
      <p:sp>
        <p:nvSpPr>
          <p:cNvPr id="8" name="7 Marcador de pie de página"/>
          <p:cNvSpPr>
            <a:spLocks noGrp="1"/>
          </p:cNvSpPr>
          <p:nvPr>
            <p:ph type="ftr" sz="quarter" idx="11"/>
          </p:nvPr>
        </p:nvSpPr>
        <p:spPr/>
        <p:txBody>
          <a:bodyPr/>
          <a:lstStyle/>
          <a:p>
            <a:r>
              <a:rPr lang="en-US" smtClean="0"/>
              <a:t>Chapter 22 Project management</a:t>
            </a:r>
            <a:endParaRPr lang="en-US"/>
          </a:p>
        </p:txBody>
      </p:sp>
      <p:sp>
        <p:nvSpPr>
          <p:cNvPr id="9" name="8 Marcador de número de diapositiva"/>
          <p:cNvSpPr>
            <a:spLocks noGrp="1"/>
          </p:cNvSpPr>
          <p:nvPr>
            <p:ph type="sldNum" sz="quarter" idx="12"/>
          </p:nvPr>
        </p:nvSpPr>
        <p:spPr/>
        <p:txBody>
          <a:bodyPr/>
          <a:lstStyle/>
          <a:p>
            <a:fld id="{A41DB566-6001-1B4F-A74B-7213F33DBA30}" type="slidenum">
              <a:rPr lang="en-US" smtClean="0"/>
              <a:pPr/>
              <a:t>‹Nº›</a:t>
            </a:fld>
            <a:endParaRPr lang="en-US"/>
          </a:p>
        </p:txBody>
      </p:sp>
      <p:sp>
        <p:nvSpPr>
          <p:cNvPr id="11" name="10 Marcador de contenido"/>
          <p:cNvSpPr>
            <a:spLocks noGrp="1"/>
          </p:cNvSpPr>
          <p:nvPr>
            <p:ph sz="quarter" idx="2"/>
          </p:nvPr>
        </p:nvSpPr>
        <p:spPr>
          <a:xfrm>
            <a:off x="457200"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quarter" idx="4"/>
          </p:nvPr>
        </p:nvSpPr>
        <p:spPr>
          <a:xfrm>
            <a:off x="4371975"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2" name="11 Marcador de texto"/>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
        <p:nvSpPr>
          <p:cNvPr id="14" name="13 Marcador de texto"/>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6" name="5 Marcador de fecha"/>
          <p:cNvSpPr>
            <a:spLocks noGrp="1"/>
          </p:cNvSpPr>
          <p:nvPr>
            <p:ph type="dt" sz="half" idx="10"/>
          </p:nvPr>
        </p:nvSpPr>
        <p:spPr/>
        <p:txBody>
          <a:bodyPr rtlCol="0"/>
          <a:lstStyle/>
          <a:p>
            <a:fld id="{90FD69DE-57F5-CD4E-8504-9FD58D3DE09F}" type="datetime1">
              <a:rPr lang="en-US" smtClean="0"/>
              <a:pPr/>
              <a:t>11/9/2020</a:t>
            </a:fld>
            <a:endParaRPr lang="en-US"/>
          </a:p>
        </p:txBody>
      </p:sp>
      <p:sp>
        <p:nvSpPr>
          <p:cNvPr id="7" name="6 Marcador de número de diapositiva"/>
          <p:cNvSpPr>
            <a:spLocks noGrp="1"/>
          </p:cNvSpPr>
          <p:nvPr>
            <p:ph type="sldNum" sz="quarter" idx="11"/>
          </p:nvPr>
        </p:nvSpPr>
        <p:spPr/>
        <p:txBody>
          <a:bodyPr rtlCol="0"/>
          <a:lstStyle/>
          <a:p>
            <a:fld id="{A41DB566-6001-1B4F-A74B-7213F33DBA30}" type="slidenum">
              <a:rPr lang="en-US" smtClean="0"/>
              <a:pPr/>
              <a:t>‹Nº›</a:t>
            </a:fld>
            <a:endParaRPr lang="en-US"/>
          </a:p>
        </p:txBody>
      </p:sp>
      <p:sp>
        <p:nvSpPr>
          <p:cNvPr id="8" name="7 Marcador de pie de página"/>
          <p:cNvSpPr>
            <a:spLocks noGrp="1"/>
          </p:cNvSpPr>
          <p:nvPr>
            <p:ph type="ftr" sz="quarter" idx="12"/>
          </p:nvPr>
        </p:nvSpPr>
        <p:spPr/>
        <p:txBody>
          <a:bodyPr rtlCol="0"/>
          <a:lstStyle/>
          <a:p>
            <a:r>
              <a:rPr lang="en-US" smtClean="0"/>
              <a:t>Chapter 22 Project management</a:t>
            </a:r>
            <a:endParaRPr lang="en-US"/>
          </a:p>
        </p:txBody>
      </p:sp>
    </p:spTree>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90FD69DE-57F5-CD4E-8504-9FD58D3DE09F}" type="datetime1">
              <a:rPr lang="en-US" smtClean="0"/>
              <a:pPr/>
              <a:t>11/9/2020</a:t>
            </a:fld>
            <a:endParaRPr lang="en-US"/>
          </a:p>
        </p:txBody>
      </p:sp>
      <p:sp>
        <p:nvSpPr>
          <p:cNvPr id="3" name="2 Marcador de pie de página"/>
          <p:cNvSpPr>
            <a:spLocks noGrp="1"/>
          </p:cNvSpPr>
          <p:nvPr>
            <p:ph type="ftr" sz="quarter" idx="11"/>
          </p:nvPr>
        </p:nvSpPr>
        <p:spPr/>
        <p:txBody>
          <a:bodyPr/>
          <a:lstStyle/>
          <a:p>
            <a:r>
              <a:rPr lang="en-US" smtClean="0"/>
              <a:t>Chapter 22 Project management</a:t>
            </a:r>
            <a:endParaRPr lang="en-US"/>
          </a:p>
        </p:txBody>
      </p:sp>
      <p:sp>
        <p:nvSpPr>
          <p:cNvPr id="4" name="3 Marcador de número de diapositiva"/>
          <p:cNvSpPr>
            <a:spLocks noGrp="1"/>
          </p:cNvSpPr>
          <p:nvPr>
            <p:ph type="sldNum" sz="quarter" idx="12"/>
          </p:nvPr>
        </p:nvSpPr>
        <p:spPr/>
        <p:txBody>
          <a:bodyPr/>
          <a:lstStyle/>
          <a:p>
            <a:fld id="{A41DB566-6001-1B4F-A74B-7213F33DBA30}" type="slidenum">
              <a:rPr lang="en-US" smtClean="0"/>
              <a:pPr/>
              <a:t>‹Nº›</a:t>
            </a:fld>
            <a:endParaRPr lang="en-US"/>
          </a:p>
        </p:txBody>
      </p:sp>
    </p:spTree>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1"/>
      </p:bgRef>
    </p:bg>
    <p:spTree>
      <p:nvGrpSpPr>
        <p:cNvPr id="1" name=""/>
        <p:cNvGrpSpPr/>
        <p:nvPr/>
      </p:nvGrpSpPr>
      <p:grpSpPr>
        <a:xfrm>
          <a:off x="0" y="0"/>
          <a:ext cx="0" cy="0"/>
          <a:chOff x="0" y="0"/>
          <a:chExt cx="0" cy="0"/>
        </a:xfrm>
      </p:grpSpPr>
      <p:sp>
        <p:nvSpPr>
          <p:cNvPr id="10" name="9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1 Título"/>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8" name="7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17 Marcador de contenido"/>
          <p:cNvSpPr>
            <a:spLocks noGrp="1"/>
          </p:cNvSpPr>
          <p:nvPr>
            <p:ph sz="quarter" idx="1"/>
          </p:nvPr>
        </p:nvSpPr>
        <p:spPr>
          <a:xfrm>
            <a:off x="304800" y="274320"/>
            <a:ext cx="5638800" cy="6327648"/>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1" name="20 Marcador de fecha"/>
          <p:cNvSpPr>
            <a:spLocks noGrp="1"/>
          </p:cNvSpPr>
          <p:nvPr>
            <p:ph type="dt" sz="half" idx="14"/>
          </p:nvPr>
        </p:nvSpPr>
        <p:spPr/>
        <p:txBody>
          <a:bodyPr rtlCol="0"/>
          <a:lstStyle/>
          <a:p>
            <a:fld id="{90FD69DE-57F5-CD4E-8504-9FD58D3DE09F}" type="datetime1">
              <a:rPr lang="en-US" smtClean="0"/>
              <a:pPr/>
              <a:t>11/9/2020</a:t>
            </a:fld>
            <a:endParaRPr lang="en-US"/>
          </a:p>
        </p:txBody>
      </p:sp>
      <p:sp>
        <p:nvSpPr>
          <p:cNvPr id="22" name="21 Marcador de número de diapositiva"/>
          <p:cNvSpPr>
            <a:spLocks noGrp="1"/>
          </p:cNvSpPr>
          <p:nvPr>
            <p:ph type="sldNum" sz="quarter" idx="15"/>
          </p:nvPr>
        </p:nvSpPr>
        <p:spPr/>
        <p:txBody>
          <a:bodyPr rtlCol="0"/>
          <a:lstStyle/>
          <a:p>
            <a:fld id="{A41DB566-6001-1B4F-A74B-7213F33DBA30}" type="slidenum">
              <a:rPr lang="en-US" smtClean="0"/>
              <a:pPr/>
              <a:t>‹Nº›</a:t>
            </a:fld>
            <a:endParaRPr lang="en-US"/>
          </a:p>
        </p:txBody>
      </p:sp>
      <p:sp>
        <p:nvSpPr>
          <p:cNvPr id="23" name="22 Marcador de pie de página"/>
          <p:cNvSpPr>
            <a:spLocks noGrp="1"/>
          </p:cNvSpPr>
          <p:nvPr>
            <p:ph type="ftr" sz="quarter" idx="16"/>
          </p:nvPr>
        </p:nvSpPr>
        <p:spPr/>
        <p:txBody>
          <a:bodyPr rtlCol="0"/>
          <a:lstStyle/>
          <a:p>
            <a:r>
              <a:rPr lang="en-US" smtClean="0"/>
              <a:t>Chapter 22 Project management</a:t>
            </a:r>
            <a:endParaRPr lang="en-US"/>
          </a:p>
        </p:txBody>
      </p:sp>
    </p:spTree>
  </p:cSld>
  <p:clrMapOvr>
    <a:overrideClrMapping bg1="lt1" tx1="dk1" bg2="lt2" tx2="dk2" accent1="accent1" accent2="accent2" accent3="accent3" accent4="accent4" accent5="accent5" accent6="accent6" hlink="hlink" folHlink="folHlink"/>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Conector recto"/>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Título"/>
          <p:cNvSpPr>
            <a:spLocks noGrp="1"/>
          </p:cNvSpPr>
          <p:nvPr>
            <p:ph type="title"/>
          </p:nvPr>
        </p:nvSpPr>
        <p:spPr>
          <a:xfrm rot="5400000">
            <a:off x="3350133" y="3200400"/>
            <a:ext cx="6309360" cy="457200"/>
          </a:xfrm>
        </p:spPr>
        <p:txBody>
          <a:bodyPr anchor="b"/>
          <a:lstStyle>
            <a:lvl1pPr algn="l">
              <a:buNone/>
              <a:defRPr sz="2000" b="1"/>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10" name="9 Conector recto"/>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Rectángulo"/>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18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19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16 Marcador de fecha"/>
          <p:cNvSpPr>
            <a:spLocks noGrp="1"/>
          </p:cNvSpPr>
          <p:nvPr>
            <p:ph type="dt" sz="half" idx="10"/>
          </p:nvPr>
        </p:nvSpPr>
        <p:spPr/>
        <p:txBody>
          <a:bodyPr rtlCol="0"/>
          <a:lstStyle/>
          <a:p>
            <a:fld id="{90FD69DE-57F5-CD4E-8504-9FD58D3DE09F}" type="datetime1">
              <a:rPr lang="en-US" smtClean="0"/>
              <a:pPr/>
              <a:t>11/9/2020</a:t>
            </a:fld>
            <a:endParaRPr lang="en-US"/>
          </a:p>
        </p:txBody>
      </p:sp>
      <p:sp>
        <p:nvSpPr>
          <p:cNvPr id="18" name="17 Marcador de número de diapositiva"/>
          <p:cNvSpPr>
            <a:spLocks noGrp="1"/>
          </p:cNvSpPr>
          <p:nvPr>
            <p:ph type="sldNum" sz="quarter" idx="11"/>
          </p:nvPr>
        </p:nvSpPr>
        <p:spPr/>
        <p:txBody>
          <a:bodyPr rtlCol="0"/>
          <a:lstStyle/>
          <a:p>
            <a:fld id="{A41DB566-6001-1B4F-A74B-7213F33DBA30}" type="slidenum">
              <a:rPr lang="en-US" smtClean="0"/>
              <a:pPr/>
              <a:t>‹Nº›</a:t>
            </a:fld>
            <a:endParaRPr lang="en-US"/>
          </a:p>
        </p:txBody>
      </p:sp>
      <p:sp>
        <p:nvSpPr>
          <p:cNvPr id="21" name="20 Marcador de pie de página"/>
          <p:cNvSpPr>
            <a:spLocks noGrp="1"/>
          </p:cNvSpPr>
          <p:nvPr>
            <p:ph type="ftr" sz="quarter" idx="12"/>
          </p:nvPr>
        </p:nvSpPr>
        <p:spPr/>
        <p:txBody>
          <a:bodyPr rtlCol="0"/>
          <a:lstStyle/>
          <a:p>
            <a:r>
              <a:rPr lang="en-US" smtClean="0"/>
              <a:t>Chapter 22 Project management</a:t>
            </a:r>
            <a:endParaRPr lang="en-US"/>
          </a:p>
        </p:txBody>
      </p:sp>
    </p:spTree>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21 Marcador de título"/>
          <p:cNvSpPr>
            <a:spLocks noGrp="1"/>
          </p:cNvSpPr>
          <p:nvPr>
            <p:ph type="title"/>
          </p:nvPr>
        </p:nvSpPr>
        <p:spPr>
          <a:xfrm>
            <a:off x="457200" y="274638"/>
            <a:ext cx="7467600" cy="1143000"/>
          </a:xfrm>
          <a:prstGeom prst="rect">
            <a:avLst/>
          </a:prstGeom>
        </p:spPr>
        <p:txBody>
          <a:bodyPr vert="horz" anchor="b">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90FD69DE-57F5-CD4E-8504-9FD58D3DE09F}" type="datetime1">
              <a:rPr lang="en-US" smtClean="0"/>
              <a:pPr/>
              <a:t>11/9/2020</a:t>
            </a:fld>
            <a:endParaRPr lang="en-US"/>
          </a:p>
        </p:txBody>
      </p:sp>
      <p:sp>
        <p:nvSpPr>
          <p:cNvPr id="3" name="2 Marcador de pie de página"/>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r>
              <a:rPr lang="en-US" smtClean="0"/>
              <a:t>Chapter 22 Project management</a:t>
            </a:r>
            <a:endParaRPr lang="en-US"/>
          </a:p>
        </p:txBody>
      </p:sp>
      <p:sp>
        <p:nvSpPr>
          <p:cNvPr id="7" name="6 Conector recto"/>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Marcador de número de diapositiva"/>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A41DB566-6001-1B4F-A74B-7213F33DBA30}"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8214" y="2893511"/>
            <a:ext cx="6172200" cy="734661"/>
          </a:xfrm>
        </p:spPr>
        <p:txBody>
          <a:bodyPr>
            <a:normAutofit/>
          </a:bodyPr>
          <a:lstStyle/>
          <a:p>
            <a:r>
              <a:rPr lang="en-GB" sz="3200" dirty="0" err="1" smtClean="0"/>
              <a:t>Gestion</a:t>
            </a:r>
            <a:r>
              <a:rPr lang="en-GB" sz="3200" dirty="0" smtClean="0"/>
              <a:t> de </a:t>
            </a:r>
            <a:r>
              <a:rPr lang="en-GB" sz="3200" dirty="0" err="1" smtClean="0"/>
              <a:t>proyectos</a:t>
            </a:r>
            <a:endParaRPr lang="en-US" sz="3200" dirty="0"/>
          </a:p>
        </p:txBody>
      </p:sp>
      <p:sp>
        <p:nvSpPr>
          <p:cNvPr id="4" name="Slide Number Placeholder 3"/>
          <p:cNvSpPr>
            <a:spLocks noGrp="1"/>
          </p:cNvSpPr>
          <p:nvPr>
            <p:ph type="sldNum" sz="quarter" idx="12"/>
          </p:nvPr>
        </p:nvSpPr>
        <p:spPr/>
        <p:txBody>
          <a:bodyPr/>
          <a:lstStyle/>
          <a:p>
            <a:fld id="{A41DB566-6001-1B4F-A74B-7213F33DBA30}"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ES" dirty="0" smtClean="0"/>
              <a:t>criterios de éxito para la gestión del proyecto</a:t>
            </a:r>
            <a:endParaRPr lang="en-US" dirty="0"/>
          </a:p>
        </p:txBody>
      </p:sp>
      <p:sp>
        <p:nvSpPr>
          <p:cNvPr id="3" name="Content Placeholder 2"/>
          <p:cNvSpPr>
            <a:spLocks noGrp="1"/>
          </p:cNvSpPr>
          <p:nvPr>
            <p:ph sz="quarter" idx="1"/>
          </p:nvPr>
        </p:nvSpPr>
        <p:spPr/>
        <p:txBody>
          <a:bodyPr>
            <a:normAutofit/>
          </a:bodyPr>
          <a:lstStyle/>
          <a:p>
            <a:endParaRPr lang="es-ES" dirty="0" smtClean="0"/>
          </a:p>
          <a:p>
            <a:r>
              <a:rPr lang="es-ES" b="1" dirty="0" smtClean="0">
                <a:solidFill>
                  <a:schemeClr val="tx2"/>
                </a:solidFill>
              </a:rPr>
              <a:t>Entregar el software al cliente en el tiempo acordado.</a:t>
            </a:r>
          </a:p>
          <a:p>
            <a:r>
              <a:rPr lang="es-ES" b="1" dirty="0" smtClean="0">
                <a:solidFill>
                  <a:schemeClr val="tx2"/>
                </a:solidFill>
              </a:rPr>
              <a:t>Mantener costos dentro del presupuesto general.</a:t>
            </a:r>
          </a:p>
          <a:p>
            <a:r>
              <a:rPr lang="es-ES" b="1" dirty="0" smtClean="0">
                <a:solidFill>
                  <a:schemeClr val="tx2"/>
                </a:solidFill>
              </a:rPr>
              <a:t>Entregar software que cumpla con las expectativas del cliente.</a:t>
            </a:r>
          </a:p>
          <a:p>
            <a:r>
              <a:rPr lang="es-ES" b="1" dirty="0" smtClean="0">
                <a:solidFill>
                  <a:schemeClr val="tx2"/>
                </a:solidFill>
              </a:rPr>
              <a:t>Mantener un equipo de desarrollo óptimo y con buen funcionamiento</a:t>
            </a:r>
            <a:endParaRPr lang="en-GB" b="1" dirty="0" smtClean="0">
              <a:solidFill>
                <a:schemeClr val="tx2"/>
              </a:solidFill>
            </a:endParaRPr>
          </a:p>
          <a:p>
            <a:endParaRPr lang="en-US" dirty="0"/>
          </a:p>
        </p:txBody>
      </p:sp>
      <p:sp>
        <p:nvSpPr>
          <p:cNvPr id="4" name="Slide Number Placeholder 3"/>
          <p:cNvSpPr>
            <a:spLocks noGrp="1"/>
          </p:cNvSpPr>
          <p:nvPr>
            <p:ph type="sldNum" sz="quarter" idx="15"/>
          </p:nvPr>
        </p:nvSpPr>
        <p:spPr/>
        <p:txBody>
          <a:bodyPr/>
          <a:lstStyle/>
          <a:p>
            <a:fld id="{A41DB566-6001-1B4F-A74B-7213F33DBA30}"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A41DB566-6001-1B4F-A74B-7213F33DBA30}" type="slidenum">
              <a:rPr lang="en-US" smtClean="0"/>
              <a:pPr/>
              <a:t>11</a:t>
            </a:fld>
            <a:endParaRPr lang="en-US"/>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661416" y="2315066"/>
            <a:ext cx="7467600" cy="3124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308102" y="1052186"/>
            <a:ext cx="8430513" cy="1077218"/>
          </a:xfrm>
          <a:prstGeom prst="rect">
            <a:avLst/>
          </a:prstGeom>
          <a:noFill/>
        </p:spPr>
        <p:txBody>
          <a:bodyPr wrap="none" rtlCol="0">
            <a:spAutoFit/>
          </a:bodyPr>
          <a:lstStyle/>
          <a:p>
            <a:r>
              <a:rPr lang="it-IT" sz="3200" b="1" dirty="0">
                <a:solidFill>
                  <a:schemeClr val="tx2"/>
                </a:solidFill>
                <a:latin typeface="Arial Narrow" pitchFamily="34" charset="0"/>
              </a:rPr>
              <a:t>Lo importante es que las restricciones del </a:t>
            </a:r>
            <a:r>
              <a:rPr lang="it-IT" sz="3200" b="1" dirty="0" smtClean="0">
                <a:solidFill>
                  <a:schemeClr val="tx2"/>
                </a:solidFill>
                <a:latin typeface="Arial Narrow" pitchFamily="34" charset="0"/>
              </a:rPr>
              <a:t>proyecto</a:t>
            </a:r>
          </a:p>
          <a:p>
            <a:pPr algn="ctr"/>
            <a:r>
              <a:rPr lang="it-IT" sz="3200" b="1" dirty="0" smtClean="0">
                <a:solidFill>
                  <a:schemeClr val="tx2"/>
                </a:solidFill>
                <a:latin typeface="Arial Narrow" pitchFamily="34" charset="0"/>
              </a:rPr>
              <a:t> </a:t>
            </a:r>
            <a:r>
              <a:rPr lang="it-IT" sz="3200" b="1" dirty="0">
                <a:solidFill>
                  <a:schemeClr val="tx2"/>
                </a:solidFill>
                <a:latin typeface="Arial Narrow" pitchFamily="34" charset="0"/>
              </a:rPr>
              <a:t>esten en equilibrio</a:t>
            </a:r>
          </a:p>
        </p:txBody>
      </p:sp>
      <p:sp>
        <p:nvSpPr>
          <p:cNvPr id="10" name="Title 1"/>
          <p:cNvSpPr>
            <a:spLocks noGrp="1"/>
          </p:cNvSpPr>
          <p:nvPr>
            <p:ph type="title"/>
          </p:nvPr>
        </p:nvSpPr>
        <p:spPr>
          <a:xfrm>
            <a:off x="661416" y="260850"/>
            <a:ext cx="7467600" cy="590920"/>
          </a:xfrm>
        </p:spPr>
        <p:txBody>
          <a:bodyPr/>
          <a:lstStyle/>
          <a:p>
            <a:pPr algn="ctr"/>
            <a:r>
              <a:rPr lang="es-ES" dirty="0" smtClean="0"/>
              <a:t>criterios de éxito del proyecto</a:t>
            </a:r>
            <a:endParaRPr lang="en-US" dirty="0"/>
          </a:p>
        </p:txBody>
      </p:sp>
    </p:spTree>
    <p:extLst>
      <p:ext uri="{BB962C8B-B14F-4D97-AF65-F5344CB8AC3E}">
        <p14:creationId xmlns:p14="http://schemas.microsoft.com/office/powerpoint/2010/main" val="38823810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a:xfrm>
            <a:off x="381001" y="262912"/>
            <a:ext cx="8476054" cy="1109007"/>
          </a:xfrm>
          <a:noFill/>
          <a:ln/>
        </p:spPr>
        <p:txBody>
          <a:bodyPr lIns="90840" tIns="44623" rIns="90840" bIns="44623"/>
          <a:lstStyle/>
          <a:p>
            <a:r>
              <a:rPr lang="en-GB" b="1" dirty="0" err="1" smtClean="0"/>
              <a:t>Gestion</a:t>
            </a:r>
            <a:r>
              <a:rPr lang="en-GB" b="1" dirty="0" smtClean="0"/>
              <a:t> de </a:t>
            </a:r>
            <a:r>
              <a:rPr lang="en-GB" b="1" dirty="0" err="1" smtClean="0"/>
              <a:t>proyectos</a:t>
            </a:r>
            <a:r>
              <a:rPr lang="en-GB" b="1" dirty="0" smtClean="0"/>
              <a:t> de software</a:t>
            </a:r>
            <a:r>
              <a:rPr lang="en-GB" dirty="0" smtClean="0"/>
              <a:t/>
            </a:r>
            <a:br>
              <a:rPr lang="en-GB" dirty="0" smtClean="0"/>
            </a:br>
            <a:endParaRPr lang="en-GB" dirty="0"/>
          </a:p>
        </p:txBody>
      </p:sp>
      <p:sp>
        <p:nvSpPr>
          <p:cNvPr id="12290" name="Rectangle 2"/>
          <p:cNvSpPr>
            <a:spLocks noGrp="1" noChangeArrowheads="1"/>
          </p:cNvSpPr>
          <p:nvPr>
            <p:ph sz="quarter" idx="1"/>
          </p:nvPr>
        </p:nvSpPr>
        <p:spPr>
          <a:xfrm>
            <a:off x="661416" y="1600200"/>
            <a:ext cx="7467600" cy="4133850"/>
          </a:xfrm>
          <a:noFill/>
          <a:ln/>
        </p:spPr>
        <p:txBody>
          <a:bodyPr lIns="90840" tIns="44623" rIns="90840" bIns="44623">
            <a:normAutofit/>
          </a:bodyPr>
          <a:lstStyle/>
          <a:p>
            <a:r>
              <a:rPr lang="en-US" b="1" dirty="0" smtClean="0">
                <a:solidFill>
                  <a:schemeClr val="tx2"/>
                </a:solidFill>
              </a:rPr>
              <a:t>El </a:t>
            </a:r>
            <a:r>
              <a:rPr lang="en-US" b="1" dirty="0" err="1" smtClean="0">
                <a:solidFill>
                  <a:schemeClr val="tx2"/>
                </a:solidFill>
              </a:rPr>
              <a:t>producto</a:t>
            </a:r>
            <a:r>
              <a:rPr lang="en-US" b="1" dirty="0" smtClean="0">
                <a:solidFill>
                  <a:schemeClr val="tx2"/>
                </a:solidFill>
              </a:rPr>
              <a:t> </a:t>
            </a:r>
            <a:r>
              <a:rPr lang="en-US" b="1" dirty="0" err="1" smtClean="0">
                <a:solidFill>
                  <a:schemeClr val="tx2"/>
                </a:solidFill>
              </a:rPr>
              <a:t>es</a:t>
            </a:r>
            <a:r>
              <a:rPr lang="en-US" b="1" dirty="0" smtClean="0">
                <a:solidFill>
                  <a:schemeClr val="tx2"/>
                </a:solidFill>
              </a:rPr>
              <a:t> intangible</a:t>
            </a:r>
            <a:r>
              <a:rPr lang="en-GB" b="1" dirty="0" smtClean="0">
                <a:solidFill>
                  <a:schemeClr val="tx2"/>
                </a:solidFill>
              </a:rPr>
              <a:t>.</a:t>
            </a:r>
          </a:p>
          <a:p>
            <a:pPr lvl="1"/>
            <a:r>
              <a:rPr lang="es-ES" b="1" dirty="0" smtClean="0">
                <a:solidFill>
                  <a:schemeClr val="tx2"/>
                </a:solidFill>
              </a:rPr>
              <a:t>Los administradores de proyectos de software no pueden constatar el progreso con sólo observar el artefacto que se construye.</a:t>
            </a:r>
            <a:endParaRPr lang="en-GB" b="1" dirty="0" smtClean="0">
              <a:solidFill>
                <a:schemeClr val="tx2"/>
              </a:solidFill>
            </a:endParaRPr>
          </a:p>
          <a:p>
            <a:r>
              <a:rPr lang="es-ES" b="1" dirty="0" smtClean="0">
                <a:solidFill>
                  <a:schemeClr val="tx2"/>
                </a:solidFill>
              </a:rPr>
              <a:t>Los grandes proyectos de software con frecuencia son proyectos excepcionales</a:t>
            </a:r>
            <a:r>
              <a:rPr lang="en-GB" b="1" dirty="0" smtClean="0">
                <a:solidFill>
                  <a:schemeClr val="tx2"/>
                </a:solidFill>
              </a:rPr>
              <a:t>.</a:t>
            </a:r>
          </a:p>
          <a:p>
            <a:pPr lvl="1"/>
            <a:r>
              <a:rPr lang="es-ES" b="1" dirty="0" smtClean="0">
                <a:solidFill>
                  <a:schemeClr val="tx2"/>
                </a:solidFill>
              </a:rPr>
              <a:t>Los grandes proyectos de software en general  son diferentes de los proyectos anteriores. </a:t>
            </a:r>
            <a:endParaRPr lang="en-GB" b="1" dirty="0" smtClean="0">
              <a:solidFill>
                <a:schemeClr val="tx2"/>
              </a:solidFill>
            </a:endParaRPr>
          </a:p>
          <a:p>
            <a:r>
              <a:rPr lang="es-ES" b="1" dirty="0" smtClean="0">
                <a:solidFill>
                  <a:schemeClr val="tx2"/>
                </a:solidFill>
              </a:rPr>
              <a:t>Los procesos de software son variables y específicos de la organización</a:t>
            </a:r>
          </a:p>
        </p:txBody>
      </p:sp>
      <p:sp>
        <p:nvSpPr>
          <p:cNvPr id="4" name="Slide Number Placeholder 3"/>
          <p:cNvSpPr>
            <a:spLocks noGrp="1"/>
          </p:cNvSpPr>
          <p:nvPr>
            <p:ph type="sldNum" sz="quarter" idx="15"/>
          </p:nvPr>
        </p:nvSpPr>
        <p:spPr/>
        <p:txBody>
          <a:bodyPr/>
          <a:lstStyle/>
          <a:p>
            <a:fld id="{A41DB566-6001-1B4F-A74B-7213F33DBA30}" type="slidenum">
              <a:rPr lang="en-US" smtClean="0"/>
              <a:pPr/>
              <a:t>12</a:t>
            </a:fld>
            <a:endParaRPr lang="en-US"/>
          </a:p>
        </p:txBody>
      </p:sp>
    </p:spTree>
  </p:cSld>
  <p:clrMapOvr>
    <a:masterClrMapping/>
  </p:clrMapOvr>
  <p:transition advTm="200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title"/>
          </p:nvPr>
        </p:nvSpPr>
        <p:spPr>
          <a:xfrm>
            <a:off x="457200" y="223591"/>
            <a:ext cx="7467600" cy="597023"/>
          </a:xfrm>
          <a:noFill/>
          <a:ln/>
        </p:spPr>
        <p:txBody>
          <a:bodyPr lIns="90840" tIns="44623" rIns="90840" bIns="44623">
            <a:normAutofit fontScale="90000"/>
          </a:bodyPr>
          <a:lstStyle/>
          <a:p>
            <a:r>
              <a:rPr lang="en-GB" b="1" dirty="0" err="1" smtClean="0"/>
              <a:t>Actividades</a:t>
            </a:r>
            <a:r>
              <a:rPr lang="en-GB" b="1" dirty="0" smtClean="0"/>
              <a:t> de los </a:t>
            </a:r>
            <a:r>
              <a:rPr lang="en-GB" b="1" dirty="0" err="1" smtClean="0"/>
              <a:t>administradores</a:t>
            </a:r>
            <a:endParaRPr lang="en-GB" b="1" dirty="0"/>
          </a:p>
        </p:txBody>
      </p:sp>
      <p:sp>
        <p:nvSpPr>
          <p:cNvPr id="14338" name="Rectangle 2"/>
          <p:cNvSpPr>
            <a:spLocks noGrp="1" noChangeArrowheads="1"/>
          </p:cNvSpPr>
          <p:nvPr>
            <p:ph sz="quarter" idx="1"/>
          </p:nvPr>
        </p:nvSpPr>
        <p:spPr>
          <a:xfrm>
            <a:off x="457200" y="1066800"/>
            <a:ext cx="7467600" cy="4873752"/>
          </a:xfrm>
          <a:noFill/>
          <a:ln/>
        </p:spPr>
        <p:txBody>
          <a:bodyPr lIns="90840" tIns="44623" rIns="90840" bIns="44623">
            <a:normAutofit lnSpcReduction="10000"/>
          </a:bodyPr>
          <a:lstStyle/>
          <a:p>
            <a:pPr marL="274320" lvl="1">
              <a:spcBef>
                <a:spcPts val="600"/>
              </a:spcBef>
              <a:buSzPct val="70000"/>
              <a:buFont typeface="Wingdings"/>
              <a:buChar char=""/>
            </a:pPr>
            <a:r>
              <a:rPr lang="en-US" sz="2400" b="1" dirty="0" err="1">
                <a:solidFill>
                  <a:schemeClr val="tx2"/>
                </a:solidFill>
              </a:rPr>
              <a:t>Planeación</a:t>
            </a:r>
            <a:r>
              <a:rPr lang="en-US" sz="2400" b="1" dirty="0">
                <a:solidFill>
                  <a:schemeClr val="tx2"/>
                </a:solidFill>
              </a:rPr>
              <a:t> del </a:t>
            </a:r>
            <a:r>
              <a:rPr lang="en-US" sz="2400" b="1" dirty="0" err="1">
                <a:solidFill>
                  <a:schemeClr val="tx2"/>
                </a:solidFill>
              </a:rPr>
              <a:t>proyecto</a:t>
            </a:r>
            <a:endParaRPr lang="en-GB" sz="2400" b="1" dirty="0">
              <a:solidFill>
                <a:schemeClr val="tx2"/>
              </a:solidFill>
            </a:endParaRPr>
          </a:p>
          <a:p>
            <a:pPr marL="548640" lvl="3" indent="-274320">
              <a:spcBef>
                <a:spcPts val="600"/>
              </a:spcBef>
              <a:buClr>
                <a:schemeClr val="accent1"/>
              </a:buClr>
              <a:buSzPct val="70000"/>
            </a:pPr>
            <a:r>
              <a:rPr lang="es-ES" sz="2400" dirty="0">
                <a:solidFill>
                  <a:schemeClr val="tx2"/>
                </a:solidFill>
              </a:rPr>
              <a:t>Son responsables de la planeación, estimación y calendarización del desarrollo del proyecto, así como de la asignación de tareas a las personas</a:t>
            </a:r>
            <a:endParaRPr lang="en-GB" sz="2400" dirty="0">
              <a:solidFill>
                <a:schemeClr val="tx2"/>
              </a:solidFill>
            </a:endParaRPr>
          </a:p>
          <a:p>
            <a:pPr marL="274320" lvl="1">
              <a:spcBef>
                <a:spcPts val="600"/>
              </a:spcBef>
              <a:buSzPct val="70000"/>
              <a:buFont typeface="Wingdings"/>
              <a:buChar char=""/>
            </a:pPr>
            <a:r>
              <a:rPr lang="en-US" sz="2400" b="1" dirty="0" err="1">
                <a:solidFill>
                  <a:schemeClr val="tx2"/>
                </a:solidFill>
              </a:rPr>
              <a:t>Informes</a:t>
            </a:r>
            <a:endParaRPr lang="en-GB" sz="2400" b="1" dirty="0">
              <a:solidFill>
                <a:schemeClr val="tx2"/>
              </a:solidFill>
            </a:endParaRPr>
          </a:p>
          <a:p>
            <a:pPr marL="548640" lvl="3" indent="-274320">
              <a:spcBef>
                <a:spcPts val="600"/>
              </a:spcBef>
              <a:buClr>
                <a:schemeClr val="accent1"/>
              </a:buClr>
              <a:buSzPct val="70000"/>
            </a:pPr>
            <a:r>
              <a:rPr lang="en-US" sz="2400" dirty="0" smtClean="0">
                <a:solidFill>
                  <a:schemeClr val="tx2"/>
                </a:solidFill>
              </a:rPr>
              <a:t>Son </a:t>
            </a:r>
            <a:r>
              <a:rPr lang="en-US" sz="2400" dirty="0" err="1">
                <a:solidFill>
                  <a:schemeClr val="tx2"/>
                </a:solidFill>
              </a:rPr>
              <a:t>responsables</a:t>
            </a:r>
            <a:r>
              <a:rPr lang="en-US" sz="2400" dirty="0">
                <a:solidFill>
                  <a:schemeClr val="tx2"/>
                </a:solidFill>
              </a:rPr>
              <a:t> de </a:t>
            </a:r>
            <a:r>
              <a:rPr lang="es-ES" sz="2400" dirty="0">
                <a:solidFill>
                  <a:schemeClr val="tx2"/>
                </a:solidFill>
              </a:rPr>
              <a:t>informar del avance de un proyecto a los clientes y administradores de la compañía </a:t>
            </a:r>
            <a:r>
              <a:rPr lang="en-US" sz="2400" dirty="0" err="1">
                <a:solidFill>
                  <a:schemeClr val="tx2"/>
                </a:solidFill>
              </a:rPr>
              <a:t>que</a:t>
            </a:r>
            <a:r>
              <a:rPr lang="en-US" sz="2400" dirty="0">
                <a:solidFill>
                  <a:schemeClr val="tx2"/>
                </a:solidFill>
              </a:rPr>
              <a:t> </a:t>
            </a:r>
            <a:r>
              <a:rPr lang="en-US" sz="2400" dirty="0" err="1">
                <a:solidFill>
                  <a:schemeClr val="tx2"/>
                </a:solidFill>
              </a:rPr>
              <a:t>desarrolla</a:t>
            </a:r>
            <a:r>
              <a:rPr lang="en-US" sz="2400" dirty="0">
                <a:solidFill>
                  <a:schemeClr val="tx2"/>
                </a:solidFill>
              </a:rPr>
              <a:t> el software.</a:t>
            </a:r>
          </a:p>
          <a:p>
            <a:pPr marL="274320" lvl="1">
              <a:spcBef>
                <a:spcPts val="600"/>
              </a:spcBef>
              <a:buSzPct val="70000"/>
              <a:buFont typeface="Wingdings"/>
              <a:buChar char=""/>
            </a:pPr>
            <a:r>
              <a:rPr lang="en-US" sz="2400" b="1" dirty="0" err="1">
                <a:solidFill>
                  <a:schemeClr val="tx2"/>
                </a:solidFill>
              </a:rPr>
              <a:t>Gestión</a:t>
            </a:r>
            <a:r>
              <a:rPr lang="en-US" sz="2400" b="1" dirty="0">
                <a:solidFill>
                  <a:schemeClr val="tx2"/>
                </a:solidFill>
              </a:rPr>
              <a:t> del </a:t>
            </a:r>
            <a:r>
              <a:rPr lang="en-US" sz="2400" b="1" dirty="0" err="1">
                <a:solidFill>
                  <a:schemeClr val="tx2"/>
                </a:solidFill>
              </a:rPr>
              <a:t>riesgo</a:t>
            </a:r>
            <a:endParaRPr lang="en-US" sz="2400" b="1" dirty="0">
              <a:solidFill>
                <a:schemeClr val="tx2"/>
              </a:solidFill>
            </a:endParaRPr>
          </a:p>
          <a:p>
            <a:pPr marL="548640" lvl="3" indent="-274320">
              <a:spcBef>
                <a:spcPts val="600"/>
              </a:spcBef>
              <a:buClr>
                <a:schemeClr val="accent1"/>
              </a:buClr>
              <a:buSzPct val="70000"/>
            </a:pPr>
            <a:r>
              <a:rPr lang="es-ES" sz="2400" dirty="0" smtClean="0">
                <a:solidFill>
                  <a:schemeClr val="tx2"/>
                </a:solidFill>
              </a:rPr>
              <a:t>Tienen </a:t>
            </a:r>
            <a:r>
              <a:rPr lang="es-ES" sz="2400" dirty="0">
                <a:solidFill>
                  <a:schemeClr val="tx2"/>
                </a:solidFill>
              </a:rPr>
              <a:t>que valorar los riesgos que pueden afectar un proyecto, monitorizar dichos riesgos y emprender acciones </a:t>
            </a:r>
            <a:r>
              <a:rPr lang="en-US" sz="2400" dirty="0" err="1">
                <a:solidFill>
                  <a:schemeClr val="tx2"/>
                </a:solidFill>
              </a:rPr>
              <a:t>cuando</a:t>
            </a:r>
            <a:r>
              <a:rPr lang="en-US" sz="2400" dirty="0">
                <a:solidFill>
                  <a:schemeClr val="tx2"/>
                </a:solidFill>
              </a:rPr>
              <a:t> </a:t>
            </a:r>
            <a:r>
              <a:rPr lang="en-US" sz="2400" dirty="0" err="1">
                <a:solidFill>
                  <a:schemeClr val="tx2"/>
                </a:solidFill>
              </a:rPr>
              <a:t>surjan</a:t>
            </a:r>
            <a:r>
              <a:rPr lang="en-US" sz="2400" dirty="0">
                <a:solidFill>
                  <a:schemeClr val="tx2"/>
                </a:solidFill>
              </a:rPr>
              <a:t> </a:t>
            </a:r>
            <a:r>
              <a:rPr lang="en-US" sz="2400" dirty="0" err="1">
                <a:solidFill>
                  <a:schemeClr val="tx2"/>
                </a:solidFill>
              </a:rPr>
              <a:t>problemas</a:t>
            </a:r>
            <a:r>
              <a:rPr lang="en-US" sz="2400" dirty="0">
                <a:solidFill>
                  <a:schemeClr val="tx2"/>
                </a:solidFill>
              </a:rPr>
              <a:t>.</a:t>
            </a:r>
            <a:endParaRPr lang="en-GB" sz="2400" dirty="0">
              <a:solidFill>
                <a:schemeClr val="tx2"/>
              </a:solidFill>
            </a:endParaRPr>
          </a:p>
        </p:txBody>
      </p:sp>
      <p:sp>
        <p:nvSpPr>
          <p:cNvPr id="4" name="Slide Number Placeholder 3"/>
          <p:cNvSpPr>
            <a:spLocks noGrp="1"/>
          </p:cNvSpPr>
          <p:nvPr>
            <p:ph type="sldNum" sz="quarter" idx="15"/>
          </p:nvPr>
        </p:nvSpPr>
        <p:spPr/>
        <p:txBody>
          <a:bodyPr/>
          <a:lstStyle/>
          <a:p>
            <a:fld id="{A41DB566-6001-1B4F-A74B-7213F33DBA30}" type="slidenum">
              <a:rPr lang="en-US" smtClean="0"/>
              <a:pPr/>
              <a:t>13</a:t>
            </a:fld>
            <a:endParaRPr lang="en-US"/>
          </a:p>
        </p:txBody>
      </p:sp>
    </p:spTree>
  </p:cSld>
  <p:clrMapOvr>
    <a:masterClrMapping/>
  </p:clrMapOvr>
  <p:transition advTm="200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1416" y="126155"/>
            <a:ext cx="7467600" cy="599457"/>
          </a:xfrm>
        </p:spPr>
        <p:txBody>
          <a:bodyPr/>
          <a:lstStyle/>
          <a:p>
            <a:r>
              <a:rPr lang="en-GB" dirty="0" err="1" smtClean="0"/>
              <a:t>Actividades</a:t>
            </a:r>
            <a:r>
              <a:rPr lang="en-GB" dirty="0" smtClean="0"/>
              <a:t> de los </a:t>
            </a:r>
            <a:r>
              <a:rPr lang="en-GB" dirty="0" err="1" smtClean="0"/>
              <a:t>administradores</a:t>
            </a:r>
            <a:endParaRPr lang="en-US" dirty="0"/>
          </a:p>
        </p:txBody>
      </p:sp>
      <p:sp>
        <p:nvSpPr>
          <p:cNvPr id="3" name="Content Placeholder 2"/>
          <p:cNvSpPr>
            <a:spLocks noGrp="1"/>
          </p:cNvSpPr>
          <p:nvPr>
            <p:ph sz="quarter" idx="1"/>
          </p:nvPr>
        </p:nvSpPr>
        <p:spPr>
          <a:xfrm>
            <a:off x="457200" y="867901"/>
            <a:ext cx="7467600" cy="5269852"/>
          </a:xfrm>
        </p:spPr>
        <p:txBody>
          <a:bodyPr>
            <a:noAutofit/>
          </a:bodyPr>
          <a:lstStyle/>
          <a:p>
            <a:pPr lvl="1">
              <a:spcBef>
                <a:spcPts val="600"/>
              </a:spcBef>
              <a:buSzPct val="70000"/>
              <a:buFont typeface="Wingdings"/>
              <a:buChar char=""/>
            </a:pPr>
            <a:r>
              <a:rPr lang="en-US" sz="2400" b="1" dirty="0" err="1">
                <a:solidFill>
                  <a:schemeClr val="tx2"/>
                </a:solidFill>
              </a:rPr>
              <a:t>Gestión</a:t>
            </a:r>
            <a:r>
              <a:rPr lang="en-US" sz="2400" b="1" dirty="0">
                <a:solidFill>
                  <a:schemeClr val="tx2"/>
                </a:solidFill>
              </a:rPr>
              <a:t> de personal</a:t>
            </a:r>
          </a:p>
          <a:p>
            <a:pPr marL="925830" lvl="2" indent="-274320">
              <a:spcBef>
                <a:spcPts val="600"/>
              </a:spcBef>
              <a:buClr>
                <a:schemeClr val="accent1"/>
              </a:buClr>
              <a:buSzPct val="70000"/>
            </a:pPr>
            <a:r>
              <a:rPr lang="en-US" sz="2400" dirty="0" smtClean="0">
                <a:solidFill>
                  <a:schemeClr val="tx2"/>
                </a:solidFill>
              </a:rPr>
              <a:t>Son </a:t>
            </a:r>
            <a:r>
              <a:rPr lang="en-US" sz="2400" dirty="0" err="1">
                <a:solidFill>
                  <a:schemeClr val="tx2"/>
                </a:solidFill>
              </a:rPr>
              <a:t>responsables</a:t>
            </a:r>
            <a:r>
              <a:rPr lang="en-US" sz="2400" dirty="0">
                <a:solidFill>
                  <a:schemeClr val="tx2"/>
                </a:solidFill>
              </a:rPr>
              <a:t> de </a:t>
            </a:r>
            <a:r>
              <a:rPr lang="en-US" sz="2400" dirty="0" err="1">
                <a:solidFill>
                  <a:schemeClr val="tx2"/>
                </a:solidFill>
              </a:rPr>
              <a:t>administrar</a:t>
            </a:r>
            <a:r>
              <a:rPr lang="en-US" sz="2400" dirty="0">
                <a:solidFill>
                  <a:schemeClr val="tx2"/>
                </a:solidFill>
              </a:rPr>
              <a:t> </a:t>
            </a:r>
            <a:r>
              <a:rPr lang="es-ES" sz="2400" dirty="0" smtClean="0">
                <a:solidFill>
                  <a:schemeClr val="tx2"/>
                </a:solidFill>
              </a:rPr>
              <a:t>el equipo </a:t>
            </a:r>
            <a:r>
              <a:rPr lang="es-ES" sz="2400" dirty="0">
                <a:solidFill>
                  <a:schemeClr val="tx2"/>
                </a:solidFill>
              </a:rPr>
              <a:t>de personas. Deben elegir a los integrantes </a:t>
            </a:r>
            <a:r>
              <a:rPr lang="es-ES" sz="2400" dirty="0" smtClean="0">
                <a:solidFill>
                  <a:schemeClr val="tx2"/>
                </a:solidFill>
              </a:rPr>
              <a:t>y </a:t>
            </a:r>
            <a:r>
              <a:rPr lang="es-ES" sz="2400" dirty="0">
                <a:solidFill>
                  <a:schemeClr val="tx2"/>
                </a:solidFill>
              </a:rPr>
              <a:t>establecer formas de </a:t>
            </a:r>
            <a:r>
              <a:rPr lang="es-ES" sz="2400" dirty="0" smtClean="0">
                <a:solidFill>
                  <a:schemeClr val="tx2"/>
                </a:solidFill>
              </a:rPr>
              <a:t>trabajo </a:t>
            </a:r>
            <a:r>
              <a:rPr lang="es-ES" sz="2400" dirty="0">
                <a:solidFill>
                  <a:schemeClr val="tx2"/>
                </a:solidFill>
              </a:rPr>
              <a:t>que conduzcan a </a:t>
            </a:r>
            <a:r>
              <a:rPr lang="es-ES" sz="2400" dirty="0" smtClean="0">
                <a:solidFill>
                  <a:schemeClr val="tx2"/>
                </a:solidFill>
              </a:rPr>
              <a:t>un desempeño </a:t>
            </a:r>
            <a:r>
              <a:rPr lang="es-ES" sz="2400" dirty="0">
                <a:solidFill>
                  <a:schemeClr val="tx2"/>
                </a:solidFill>
              </a:rPr>
              <a:t>efectivo del equipo</a:t>
            </a:r>
            <a:r>
              <a:rPr lang="es-ES" sz="2400" dirty="0" smtClean="0">
                <a:solidFill>
                  <a:schemeClr val="tx2"/>
                </a:solidFill>
              </a:rPr>
              <a:t>.</a:t>
            </a:r>
            <a:endParaRPr lang="en-GB" sz="2400" dirty="0">
              <a:solidFill>
                <a:schemeClr val="tx2"/>
              </a:solidFill>
            </a:endParaRPr>
          </a:p>
          <a:p>
            <a:pPr lvl="1">
              <a:spcBef>
                <a:spcPts val="600"/>
              </a:spcBef>
              <a:buSzPct val="70000"/>
              <a:buFont typeface="Wingdings"/>
              <a:buChar char=""/>
            </a:pPr>
            <a:r>
              <a:rPr lang="en-US" sz="2400" b="1" dirty="0" err="1">
                <a:solidFill>
                  <a:schemeClr val="tx2"/>
                </a:solidFill>
              </a:rPr>
              <a:t>Redactar</a:t>
            </a:r>
            <a:r>
              <a:rPr lang="en-US" sz="2400" b="1" dirty="0">
                <a:solidFill>
                  <a:schemeClr val="tx2"/>
                </a:solidFill>
              </a:rPr>
              <a:t> </a:t>
            </a:r>
            <a:r>
              <a:rPr lang="en-US" sz="2400" b="1" dirty="0" err="1">
                <a:solidFill>
                  <a:schemeClr val="tx2"/>
                </a:solidFill>
              </a:rPr>
              <a:t>propuestas</a:t>
            </a:r>
            <a:endParaRPr lang="en-GB" sz="2400" b="1" dirty="0" err="1">
              <a:solidFill>
                <a:schemeClr val="tx2"/>
              </a:solidFill>
            </a:endParaRPr>
          </a:p>
          <a:p>
            <a:pPr marL="925830" lvl="2" indent="-274320">
              <a:spcBef>
                <a:spcPts val="600"/>
              </a:spcBef>
              <a:buClr>
                <a:schemeClr val="accent1"/>
              </a:buClr>
              <a:buSzPct val="70000"/>
            </a:pPr>
            <a:r>
              <a:rPr lang="en-US" sz="2400" dirty="0">
                <a:solidFill>
                  <a:schemeClr val="tx2"/>
                </a:solidFill>
              </a:rPr>
              <a:t>La </a:t>
            </a:r>
            <a:r>
              <a:rPr lang="en-US" sz="2400" dirty="0" err="1">
                <a:solidFill>
                  <a:schemeClr val="tx2"/>
                </a:solidFill>
              </a:rPr>
              <a:t>propuesta</a:t>
            </a:r>
            <a:r>
              <a:rPr lang="en-US" sz="2400" dirty="0">
                <a:solidFill>
                  <a:schemeClr val="tx2"/>
                </a:solidFill>
              </a:rPr>
              <a:t> describe los </a:t>
            </a:r>
            <a:r>
              <a:rPr lang="es-ES" sz="2400" dirty="0">
                <a:solidFill>
                  <a:schemeClr val="tx2"/>
                </a:solidFill>
              </a:rPr>
              <a:t>objetivos del proyecto y cómo se realizará. Por lo general, incluye estimaciones de costo y calendarización, además de justificar por qué el contrato del proyecto debería concederse a una organización o un equipo particular</a:t>
            </a:r>
            <a:endParaRPr lang="en-US" sz="2400" dirty="0">
              <a:solidFill>
                <a:schemeClr val="tx2"/>
              </a:solidFill>
            </a:endParaRPr>
          </a:p>
        </p:txBody>
      </p:sp>
      <p:sp>
        <p:nvSpPr>
          <p:cNvPr id="4" name="Slide Number Placeholder 3"/>
          <p:cNvSpPr>
            <a:spLocks noGrp="1"/>
          </p:cNvSpPr>
          <p:nvPr>
            <p:ph type="sldNum" sz="quarter" idx="15"/>
          </p:nvPr>
        </p:nvSpPr>
        <p:spPr/>
        <p:txBody>
          <a:bodyPr/>
          <a:lstStyle/>
          <a:p>
            <a:fld id="{A41DB566-6001-1B4F-A74B-7213F33DBA30}"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5"/>
          </p:nvPr>
        </p:nvSpPr>
        <p:spPr/>
        <p:txBody>
          <a:bodyPr/>
          <a:lstStyle/>
          <a:p>
            <a:fld id="{A41DB566-6001-1B4F-A74B-7213F33DBA30}" type="slidenum">
              <a:rPr lang="en-US" smtClean="0"/>
              <a:pPr/>
              <a:t>15</a:t>
            </a:fld>
            <a:endParaRPr lang="en-US"/>
          </a:p>
        </p:txBody>
      </p:sp>
      <p:pic>
        <p:nvPicPr>
          <p:cNvPr id="1027" name="Picture 3"/>
          <p:cNvPicPr>
            <a:picLocks noChangeAspect="1" noChangeArrowheads="1"/>
          </p:cNvPicPr>
          <p:nvPr/>
        </p:nvPicPr>
        <p:blipFill>
          <a:blip r:embed="rId2"/>
          <a:srcRect/>
          <a:stretch>
            <a:fillRect/>
          </a:stretch>
        </p:blipFill>
        <p:spPr bwMode="auto">
          <a:xfrm>
            <a:off x="268656" y="1514474"/>
            <a:ext cx="8189544" cy="4034555"/>
          </a:xfrm>
          <a:prstGeom prst="rect">
            <a:avLst/>
          </a:prstGeom>
          <a:noFill/>
          <a:ln w="9525">
            <a:noFill/>
            <a:miter lim="800000"/>
            <a:headEnd/>
            <a:tailEnd/>
          </a:ln>
        </p:spPr>
      </p:pic>
      <p:sp>
        <p:nvSpPr>
          <p:cNvPr id="5" name="Rectangle 3"/>
          <p:cNvSpPr>
            <a:spLocks noGrp="1" noChangeArrowheads="1"/>
          </p:cNvSpPr>
          <p:nvPr>
            <p:ph type="title"/>
          </p:nvPr>
        </p:nvSpPr>
        <p:spPr>
          <a:xfrm>
            <a:off x="381001" y="262913"/>
            <a:ext cx="5669070" cy="689066"/>
          </a:xfrm>
          <a:noFill/>
          <a:ln/>
        </p:spPr>
        <p:txBody>
          <a:bodyPr lIns="90840" tIns="44623" rIns="90840" bIns="44623"/>
          <a:lstStyle/>
          <a:p>
            <a:r>
              <a:rPr lang="en-GB" b="1" dirty="0" err="1" smtClean="0"/>
              <a:t>Gestion</a:t>
            </a:r>
            <a:r>
              <a:rPr lang="en-GB" b="1" dirty="0" smtClean="0"/>
              <a:t> de </a:t>
            </a:r>
            <a:r>
              <a:rPr lang="en-GB" b="1" dirty="0" err="1" smtClean="0"/>
              <a:t>proyectos</a:t>
            </a:r>
            <a:endParaRPr lang="en-GB"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434181"/>
            <a:ext cx="7467600" cy="655638"/>
          </a:xfrm>
        </p:spPr>
        <p:txBody>
          <a:bodyPr/>
          <a:lstStyle/>
          <a:p>
            <a:r>
              <a:rPr lang="en-US" b="1" dirty="0" err="1" smtClean="0"/>
              <a:t>Gestión</a:t>
            </a:r>
            <a:r>
              <a:rPr lang="en-US" b="1" dirty="0" smtClean="0"/>
              <a:t> del </a:t>
            </a:r>
            <a:r>
              <a:rPr lang="en-US" b="1" dirty="0" err="1" smtClean="0"/>
              <a:t>riesgo</a:t>
            </a:r>
            <a:endParaRPr lang="en-GB" dirty="0"/>
          </a:p>
        </p:txBody>
      </p:sp>
      <p:sp>
        <p:nvSpPr>
          <p:cNvPr id="47107" name="Rectangle 3"/>
          <p:cNvSpPr>
            <a:spLocks noGrp="1" noChangeArrowheads="1"/>
          </p:cNvSpPr>
          <p:nvPr>
            <p:ph sz="quarter" idx="1"/>
          </p:nvPr>
        </p:nvSpPr>
        <p:spPr>
          <a:xfrm>
            <a:off x="457200" y="1287050"/>
            <a:ext cx="7467600" cy="4873752"/>
          </a:xfrm>
        </p:spPr>
        <p:txBody>
          <a:bodyPr lIns="91797" tIns="45898" rIns="91797" bIns="45898">
            <a:normAutofit lnSpcReduction="10000"/>
          </a:bodyPr>
          <a:lstStyle/>
          <a:p>
            <a:pPr marL="0" indent="0">
              <a:lnSpc>
                <a:spcPct val="90000"/>
              </a:lnSpc>
              <a:buNone/>
            </a:pPr>
            <a:r>
              <a:rPr lang="en-GB" dirty="0" smtClean="0">
                <a:solidFill>
                  <a:schemeClr val="tx2"/>
                </a:solidFill>
              </a:rPr>
              <a:t>Un </a:t>
            </a:r>
            <a:r>
              <a:rPr lang="en-GB" dirty="0" err="1" smtClean="0">
                <a:solidFill>
                  <a:schemeClr val="tx2"/>
                </a:solidFill>
              </a:rPr>
              <a:t>riesgo</a:t>
            </a:r>
            <a:r>
              <a:rPr lang="en-GB" dirty="0" smtClean="0">
                <a:solidFill>
                  <a:schemeClr val="tx2"/>
                </a:solidFill>
              </a:rPr>
              <a:t> </a:t>
            </a:r>
            <a:r>
              <a:rPr lang="en-GB" dirty="0" err="1" smtClean="0">
                <a:solidFill>
                  <a:schemeClr val="tx2"/>
                </a:solidFill>
              </a:rPr>
              <a:t>es</a:t>
            </a:r>
            <a:r>
              <a:rPr lang="en-GB" dirty="0" smtClean="0">
                <a:solidFill>
                  <a:schemeClr val="tx2"/>
                </a:solidFill>
              </a:rPr>
              <a:t> la </a:t>
            </a:r>
            <a:r>
              <a:rPr lang="en-GB" dirty="0" err="1" smtClean="0">
                <a:solidFill>
                  <a:schemeClr val="tx2"/>
                </a:solidFill>
              </a:rPr>
              <a:t>posibilidad</a:t>
            </a:r>
            <a:r>
              <a:rPr lang="en-GB" dirty="0" smtClean="0">
                <a:solidFill>
                  <a:schemeClr val="tx2"/>
                </a:solidFill>
              </a:rPr>
              <a:t> de que </a:t>
            </a:r>
            <a:r>
              <a:rPr lang="en-GB" dirty="0" err="1" smtClean="0">
                <a:solidFill>
                  <a:schemeClr val="tx2"/>
                </a:solidFill>
              </a:rPr>
              <a:t>una</a:t>
            </a:r>
            <a:r>
              <a:rPr lang="en-GB" dirty="0" smtClean="0">
                <a:solidFill>
                  <a:schemeClr val="tx2"/>
                </a:solidFill>
              </a:rPr>
              <a:t> </a:t>
            </a:r>
            <a:r>
              <a:rPr lang="en-GB" dirty="0" err="1" smtClean="0">
                <a:solidFill>
                  <a:schemeClr val="tx2"/>
                </a:solidFill>
              </a:rPr>
              <a:t>circustancia</a:t>
            </a:r>
            <a:r>
              <a:rPr lang="en-GB" dirty="0" smtClean="0">
                <a:solidFill>
                  <a:schemeClr val="tx2"/>
                </a:solidFill>
              </a:rPr>
              <a:t> </a:t>
            </a:r>
            <a:r>
              <a:rPr lang="en-GB" dirty="0" err="1" smtClean="0">
                <a:solidFill>
                  <a:schemeClr val="tx2"/>
                </a:solidFill>
              </a:rPr>
              <a:t>adversa</a:t>
            </a:r>
            <a:r>
              <a:rPr lang="en-GB" dirty="0" smtClean="0">
                <a:solidFill>
                  <a:schemeClr val="tx2"/>
                </a:solidFill>
              </a:rPr>
              <a:t> se </a:t>
            </a:r>
            <a:r>
              <a:rPr lang="en-GB" dirty="0" err="1" smtClean="0">
                <a:solidFill>
                  <a:schemeClr val="tx2"/>
                </a:solidFill>
              </a:rPr>
              <a:t>pueda</a:t>
            </a:r>
            <a:r>
              <a:rPr lang="en-GB" dirty="0" smtClean="0">
                <a:solidFill>
                  <a:schemeClr val="tx2"/>
                </a:solidFill>
              </a:rPr>
              <a:t> </a:t>
            </a:r>
            <a:r>
              <a:rPr lang="en-GB" dirty="0" err="1" smtClean="0">
                <a:solidFill>
                  <a:schemeClr val="tx2"/>
                </a:solidFill>
              </a:rPr>
              <a:t>presentar</a:t>
            </a:r>
            <a:endParaRPr lang="en-GB" dirty="0" smtClean="0">
              <a:solidFill>
                <a:schemeClr val="tx2"/>
              </a:solidFill>
            </a:endParaRPr>
          </a:p>
          <a:p>
            <a:pPr lvl="1">
              <a:lnSpc>
                <a:spcPct val="90000"/>
              </a:lnSpc>
            </a:pPr>
            <a:r>
              <a:rPr lang="es-ES" sz="2400" b="1" dirty="0" smtClean="0">
                <a:solidFill>
                  <a:schemeClr val="tx2"/>
                </a:solidFill>
              </a:rPr>
              <a:t>Riesgos del proyecto : </a:t>
            </a:r>
            <a:r>
              <a:rPr lang="es-ES" sz="2400" dirty="0" smtClean="0">
                <a:solidFill>
                  <a:schemeClr val="tx2"/>
                </a:solidFill>
              </a:rPr>
              <a:t>alteran el calendario o los recursos del proyecto.</a:t>
            </a:r>
            <a:endParaRPr lang="en-US" sz="2400" dirty="0" smtClean="0">
              <a:solidFill>
                <a:schemeClr val="tx2"/>
              </a:solidFill>
            </a:endParaRPr>
          </a:p>
          <a:p>
            <a:pPr lvl="1">
              <a:lnSpc>
                <a:spcPct val="90000"/>
              </a:lnSpc>
            </a:pPr>
            <a:r>
              <a:rPr lang="es-ES" sz="2400" b="1" dirty="0" smtClean="0">
                <a:solidFill>
                  <a:schemeClr val="tx2"/>
                </a:solidFill>
              </a:rPr>
              <a:t>Riesgos del producto </a:t>
            </a:r>
            <a:r>
              <a:rPr lang="es-ES" sz="2400" dirty="0" smtClean="0">
                <a:solidFill>
                  <a:schemeClr val="tx2"/>
                </a:solidFill>
              </a:rPr>
              <a:t>: afectan la calidad o el rendimiento del software</a:t>
            </a:r>
            <a:r>
              <a:rPr lang="en-US" sz="2400" dirty="0" smtClean="0">
                <a:solidFill>
                  <a:schemeClr val="tx2"/>
                </a:solidFill>
              </a:rPr>
              <a:t> </a:t>
            </a:r>
            <a:r>
              <a:rPr lang="es-ES" sz="2400" dirty="0" smtClean="0">
                <a:solidFill>
                  <a:schemeClr val="tx2"/>
                </a:solidFill>
              </a:rPr>
              <a:t>a desarrollar. </a:t>
            </a:r>
            <a:endParaRPr lang="en-US" sz="2400" dirty="0" smtClean="0">
              <a:solidFill>
                <a:schemeClr val="tx2"/>
              </a:solidFill>
            </a:endParaRPr>
          </a:p>
          <a:p>
            <a:pPr lvl="1">
              <a:lnSpc>
                <a:spcPct val="90000"/>
              </a:lnSpc>
            </a:pPr>
            <a:r>
              <a:rPr lang="es-ES" sz="2400" b="1" dirty="0" smtClean="0">
                <a:solidFill>
                  <a:schemeClr val="tx2"/>
                </a:solidFill>
              </a:rPr>
              <a:t>Riesgos empresariales </a:t>
            </a:r>
            <a:r>
              <a:rPr lang="es-ES" sz="2400" dirty="0" smtClean="0">
                <a:solidFill>
                  <a:schemeClr val="tx2"/>
                </a:solidFill>
              </a:rPr>
              <a:t>: afectan a la organización que desarrolla o adquiere el software.</a:t>
            </a:r>
          </a:p>
          <a:p>
            <a:pPr lvl="1">
              <a:lnSpc>
                <a:spcPct val="90000"/>
              </a:lnSpc>
              <a:buNone/>
            </a:pPr>
            <a:endParaRPr lang="en-US" sz="2400" dirty="0" smtClean="0">
              <a:solidFill>
                <a:schemeClr val="tx2"/>
              </a:solidFill>
            </a:endParaRPr>
          </a:p>
          <a:p>
            <a:pPr marL="0" indent="0" algn="ctr">
              <a:lnSpc>
                <a:spcPct val="90000"/>
              </a:lnSpc>
              <a:buNone/>
            </a:pPr>
            <a:r>
              <a:rPr lang="en-GB" sz="2800" b="1" dirty="0" err="1" smtClean="0">
                <a:solidFill>
                  <a:schemeClr val="tx2"/>
                </a:solidFill>
              </a:rPr>
              <a:t>Gestion</a:t>
            </a:r>
            <a:r>
              <a:rPr lang="en-GB" sz="2800" b="1" dirty="0" smtClean="0">
                <a:solidFill>
                  <a:schemeClr val="tx2"/>
                </a:solidFill>
              </a:rPr>
              <a:t> del </a:t>
            </a:r>
            <a:r>
              <a:rPr lang="en-GB" sz="2800" b="1" dirty="0" err="1" smtClean="0">
                <a:solidFill>
                  <a:schemeClr val="tx2"/>
                </a:solidFill>
              </a:rPr>
              <a:t>riesgo</a:t>
            </a:r>
            <a:r>
              <a:rPr lang="en-GB" sz="2800" b="1" dirty="0" smtClean="0">
                <a:solidFill>
                  <a:schemeClr val="tx2"/>
                </a:solidFill>
              </a:rPr>
              <a:t> </a:t>
            </a:r>
            <a:r>
              <a:rPr lang="en-GB" sz="2800" b="1" dirty="0" err="1" smtClean="0">
                <a:solidFill>
                  <a:schemeClr val="tx2"/>
                </a:solidFill>
              </a:rPr>
              <a:t>implica</a:t>
            </a:r>
            <a:r>
              <a:rPr lang="en-GB" sz="2800" b="1" dirty="0" smtClean="0">
                <a:solidFill>
                  <a:schemeClr val="tx2"/>
                </a:solidFill>
              </a:rPr>
              <a:t> </a:t>
            </a:r>
            <a:r>
              <a:rPr lang="en-GB" sz="2800" b="1" dirty="0" err="1">
                <a:solidFill>
                  <a:schemeClr val="tx2"/>
                </a:solidFill>
              </a:rPr>
              <a:t>identificar</a:t>
            </a:r>
            <a:r>
              <a:rPr lang="en-GB" sz="2800" b="1" dirty="0">
                <a:solidFill>
                  <a:schemeClr val="tx2"/>
                </a:solidFill>
              </a:rPr>
              <a:t> los </a:t>
            </a:r>
            <a:r>
              <a:rPr lang="en-GB" sz="2800" b="1" dirty="0" err="1">
                <a:solidFill>
                  <a:schemeClr val="tx2"/>
                </a:solidFill>
              </a:rPr>
              <a:t>riesgos</a:t>
            </a:r>
            <a:r>
              <a:rPr lang="en-GB" sz="2800" b="1" dirty="0">
                <a:solidFill>
                  <a:schemeClr val="tx2"/>
                </a:solidFill>
              </a:rPr>
              <a:t> y </a:t>
            </a:r>
            <a:r>
              <a:rPr lang="en-GB" sz="2800" b="1" dirty="0" err="1">
                <a:solidFill>
                  <a:schemeClr val="tx2"/>
                </a:solidFill>
              </a:rPr>
              <a:t>generar</a:t>
            </a:r>
            <a:r>
              <a:rPr lang="en-GB" sz="2800" b="1" dirty="0">
                <a:solidFill>
                  <a:schemeClr val="tx2"/>
                </a:solidFill>
              </a:rPr>
              <a:t> planes para </a:t>
            </a:r>
            <a:r>
              <a:rPr lang="en-GB" sz="2800" b="1" dirty="0" err="1">
                <a:solidFill>
                  <a:schemeClr val="tx2"/>
                </a:solidFill>
              </a:rPr>
              <a:t>minimizar</a:t>
            </a:r>
            <a:r>
              <a:rPr lang="en-GB" sz="2800" b="1" dirty="0">
                <a:solidFill>
                  <a:schemeClr val="tx2"/>
                </a:solidFill>
              </a:rPr>
              <a:t> sus </a:t>
            </a:r>
            <a:r>
              <a:rPr lang="en-GB" sz="2800" b="1" dirty="0" err="1">
                <a:solidFill>
                  <a:schemeClr val="tx2"/>
                </a:solidFill>
              </a:rPr>
              <a:t>efectos</a:t>
            </a:r>
            <a:r>
              <a:rPr lang="en-GB" sz="2800" b="1" dirty="0">
                <a:solidFill>
                  <a:schemeClr val="tx2"/>
                </a:solidFill>
              </a:rPr>
              <a:t> </a:t>
            </a:r>
            <a:r>
              <a:rPr lang="en-GB" sz="2800" b="1" dirty="0" err="1">
                <a:solidFill>
                  <a:schemeClr val="tx2"/>
                </a:solidFill>
              </a:rPr>
              <a:t>sobre</a:t>
            </a:r>
            <a:r>
              <a:rPr lang="en-GB" sz="2800" b="1" dirty="0">
                <a:solidFill>
                  <a:schemeClr val="tx2"/>
                </a:solidFill>
              </a:rPr>
              <a:t> el  </a:t>
            </a:r>
            <a:r>
              <a:rPr lang="en-GB" sz="2800" b="1" dirty="0" err="1">
                <a:solidFill>
                  <a:schemeClr val="tx2"/>
                </a:solidFill>
              </a:rPr>
              <a:t>proyecto</a:t>
            </a:r>
            <a:r>
              <a:rPr lang="en-GB" b="1" dirty="0">
                <a:solidFill>
                  <a:schemeClr val="tx2"/>
                </a:solidFill>
              </a:rPr>
              <a:t>.</a:t>
            </a:r>
          </a:p>
          <a:p>
            <a:pPr>
              <a:lnSpc>
                <a:spcPct val="90000"/>
              </a:lnSpc>
            </a:pPr>
            <a:endParaRPr lang="en-GB" dirty="0"/>
          </a:p>
          <a:p>
            <a:endParaRPr lang="en-US" sz="1800" dirty="0"/>
          </a:p>
        </p:txBody>
      </p:sp>
      <p:sp>
        <p:nvSpPr>
          <p:cNvPr id="4" name="Slide Number Placeholder 3"/>
          <p:cNvSpPr>
            <a:spLocks noGrp="1"/>
          </p:cNvSpPr>
          <p:nvPr>
            <p:ph type="sldNum" sz="quarter" idx="15"/>
          </p:nvPr>
        </p:nvSpPr>
        <p:spPr/>
        <p:txBody>
          <a:bodyPr/>
          <a:lstStyle/>
          <a:p>
            <a:fld id="{A41DB566-6001-1B4F-A74B-7213F33DBA30}"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9517" y="82914"/>
            <a:ext cx="7467600" cy="667361"/>
          </a:xfrm>
        </p:spPr>
        <p:txBody>
          <a:bodyPr/>
          <a:lstStyle/>
          <a:p>
            <a:r>
              <a:rPr lang="en-GB" b="1" dirty="0" err="1" smtClean="0"/>
              <a:t>Ejemplos</a:t>
            </a:r>
            <a:endParaRPr lang="en-US" b="1" dirty="0"/>
          </a:p>
        </p:txBody>
      </p:sp>
      <p:sp>
        <p:nvSpPr>
          <p:cNvPr id="5" name="Slide Number Placeholder 4"/>
          <p:cNvSpPr>
            <a:spLocks noGrp="1"/>
          </p:cNvSpPr>
          <p:nvPr>
            <p:ph type="sldNum" sz="quarter" idx="15"/>
          </p:nvPr>
        </p:nvSpPr>
        <p:spPr/>
        <p:txBody>
          <a:bodyPr/>
          <a:lstStyle/>
          <a:p>
            <a:fld id="{A41DB566-6001-1B4F-A74B-7213F33DBA30}" type="slidenum">
              <a:rPr lang="en-US" smtClean="0"/>
              <a:pPr/>
              <a:t>17</a:t>
            </a:fld>
            <a:endParaRPr lang="en-US"/>
          </a:p>
        </p:txBody>
      </p:sp>
      <p:pic>
        <p:nvPicPr>
          <p:cNvPr id="1026" name="Picture 2"/>
          <p:cNvPicPr>
            <a:picLocks noGrp="1" noChangeAspect="1" noChangeArrowheads="1"/>
          </p:cNvPicPr>
          <p:nvPr>
            <p:ph sz="quarter" idx="1"/>
          </p:nvPr>
        </p:nvPicPr>
        <p:blipFill>
          <a:blip r:embed="rId2"/>
          <a:srcRect/>
          <a:stretch>
            <a:fillRect/>
          </a:stretch>
        </p:blipFill>
        <p:spPr bwMode="auto">
          <a:xfrm>
            <a:off x="369516" y="750274"/>
            <a:ext cx="7847557" cy="53637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263047"/>
            <a:ext cx="7467600" cy="653550"/>
          </a:xfrm>
        </p:spPr>
        <p:txBody>
          <a:bodyPr/>
          <a:lstStyle/>
          <a:p>
            <a:r>
              <a:rPr lang="en-GB" dirty="0" err="1" smtClean="0"/>
              <a:t>Gestion</a:t>
            </a:r>
            <a:r>
              <a:rPr lang="en-GB" dirty="0" smtClean="0"/>
              <a:t> del </a:t>
            </a:r>
            <a:r>
              <a:rPr lang="en-GB" dirty="0" err="1" smtClean="0"/>
              <a:t>riesgo</a:t>
            </a:r>
            <a:endParaRPr lang="en-GB" dirty="0"/>
          </a:p>
        </p:txBody>
      </p:sp>
      <p:sp>
        <p:nvSpPr>
          <p:cNvPr id="53251" name="Rectangle 3"/>
          <p:cNvSpPr>
            <a:spLocks noGrp="1" noChangeArrowheads="1"/>
          </p:cNvSpPr>
          <p:nvPr>
            <p:ph sz="quarter" idx="1"/>
          </p:nvPr>
        </p:nvSpPr>
        <p:spPr>
          <a:xfrm>
            <a:off x="544882" y="1074107"/>
            <a:ext cx="7467600" cy="4873752"/>
          </a:xfrm>
        </p:spPr>
        <p:txBody>
          <a:bodyPr lIns="91797" tIns="45898" rIns="91797" bIns="45898">
            <a:normAutofit lnSpcReduction="10000"/>
          </a:bodyPr>
          <a:lstStyle/>
          <a:p>
            <a:endParaRPr lang="es-ES" i="1" dirty="0" smtClean="0"/>
          </a:p>
          <a:p>
            <a:pPr>
              <a:lnSpc>
                <a:spcPct val="90000"/>
              </a:lnSpc>
            </a:pPr>
            <a:r>
              <a:rPr lang="es-ES" sz="2800" b="1" dirty="0">
                <a:solidFill>
                  <a:schemeClr val="tx2"/>
                </a:solidFill>
              </a:rPr>
              <a:t>Identificación del riesgo</a:t>
            </a:r>
            <a:r>
              <a:rPr lang="es-ES" sz="2800" dirty="0">
                <a:solidFill>
                  <a:schemeClr val="tx2"/>
                </a:solidFill>
              </a:rPr>
              <a:t>: identificar posibles riesgos para el proyecto, </a:t>
            </a:r>
            <a:r>
              <a:rPr lang="es-ES" sz="2800" dirty="0" smtClean="0">
                <a:solidFill>
                  <a:schemeClr val="tx2"/>
                </a:solidFill>
              </a:rPr>
              <a:t>el producto </a:t>
            </a:r>
            <a:r>
              <a:rPr lang="es-ES" sz="2800" dirty="0">
                <a:solidFill>
                  <a:schemeClr val="tx2"/>
                </a:solidFill>
              </a:rPr>
              <a:t>y la empresa.</a:t>
            </a:r>
            <a:endParaRPr lang="en-US" sz="2800" dirty="0">
              <a:solidFill>
                <a:schemeClr val="tx2"/>
              </a:solidFill>
            </a:endParaRPr>
          </a:p>
          <a:p>
            <a:pPr>
              <a:lnSpc>
                <a:spcPct val="90000"/>
              </a:lnSpc>
            </a:pPr>
            <a:r>
              <a:rPr lang="es-ES" sz="2800" b="1" dirty="0">
                <a:solidFill>
                  <a:schemeClr val="tx2"/>
                </a:solidFill>
              </a:rPr>
              <a:t>Análisis de riesgos</a:t>
            </a:r>
            <a:r>
              <a:rPr lang="es-ES" sz="2800" dirty="0">
                <a:solidFill>
                  <a:schemeClr val="tx2"/>
                </a:solidFill>
              </a:rPr>
              <a:t>: valorar la probabilidad y las consecuencias de dichos</a:t>
            </a:r>
            <a:r>
              <a:rPr lang="en-US" sz="2800" dirty="0">
                <a:solidFill>
                  <a:schemeClr val="tx2"/>
                </a:solidFill>
              </a:rPr>
              <a:t> </a:t>
            </a:r>
            <a:r>
              <a:rPr lang="es-ES" sz="2800" dirty="0">
                <a:solidFill>
                  <a:schemeClr val="tx2"/>
                </a:solidFill>
              </a:rPr>
              <a:t>riesgos.</a:t>
            </a:r>
            <a:endParaRPr lang="en-US" sz="2800" dirty="0">
              <a:solidFill>
                <a:schemeClr val="tx2"/>
              </a:solidFill>
            </a:endParaRPr>
          </a:p>
          <a:p>
            <a:pPr>
              <a:lnSpc>
                <a:spcPct val="90000"/>
              </a:lnSpc>
            </a:pPr>
            <a:r>
              <a:rPr lang="es-ES" sz="2800" b="1" dirty="0">
                <a:solidFill>
                  <a:schemeClr val="tx2"/>
                </a:solidFill>
              </a:rPr>
              <a:t>Planeación del riesgo</a:t>
            </a:r>
            <a:r>
              <a:rPr lang="es-ES" sz="2800" dirty="0">
                <a:solidFill>
                  <a:schemeClr val="tx2"/>
                </a:solidFill>
              </a:rPr>
              <a:t>: elaborar planes para enfrentar el riesgo,</a:t>
            </a:r>
            <a:r>
              <a:rPr lang="en-US" sz="2800" dirty="0">
                <a:solidFill>
                  <a:schemeClr val="tx2"/>
                </a:solidFill>
              </a:rPr>
              <a:t> </a:t>
            </a:r>
            <a:r>
              <a:rPr lang="es-ES" sz="2800" dirty="0">
                <a:solidFill>
                  <a:schemeClr val="tx2"/>
                </a:solidFill>
              </a:rPr>
              <a:t>evitarlo o minimizar sus efectos en el proyecto.</a:t>
            </a:r>
            <a:endParaRPr lang="en-US" sz="2800" dirty="0">
              <a:solidFill>
                <a:schemeClr val="tx2"/>
              </a:solidFill>
            </a:endParaRPr>
          </a:p>
          <a:p>
            <a:pPr>
              <a:lnSpc>
                <a:spcPct val="90000"/>
              </a:lnSpc>
            </a:pPr>
            <a:r>
              <a:rPr lang="es-ES" sz="2800" b="1" dirty="0">
                <a:solidFill>
                  <a:schemeClr val="tx2"/>
                </a:solidFill>
              </a:rPr>
              <a:t>Monitorización del riesgo</a:t>
            </a:r>
            <a:r>
              <a:rPr lang="es-ES" sz="2800" dirty="0">
                <a:solidFill>
                  <a:schemeClr val="tx2"/>
                </a:solidFill>
              </a:rPr>
              <a:t>: valorar regularmente el riesgo y los planes</a:t>
            </a:r>
            <a:r>
              <a:rPr lang="en-US" sz="2800" dirty="0">
                <a:solidFill>
                  <a:schemeClr val="tx2"/>
                </a:solidFill>
              </a:rPr>
              <a:t> </a:t>
            </a:r>
            <a:r>
              <a:rPr lang="es-ES" sz="2800" dirty="0">
                <a:solidFill>
                  <a:schemeClr val="tx2"/>
                </a:solidFill>
              </a:rPr>
              <a:t>para atenuarlo</a:t>
            </a:r>
            <a:r>
              <a:rPr lang="es-ES" sz="2800" dirty="0" smtClean="0">
                <a:solidFill>
                  <a:schemeClr val="tx2"/>
                </a:solidFill>
              </a:rPr>
              <a:t>.</a:t>
            </a:r>
            <a:endParaRPr lang="en-US" sz="2800" dirty="0">
              <a:solidFill>
                <a:schemeClr val="tx2"/>
              </a:solidFill>
            </a:endParaRPr>
          </a:p>
        </p:txBody>
      </p:sp>
      <p:sp>
        <p:nvSpPr>
          <p:cNvPr id="4" name="Slide Number Placeholder 3"/>
          <p:cNvSpPr>
            <a:spLocks noGrp="1"/>
          </p:cNvSpPr>
          <p:nvPr>
            <p:ph type="sldNum" sz="quarter" idx="15"/>
          </p:nvPr>
        </p:nvSpPr>
        <p:spPr/>
        <p:txBody>
          <a:bodyPr/>
          <a:lstStyle/>
          <a:p>
            <a:fld id="{A41DB566-6001-1B4F-A74B-7213F33DBA30}"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err="1" smtClean="0"/>
              <a:t>Gestion</a:t>
            </a:r>
            <a:r>
              <a:rPr lang="en-GB" b="1" dirty="0" smtClean="0"/>
              <a:t> del </a:t>
            </a:r>
            <a:r>
              <a:rPr lang="en-GB" b="1" dirty="0" err="1" smtClean="0"/>
              <a:t>riesgo</a:t>
            </a:r>
            <a:r>
              <a:rPr lang="en-GB" b="1" dirty="0" smtClean="0"/>
              <a:t> – el </a:t>
            </a:r>
            <a:r>
              <a:rPr lang="en-GB" b="1" dirty="0" err="1" smtClean="0"/>
              <a:t>proceso</a:t>
            </a:r>
            <a:endParaRPr lang="en-US" b="1" dirty="0"/>
          </a:p>
        </p:txBody>
      </p:sp>
      <p:sp>
        <p:nvSpPr>
          <p:cNvPr id="5" name="Slide Number Placeholder 4"/>
          <p:cNvSpPr>
            <a:spLocks noGrp="1"/>
          </p:cNvSpPr>
          <p:nvPr>
            <p:ph type="sldNum" sz="quarter" idx="15"/>
          </p:nvPr>
        </p:nvSpPr>
        <p:spPr/>
        <p:txBody>
          <a:bodyPr/>
          <a:lstStyle/>
          <a:p>
            <a:fld id="{A41DB566-6001-1B4F-A74B-7213F33DBA30}" type="slidenum">
              <a:rPr lang="en-US" smtClean="0"/>
              <a:pPr/>
              <a:t>19</a:t>
            </a:fld>
            <a:endParaRPr lang="en-US"/>
          </a:p>
        </p:txBody>
      </p:sp>
      <p:sp>
        <p:nvSpPr>
          <p:cNvPr id="6" name="Footer Placeholder 5"/>
          <p:cNvSpPr>
            <a:spLocks noGrp="1"/>
          </p:cNvSpPr>
          <p:nvPr>
            <p:ph type="ftr" sz="quarter" idx="16"/>
          </p:nvPr>
        </p:nvSpPr>
        <p:spPr/>
        <p:txBody>
          <a:bodyPr/>
          <a:lstStyle/>
          <a:p>
            <a:r>
              <a:rPr lang="en-US" smtClean="0"/>
              <a:t>Chapter 22 Project management</a:t>
            </a:r>
            <a:endParaRPr lang="en-US"/>
          </a:p>
        </p:txBody>
      </p:sp>
      <p:pic>
        <p:nvPicPr>
          <p:cNvPr id="2050" name="Picture 2"/>
          <p:cNvPicPr>
            <a:picLocks noChangeAspect="1" noChangeArrowheads="1"/>
          </p:cNvPicPr>
          <p:nvPr/>
        </p:nvPicPr>
        <p:blipFill>
          <a:blip r:embed="rId2"/>
          <a:srcRect/>
          <a:stretch>
            <a:fillRect/>
          </a:stretch>
        </p:blipFill>
        <p:spPr bwMode="auto">
          <a:xfrm>
            <a:off x="350865" y="1957754"/>
            <a:ext cx="8387751" cy="270155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sz="quarter" idx="1"/>
          </p:nvPr>
        </p:nvSpPr>
        <p:spPr>
          <a:xfrm>
            <a:off x="661416" y="134653"/>
            <a:ext cx="7467600" cy="5752579"/>
          </a:xfrm>
          <a:noFill/>
          <a:ln/>
        </p:spPr>
        <p:txBody>
          <a:bodyPr lIns="90840" tIns="44623" rIns="90840" bIns="44623">
            <a:normAutofit fontScale="70000" lnSpcReduction="20000"/>
          </a:bodyPr>
          <a:lstStyle/>
          <a:p>
            <a:pPr marL="0" indent="0" algn="ctr">
              <a:buNone/>
            </a:pPr>
            <a:endParaRPr lang="es-ES" altLang="it-IT" b="1" dirty="0" smtClean="0">
              <a:solidFill>
                <a:schemeClr val="tx2"/>
              </a:solidFill>
              <a:latin typeface="Arial Narrow" pitchFamily="34" charset="0"/>
            </a:endParaRPr>
          </a:p>
          <a:p>
            <a:pPr marL="0" indent="0" algn="ctr">
              <a:buNone/>
            </a:pPr>
            <a:endParaRPr lang="es-ES" altLang="it-IT" b="1" dirty="0">
              <a:solidFill>
                <a:schemeClr val="tx2"/>
              </a:solidFill>
              <a:latin typeface="Arial Narrow" pitchFamily="34" charset="0"/>
            </a:endParaRPr>
          </a:p>
          <a:p>
            <a:pPr marL="0" indent="0" algn="ctr">
              <a:buNone/>
            </a:pPr>
            <a:r>
              <a:rPr lang="es-ES" altLang="it-IT" sz="4000" b="1" dirty="0">
                <a:solidFill>
                  <a:schemeClr val="tx2"/>
                </a:solidFill>
                <a:latin typeface="Arial Narrow" pitchFamily="34" charset="0"/>
              </a:rPr>
              <a:t>PROYECTO</a:t>
            </a:r>
          </a:p>
          <a:p>
            <a:pPr marL="0" indent="0" algn="ctr">
              <a:buNone/>
            </a:pPr>
            <a:endParaRPr lang="es-ES" altLang="it-IT" b="1" dirty="0" smtClean="0">
              <a:solidFill>
                <a:schemeClr val="tx2"/>
              </a:solidFill>
              <a:latin typeface="Arial Narrow" pitchFamily="34" charset="0"/>
            </a:endParaRPr>
          </a:p>
          <a:p>
            <a:pPr marL="0" indent="0" algn="ctr">
              <a:buNone/>
            </a:pPr>
            <a:r>
              <a:rPr lang="es-ES" sz="4000" b="1" dirty="0">
                <a:solidFill>
                  <a:schemeClr val="tx2"/>
                </a:solidFill>
                <a:latin typeface="Arial Narrow" pitchFamily="34" charset="0"/>
              </a:rPr>
              <a:t>Un proyecto es un esfuerzo temporal que se lleva a cabo para crear un producto, servicio o resultado único. </a:t>
            </a:r>
          </a:p>
          <a:p>
            <a:pPr marL="0" indent="0" algn="ctr">
              <a:buNone/>
            </a:pPr>
            <a:endParaRPr lang="es-ES" sz="4000" b="1" dirty="0">
              <a:solidFill>
                <a:schemeClr val="tx2"/>
              </a:solidFill>
              <a:latin typeface="Arial Narrow" pitchFamily="34" charset="0"/>
            </a:endParaRPr>
          </a:p>
          <a:p>
            <a:r>
              <a:rPr lang="es-ES" sz="3200" b="1" dirty="0">
                <a:solidFill>
                  <a:schemeClr val="tx2"/>
                </a:solidFill>
                <a:latin typeface="Arial Narrow" pitchFamily="34" charset="0"/>
              </a:rPr>
              <a:t>La naturaleza temporal de los proyectos implica que un proyecto tiene un principio y un final definidos.</a:t>
            </a:r>
          </a:p>
          <a:p>
            <a:r>
              <a:rPr lang="es-ES" sz="3200" b="1" dirty="0">
                <a:solidFill>
                  <a:schemeClr val="tx2"/>
                </a:solidFill>
                <a:latin typeface="Arial Narrow" pitchFamily="34" charset="0"/>
              </a:rPr>
              <a:t>El final se alcanza cuando se logran los objetivos del proyecto, cuando se termina el proyecto porque </a:t>
            </a:r>
            <a:r>
              <a:rPr lang="es-ES" sz="3200" b="1" dirty="0" smtClean="0">
                <a:solidFill>
                  <a:schemeClr val="tx2"/>
                </a:solidFill>
                <a:latin typeface="Arial Narrow" pitchFamily="34" charset="0"/>
              </a:rPr>
              <a:t>sus objetivos </a:t>
            </a:r>
            <a:r>
              <a:rPr lang="es-ES" sz="3200" b="1" dirty="0">
                <a:solidFill>
                  <a:schemeClr val="tx2"/>
                </a:solidFill>
                <a:latin typeface="Arial Narrow" pitchFamily="34" charset="0"/>
              </a:rPr>
              <a:t>no se cumplirán o no pueden ser cumplidos, o cuando ya no existe la necesidad que dio origen </a:t>
            </a:r>
            <a:r>
              <a:rPr lang="es-ES" sz="3200" b="1" smtClean="0">
                <a:solidFill>
                  <a:schemeClr val="tx2"/>
                </a:solidFill>
                <a:latin typeface="Arial Narrow" pitchFamily="34" charset="0"/>
              </a:rPr>
              <a:t>al proyecto</a:t>
            </a:r>
            <a:endParaRPr lang="es-ES" sz="3200" b="1" dirty="0">
              <a:solidFill>
                <a:schemeClr val="tx2"/>
              </a:solidFill>
              <a:latin typeface="Arial Narrow" pitchFamily="34" charset="0"/>
            </a:endParaRPr>
          </a:p>
          <a:p>
            <a:r>
              <a:rPr lang="es-ES" altLang="it-IT" sz="3200" b="1" dirty="0" smtClean="0">
                <a:solidFill>
                  <a:schemeClr val="tx2"/>
                </a:solidFill>
                <a:latin typeface="Arial Narrow" pitchFamily="34" charset="0"/>
              </a:rPr>
              <a:t>Implica la ejecución de un </a:t>
            </a:r>
            <a:r>
              <a:rPr lang="es-ES" altLang="it-IT" sz="3200" b="1" dirty="0">
                <a:solidFill>
                  <a:schemeClr val="tx2"/>
                </a:solidFill>
                <a:latin typeface="Arial Narrow" pitchFamily="34" charset="0"/>
              </a:rPr>
              <a:t>conjunto de actividades </a:t>
            </a:r>
            <a:r>
              <a:rPr lang="es-ES" altLang="it-IT" sz="3200" b="1" dirty="0" smtClean="0">
                <a:solidFill>
                  <a:schemeClr val="tx2"/>
                </a:solidFill>
                <a:latin typeface="Arial Narrow" pitchFamily="34" charset="0"/>
              </a:rPr>
              <a:t>coordinadas </a:t>
            </a:r>
            <a:r>
              <a:rPr lang="es-ES" altLang="it-IT" sz="3200" b="1" dirty="0">
                <a:solidFill>
                  <a:schemeClr val="tx2"/>
                </a:solidFill>
                <a:latin typeface="Arial Narrow" pitchFamily="34" charset="0"/>
              </a:rPr>
              <a:t>y controladas </a:t>
            </a:r>
            <a:r>
              <a:rPr lang="es-ES" altLang="it-IT" sz="3200" b="1" dirty="0" smtClean="0">
                <a:solidFill>
                  <a:schemeClr val="tx2"/>
                </a:solidFill>
                <a:latin typeface="Arial Narrow" pitchFamily="34" charset="0"/>
              </a:rPr>
              <a:t>para </a:t>
            </a:r>
            <a:r>
              <a:rPr lang="es-ES" altLang="it-IT" sz="3200" b="1" dirty="0">
                <a:solidFill>
                  <a:schemeClr val="tx2"/>
                </a:solidFill>
                <a:latin typeface="Arial Narrow" pitchFamily="34" charset="0"/>
              </a:rPr>
              <a:t>lograr un objetivo conforme a requisitos específicos, </a:t>
            </a:r>
            <a:r>
              <a:rPr lang="es-ES" altLang="it-IT" sz="3200" b="1" dirty="0" smtClean="0">
                <a:solidFill>
                  <a:schemeClr val="tx2"/>
                </a:solidFill>
                <a:latin typeface="Arial Narrow" pitchFamily="34" charset="0"/>
              </a:rPr>
              <a:t>contemplando limitaciones </a:t>
            </a:r>
            <a:r>
              <a:rPr lang="es-ES" altLang="it-IT" sz="3200" b="1" dirty="0">
                <a:solidFill>
                  <a:schemeClr val="tx2"/>
                </a:solidFill>
                <a:latin typeface="Arial Narrow" pitchFamily="34" charset="0"/>
              </a:rPr>
              <a:t>de tiempo, </a:t>
            </a:r>
            <a:r>
              <a:rPr lang="es-ES" altLang="it-IT" sz="3200" b="1" dirty="0" smtClean="0">
                <a:solidFill>
                  <a:schemeClr val="tx2"/>
                </a:solidFill>
                <a:latin typeface="Arial Narrow" pitchFamily="34" charset="0"/>
              </a:rPr>
              <a:t>costos </a:t>
            </a:r>
            <a:r>
              <a:rPr lang="es-ES" altLang="it-IT" sz="3200" b="1" dirty="0">
                <a:solidFill>
                  <a:schemeClr val="tx2"/>
                </a:solidFill>
                <a:latin typeface="Arial Narrow" pitchFamily="34" charset="0"/>
              </a:rPr>
              <a:t>y recursos. </a:t>
            </a:r>
            <a:endParaRPr lang="es-ES" altLang="it-IT" sz="3200" b="1" dirty="0" smtClean="0">
              <a:solidFill>
                <a:schemeClr val="tx2"/>
              </a:solidFill>
              <a:latin typeface="Arial Narrow" pitchFamily="34" charset="0"/>
            </a:endParaRPr>
          </a:p>
        </p:txBody>
      </p:sp>
      <p:sp>
        <p:nvSpPr>
          <p:cNvPr id="4" name="Slide Number Placeholder 3"/>
          <p:cNvSpPr>
            <a:spLocks noGrp="1"/>
          </p:cNvSpPr>
          <p:nvPr>
            <p:ph type="sldNum" sz="quarter" idx="15"/>
          </p:nvPr>
        </p:nvSpPr>
        <p:spPr/>
        <p:txBody>
          <a:bodyPr/>
          <a:lstStyle/>
          <a:p>
            <a:fld id="{A41DB566-6001-1B4F-A74B-7213F33DBA30}" type="slidenum">
              <a:rPr lang="en-US" smtClean="0"/>
              <a:pPr/>
              <a:t>2</a:t>
            </a:fld>
            <a:endParaRPr lang="en-US"/>
          </a:p>
        </p:txBody>
      </p:sp>
    </p:spTree>
    <p:extLst>
      <p:ext uri="{BB962C8B-B14F-4D97-AF65-F5344CB8AC3E}">
        <p14:creationId xmlns:p14="http://schemas.microsoft.com/office/powerpoint/2010/main" val="481751409"/>
      </p:ext>
    </p:extLst>
  </p:cSld>
  <p:clrMapOvr>
    <a:masterClrMapping/>
  </p:clrMapOvr>
  <p:transition advTm="200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457200" y="200146"/>
            <a:ext cx="7467600" cy="608746"/>
          </a:xfrm>
        </p:spPr>
        <p:txBody>
          <a:bodyPr/>
          <a:lstStyle/>
          <a:p>
            <a:r>
              <a:rPr lang="en-GB" b="1" dirty="0" err="1" smtClean="0"/>
              <a:t>Identificacion</a:t>
            </a:r>
            <a:r>
              <a:rPr lang="en-GB" b="1" dirty="0" smtClean="0"/>
              <a:t> del </a:t>
            </a:r>
            <a:r>
              <a:rPr lang="en-GB" b="1" dirty="0" err="1" smtClean="0"/>
              <a:t>riesgo</a:t>
            </a:r>
            <a:endParaRPr lang="en-GB" b="1" dirty="0"/>
          </a:p>
        </p:txBody>
      </p:sp>
      <p:sp>
        <p:nvSpPr>
          <p:cNvPr id="55299" name="Rectangle 3"/>
          <p:cNvSpPr>
            <a:spLocks noGrp="1" noChangeArrowheads="1"/>
          </p:cNvSpPr>
          <p:nvPr>
            <p:ph sz="quarter" idx="1"/>
          </p:nvPr>
        </p:nvSpPr>
        <p:spPr>
          <a:xfrm>
            <a:off x="457200" y="1008185"/>
            <a:ext cx="7467600" cy="5533292"/>
          </a:xfrm>
        </p:spPr>
        <p:txBody>
          <a:bodyPr lIns="91797" tIns="45898" rIns="91797" bIns="45898">
            <a:normAutofit fontScale="92500" lnSpcReduction="10000"/>
          </a:bodyPr>
          <a:lstStyle/>
          <a:p>
            <a:r>
              <a:rPr lang="es-ES" b="1" dirty="0" smtClean="0">
                <a:solidFill>
                  <a:schemeClr val="tx2"/>
                </a:solidFill>
              </a:rPr>
              <a:t>Riesgos tecnológicos </a:t>
            </a:r>
            <a:r>
              <a:rPr lang="es-ES" dirty="0" smtClean="0">
                <a:solidFill>
                  <a:schemeClr val="tx2"/>
                </a:solidFill>
              </a:rPr>
              <a:t>Se derivan de las tecnologías de software o hardware usadas</a:t>
            </a:r>
            <a:r>
              <a:rPr lang="en-US" dirty="0" smtClean="0">
                <a:solidFill>
                  <a:schemeClr val="tx2"/>
                </a:solidFill>
              </a:rPr>
              <a:t> </a:t>
            </a:r>
            <a:r>
              <a:rPr lang="es-ES" dirty="0" smtClean="0">
                <a:solidFill>
                  <a:schemeClr val="tx2"/>
                </a:solidFill>
              </a:rPr>
              <a:t>para desarrollar el sistema.</a:t>
            </a:r>
            <a:endParaRPr lang="en-US" dirty="0" smtClean="0">
              <a:solidFill>
                <a:schemeClr val="tx2"/>
              </a:solidFill>
            </a:endParaRPr>
          </a:p>
          <a:p>
            <a:r>
              <a:rPr lang="es-ES" b="1" dirty="0" smtClean="0">
                <a:solidFill>
                  <a:schemeClr val="tx2"/>
                </a:solidFill>
              </a:rPr>
              <a:t>Riesgos personales </a:t>
            </a:r>
            <a:r>
              <a:rPr lang="es-ES" dirty="0" smtClean="0">
                <a:solidFill>
                  <a:schemeClr val="tx2"/>
                </a:solidFill>
              </a:rPr>
              <a:t>Se asocian con las personas en el equipo de desarrollo.</a:t>
            </a:r>
            <a:endParaRPr lang="en-US" dirty="0" smtClean="0">
              <a:solidFill>
                <a:schemeClr val="tx2"/>
              </a:solidFill>
            </a:endParaRPr>
          </a:p>
          <a:p>
            <a:r>
              <a:rPr lang="es-ES" b="1" dirty="0" smtClean="0">
                <a:solidFill>
                  <a:schemeClr val="tx2"/>
                </a:solidFill>
              </a:rPr>
              <a:t>Riesgos organizacionales </a:t>
            </a:r>
            <a:r>
              <a:rPr lang="es-ES" dirty="0" smtClean="0">
                <a:solidFill>
                  <a:schemeClr val="tx2"/>
                </a:solidFill>
              </a:rPr>
              <a:t>Se derivan del entorno organizacional donde se desarrolla</a:t>
            </a:r>
            <a:r>
              <a:rPr lang="en-US" dirty="0" smtClean="0">
                <a:solidFill>
                  <a:schemeClr val="tx2"/>
                </a:solidFill>
              </a:rPr>
              <a:t> </a:t>
            </a:r>
            <a:r>
              <a:rPr lang="es-ES" dirty="0" smtClean="0">
                <a:solidFill>
                  <a:schemeClr val="tx2"/>
                </a:solidFill>
              </a:rPr>
              <a:t>el software.</a:t>
            </a:r>
            <a:endParaRPr lang="en-US" dirty="0" smtClean="0">
              <a:solidFill>
                <a:schemeClr val="tx2"/>
              </a:solidFill>
            </a:endParaRPr>
          </a:p>
          <a:p>
            <a:r>
              <a:rPr lang="es-ES" b="1" dirty="0" smtClean="0">
                <a:solidFill>
                  <a:schemeClr val="tx2"/>
                </a:solidFill>
              </a:rPr>
              <a:t>Riesgos de herramientas </a:t>
            </a:r>
            <a:r>
              <a:rPr lang="es-ES" dirty="0" smtClean="0">
                <a:solidFill>
                  <a:schemeClr val="tx2"/>
                </a:solidFill>
              </a:rPr>
              <a:t>Resultan de las herramientas de software y otro software</a:t>
            </a:r>
            <a:r>
              <a:rPr lang="en-US" dirty="0" smtClean="0">
                <a:solidFill>
                  <a:schemeClr val="tx2"/>
                </a:solidFill>
              </a:rPr>
              <a:t> </a:t>
            </a:r>
            <a:r>
              <a:rPr lang="es-ES" dirty="0" smtClean="0">
                <a:solidFill>
                  <a:schemeClr val="tx2"/>
                </a:solidFill>
              </a:rPr>
              <a:t>de soporte que se usa para desarrollar el sistema.</a:t>
            </a:r>
            <a:endParaRPr lang="en-US" dirty="0" smtClean="0">
              <a:solidFill>
                <a:schemeClr val="tx2"/>
              </a:solidFill>
            </a:endParaRPr>
          </a:p>
          <a:p>
            <a:r>
              <a:rPr lang="es-ES" b="1" dirty="0" smtClean="0">
                <a:solidFill>
                  <a:schemeClr val="tx2"/>
                </a:solidFill>
              </a:rPr>
              <a:t>Riesgos de requerimientos </a:t>
            </a:r>
            <a:r>
              <a:rPr lang="es-ES" dirty="0" smtClean="0">
                <a:solidFill>
                  <a:schemeClr val="tx2"/>
                </a:solidFill>
              </a:rPr>
              <a:t>Proceden de cambios a los requerimientos del cliente y</a:t>
            </a:r>
            <a:r>
              <a:rPr lang="en-US" dirty="0" smtClean="0">
                <a:solidFill>
                  <a:schemeClr val="tx2"/>
                </a:solidFill>
              </a:rPr>
              <a:t> </a:t>
            </a:r>
            <a:r>
              <a:rPr lang="es-ES" dirty="0" smtClean="0">
                <a:solidFill>
                  <a:schemeClr val="tx2"/>
                </a:solidFill>
              </a:rPr>
              <a:t>del proceso de gestionarlos.</a:t>
            </a:r>
            <a:endParaRPr lang="en-US" dirty="0" smtClean="0">
              <a:solidFill>
                <a:schemeClr val="tx2"/>
              </a:solidFill>
            </a:endParaRPr>
          </a:p>
          <a:p>
            <a:r>
              <a:rPr lang="es-ES" b="1" dirty="0" smtClean="0">
                <a:solidFill>
                  <a:schemeClr val="tx2"/>
                </a:solidFill>
              </a:rPr>
              <a:t>Riesgos de estimación </a:t>
            </a:r>
            <a:r>
              <a:rPr lang="es-ES" dirty="0" smtClean="0">
                <a:solidFill>
                  <a:schemeClr val="tx2"/>
                </a:solidFill>
              </a:rPr>
              <a:t>Surgen de las estimaciones administrativas de los recursos</a:t>
            </a:r>
            <a:r>
              <a:rPr lang="en-US" dirty="0" smtClean="0">
                <a:solidFill>
                  <a:schemeClr val="tx2"/>
                </a:solidFill>
              </a:rPr>
              <a:t> </a:t>
            </a:r>
            <a:r>
              <a:rPr lang="es-ES" dirty="0" smtClean="0">
                <a:solidFill>
                  <a:schemeClr val="tx2"/>
                </a:solidFill>
              </a:rPr>
              <a:t>requeridos para construir el sistema.</a:t>
            </a:r>
            <a:endParaRPr lang="en-US" dirty="0">
              <a:solidFill>
                <a:schemeClr val="tx2"/>
              </a:solidFill>
            </a:endParaRPr>
          </a:p>
        </p:txBody>
      </p:sp>
      <p:sp>
        <p:nvSpPr>
          <p:cNvPr id="4" name="Slide Number Placeholder 3"/>
          <p:cNvSpPr>
            <a:spLocks noGrp="1"/>
          </p:cNvSpPr>
          <p:nvPr>
            <p:ph type="sldNum" sz="quarter" idx="15"/>
          </p:nvPr>
        </p:nvSpPr>
        <p:spPr/>
        <p:txBody>
          <a:bodyPr/>
          <a:lstStyle/>
          <a:p>
            <a:fld id="{A41DB566-6001-1B4F-A74B-7213F33DBA30}"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362"/>
            <a:ext cx="7467600" cy="655638"/>
          </a:xfrm>
        </p:spPr>
        <p:txBody>
          <a:bodyPr/>
          <a:lstStyle/>
          <a:p>
            <a:r>
              <a:rPr lang="en-US" b="1" dirty="0" err="1" smtClean="0"/>
              <a:t>Ejemplos</a:t>
            </a:r>
            <a:endParaRPr lang="en-US" b="1" dirty="0"/>
          </a:p>
        </p:txBody>
      </p:sp>
      <p:sp>
        <p:nvSpPr>
          <p:cNvPr id="5" name="Slide Number Placeholder 4"/>
          <p:cNvSpPr>
            <a:spLocks noGrp="1"/>
          </p:cNvSpPr>
          <p:nvPr>
            <p:ph type="sldNum" sz="quarter" idx="15"/>
          </p:nvPr>
        </p:nvSpPr>
        <p:spPr/>
        <p:txBody>
          <a:bodyPr/>
          <a:lstStyle/>
          <a:p>
            <a:fld id="{A41DB566-6001-1B4F-A74B-7213F33DBA30}" type="slidenum">
              <a:rPr lang="en-US" smtClean="0"/>
              <a:pPr/>
              <a:t>21</a:t>
            </a:fld>
            <a:endParaRPr lang="en-US"/>
          </a:p>
        </p:txBody>
      </p:sp>
      <p:pic>
        <p:nvPicPr>
          <p:cNvPr id="3074" name="Picture 2"/>
          <p:cNvPicPr>
            <a:picLocks noChangeAspect="1" noChangeArrowheads="1"/>
          </p:cNvPicPr>
          <p:nvPr/>
        </p:nvPicPr>
        <p:blipFill>
          <a:blip r:embed="rId2"/>
          <a:srcRect/>
          <a:stretch>
            <a:fillRect/>
          </a:stretch>
        </p:blipFill>
        <p:spPr bwMode="auto">
          <a:xfrm>
            <a:off x="111516" y="762000"/>
            <a:ext cx="8627100" cy="525897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304800" y="176699"/>
            <a:ext cx="7467600" cy="620469"/>
          </a:xfrm>
        </p:spPr>
        <p:txBody>
          <a:bodyPr/>
          <a:lstStyle/>
          <a:p>
            <a:r>
              <a:rPr lang="en-GB" dirty="0" err="1" smtClean="0"/>
              <a:t>Analisis</a:t>
            </a:r>
            <a:r>
              <a:rPr lang="en-GB" dirty="0" smtClean="0"/>
              <a:t> del </a:t>
            </a:r>
            <a:r>
              <a:rPr lang="en-GB" dirty="0" err="1" smtClean="0"/>
              <a:t>riesgo</a:t>
            </a:r>
            <a:endParaRPr lang="en-GB" dirty="0"/>
          </a:p>
        </p:txBody>
      </p:sp>
      <p:sp>
        <p:nvSpPr>
          <p:cNvPr id="56323" name="Rectangle 3"/>
          <p:cNvSpPr>
            <a:spLocks noGrp="1" noChangeArrowheads="1"/>
          </p:cNvSpPr>
          <p:nvPr>
            <p:ph sz="quarter" idx="1"/>
          </p:nvPr>
        </p:nvSpPr>
        <p:spPr>
          <a:xfrm>
            <a:off x="457200" y="860297"/>
            <a:ext cx="7467600" cy="5247425"/>
          </a:xfrm>
        </p:spPr>
        <p:txBody>
          <a:bodyPr lIns="91797" tIns="45898" rIns="91797" bIns="45898">
            <a:normAutofit/>
          </a:bodyPr>
          <a:lstStyle/>
          <a:p>
            <a:pPr algn="ctr">
              <a:buNone/>
            </a:pPr>
            <a:r>
              <a:rPr lang="en-GB" sz="2800" b="1" dirty="0" smtClean="0">
                <a:solidFill>
                  <a:schemeClr val="tx2"/>
                </a:solidFill>
              </a:rPr>
              <a:t>Para </a:t>
            </a:r>
            <a:r>
              <a:rPr lang="en-GB" sz="2800" b="1" dirty="0" err="1" smtClean="0">
                <a:solidFill>
                  <a:schemeClr val="tx2"/>
                </a:solidFill>
              </a:rPr>
              <a:t>cada</a:t>
            </a:r>
            <a:r>
              <a:rPr lang="en-GB" sz="2800" b="1" dirty="0" smtClean="0">
                <a:solidFill>
                  <a:schemeClr val="tx2"/>
                </a:solidFill>
              </a:rPr>
              <a:t> </a:t>
            </a:r>
            <a:r>
              <a:rPr lang="en-GB" sz="2800" b="1" dirty="0" err="1" smtClean="0">
                <a:solidFill>
                  <a:schemeClr val="tx2"/>
                </a:solidFill>
              </a:rPr>
              <a:t>riesgo</a:t>
            </a:r>
            <a:r>
              <a:rPr lang="en-GB" sz="2800" b="1" dirty="0" smtClean="0">
                <a:solidFill>
                  <a:schemeClr val="tx2"/>
                </a:solidFill>
              </a:rPr>
              <a:t> </a:t>
            </a:r>
            <a:r>
              <a:rPr lang="en-GB" sz="2800" b="1" dirty="0" err="1" smtClean="0">
                <a:solidFill>
                  <a:schemeClr val="tx2"/>
                </a:solidFill>
              </a:rPr>
              <a:t>identificado</a:t>
            </a:r>
            <a:r>
              <a:rPr lang="en-GB" sz="2800" b="1" dirty="0" smtClean="0">
                <a:solidFill>
                  <a:schemeClr val="tx2"/>
                </a:solidFill>
              </a:rPr>
              <a:t> </a:t>
            </a:r>
            <a:r>
              <a:rPr lang="en-GB" sz="2800" b="1" dirty="0" err="1" smtClean="0">
                <a:solidFill>
                  <a:schemeClr val="tx2"/>
                </a:solidFill>
              </a:rPr>
              <a:t>estimar</a:t>
            </a:r>
            <a:r>
              <a:rPr lang="en-GB" sz="2800" b="1" dirty="0" smtClean="0">
                <a:solidFill>
                  <a:schemeClr val="tx2"/>
                </a:solidFill>
              </a:rPr>
              <a:t> </a:t>
            </a:r>
            <a:r>
              <a:rPr lang="es-ES" sz="2800" b="1" dirty="0" smtClean="0">
                <a:solidFill>
                  <a:schemeClr val="tx2"/>
                </a:solidFill>
              </a:rPr>
              <a:t>la probabilidad de ocurrencia y gravedad </a:t>
            </a:r>
            <a:r>
              <a:rPr lang="en-GB" sz="2800" b="1" dirty="0" smtClean="0">
                <a:solidFill>
                  <a:schemeClr val="tx2"/>
                </a:solidFill>
              </a:rPr>
              <a:t>en </a:t>
            </a:r>
            <a:r>
              <a:rPr lang="en-GB" sz="2800" b="1" dirty="0" err="1" smtClean="0">
                <a:solidFill>
                  <a:schemeClr val="tx2"/>
                </a:solidFill>
              </a:rPr>
              <a:t>caso</a:t>
            </a:r>
            <a:r>
              <a:rPr lang="en-GB" sz="2800" b="1" dirty="0" smtClean="0">
                <a:solidFill>
                  <a:schemeClr val="tx2"/>
                </a:solidFill>
              </a:rPr>
              <a:t> de </a:t>
            </a:r>
            <a:r>
              <a:rPr lang="en-GB" sz="2800" b="1" dirty="0" err="1" smtClean="0">
                <a:solidFill>
                  <a:schemeClr val="tx2"/>
                </a:solidFill>
              </a:rPr>
              <a:t>ocurrir</a:t>
            </a:r>
            <a:r>
              <a:rPr lang="en-GB" sz="2800" dirty="0" smtClean="0">
                <a:solidFill>
                  <a:schemeClr val="tx2"/>
                </a:solidFill>
              </a:rPr>
              <a:t>.</a:t>
            </a:r>
            <a:endParaRPr lang="en-GB" sz="2800" dirty="0">
              <a:solidFill>
                <a:schemeClr val="tx2"/>
              </a:solidFill>
            </a:endParaRPr>
          </a:p>
          <a:p>
            <a:r>
              <a:rPr lang="es-ES" dirty="0" smtClean="0">
                <a:solidFill>
                  <a:schemeClr val="tx2"/>
                </a:solidFill>
              </a:rPr>
              <a:t>La probabilidad del riesgo puede valorarse como muy baja (&lt; 10%), baja (del 10 al 25%), moderada (del 25 al 50%), alta (del 50 al 75%) o muy alta (&gt; 75%).</a:t>
            </a:r>
          </a:p>
          <a:p>
            <a:r>
              <a:rPr lang="es-ES" dirty="0" smtClean="0">
                <a:solidFill>
                  <a:schemeClr val="tx2"/>
                </a:solidFill>
              </a:rPr>
              <a:t>Los efectos del riesgo pueden estimarse como catastróficos (amenazan la supervivencia del proyecto), graves (causarían grandes demoras), tolerables (demoras dentro </a:t>
            </a:r>
            <a:r>
              <a:rPr lang="en-US" dirty="0" smtClean="0">
                <a:solidFill>
                  <a:schemeClr val="tx2"/>
                </a:solidFill>
              </a:rPr>
              <a:t>de la </a:t>
            </a:r>
            <a:r>
              <a:rPr lang="en-US" dirty="0" err="1" smtClean="0">
                <a:solidFill>
                  <a:schemeClr val="tx2"/>
                </a:solidFill>
              </a:rPr>
              <a:t>contingencia</a:t>
            </a:r>
            <a:r>
              <a:rPr lang="en-US" dirty="0" smtClean="0">
                <a:solidFill>
                  <a:schemeClr val="tx2"/>
                </a:solidFill>
              </a:rPr>
              <a:t> </a:t>
            </a:r>
            <a:r>
              <a:rPr lang="en-US" dirty="0" err="1" smtClean="0">
                <a:solidFill>
                  <a:schemeClr val="tx2"/>
                </a:solidFill>
              </a:rPr>
              <a:t>permitida</a:t>
            </a:r>
            <a:r>
              <a:rPr lang="en-US" dirty="0" smtClean="0">
                <a:solidFill>
                  <a:schemeClr val="tx2"/>
                </a:solidFill>
              </a:rPr>
              <a:t>) o </a:t>
            </a:r>
            <a:r>
              <a:rPr lang="en-US" dirty="0" err="1" smtClean="0">
                <a:solidFill>
                  <a:schemeClr val="tx2"/>
                </a:solidFill>
              </a:rPr>
              <a:t>insignificantes</a:t>
            </a:r>
            <a:r>
              <a:rPr lang="en-US" dirty="0" smtClean="0"/>
              <a:t>.</a:t>
            </a:r>
            <a:endParaRPr lang="en-GB" dirty="0"/>
          </a:p>
        </p:txBody>
      </p:sp>
      <p:sp>
        <p:nvSpPr>
          <p:cNvPr id="4" name="Slide Number Placeholder 3"/>
          <p:cNvSpPr>
            <a:spLocks noGrp="1"/>
          </p:cNvSpPr>
          <p:nvPr>
            <p:ph type="sldNum" sz="quarter" idx="15"/>
          </p:nvPr>
        </p:nvSpPr>
        <p:spPr/>
        <p:txBody>
          <a:bodyPr/>
          <a:lstStyle/>
          <a:p>
            <a:fld id="{A41DB566-6001-1B4F-A74B-7213F33DBA30}"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647" y="164123"/>
            <a:ext cx="6974213" cy="596931"/>
          </a:xfrm>
        </p:spPr>
        <p:txBody>
          <a:bodyPr/>
          <a:lstStyle/>
          <a:p>
            <a:r>
              <a:rPr lang="en-GB" dirty="0" err="1" smtClean="0"/>
              <a:t>Ejemplos</a:t>
            </a:r>
            <a:endParaRPr lang="en-US" dirty="0"/>
          </a:p>
        </p:txBody>
      </p:sp>
      <p:sp>
        <p:nvSpPr>
          <p:cNvPr id="5" name="Slide Number Placeholder 4"/>
          <p:cNvSpPr>
            <a:spLocks noGrp="1"/>
          </p:cNvSpPr>
          <p:nvPr>
            <p:ph type="sldNum" sz="quarter" idx="15"/>
          </p:nvPr>
        </p:nvSpPr>
        <p:spPr/>
        <p:txBody>
          <a:bodyPr/>
          <a:lstStyle/>
          <a:p>
            <a:fld id="{A41DB566-6001-1B4F-A74B-7213F33DBA30}" type="slidenum">
              <a:rPr lang="en-US" smtClean="0"/>
              <a:pPr/>
              <a:t>23</a:t>
            </a:fld>
            <a:endParaRPr lang="en-US"/>
          </a:p>
        </p:txBody>
      </p:sp>
      <p:pic>
        <p:nvPicPr>
          <p:cNvPr id="4098" name="Picture 2"/>
          <p:cNvPicPr>
            <a:picLocks noChangeAspect="1" noChangeArrowheads="1"/>
          </p:cNvPicPr>
          <p:nvPr/>
        </p:nvPicPr>
        <p:blipFill>
          <a:blip r:embed="rId2"/>
          <a:srcRect/>
          <a:stretch>
            <a:fillRect/>
          </a:stretch>
        </p:blipFill>
        <p:spPr bwMode="auto">
          <a:xfrm>
            <a:off x="440108" y="930783"/>
            <a:ext cx="7688907" cy="5324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57200" y="247038"/>
            <a:ext cx="7467600" cy="585300"/>
          </a:xfrm>
        </p:spPr>
        <p:txBody>
          <a:bodyPr/>
          <a:lstStyle/>
          <a:p>
            <a:r>
              <a:rPr lang="en-GB" dirty="0" err="1" smtClean="0"/>
              <a:t>Planeacion</a:t>
            </a:r>
            <a:r>
              <a:rPr lang="en-GB" dirty="0" smtClean="0"/>
              <a:t> del </a:t>
            </a:r>
            <a:r>
              <a:rPr lang="en-GB" dirty="0" err="1" smtClean="0"/>
              <a:t>riesgo</a:t>
            </a:r>
            <a:endParaRPr lang="en-GB" dirty="0"/>
          </a:p>
        </p:txBody>
      </p:sp>
      <p:sp>
        <p:nvSpPr>
          <p:cNvPr id="57347" name="Rectangle 3"/>
          <p:cNvSpPr>
            <a:spLocks noGrp="1" noChangeArrowheads="1"/>
          </p:cNvSpPr>
          <p:nvPr>
            <p:ph sz="quarter" idx="1"/>
          </p:nvPr>
        </p:nvSpPr>
        <p:spPr>
          <a:xfrm>
            <a:off x="457200" y="1184031"/>
            <a:ext cx="7467600" cy="5289921"/>
          </a:xfrm>
        </p:spPr>
        <p:txBody>
          <a:bodyPr lIns="91797" tIns="45898" rIns="91797" bIns="45898"/>
          <a:lstStyle/>
          <a:p>
            <a:pPr algn="ctr">
              <a:lnSpc>
                <a:spcPct val="90000"/>
              </a:lnSpc>
              <a:buNone/>
            </a:pPr>
            <a:r>
              <a:rPr lang="en-GB" sz="2800" b="1" dirty="0" err="1" smtClean="0">
                <a:solidFill>
                  <a:schemeClr val="tx2"/>
                </a:solidFill>
              </a:rPr>
              <a:t>Considerar</a:t>
            </a:r>
            <a:r>
              <a:rPr lang="en-GB" sz="2800" b="1" dirty="0" smtClean="0">
                <a:solidFill>
                  <a:schemeClr val="tx2"/>
                </a:solidFill>
              </a:rPr>
              <a:t> </a:t>
            </a:r>
            <a:r>
              <a:rPr lang="en-GB" sz="2800" b="1" dirty="0" err="1" smtClean="0">
                <a:solidFill>
                  <a:schemeClr val="tx2"/>
                </a:solidFill>
              </a:rPr>
              <a:t>cada</a:t>
            </a:r>
            <a:r>
              <a:rPr lang="en-GB" sz="2800" b="1" dirty="0" smtClean="0">
                <a:solidFill>
                  <a:schemeClr val="tx2"/>
                </a:solidFill>
              </a:rPr>
              <a:t> </a:t>
            </a:r>
            <a:r>
              <a:rPr lang="en-GB" sz="2800" b="1" dirty="0" err="1" smtClean="0">
                <a:solidFill>
                  <a:schemeClr val="tx2"/>
                </a:solidFill>
              </a:rPr>
              <a:t>riesgo</a:t>
            </a:r>
            <a:r>
              <a:rPr lang="en-GB" sz="2800" b="1" dirty="0" smtClean="0">
                <a:solidFill>
                  <a:schemeClr val="tx2"/>
                </a:solidFill>
              </a:rPr>
              <a:t> y </a:t>
            </a:r>
            <a:r>
              <a:rPr lang="en-GB" sz="2800" b="1" dirty="0" err="1" smtClean="0">
                <a:solidFill>
                  <a:schemeClr val="tx2"/>
                </a:solidFill>
              </a:rPr>
              <a:t>generar</a:t>
            </a:r>
            <a:r>
              <a:rPr lang="en-GB" sz="2800" b="1" dirty="0" smtClean="0">
                <a:solidFill>
                  <a:schemeClr val="tx2"/>
                </a:solidFill>
              </a:rPr>
              <a:t> </a:t>
            </a:r>
            <a:r>
              <a:rPr lang="en-GB" sz="2800" b="1" dirty="0" err="1" smtClean="0">
                <a:solidFill>
                  <a:schemeClr val="tx2"/>
                </a:solidFill>
              </a:rPr>
              <a:t>estrategias</a:t>
            </a:r>
            <a:r>
              <a:rPr lang="en-GB" sz="2800" b="1" dirty="0" smtClean="0">
                <a:solidFill>
                  <a:schemeClr val="tx2"/>
                </a:solidFill>
              </a:rPr>
              <a:t> para </a:t>
            </a:r>
            <a:r>
              <a:rPr lang="en-GB" sz="2800" b="1" dirty="0" err="1" smtClean="0">
                <a:solidFill>
                  <a:schemeClr val="tx2"/>
                </a:solidFill>
              </a:rPr>
              <a:t>gestionarlo</a:t>
            </a:r>
            <a:r>
              <a:rPr lang="en-GB" sz="2800" b="1" dirty="0" smtClean="0">
                <a:solidFill>
                  <a:schemeClr val="tx2"/>
                </a:solidFill>
              </a:rPr>
              <a:t>.</a:t>
            </a:r>
          </a:p>
          <a:p>
            <a:pPr algn="ctr">
              <a:lnSpc>
                <a:spcPct val="90000"/>
              </a:lnSpc>
              <a:buNone/>
            </a:pPr>
            <a:endParaRPr lang="en-GB" sz="2800" b="1" dirty="0" smtClean="0">
              <a:solidFill>
                <a:schemeClr val="tx2"/>
              </a:solidFill>
            </a:endParaRPr>
          </a:p>
          <a:p>
            <a:r>
              <a:rPr lang="en-GB" dirty="0" smtClean="0">
                <a:solidFill>
                  <a:schemeClr val="tx2"/>
                </a:solidFill>
              </a:rPr>
              <a:t> </a:t>
            </a:r>
            <a:r>
              <a:rPr lang="es-ES" b="1" dirty="0" smtClean="0">
                <a:solidFill>
                  <a:schemeClr val="tx2"/>
                </a:solidFill>
              </a:rPr>
              <a:t>Estrategias de evitación </a:t>
            </a:r>
            <a:r>
              <a:rPr lang="es-ES" dirty="0" smtClean="0">
                <a:solidFill>
                  <a:schemeClr val="tx2"/>
                </a:solidFill>
              </a:rPr>
              <a:t>: reducir  la probabilidad</a:t>
            </a:r>
            <a:r>
              <a:rPr lang="en-US" dirty="0" smtClean="0">
                <a:solidFill>
                  <a:schemeClr val="tx2"/>
                </a:solidFill>
              </a:rPr>
              <a:t> </a:t>
            </a:r>
            <a:r>
              <a:rPr lang="es-ES" dirty="0" smtClean="0">
                <a:solidFill>
                  <a:schemeClr val="tx2"/>
                </a:solidFill>
              </a:rPr>
              <a:t>de que surja el riesgo.</a:t>
            </a:r>
          </a:p>
          <a:p>
            <a:endParaRPr lang="es-ES" dirty="0" smtClean="0">
              <a:solidFill>
                <a:schemeClr val="tx2"/>
              </a:solidFill>
            </a:endParaRPr>
          </a:p>
          <a:p>
            <a:r>
              <a:rPr lang="es-ES" b="1" dirty="0" smtClean="0">
                <a:solidFill>
                  <a:schemeClr val="tx2"/>
                </a:solidFill>
              </a:rPr>
              <a:t>Estrategias de minimización </a:t>
            </a:r>
            <a:r>
              <a:rPr lang="es-ES" dirty="0" smtClean="0">
                <a:solidFill>
                  <a:schemeClr val="tx2"/>
                </a:solidFill>
              </a:rPr>
              <a:t>reducir el</a:t>
            </a:r>
            <a:r>
              <a:rPr lang="en-US" dirty="0" smtClean="0">
                <a:solidFill>
                  <a:schemeClr val="tx2"/>
                </a:solidFill>
              </a:rPr>
              <a:t> </a:t>
            </a:r>
            <a:r>
              <a:rPr lang="es-ES" dirty="0" smtClean="0">
                <a:solidFill>
                  <a:schemeClr val="tx2"/>
                </a:solidFill>
              </a:rPr>
              <a:t>efecto del riesgo.</a:t>
            </a:r>
          </a:p>
          <a:p>
            <a:endParaRPr lang="es-ES" dirty="0" smtClean="0">
              <a:solidFill>
                <a:schemeClr val="tx2"/>
              </a:solidFill>
            </a:endParaRPr>
          </a:p>
          <a:p>
            <a:r>
              <a:rPr lang="es-ES" b="1" dirty="0" smtClean="0">
                <a:solidFill>
                  <a:schemeClr val="tx2"/>
                </a:solidFill>
              </a:rPr>
              <a:t>Planes de contingencia </a:t>
            </a:r>
            <a:r>
              <a:rPr lang="es-ES" dirty="0" smtClean="0">
                <a:solidFill>
                  <a:schemeClr val="tx2"/>
                </a:solidFill>
              </a:rPr>
              <a:t>hacer frente y tener una estrategia para a ello.</a:t>
            </a:r>
            <a:endParaRPr lang="en-GB" dirty="0">
              <a:solidFill>
                <a:schemeClr val="tx2"/>
              </a:solidFill>
            </a:endParaRPr>
          </a:p>
        </p:txBody>
      </p:sp>
      <p:sp>
        <p:nvSpPr>
          <p:cNvPr id="4" name="Slide Number Placeholder 3"/>
          <p:cNvSpPr>
            <a:spLocks noGrp="1"/>
          </p:cNvSpPr>
          <p:nvPr>
            <p:ph type="sldNum" sz="quarter" idx="15"/>
          </p:nvPr>
        </p:nvSpPr>
        <p:spPr/>
        <p:txBody>
          <a:bodyPr/>
          <a:lstStyle/>
          <a:p>
            <a:fld id="{A41DB566-6001-1B4F-A74B-7213F33DBA30}"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7378"/>
            <a:ext cx="7467600" cy="550130"/>
          </a:xfrm>
        </p:spPr>
        <p:txBody>
          <a:bodyPr/>
          <a:lstStyle/>
          <a:p>
            <a:r>
              <a:rPr lang="en-GB" dirty="0" err="1" smtClean="0"/>
              <a:t>Estrategias</a:t>
            </a:r>
            <a:r>
              <a:rPr lang="en-GB" dirty="0" smtClean="0"/>
              <a:t> </a:t>
            </a:r>
            <a:r>
              <a:rPr lang="en-GB" dirty="0" err="1" smtClean="0"/>
              <a:t>para</a:t>
            </a:r>
            <a:r>
              <a:rPr lang="en-GB" dirty="0" smtClean="0"/>
              <a:t> </a:t>
            </a:r>
            <a:r>
              <a:rPr lang="en-GB" dirty="0" err="1" smtClean="0"/>
              <a:t>gestion</a:t>
            </a:r>
            <a:r>
              <a:rPr lang="en-GB" dirty="0" smtClean="0"/>
              <a:t> del </a:t>
            </a:r>
            <a:r>
              <a:rPr lang="en-GB" dirty="0" err="1" smtClean="0"/>
              <a:t>riesgo</a:t>
            </a:r>
            <a:endParaRPr lang="en-US" dirty="0"/>
          </a:p>
        </p:txBody>
      </p:sp>
      <p:sp>
        <p:nvSpPr>
          <p:cNvPr id="5" name="Slide Number Placeholder 4"/>
          <p:cNvSpPr>
            <a:spLocks noGrp="1"/>
          </p:cNvSpPr>
          <p:nvPr>
            <p:ph type="sldNum" sz="quarter" idx="15"/>
          </p:nvPr>
        </p:nvSpPr>
        <p:spPr/>
        <p:txBody>
          <a:bodyPr/>
          <a:lstStyle/>
          <a:p>
            <a:fld id="{A41DB566-6001-1B4F-A74B-7213F33DBA30}" type="slidenum">
              <a:rPr lang="en-US" smtClean="0"/>
              <a:pPr/>
              <a:t>25</a:t>
            </a:fld>
            <a:endParaRPr lang="en-US"/>
          </a:p>
        </p:txBody>
      </p:sp>
      <p:pic>
        <p:nvPicPr>
          <p:cNvPr id="58369" name="Picture 1"/>
          <p:cNvPicPr>
            <a:picLocks noChangeAspect="1" noChangeArrowheads="1"/>
          </p:cNvPicPr>
          <p:nvPr/>
        </p:nvPicPr>
        <p:blipFill>
          <a:blip r:embed="rId2"/>
          <a:srcRect/>
          <a:stretch>
            <a:fillRect/>
          </a:stretch>
        </p:blipFill>
        <p:spPr bwMode="auto">
          <a:xfrm>
            <a:off x="656492" y="1090246"/>
            <a:ext cx="7472524" cy="466600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316523" y="707289"/>
            <a:ext cx="7467600" cy="561853"/>
          </a:xfrm>
        </p:spPr>
        <p:txBody>
          <a:bodyPr/>
          <a:lstStyle/>
          <a:p>
            <a:r>
              <a:rPr lang="en-GB" dirty="0" err="1" smtClean="0"/>
              <a:t>Monitoreo</a:t>
            </a:r>
            <a:r>
              <a:rPr lang="en-GB" dirty="0" smtClean="0"/>
              <a:t> del </a:t>
            </a:r>
            <a:r>
              <a:rPr lang="en-GB" dirty="0" err="1" smtClean="0"/>
              <a:t>riesgo</a:t>
            </a:r>
            <a:endParaRPr lang="en-GB" dirty="0"/>
          </a:p>
        </p:txBody>
      </p:sp>
      <p:sp>
        <p:nvSpPr>
          <p:cNvPr id="58371" name="Rectangle 3"/>
          <p:cNvSpPr>
            <a:spLocks noGrp="1" noChangeArrowheads="1"/>
          </p:cNvSpPr>
          <p:nvPr>
            <p:ph sz="quarter" idx="1"/>
          </p:nvPr>
        </p:nvSpPr>
        <p:spPr>
          <a:xfrm>
            <a:off x="661416" y="2051538"/>
            <a:ext cx="7467600" cy="2198077"/>
          </a:xfrm>
        </p:spPr>
        <p:txBody>
          <a:bodyPr lIns="91797" tIns="45898" rIns="91797" bIns="45898">
            <a:normAutofit/>
          </a:bodyPr>
          <a:lstStyle/>
          <a:p>
            <a:pPr algn="ctr">
              <a:buNone/>
            </a:pPr>
            <a:r>
              <a:rPr lang="en-US" sz="2800" b="1" dirty="0" smtClean="0">
                <a:solidFill>
                  <a:schemeClr val="tx2"/>
                </a:solidFill>
              </a:rPr>
              <a:t>Hay </a:t>
            </a:r>
            <a:r>
              <a:rPr lang="en-US" sz="2800" b="1" dirty="0" err="1" smtClean="0">
                <a:solidFill>
                  <a:schemeClr val="tx2"/>
                </a:solidFill>
              </a:rPr>
              <a:t>que</a:t>
            </a:r>
            <a:r>
              <a:rPr lang="en-US" sz="2800" b="1" dirty="0" smtClean="0">
                <a:solidFill>
                  <a:schemeClr val="tx2"/>
                </a:solidFill>
              </a:rPr>
              <a:t> </a:t>
            </a:r>
            <a:r>
              <a:rPr lang="en-US" sz="2800" b="1" dirty="0" err="1" smtClean="0">
                <a:solidFill>
                  <a:schemeClr val="tx2"/>
                </a:solidFill>
              </a:rPr>
              <a:t>valorar</a:t>
            </a:r>
            <a:r>
              <a:rPr lang="en-US" sz="2800" b="1" dirty="0" smtClean="0">
                <a:solidFill>
                  <a:schemeClr val="tx2"/>
                </a:solidFill>
              </a:rPr>
              <a:t> </a:t>
            </a:r>
            <a:r>
              <a:rPr lang="es-ES" sz="2800" b="1" dirty="0" smtClean="0">
                <a:solidFill>
                  <a:schemeClr val="tx2"/>
                </a:solidFill>
              </a:rPr>
              <a:t>regularmente cada uno de los riesgos identificados para decidir si este riesgo se vuelve más o menos probable. </a:t>
            </a:r>
          </a:p>
        </p:txBody>
      </p:sp>
      <p:sp>
        <p:nvSpPr>
          <p:cNvPr id="4" name="Slide Number Placeholder 3"/>
          <p:cNvSpPr>
            <a:spLocks noGrp="1"/>
          </p:cNvSpPr>
          <p:nvPr>
            <p:ph type="sldNum" sz="quarter" idx="15"/>
          </p:nvPr>
        </p:nvSpPr>
        <p:spPr/>
        <p:txBody>
          <a:bodyPr/>
          <a:lstStyle/>
          <a:p>
            <a:fld id="{A41DB566-6001-1B4F-A74B-7213F33DBA30}"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Indicadores</a:t>
            </a:r>
            <a:r>
              <a:rPr lang="en-GB" dirty="0" smtClean="0"/>
              <a:t> de </a:t>
            </a:r>
            <a:r>
              <a:rPr lang="en-GB" dirty="0" err="1" smtClean="0"/>
              <a:t>riesgo</a:t>
            </a:r>
            <a:endParaRPr lang="en-US" dirty="0"/>
          </a:p>
        </p:txBody>
      </p:sp>
      <p:sp>
        <p:nvSpPr>
          <p:cNvPr id="5" name="Slide Number Placeholder 4"/>
          <p:cNvSpPr>
            <a:spLocks noGrp="1"/>
          </p:cNvSpPr>
          <p:nvPr>
            <p:ph type="sldNum" sz="quarter" idx="15"/>
          </p:nvPr>
        </p:nvSpPr>
        <p:spPr/>
        <p:txBody>
          <a:bodyPr/>
          <a:lstStyle/>
          <a:p>
            <a:fld id="{A41DB566-6001-1B4F-A74B-7213F33DBA30}" type="slidenum">
              <a:rPr lang="en-US" smtClean="0"/>
              <a:pPr/>
              <a:t>27</a:t>
            </a:fld>
            <a:endParaRPr lang="en-US"/>
          </a:p>
        </p:txBody>
      </p:sp>
      <p:pic>
        <p:nvPicPr>
          <p:cNvPr id="55297" name="Picture 1"/>
          <p:cNvPicPr>
            <a:picLocks noChangeAspect="1" noChangeArrowheads="1"/>
          </p:cNvPicPr>
          <p:nvPr/>
        </p:nvPicPr>
        <p:blipFill>
          <a:blip r:embed="rId2"/>
          <a:srcRect/>
          <a:stretch>
            <a:fillRect/>
          </a:stretch>
        </p:blipFill>
        <p:spPr bwMode="auto">
          <a:xfrm>
            <a:off x="1124063" y="1621638"/>
            <a:ext cx="6162552" cy="41124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317378"/>
            <a:ext cx="7467600" cy="550130"/>
          </a:xfrm>
          <a:noFill/>
          <a:ln/>
        </p:spPr>
        <p:txBody>
          <a:bodyPr lIns="90840" tIns="44623" rIns="90840" bIns="44623"/>
          <a:lstStyle/>
          <a:p>
            <a:r>
              <a:rPr lang="en-GB" dirty="0" err="1" smtClean="0"/>
              <a:t>Gestion</a:t>
            </a:r>
            <a:r>
              <a:rPr lang="en-GB" dirty="0" smtClean="0"/>
              <a:t> de personal</a:t>
            </a:r>
            <a:endParaRPr lang="en-GB" dirty="0"/>
          </a:p>
        </p:txBody>
      </p:sp>
      <p:sp>
        <p:nvSpPr>
          <p:cNvPr id="8195" name="Rectangle 3"/>
          <p:cNvSpPr>
            <a:spLocks noGrp="1" noChangeArrowheads="1"/>
          </p:cNvSpPr>
          <p:nvPr>
            <p:ph sz="quarter" idx="1"/>
          </p:nvPr>
        </p:nvSpPr>
        <p:spPr>
          <a:xfrm>
            <a:off x="457200" y="1008185"/>
            <a:ext cx="7467600" cy="5465767"/>
          </a:xfrm>
          <a:noFill/>
          <a:ln/>
        </p:spPr>
        <p:txBody>
          <a:bodyPr lIns="90840" tIns="44623" rIns="90840" bIns="44623"/>
          <a:lstStyle/>
          <a:p>
            <a:endParaRPr lang="en-GB" dirty="0" smtClean="0"/>
          </a:p>
          <a:p>
            <a:endParaRPr lang="en-GB" dirty="0" smtClean="0"/>
          </a:p>
          <a:p>
            <a:r>
              <a:rPr lang="en-GB" sz="2800" dirty="0" smtClean="0">
                <a:solidFill>
                  <a:schemeClr val="tx2"/>
                </a:solidFill>
              </a:rPr>
              <a:t>Las personas son el principal capital de la </a:t>
            </a:r>
            <a:r>
              <a:rPr lang="en-GB" sz="2800" dirty="0" err="1" smtClean="0">
                <a:solidFill>
                  <a:schemeClr val="tx2"/>
                </a:solidFill>
              </a:rPr>
              <a:t>empresa</a:t>
            </a:r>
            <a:r>
              <a:rPr lang="en-GB" sz="2800" dirty="0" smtClean="0">
                <a:solidFill>
                  <a:schemeClr val="tx2"/>
                </a:solidFill>
              </a:rPr>
              <a:t>.</a:t>
            </a:r>
            <a:endParaRPr lang="en-GB" sz="2800" dirty="0">
              <a:solidFill>
                <a:schemeClr val="tx2"/>
              </a:solidFill>
            </a:endParaRPr>
          </a:p>
          <a:p>
            <a:r>
              <a:rPr lang="en-GB" sz="2800" dirty="0" err="1" smtClean="0">
                <a:solidFill>
                  <a:schemeClr val="tx2"/>
                </a:solidFill>
              </a:rPr>
              <a:t>Una</a:t>
            </a:r>
            <a:r>
              <a:rPr lang="en-GB" sz="2800" dirty="0" smtClean="0">
                <a:solidFill>
                  <a:schemeClr val="tx2"/>
                </a:solidFill>
              </a:rPr>
              <a:t> </a:t>
            </a:r>
            <a:r>
              <a:rPr lang="en-GB" sz="2800" dirty="0" err="1" smtClean="0">
                <a:solidFill>
                  <a:schemeClr val="tx2"/>
                </a:solidFill>
              </a:rPr>
              <a:t>incorrecta</a:t>
            </a:r>
            <a:r>
              <a:rPr lang="en-GB" sz="2800" dirty="0" smtClean="0">
                <a:solidFill>
                  <a:schemeClr val="tx2"/>
                </a:solidFill>
              </a:rPr>
              <a:t> </a:t>
            </a:r>
            <a:r>
              <a:rPr lang="en-GB" sz="2800" dirty="0" err="1" smtClean="0">
                <a:solidFill>
                  <a:schemeClr val="tx2"/>
                </a:solidFill>
              </a:rPr>
              <a:t>gestion</a:t>
            </a:r>
            <a:r>
              <a:rPr lang="en-GB" sz="2800" dirty="0" smtClean="0">
                <a:solidFill>
                  <a:schemeClr val="tx2"/>
                </a:solidFill>
              </a:rPr>
              <a:t> del personal </a:t>
            </a:r>
            <a:r>
              <a:rPr lang="en-GB" sz="2800" dirty="0" err="1" smtClean="0">
                <a:solidFill>
                  <a:schemeClr val="tx2"/>
                </a:solidFill>
              </a:rPr>
              <a:t>garantiza</a:t>
            </a:r>
            <a:r>
              <a:rPr lang="en-GB" sz="2800" dirty="0" smtClean="0">
                <a:solidFill>
                  <a:schemeClr val="tx2"/>
                </a:solidFill>
              </a:rPr>
              <a:t> la </a:t>
            </a:r>
            <a:r>
              <a:rPr lang="en-GB" sz="2800" dirty="0" err="1" smtClean="0">
                <a:solidFill>
                  <a:schemeClr val="tx2"/>
                </a:solidFill>
              </a:rPr>
              <a:t>falla</a:t>
            </a:r>
            <a:r>
              <a:rPr lang="en-GB" sz="2800" dirty="0" smtClean="0">
                <a:solidFill>
                  <a:schemeClr val="tx2"/>
                </a:solidFill>
              </a:rPr>
              <a:t> del </a:t>
            </a:r>
            <a:r>
              <a:rPr lang="en-GB" sz="2800" dirty="0" err="1" smtClean="0">
                <a:solidFill>
                  <a:schemeClr val="tx2"/>
                </a:solidFill>
              </a:rPr>
              <a:t>proyecto</a:t>
            </a:r>
            <a:r>
              <a:rPr lang="en-GB" sz="2800" dirty="0" smtClean="0">
                <a:solidFill>
                  <a:schemeClr val="tx2"/>
                </a:solidFill>
              </a:rPr>
              <a:t>.</a:t>
            </a:r>
          </a:p>
          <a:p>
            <a:r>
              <a:rPr lang="en-GB" sz="2800" dirty="0" smtClean="0">
                <a:solidFill>
                  <a:schemeClr val="tx2"/>
                </a:solidFill>
              </a:rPr>
              <a:t>Se </a:t>
            </a:r>
            <a:r>
              <a:rPr lang="en-GB" sz="2800" dirty="0" err="1" smtClean="0">
                <a:solidFill>
                  <a:schemeClr val="tx2"/>
                </a:solidFill>
              </a:rPr>
              <a:t>debe</a:t>
            </a:r>
            <a:r>
              <a:rPr lang="en-GB" sz="2800" dirty="0" smtClean="0">
                <a:solidFill>
                  <a:schemeClr val="tx2"/>
                </a:solidFill>
              </a:rPr>
              <a:t> </a:t>
            </a:r>
            <a:r>
              <a:rPr lang="en-GB" sz="2800" dirty="0" err="1" smtClean="0">
                <a:solidFill>
                  <a:schemeClr val="tx2"/>
                </a:solidFill>
              </a:rPr>
              <a:t>signar</a:t>
            </a:r>
            <a:r>
              <a:rPr lang="en-GB" sz="2800" dirty="0" smtClean="0">
                <a:solidFill>
                  <a:schemeClr val="tx2"/>
                </a:solidFill>
              </a:rPr>
              <a:t> a las personas </a:t>
            </a:r>
            <a:r>
              <a:rPr lang="en-GB" sz="2800" dirty="0" err="1" smtClean="0">
                <a:solidFill>
                  <a:schemeClr val="tx2"/>
                </a:solidFill>
              </a:rPr>
              <a:t>responsabilidades</a:t>
            </a:r>
            <a:r>
              <a:rPr lang="en-GB" sz="2800" dirty="0" smtClean="0">
                <a:solidFill>
                  <a:schemeClr val="tx2"/>
                </a:solidFill>
              </a:rPr>
              <a:t> </a:t>
            </a:r>
            <a:r>
              <a:rPr lang="en-GB" sz="2800" dirty="0" err="1" smtClean="0">
                <a:solidFill>
                  <a:schemeClr val="tx2"/>
                </a:solidFill>
              </a:rPr>
              <a:t>acordes</a:t>
            </a:r>
            <a:r>
              <a:rPr lang="en-GB" sz="2800" dirty="0" smtClean="0">
                <a:solidFill>
                  <a:schemeClr val="tx2"/>
                </a:solidFill>
              </a:rPr>
              <a:t> a sus </a:t>
            </a:r>
            <a:r>
              <a:rPr lang="en-GB" sz="2800" dirty="0" err="1" smtClean="0">
                <a:solidFill>
                  <a:schemeClr val="tx2"/>
                </a:solidFill>
              </a:rPr>
              <a:t>habilidades</a:t>
            </a:r>
            <a:r>
              <a:rPr lang="en-GB" dirty="0" smtClean="0"/>
              <a:t>.</a:t>
            </a:r>
            <a:endParaRPr lang="en-GB" dirty="0"/>
          </a:p>
        </p:txBody>
      </p:sp>
    </p:spTree>
  </p:cSld>
  <p:clrMapOvr>
    <a:masterClrMapping/>
  </p:clrMapOvr>
  <p:transition advTm="200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304800" y="140677"/>
            <a:ext cx="7467600" cy="550130"/>
          </a:xfrm>
          <a:noFill/>
          <a:ln/>
        </p:spPr>
        <p:txBody>
          <a:bodyPr lIns="90840" tIns="44623" rIns="90840" bIns="44623"/>
          <a:lstStyle/>
          <a:p>
            <a:r>
              <a:rPr lang="en-GB" dirty="0" err="1" smtClean="0"/>
              <a:t>factores</a:t>
            </a:r>
            <a:endParaRPr lang="en-GB" dirty="0"/>
          </a:p>
        </p:txBody>
      </p:sp>
      <p:sp>
        <p:nvSpPr>
          <p:cNvPr id="10243" name="Rectangle 3"/>
          <p:cNvSpPr>
            <a:spLocks noGrp="1" noChangeArrowheads="1"/>
          </p:cNvSpPr>
          <p:nvPr>
            <p:ph sz="quarter" idx="1"/>
          </p:nvPr>
        </p:nvSpPr>
        <p:spPr>
          <a:xfrm>
            <a:off x="457200" y="1101969"/>
            <a:ext cx="7467600" cy="5087816"/>
          </a:xfrm>
          <a:noFill/>
          <a:ln/>
        </p:spPr>
        <p:txBody>
          <a:bodyPr lIns="90840" tIns="44623" rIns="90840" bIns="44623">
            <a:noAutofit/>
          </a:bodyPr>
          <a:lstStyle/>
          <a:p>
            <a:r>
              <a:rPr lang="es-ES" dirty="0" smtClean="0">
                <a:solidFill>
                  <a:schemeClr val="tx2"/>
                </a:solidFill>
              </a:rPr>
              <a:t>Consistencia : Todas las personas en un equipo de proyecto deben recibir un trato similar. </a:t>
            </a:r>
          </a:p>
          <a:p>
            <a:pPr>
              <a:buNone/>
            </a:pPr>
            <a:endParaRPr lang="es-ES" dirty="0" smtClean="0">
              <a:solidFill>
                <a:schemeClr val="tx2"/>
              </a:solidFill>
            </a:endParaRPr>
          </a:p>
          <a:p>
            <a:r>
              <a:rPr lang="es-ES" dirty="0" smtClean="0">
                <a:solidFill>
                  <a:schemeClr val="tx2"/>
                </a:solidFill>
              </a:rPr>
              <a:t>Respeto : Las personas tienen distintas habilidades y los administradores deben respetar esas diferencias. </a:t>
            </a:r>
          </a:p>
          <a:p>
            <a:pPr>
              <a:buNone/>
            </a:pPr>
            <a:endParaRPr lang="es-ES" dirty="0" smtClean="0">
              <a:solidFill>
                <a:schemeClr val="tx2"/>
              </a:solidFill>
            </a:endParaRPr>
          </a:p>
          <a:p>
            <a:r>
              <a:rPr lang="es-ES" dirty="0" smtClean="0">
                <a:solidFill>
                  <a:schemeClr val="tx2"/>
                </a:solidFill>
              </a:rPr>
              <a:t>Inclusión : Las personas contribuyen mejor si sienten que las toman en cuenta</a:t>
            </a:r>
            <a:r>
              <a:rPr lang="en-US" dirty="0" smtClean="0">
                <a:solidFill>
                  <a:schemeClr val="tx2"/>
                </a:solidFill>
              </a:rPr>
              <a:t>.</a:t>
            </a:r>
          </a:p>
          <a:p>
            <a:pPr>
              <a:buNone/>
            </a:pPr>
            <a:endParaRPr lang="en-US" dirty="0" smtClean="0">
              <a:solidFill>
                <a:schemeClr val="tx2"/>
              </a:solidFill>
            </a:endParaRPr>
          </a:p>
          <a:p>
            <a:r>
              <a:rPr lang="es-ES" dirty="0" smtClean="0">
                <a:solidFill>
                  <a:schemeClr val="tx2"/>
                </a:solidFill>
              </a:rPr>
              <a:t>Honestidad : El administrador, debe ser honesto sobre lo que está bien o mal en el equipo</a:t>
            </a:r>
            <a:r>
              <a:rPr lang="es-ES" dirty="0" smtClean="0"/>
              <a:t>. </a:t>
            </a:r>
            <a:endParaRPr lang="en-GB" dirty="0"/>
          </a:p>
        </p:txBody>
      </p:sp>
    </p:spTree>
  </p:cSld>
  <p:clrMapOvr>
    <a:masterClrMapping/>
  </p:clrMapOvr>
  <p:transition advTm="200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Text Box 5"/>
          <p:cNvSpPr txBox="1">
            <a:spLocks noChangeArrowheads="1"/>
          </p:cNvSpPr>
          <p:nvPr/>
        </p:nvSpPr>
        <p:spPr bwMode="auto">
          <a:xfrm>
            <a:off x="1692274" y="1844675"/>
            <a:ext cx="2879725"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s-ES" altLang="it-IT" dirty="0"/>
              <a:t>Conjunto de Actividades</a:t>
            </a:r>
          </a:p>
        </p:txBody>
      </p:sp>
      <p:sp>
        <p:nvSpPr>
          <p:cNvPr id="5126" name="Text Box 6"/>
          <p:cNvSpPr txBox="1">
            <a:spLocks noChangeArrowheads="1"/>
          </p:cNvSpPr>
          <p:nvPr/>
        </p:nvSpPr>
        <p:spPr bwMode="auto">
          <a:xfrm>
            <a:off x="684213" y="2852738"/>
            <a:ext cx="2128837" cy="376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it-IT"/>
              <a:t>Recursos Limitados</a:t>
            </a:r>
          </a:p>
        </p:txBody>
      </p:sp>
      <p:sp>
        <p:nvSpPr>
          <p:cNvPr id="5127" name="Text Box 7"/>
          <p:cNvSpPr txBox="1">
            <a:spLocks noChangeArrowheads="1"/>
          </p:cNvSpPr>
          <p:nvPr/>
        </p:nvSpPr>
        <p:spPr bwMode="auto">
          <a:xfrm>
            <a:off x="4211638" y="2852738"/>
            <a:ext cx="1812925" cy="376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it-IT"/>
              <a:t>Resultado Único</a:t>
            </a:r>
          </a:p>
        </p:txBody>
      </p:sp>
      <p:sp>
        <p:nvSpPr>
          <p:cNvPr id="5128" name="Text Box 8"/>
          <p:cNvSpPr txBox="1">
            <a:spLocks noChangeArrowheads="1"/>
          </p:cNvSpPr>
          <p:nvPr/>
        </p:nvSpPr>
        <p:spPr bwMode="auto">
          <a:xfrm>
            <a:off x="2051050" y="3860800"/>
            <a:ext cx="2300288"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it-IT"/>
              <a:t>Inicio y Fin Definidos</a:t>
            </a:r>
          </a:p>
        </p:txBody>
      </p:sp>
      <p:sp>
        <p:nvSpPr>
          <p:cNvPr id="5129" name="Text Box 9"/>
          <p:cNvSpPr txBox="1">
            <a:spLocks noChangeArrowheads="1"/>
          </p:cNvSpPr>
          <p:nvPr/>
        </p:nvSpPr>
        <p:spPr bwMode="auto">
          <a:xfrm>
            <a:off x="6084888" y="5013325"/>
            <a:ext cx="207645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it-IT"/>
              <a:t>Esfuerzo Temporal</a:t>
            </a:r>
          </a:p>
        </p:txBody>
      </p:sp>
      <p:sp>
        <p:nvSpPr>
          <p:cNvPr id="5130" name="Text Box 10"/>
          <p:cNvSpPr txBox="1">
            <a:spLocks noChangeArrowheads="1"/>
          </p:cNvSpPr>
          <p:nvPr/>
        </p:nvSpPr>
        <p:spPr bwMode="auto">
          <a:xfrm>
            <a:off x="5940424" y="3933825"/>
            <a:ext cx="2489591"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s-ES" altLang="it-IT"/>
              <a:t>Elaboración Gradual</a:t>
            </a:r>
          </a:p>
        </p:txBody>
      </p:sp>
      <p:sp>
        <p:nvSpPr>
          <p:cNvPr id="5131" name="Line 11"/>
          <p:cNvSpPr>
            <a:spLocks noChangeShapeType="1"/>
          </p:cNvSpPr>
          <p:nvPr/>
        </p:nvSpPr>
        <p:spPr bwMode="auto">
          <a:xfrm flipH="1">
            <a:off x="1042988" y="2205038"/>
            <a:ext cx="1368425" cy="647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5132" name="Text Box 12"/>
          <p:cNvSpPr txBox="1">
            <a:spLocks noChangeArrowheads="1"/>
          </p:cNvSpPr>
          <p:nvPr/>
        </p:nvSpPr>
        <p:spPr bwMode="auto">
          <a:xfrm>
            <a:off x="1958975" y="2292350"/>
            <a:ext cx="9794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it-IT" dirty="0"/>
              <a:t>que usa</a:t>
            </a:r>
          </a:p>
        </p:txBody>
      </p:sp>
      <p:sp>
        <p:nvSpPr>
          <p:cNvPr id="5133" name="Line 13"/>
          <p:cNvSpPr>
            <a:spLocks noChangeShapeType="1"/>
          </p:cNvSpPr>
          <p:nvPr/>
        </p:nvSpPr>
        <p:spPr bwMode="auto">
          <a:xfrm>
            <a:off x="3924300" y="2205038"/>
            <a:ext cx="1295400" cy="647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5134" name="Text Box 14"/>
          <p:cNvSpPr txBox="1">
            <a:spLocks noChangeArrowheads="1"/>
          </p:cNvSpPr>
          <p:nvPr/>
        </p:nvSpPr>
        <p:spPr bwMode="auto">
          <a:xfrm>
            <a:off x="4500563" y="2133600"/>
            <a:ext cx="1484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it-IT"/>
              <a:t>para obtener</a:t>
            </a:r>
          </a:p>
        </p:txBody>
      </p:sp>
      <p:sp>
        <p:nvSpPr>
          <p:cNvPr id="5135" name="Line 15"/>
          <p:cNvSpPr>
            <a:spLocks noChangeShapeType="1"/>
          </p:cNvSpPr>
          <p:nvPr/>
        </p:nvSpPr>
        <p:spPr bwMode="auto">
          <a:xfrm>
            <a:off x="3059113" y="2205038"/>
            <a:ext cx="0" cy="16557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5136" name="Text Box 16"/>
          <p:cNvSpPr txBox="1">
            <a:spLocks noChangeArrowheads="1"/>
          </p:cNvSpPr>
          <p:nvPr/>
        </p:nvSpPr>
        <p:spPr bwMode="auto">
          <a:xfrm>
            <a:off x="3040063" y="3300413"/>
            <a:ext cx="15589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it-IT"/>
              <a:t>estableciendo</a:t>
            </a:r>
          </a:p>
        </p:txBody>
      </p:sp>
      <p:sp>
        <p:nvSpPr>
          <p:cNvPr id="5137" name="Line 17"/>
          <p:cNvSpPr>
            <a:spLocks noChangeShapeType="1"/>
          </p:cNvSpPr>
          <p:nvPr/>
        </p:nvSpPr>
        <p:spPr bwMode="auto">
          <a:xfrm>
            <a:off x="5867400" y="3213100"/>
            <a:ext cx="1081088" cy="7207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5138" name="Text Box 18"/>
          <p:cNvSpPr txBox="1">
            <a:spLocks noChangeArrowheads="1"/>
          </p:cNvSpPr>
          <p:nvPr/>
        </p:nvSpPr>
        <p:spPr bwMode="auto">
          <a:xfrm>
            <a:off x="6351588" y="3227388"/>
            <a:ext cx="11207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it-IT"/>
              <a:t>mediante</a:t>
            </a:r>
          </a:p>
        </p:txBody>
      </p:sp>
      <p:sp>
        <p:nvSpPr>
          <p:cNvPr id="5139" name="Line 19"/>
          <p:cNvSpPr>
            <a:spLocks noChangeShapeType="1"/>
          </p:cNvSpPr>
          <p:nvPr/>
        </p:nvSpPr>
        <p:spPr bwMode="auto">
          <a:xfrm>
            <a:off x="7451725" y="4292600"/>
            <a:ext cx="0" cy="7207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5140" name="Text Box 20"/>
          <p:cNvSpPr txBox="1">
            <a:spLocks noChangeArrowheads="1"/>
          </p:cNvSpPr>
          <p:nvPr/>
        </p:nvSpPr>
        <p:spPr bwMode="auto">
          <a:xfrm>
            <a:off x="7432675" y="4379913"/>
            <a:ext cx="539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it-IT"/>
              <a:t>con</a:t>
            </a:r>
          </a:p>
        </p:txBody>
      </p:sp>
      <p:sp>
        <p:nvSpPr>
          <p:cNvPr id="5142" name="Text Box 22"/>
          <p:cNvSpPr txBox="1">
            <a:spLocks noChangeArrowheads="1"/>
          </p:cNvSpPr>
          <p:nvPr/>
        </p:nvSpPr>
        <p:spPr bwMode="auto">
          <a:xfrm>
            <a:off x="6567488" y="1787525"/>
            <a:ext cx="1381125"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it-IT"/>
              <a:t>Interesados</a:t>
            </a:r>
          </a:p>
        </p:txBody>
      </p:sp>
      <p:sp>
        <p:nvSpPr>
          <p:cNvPr id="5143" name="Line 23"/>
          <p:cNvSpPr>
            <a:spLocks noChangeShapeType="1"/>
          </p:cNvSpPr>
          <p:nvPr/>
        </p:nvSpPr>
        <p:spPr bwMode="auto">
          <a:xfrm flipH="1">
            <a:off x="6084888" y="2133600"/>
            <a:ext cx="1008062" cy="7905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5144" name="Text Box 24"/>
          <p:cNvSpPr txBox="1">
            <a:spLocks noChangeArrowheads="1"/>
          </p:cNvSpPr>
          <p:nvPr/>
        </p:nvSpPr>
        <p:spPr bwMode="auto">
          <a:xfrm>
            <a:off x="6711950" y="2292350"/>
            <a:ext cx="11350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it-IT"/>
              <a:t>necesitan</a:t>
            </a:r>
          </a:p>
        </p:txBody>
      </p:sp>
    </p:spTree>
    <p:extLst>
      <p:ext uri="{BB962C8B-B14F-4D97-AF65-F5344CB8AC3E}">
        <p14:creationId xmlns:p14="http://schemas.microsoft.com/office/powerpoint/2010/main" val="1106649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457200" y="293931"/>
            <a:ext cx="7467600" cy="561853"/>
          </a:xfrm>
        </p:spPr>
        <p:txBody>
          <a:bodyPr/>
          <a:lstStyle/>
          <a:p>
            <a:r>
              <a:rPr lang="en-US" dirty="0" err="1" smtClean="0"/>
              <a:t>Motivacion</a:t>
            </a:r>
            <a:r>
              <a:rPr lang="en-US" dirty="0" smtClean="0"/>
              <a:t> del personal</a:t>
            </a:r>
            <a:endParaRPr lang="en-US" dirty="0"/>
          </a:p>
        </p:txBody>
      </p:sp>
      <p:sp>
        <p:nvSpPr>
          <p:cNvPr id="90115" name="Rectangle 3"/>
          <p:cNvSpPr>
            <a:spLocks noGrp="1" noChangeArrowheads="1"/>
          </p:cNvSpPr>
          <p:nvPr>
            <p:ph sz="quarter" idx="1"/>
          </p:nvPr>
        </p:nvSpPr>
        <p:spPr/>
        <p:txBody>
          <a:bodyPr>
            <a:normAutofit/>
          </a:bodyPr>
          <a:lstStyle/>
          <a:p>
            <a:pPr>
              <a:lnSpc>
                <a:spcPct val="90000"/>
              </a:lnSpc>
            </a:pPr>
            <a:r>
              <a:rPr lang="en-GB" dirty="0" smtClean="0">
                <a:solidFill>
                  <a:schemeClr val="tx2"/>
                </a:solidFill>
              </a:rPr>
              <a:t>Un </a:t>
            </a:r>
            <a:r>
              <a:rPr lang="en-GB" dirty="0" err="1" smtClean="0">
                <a:solidFill>
                  <a:schemeClr val="tx2"/>
                </a:solidFill>
              </a:rPr>
              <a:t>rol</a:t>
            </a:r>
            <a:r>
              <a:rPr lang="en-GB" dirty="0" smtClean="0">
                <a:solidFill>
                  <a:schemeClr val="tx2"/>
                </a:solidFill>
              </a:rPr>
              <a:t> </a:t>
            </a:r>
            <a:r>
              <a:rPr lang="en-GB" dirty="0" err="1" smtClean="0">
                <a:solidFill>
                  <a:schemeClr val="tx2"/>
                </a:solidFill>
              </a:rPr>
              <a:t>importante</a:t>
            </a:r>
            <a:r>
              <a:rPr lang="en-GB" dirty="0" smtClean="0">
                <a:solidFill>
                  <a:schemeClr val="tx2"/>
                </a:solidFill>
              </a:rPr>
              <a:t> del </a:t>
            </a:r>
            <a:r>
              <a:rPr lang="en-GB" dirty="0" err="1" smtClean="0">
                <a:solidFill>
                  <a:schemeClr val="tx2"/>
                </a:solidFill>
              </a:rPr>
              <a:t>administrador</a:t>
            </a:r>
            <a:r>
              <a:rPr lang="en-GB" dirty="0" smtClean="0">
                <a:solidFill>
                  <a:schemeClr val="tx2"/>
                </a:solidFill>
              </a:rPr>
              <a:t> </a:t>
            </a:r>
            <a:r>
              <a:rPr lang="en-GB" dirty="0" err="1" smtClean="0">
                <a:solidFill>
                  <a:schemeClr val="tx2"/>
                </a:solidFill>
              </a:rPr>
              <a:t>es</a:t>
            </a:r>
            <a:r>
              <a:rPr lang="en-GB" dirty="0" smtClean="0">
                <a:solidFill>
                  <a:schemeClr val="tx2"/>
                </a:solidFill>
              </a:rPr>
              <a:t> </a:t>
            </a:r>
            <a:r>
              <a:rPr lang="en-GB" dirty="0" err="1" smtClean="0">
                <a:solidFill>
                  <a:schemeClr val="tx2"/>
                </a:solidFill>
              </a:rPr>
              <a:t>motivar</a:t>
            </a:r>
            <a:r>
              <a:rPr lang="en-GB" dirty="0" smtClean="0">
                <a:solidFill>
                  <a:schemeClr val="tx2"/>
                </a:solidFill>
              </a:rPr>
              <a:t> al personal.</a:t>
            </a:r>
          </a:p>
          <a:p>
            <a:pPr>
              <a:lnSpc>
                <a:spcPct val="90000"/>
              </a:lnSpc>
              <a:buNone/>
            </a:pPr>
            <a:endParaRPr lang="en-GB" dirty="0" smtClean="0">
              <a:solidFill>
                <a:schemeClr val="tx2"/>
              </a:solidFill>
            </a:endParaRPr>
          </a:p>
          <a:p>
            <a:pPr>
              <a:lnSpc>
                <a:spcPct val="90000"/>
              </a:lnSpc>
            </a:pPr>
            <a:r>
              <a:rPr lang="en-GB" dirty="0" err="1" smtClean="0">
                <a:solidFill>
                  <a:schemeClr val="tx2"/>
                </a:solidFill>
              </a:rPr>
              <a:t>Organizar</a:t>
            </a:r>
            <a:r>
              <a:rPr lang="en-GB" dirty="0" smtClean="0">
                <a:solidFill>
                  <a:schemeClr val="tx2"/>
                </a:solidFill>
              </a:rPr>
              <a:t> el </a:t>
            </a:r>
            <a:r>
              <a:rPr lang="en-GB" dirty="0" err="1" smtClean="0">
                <a:solidFill>
                  <a:schemeClr val="tx2"/>
                </a:solidFill>
              </a:rPr>
              <a:t>trabajo</a:t>
            </a:r>
            <a:r>
              <a:rPr lang="en-GB" dirty="0" smtClean="0">
                <a:solidFill>
                  <a:schemeClr val="tx2"/>
                </a:solidFill>
              </a:rPr>
              <a:t> y el </a:t>
            </a:r>
            <a:r>
              <a:rPr lang="en-GB" dirty="0" err="1" smtClean="0">
                <a:solidFill>
                  <a:schemeClr val="tx2"/>
                </a:solidFill>
              </a:rPr>
              <a:t>entorno</a:t>
            </a:r>
            <a:r>
              <a:rPr lang="en-GB" dirty="0" smtClean="0">
                <a:solidFill>
                  <a:schemeClr val="tx2"/>
                </a:solidFill>
              </a:rPr>
              <a:t> </a:t>
            </a:r>
            <a:r>
              <a:rPr lang="en-GB" dirty="0" err="1" smtClean="0">
                <a:solidFill>
                  <a:schemeClr val="tx2"/>
                </a:solidFill>
              </a:rPr>
              <a:t>laboral</a:t>
            </a:r>
            <a:r>
              <a:rPr lang="en-GB" dirty="0" smtClean="0">
                <a:solidFill>
                  <a:schemeClr val="tx2"/>
                </a:solidFill>
              </a:rPr>
              <a:t> </a:t>
            </a:r>
            <a:r>
              <a:rPr lang="en-GB" dirty="0" err="1" smtClean="0">
                <a:solidFill>
                  <a:schemeClr val="tx2"/>
                </a:solidFill>
              </a:rPr>
              <a:t>para</a:t>
            </a:r>
            <a:r>
              <a:rPr lang="en-GB" dirty="0" smtClean="0">
                <a:solidFill>
                  <a:schemeClr val="tx2"/>
                </a:solidFill>
              </a:rPr>
              <a:t> </a:t>
            </a:r>
            <a:r>
              <a:rPr lang="en-GB" dirty="0" err="1" smtClean="0">
                <a:solidFill>
                  <a:schemeClr val="tx2"/>
                </a:solidFill>
              </a:rPr>
              <a:t>alentar</a:t>
            </a:r>
            <a:r>
              <a:rPr lang="en-GB" dirty="0" smtClean="0">
                <a:solidFill>
                  <a:schemeClr val="tx2"/>
                </a:solidFill>
              </a:rPr>
              <a:t> a </a:t>
            </a:r>
            <a:r>
              <a:rPr lang="en-GB" dirty="0" err="1" smtClean="0">
                <a:solidFill>
                  <a:schemeClr val="tx2"/>
                </a:solidFill>
              </a:rPr>
              <a:t>las</a:t>
            </a:r>
            <a:r>
              <a:rPr lang="en-GB" dirty="0" smtClean="0">
                <a:solidFill>
                  <a:schemeClr val="tx2"/>
                </a:solidFill>
              </a:rPr>
              <a:t> personas a </a:t>
            </a:r>
            <a:r>
              <a:rPr lang="en-GB" dirty="0" err="1" smtClean="0">
                <a:solidFill>
                  <a:schemeClr val="tx2"/>
                </a:solidFill>
              </a:rPr>
              <a:t>trabajar</a:t>
            </a:r>
            <a:r>
              <a:rPr lang="en-GB" dirty="0" smtClean="0">
                <a:solidFill>
                  <a:schemeClr val="tx2"/>
                </a:solidFill>
              </a:rPr>
              <a:t> </a:t>
            </a:r>
            <a:r>
              <a:rPr lang="en-GB" dirty="0" err="1" smtClean="0">
                <a:solidFill>
                  <a:schemeClr val="tx2"/>
                </a:solidFill>
              </a:rPr>
              <a:t>mejor</a:t>
            </a:r>
            <a:r>
              <a:rPr lang="en-GB" dirty="0" smtClean="0">
                <a:solidFill>
                  <a:schemeClr val="tx2"/>
                </a:solidFill>
              </a:rPr>
              <a:t>. </a:t>
            </a:r>
          </a:p>
          <a:p>
            <a:pPr lvl="1">
              <a:lnSpc>
                <a:spcPct val="90000"/>
              </a:lnSpc>
            </a:pPr>
            <a:r>
              <a:rPr lang="en-GB" dirty="0" smtClean="0">
                <a:solidFill>
                  <a:schemeClr val="tx2"/>
                </a:solidFill>
              </a:rPr>
              <a:t>Si </a:t>
            </a:r>
            <a:r>
              <a:rPr lang="en-GB" dirty="0" err="1" smtClean="0">
                <a:solidFill>
                  <a:schemeClr val="tx2"/>
                </a:solidFill>
              </a:rPr>
              <a:t>las</a:t>
            </a:r>
            <a:r>
              <a:rPr lang="en-GB" dirty="0" smtClean="0">
                <a:solidFill>
                  <a:schemeClr val="tx2"/>
                </a:solidFill>
              </a:rPr>
              <a:t> personas no </a:t>
            </a:r>
            <a:r>
              <a:rPr lang="en-GB" dirty="0" err="1" smtClean="0">
                <a:solidFill>
                  <a:schemeClr val="tx2"/>
                </a:solidFill>
              </a:rPr>
              <a:t>estan</a:t>
            </a:r>
            <a:r>
              <a:rPr lang="en-GB" dirty="0" smtClean="0">
                <a:solidFill>
                  <a:schemeClr val="tx2"/>
                </a:solidFill>
              </a:rPr>
              <a:t> </a:t>
            </a:r>
            <a:r>
              <a:rPr lang="en-GB" dirty="0" err="1" smtClean="0">
                <a:solidFill>
                  <a:schemeClr val="tx2"/>
                </a:solidFill>
              </a:rPr>
              <a:t>motivadas</a:t>
            </a:r>
            <a:r>
              <a:rPr lang="en-GB" dirty="0" smtClean="0">
                <a:solidFill>
                  <a:schemeClr val="tx2"/>
                </a:solidFill>
              </a:rPr>
              <a:t>, no </a:t>
            </a:r>
            <a:r>
              <a:rPr lang="en-GB" dirty="0" err="1" smtClean="0">
                <a:solidFill>
                  <a:schemeClr val="tx2"/>
                </a:solidFill>
              </a:rPr>
              <a:t>desarrollaran</a:t>
            </a:r>
            <a:r>
              <a:rPr lang="en-GB" dirty="0" smtClean="0">
                <a:solidFill>
                  <a:schemeClr val="tx2"/>
                </a:solidFill>
              </a:rPr>
              <a:t> </a:t>
            </a:r>
            <a:r>
              <a:rPr lang="en-GB" dirty="0" err="1" smtClean="0">
                <a:solidFill>
                  <a:schemeClr val="tx2"/>
                </a:solidFill>
              </a:rPr>
              <a:t>su</a:t>
            </a:r>
            <a:r>
              <a:rPr lang="en-GB" dirty="0" smtClean="0">
                <a:solidFill>
                  <a:schemeClr val="tx2"/>
                </a:solidFill>
              </a:rPr>
              <a:t> </a:t>
            </a:r>
            <a:r>
              <a:rPr lang="en-GB" dirty="0" err="1" smtClean="0">
                <a:solidFill>
                  <a:schemeClr val="tx2"/>
                </a:solidFill>
              </a:rPr>
              <a:t>trabajo</a:t>
            </a:r>
            <a:r>
              <a:rPr lang="en-GB" dirty="0" smtClean="0">
                <a:solidFill>
                  <a:schemeClr val="tx2"/>
                </a:solidFill>
              </a:rPr>
              <a:t> </a:t>
            </a:r>
            <a:r>
              <a:rPr lang="en-GB" dirty="0" err="1" smtClean="0">
                <a:solidFill>
                  <a:schemeClr val="tx2"/>
                </a:solidFill>
              </a:rPr>
              <a:t>apropiadamente</a:t>
            </a:r>
            <a:r>
              <a:rPr lang="en-GB" dirty="0" smtClean="0">
                <a:solidFill>
                  <a:schemeClr val="tx2"/>
                </a:solidFill>
              </a:rPr>
              <a:t>. </a:t>
            </a:r>
          </a:p>
          <a:p>
            <a:pPr lvl="1">
              <a:lnSpc>
                <a:spcPct val="90000"/>
              </a:lnSpc>
            </a:pPr>
            <a:r>
              <a:rPr lang="en-GB" dirty="0" smtClean="0">
                <a:solidFill>
                  <a:schemeClr val="tx2"/>
                </a:solidFill>
              </a:rPr>
              <a:t>Hay </a:t>
            </a:r>
            <a:r>
              <a:rPr lang="en-GB" dirty="0" err="1" smtClean="0">
                <a:solidFill>
                  <a:schemeClr val="tx2"/>
                </a:solidFill>
              </a:rPr>
              <a:t>diferentes</a:t>
            </a:r>
            <a:r>
              <a:rPr lang="en-GB" dirty="0" smtClean="0">
                <a:solidFill>
                  <a:schemeClr val="tx2"/>
                </a:solidFill>
              </a:rPr>
              <a:t> </a:t>
            </a:r>
            <a:r>
              <a:rPr lang="en-GB" dirty="0" err="1" smtClean="0">
                <a:solidFill>
                  <a:schemeClr val="tx2"/>
                </a:solidFill>
              </a:rPr>
              <a:t>tipos</a:t>
            </a:r>
            <a:r>
              <a:rPr lang="en-GB" dirty="0" smtClean="0">
                <a:solidFill>
                  <a:schemeClr val="tx2"/>
                </a:solidFill>
              </a:rPr>
              <a:t> de </a:t>
            </a:r>
            <a:r>
              <a:rPr lang="en-GB" dirty="0" err="1" smtClean="0">
                <a:solidFill>
                  <a:schemeClr val="tx2"/>
                </a:solidFill>
              </a:rPr>
              <a:t>motivacion</a:t>
            </a:r>
            <a:r>
              <a:rPr lang="en-GB" dirty="0" smtClean="0">
                <a:solidFill>
                  <a:schemeClr val="tx2"/>
                </a:solidFill>
              </a:rPr>
              <a:t> </a:t>
            </a:r>
            <a:r>
              <a:rPr lang="en-GB" dirty="0" err="1" smtClean="0">
                <a:solidFill>
                  <a:schemeClr val="tx2"/>
                </a:solidFill>
              </a:rPr>
              <a:t>basada</a:t>
            </a:r>
            <a:r>
              <a:rPr lang="en-GB" dirty="0" smtClean="0">
                <a:solidFill>
                  <a:schemeClr val="tx2"/>
                </a:solidFill>
              </a:rPr>
              <a:t> en </a:t>
            </a:r>
          </a:p>
          <a:p>
            <a:pPr lvl="2">
              <a:lnSpc>
                <a:spcPct val="90000"/>
              </a:lnSpc>
            </a:pPr>
            <a:r>
              <a:rPr lang="en-GB" sz="2000" dirty="0" err="1" smtClean="0">
                <a:solidFill>
                  <a:schemeClr val="tx2"/>
                </a:solidFill>
              </a:rPr>
              <a:t>Necesidades</a:t>
            </a:r>
            <a:r>
              <a:rPr lang="en-GB" sz="2000" dirty="0" smtClean="0">
                <a:solidFill>
                  <a:schemeClr val="tx2"/>
                </a:solidFill>
              </a:rPr>
              <a:t> </a:t>
            </a:r>
            <a:r>
              <a:rPr lang="en-GB" sz="2000" dirty="0" err="1" smtClean="0">
                <a:solidFill>
                  <a:schemeClr val="tx2"/>
                </a:solidFill>
              </a:rPr>
              <a:t>basicas</a:t>
            </a:r>
            <a:r>
              <a:rPr lang="en-GB" sz="2000" dirty="0" smtClean="0">
                <a:solidFill>
                  <a:schemeClr val="tx2"/>
                </a:solidFill>
              </a:rPr>
              <a:t> (comer, </a:t>
            </a:r>
            <a:r>
              <a:rPr lang="en-GB" sz="2000" dirty="0" err="1" smtClean="0">
                <a:solidFill>
                  <a:schemeClr val="tx2"/>
                </a:solidFill>
              </a:rPr>
              <a:t>dormir</a:t>
            </a:r>
            <a:r>
              <a:rPr lang="en-GB" sz="2000" dirty="0" smtClean="0">
                <a:solidFill>
                  <a:schemeClr val="tx2"/>
                </a:solidFill>
              </a:rPr>
              <a:t>, </a:t>
            </a:r>
            <a:r>
              <a:rPr lang="en-GB" sz="2000" dirty="0">
                <a:solidFill>
                  <a:schemeClr val="tx2"/>
                </a:solidFill>
              </a:rPr>
              <a:t>etc.);</a:t>
            </a:r>
          </a:p>
          <a:p>
            <a:pPr lvl="2">
              <a:lnSpc>
                <a:spcPct val="90000"/>
              </a:lnSpc>
            </a:pPr>
            <a:r>
              <a:rPr lang="en-GB" sz="2000" dirty="0" err="1" smtClean="0">
                <a:solidFill>
                  <a:schemeClr val="tx2"/>
                </a:solidFill>
              </a:rPr>
              <a:t>Necesidades</a:t>
            </a:r>
            <a:r>
              <a:rPr lang="en-GB" sz="2000" dirty="0" smtClean="0">
                <a:solidFill>
                  <a:schemeClr val="tx2"/>
                </a:solidFill>
              </a:rPr>
              <a:t> </a:t>
            </a:r>
            <a:r>
              <a:rPr lang="en-GB" sz="2000" dirty="0" err="1" smtClean="0">
                <a:solidFill>
                  <a:schemeClr val="tx2"/>
                </a:solidFill>
              </a:rPr>
              <a:t>Personales</a:t>
            </a:r>
            <a:r>
              <a:rPr lang="en-GB" sz="2000" dirty="0" smtClean="0">
                <a:solidFill>
                  <a:schemeClr val="tx2"/>
                </a:solidFill>
              </a:rPr>
              <a:t> (</a:t>
            </a:r>
            <a:r>
              <a:rPr lang="en-GB" sz="2000" dirty="0" err="1" smtClean="0">
                <a:solidFill>
                  <a:schemeClr val="tx2"/>
                </a:solidFill>
              </a:rPr>
              <a:t>respeto</a:t>
            </a:r>
            <a:r>
              <a:rPr lang="en-GB" sz="2000" dirty="0" smtClean="0">
                <a:solidFill>
                  <a:schemeClr val="tx2"/>
                </a:solidFill>
              </a:rPr>
              <a:t>)</a:t>
            </a:r>
            <a:endParaRPr lang="en-GB" sz="2000" dirty="0">
              <a:solidFill>
                <a:schemeClr val="tx2"/>
              </a:solidFill>
            </a:endParaRPr>
          </a:p>
          <a:p>
            <a:pPr lvl="2">
              <a:lnSpc>
                <a:spcPct val="90000"/>
              </a:lnSpc>
            </a:pPr>
            <a:r>
              <a:rPr lang="en-GB" sz="2000" dirty="0" err="1" smtClean="0">
                <a:solidFill>
                  <a:schemeClr val="tx2"/>
                </a:solidFill>
              </a:rPr>
              <a:t>Necesidades</a:t>
            </a:r>
            <a:r>
              <a:rPr lang="en-GB" sz="2000" dirty="0" smtClean="0">
                <a:solidFill>
                  <a:schemeClr val="tx2"/>
                </a:solidFill>
              </a:rPr>
              <a:t> </a:t>
            </a:r>
            <a:r>
              <a:rPr lang="en-GB" sz="2000" dirty="0" err="1" smtClean="0">
                <a:solidFill>
                  <a:schemeClr val="tx2"/>
                </a:solidFill>
              </a:rPr>
              <a:t>Sociales</a:t>
            </a:r>
            <a:r>
              <a:rPr lang="en-GB" sz="2000" dirty="0" smtClean="0">
                <a:solidFill>
                  <a:schemeClr val="tx2"/>
                </a:solidFill>
              </a:rPr>
              <a:t> (</a:t>
            </a:r>
            <a:r>
              <a:rPr lang="en-GB" sz="2000" dirty="0" err="1" smtClean="0">
                <a:solidFill>
                  <a:schemeClr val="tx2"/>
                </a:solidFill>
              </a:rPr>
              <a:t>aceptacion</a:t>
            </a:r>
            <a:r>
              <a:rPr lang="en-GB" sz="2000" dirty="0" smtClean="0">
                <a:solidFill>
                  <a:schemeClr val="tx2"/>
                </a:solidFill>
              </a:rPr>
              <a:t> </a:t>
            </a:r>
            <a:r>
              <a:rPr lang="en-GB" sz="2000" dirty="0" err="1" smtClean="0">
                <a:solidFill>
                  <a:schemeClr val="tx2"/>
                </a:solidFill>
              </a:rPr>
              <a:t>por</a:t>
            </a:r>
            <a:r>
              <a:rPr lang="en-GB" sz="2000" dirty="0" smtClean="0">
                <a:solidFill>
                  <a:schemeClr val="tx2"/>
                </a:solidFill>
              </a:rPr>
              <a:t> parte del </a:t>
            </a:r>
            <a:r>
              <a:rPr lang="en-GB" sz="2000" dirty="0" err="1" smtClean="0">
                <a:solidFill>
                  <a:schemeClr val="tx2"/>
                </a:solidFill>
              </a:rPr>
              <a:t>grupo</a:t>
            </a:r>
            <a:r>
              <a:rPr lang="en-GB" sz="2000" dirty="0" smtClean="0">
                <a:solidFill>
                  <a:schemeClr val="tx2"/>
                </a:solidFill>
              </a:rPr>
              <a:t>).</a:t>
            </a:r>
            <a:endParaRPr lang="en-GB" sz="2000" dirty="0">
              <a:solidFill>
                <a:schemeClr val="tx2"/>
              </a:solidFill>
            </a:endParaRPr>
          </a:p>
          <a:p>
            <a:pPr>
              <a:lnSpc>
                <a:spcPct val="90000"/>
              </a:lnSpc>
            </a:pPr>
            <a:endParaRPr lang="en-US" dirty="0"/>
          </a:p>
        </p:txBody>
      </p:sp>
      <p:sp>
        <p:nvSpPr>
          <p:cNvPr id="4" name="Slide Number Placeholder 3"/>
          <p:cNvSpPr>
            <a:spLocks noGrp="1"/>
          </p:cNvSpPr>
          <p:nvPr>
            <p:ph type="sldNum" sz="quarter" idx="15"/>
          </p:nvPr>
        </p:nvSpPr>
        <p:spPr/>
        <p:txBody>
          <a:bodyPr/>
          <a:lstStyle/>
          <a:p>
            <a:fld id="{A41DB566-6001-1B4F-A74B-7213F33DBA30}"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3384"/>
            <a:ext cx="7467600" cy="714253"/>
          </a:xfrm>
        </p:spPr>
        <p:txBody>
          <a:bodyPr/>
          <a:lstStyle/>
          <a:p>
            <a:r>
              <a:rPr lang="en-GB" dirty="0" err="1" smtClean="0"/>
              <a:t>Jerarquia</a:t>
            </a:r>
            <a:r>
              <a:rPr lang="en-GB" dirty="0" smtClean="0"/>
              <a:t> de </a:t>
            </a:r>
            <a:r>
              <a:rPr lang="en-GB" dirty="0" err="1" smtClean="0"/>
              <a:t>necesiadades</a:t>
            </a:r>
            <a:r>
              <a:rPr lang="en-GB" dirty="0" smtClean="0"/>
              <a:t> </a:t>
            </a:r>
            <a:r>
              <a:rPr lang="en-GB" dirty="0" err="1" smtClean="0"/>
              <a:t>humanas</a:t>
            </a:r>
            <a:endParaRPr lang="en-US" dirty="0"/>
          </a:p>
        </p:txBody>
      </p:sp>
      <p:sp>
        <p:nvSpPr>
          <p:cNvPr id="5" name="Slide Number Placeholder 4"/>
          <p:cNvSpPr>
            <a:spLocks noGrp="1"/>
          </p:cNvSpPr>
          <p:nvPr>
            <p:ph type="sldNum" sz="quarter" idx="15"/>
          </p:nvPr>
        </p:nvSpPr>
        <p:spPr/>
        <p:txBody>
          <a:bodyPr/>
          <a:lstStyle/>
          <a:p>
            <a:fld id="{A41DB566-6001-1B4F-A74B-7213F33DBA30}" type="slidenum">
              <a:rPr lang="en-US" smtClean="0"/>
              <a:pPr/>
              <a:t>31</a:t>
            </a:fld>
            <a:endParaRPr lang="en-US"/>
          </a:p>
        </p:txBody>
      </p:sp>
      <p:pic>
        <p:nvPicPr>
          <p:cNvPr id="47105" name="Picture 1"/>
          <p:cNvPicPr>
            <a:picLocks noChangeAspect="1" noChangeArrowheads="1"/>
          </p:cNvPicPr>
          <p:nvPr/>
        </p:nvPicPr>
        <p:blipFill>
          <a:blip r:embed="rId2"/>
          <a:srcRect/>
          <a:stretch>
            <a:fillRect/>
          </a:stretch>
        </p:blipFill>
        <p:spPr bwMode="auto">
          <a:xfrm>
            <a:off x="1033903" y="2207724"/>
            <a:ext cx="6890897" cy="273941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7200" y="247038"/>
            <a:ext cx="7467600" cy="585300"/>
          </a:xfrm>
          <a:noFill/>
          <a:ln/>
        </p:spPr>
        <p:txBody>
          <a:bodyPr lIns="90840" tIns="44623" rIns="90840" bIns="44623"/>
          <a:lstStyle/>
          <a:p>
            <a:r>
              <a:rPr lang="en-GB" dirty="0" smtClean="0"/>
              <a:t>SATISFACCION DE NECESIDADES</a:t>
            </a:r>
            <a:endParaRPr lang="en-GB" dirty="0"/>
          </a:p>
        </p:txBody>
      </p:sp>
      <p:sp>
        <p:nvSpPr>
          <p:cNvPr id="46083" name="Rectangle 3"/>
          <p:cNvSpPr>
            <a:spLocks noGrp="1" noChangeArrowheads="1"/>
          </p:cNvSpPr>
          <p:nvPr>
            <p:ph sz="quarter" idx="1"/>
          </p:nvPr>
        </p:nvSpPr>
        <p:spPr>
          <a:xfrm>
            <a:off x="457200" y="1195754"/>
            <a:ext cx="7467600" cy="5278198"/>
          </a:xfrm>
          <a:noFill/>
          <a:ln/>
        </p:spPr>
        <p:txBody>
          <a:bodyPr lIns="90840" tIns="44623" rIns="90840" bIns="44623"/>
          <a:lstStyle/>
          <a:p>
            <a:pPr>
              <a:lnSpc>
                <a:spcPct val="90000"/>
              </a:lnSpc>
            </a:pPr>
            <a:endParaRPr lang="en-GB" dirty="0" smtClean="0"/>
          </a:p>
          <a:p>
            <a:pPr>
              <a:lnSpc>
                <a:spcPct val="90000"/>
              </a:lnSpc>
            </a:pPr>
            <a:r>
              <a:rPr lang="en-GB" dirty="0" err="1" smtClean="0">
                <a:solidFill>
                  <a:schemeClr val="tx2"/>
                </a:solidFill>
              </a:rPr>
              <a:t>En</a:t>
            </a:r>
            <a:r>
              <a:rPr lang="en-GB" dirty="0" smtClean="0">
                <a:solidFill>
                  <a:schemeClr val="tx2"/>
                </a:solidFill>
              </a:rPr>
              <a:t> </a:t>
            </a:r>
            <a:r>
              <a:rPr lang="en-GB" dirty="0" err="1">
                <a:solidFill>
                  <a:schemeClr val="tx2"/>
                </a:solidFill>
              </a:rPr>
              <a:t>desarrollo</a:t>
            </a:r>
            <a:r>
              <a:rPr lang="en-GB" dirty="0">
                <a:solidFill>
                  <a:schemeClr val="tx2"/>
                </a:solidFill>
              </a:rPr>
              <a:t> de software las </a:t>
            </a:r>
            <a:r>
              <a:rPr lang="en-GB" dirty="0" err="1">
                <a:solidFill>
                  <a:schemeClr val="tx2"/>
                </a:solidFill>
              </a:rPr>
              <a:t>necesidades</a:t>
            </a:r>
            <a:r>
              <a:rPr lang="en-GB" dirty="0">
                <a:solidFill>
                  <a:schemeClr val="tx2"/>
                </a:solidFill>
              </a:rPr>
              <a:t> </a:t>
            </a:r>
            <a:r>
              <a:rPr lang="en-GB" dirty="0" err="1">
                <a:solidFill>
                  <a:schemeClr val="tx2"/>
                </a:solidFill>
              </a:rPr>
              <a:t>fisiologicas</a:t>
            </a:r>
            <a:r>
              <a:rPr lang="en-GB" dirty="0">
                <a:solidFill>
                  <a:schemeClr val="tx2"/>
                </a:solidFill>
              </a:rPr>
              <a:t> y de </a:t>
            </a:r>
            <a:r>
              <a:rPr lang="en-GB" dirty="0" err="1">
                <a:solidFill>
                  <a:schemeClr val="tx2"/>
                </a:solidFill>
              </a:rPr>
              <a:t>seguridad</a:t>
            </a:r>
            <a:r>
              <a:rPr lang="en-GB" dirty="0">
                <a:solidFill>
                  <a:schemeClr val="tx2"/>
                </a:solidFill>
              </a:rPr>
              <a:t> </a:t>
            </a:r>
            <a:r>
              <a:rPr lang="en-GB" dirty="0" err="1">
                <a:solidFill>
                  <a:schemeClr val="tx2"/>
                </a:solidFill>
              </a:rPr>
              <a:t>estan</a:t>
            </a:r>
            <a:r>
              <a:rPr lang="en-GB" dirty="0">
                <a:solidFill>
                  <a:schemeClr val="tx2"/>
                </a:solidFill>
              </a:rPr>
              <a:t> </a:t>
            </a:r>
            <a:r>
              <a:rPr lang="en-GB" dirty="0" err="1">
                <a:solidFill>
                  <a:schemeClr val="tx2"/>
                </a:solidFill>
              </a:rPr>
              <a:t>cubiertas</a:t>
            </a:r>
            <a:r>
              <a:rPr lang="en-GB" dirty="0">
                <a:solidFill>
                  <a:schemeClr val="tx2"/>
                </a:solidFill>
              </a:rPr>
              <a:t>.</a:t>
            </a:r>
          </a:p>
          <a:p>
            <a:pPr>
              <a:lnSpc>
                <a:spcPct val="90000"/>
              </a:lnSpc>
            </a:pPr>
            <a:endParaRPr lang="en-GB" dirty="0">
              <a:solidFill>
                <a:schemeClr val="tx2"/>
              </a:solidFill>
            </a:endParaRPr>
          </a:p>
          <a:p>
            <a:pPr>
              <a:lnSpc>
                <a:spcPct val="90000"/>
              </a:lnSpc>
            </a:pPr>
            <a:r>
              <a:rPr lang="en-GB" dirty="0" err="1" smtClean="0">
                <a:solidFill>
                  <a:schemeClr val="tx2"/>
                </a:solidFill>
              </a:rPr>
              <a:t>Satisfaccion</a:t>
            </a:r>
            <a:r>
              <a:rPr lang="en-GB" dirty="0" smtClean="0">
                <a:solidFill>
                  <a:schemeClr val="tx2"/>
                </a:solidFill>
              </a:rPr>
              <a:t> de </a:t>
            </a:r>
            <a:r>
              <a:rPr lang="en-GB" dirty="0" err="1" smtClean="0">
                <a:solidFill>
                  <a:schemeClr val="tx2"/>
                </a:solidFill>
              </a:rPr>
              <a:t>necesidades</a:t>
            </a:r>
            <a:r>
              <a:rPr lang="en-GB" dirty="0" smtClean="0">
                <a:solidFill>
                  <a:schemeClr val="tx2"/>
                </a:solidFill>
              </a:rPr>
              <a:t> </a:t>
            </a:r>
            <a:r>
              <a:rPr lang="en-GB" dirty="0" err="1" smtClean="0">
                <a:solidFill>
                  <a:schemeClr val="tx2"/>
                </a:solidFill>
              </a:rPr>
              <a:t>sociales</a:t>
            </a:r>
            <a:endParaRPr lang="en-GB" dirty="0">
              <a:solidFill>
                <a:schemeClr val="tx2"/>
              </a:solidFill>
            </a:endParaRPr>
          </a:p>
          <a:p>
            <a:pPr lvl="1">
              <a:lnSpc>
                <a:spcPct val="90000"/>
              </a:lnSpc>
            </a:pPr>
            <a:r>
              <a:rPr lang="en-GB" sz="2400" dirty="0" err="1" smtClean="0">
                <a:solidFill>
                  <a:schemeClr val="tx2"/>
                </a:solidFill>
              </a:rPr>
              <a:t>Generar</a:t>
            </a:r>
            <a:r>
              <a:rPr lang="en-GB" sz="2400" dirty="0" smtClean="0">
                <a:solidFill>
                  <a:schemeClr val="tx2"/>
                </a:solidFill>
              </a:rPr>
              <a:t> </a:t>
            </a:r>
            <a:r>
              <a:rPr lang="en-GB" sz="2400" dirty="0" err="1" smtClean="0">
                <a:solidFill>
                  <a:schemeClr val="tx2"/>
                </a:solidFill>
              </a:rPr>
              <a:t>facilidades</a:t>
            </a:r>
            <a:r>
              <a:rPr lang="en-GB" sz="2400" dirty="0" smtClean="0">
                <a:solidFill>
                  <a:schemeClr val="tx2"/>
                </a:solidFill>
              </a:rPr>
              <a:t> de </a:t>
            </a:r>
            <a:r>
              <a:rPr lang="en-GB" sz="2400" dirty="0" err="1" smtClean="0">
                <a:solidFill>
                  <a:schemeClr val="tx2"/>
                </a:solidFill>
              </a:rPr>
              <a:t>comunicacion</a:t>
            </a:r>
            <a:r>
              <a:rPr lang="en-GB" sz="2400" dirty="0" smtClean="0">
                <a:solidFill>
                  <a:schemeClr val="tx2"/>
                </a:solidFill>
              </a:rPr>
              <a:t>;</a:t>
            </a:r>
          </a:p>
          <a:p>
            <a:pPr lvl="1">
              <a:lnSpc>
                <a:spcPct val="90000"/>
              </a:lnSpc>
            </a:pPr>
            <a:r>
              <a:rPr lang="en-GB" sz="2400" dirty="0" err="1" smtClean="0">
                <a:solidFill>
                  <a:schemeClr val="tx2"/>
                </a:solidFill>
              </a:rPr>
              <a:t>Favorecer</a:t>
            </a:r>
            <a:r>
              <a:rPr lang="en-GB" sz="2400" dirty="0" smtClean="0">
                <a:solidFill>
                  <a:schemeClr val="tx2"/>
                </a:solidFill>
              </a:rPr>
              <a:t> la </a:t>
            </a:r>
            <a:r>
              <a:rPr lang="en-GB" sz="2400" dirty="0" err="1" smtClean="0">
                <a:solidFill>
                  <a:schemeClr val="tx2"/>
                </a:solidFill>
              </a:rPr>
              <a:t>comunicacion</a:t>
            </a:r>
            <a:r>
              <a:rPr lang="en-GB" sz="2400" dirty="0" smtClean="0">
                <a:solidFill>
                  <a:schemeClr val="tx2"/>
                </a:solidFill>
              </a:rPr>
              <a:t> informal</a:t>
            </a:r>
          </a:p>
          <a:p>
            <a:pPr>
              <a:lnSpc>
                <a:spcPct val="90000"/>
              </a:lnSpc>
            </a:pPr>
            <a:r>
              <a:rPr lang="en-GB" dirty="0" err="1" smtClean="0">
                <a:solidFill>
                  <a:schemeClr val="tx2"/>
                </a:solidFill>
              </a:rPr>
              <a:t>Satisfaccion</a:t>
            </a:r>
            <a:r>
              <a:rPr lang="en-GB" dirty="0" smtClean="0">
                <a:solidFill>
                  <a:schemeClr val="tx2"/>
                </a:solidFill>
              </a:rPr>
              <a:t> de </a:t>
            </a:r>
            <a:r>
              <a:rPr lang="en-GB" dirty="0" err="1" smtClean="0">
                <a:solidFill>
                  <a:schemeClr val="tx2"/>
                </a:solidFill>
              </a:rPr>
              <a:t>necesidades</a:t>
            </a:r>
            <a:r>
              <a:rPr lang="en-GB" dirty="0" smtClean="0">
                <a:solidFill>
                  <a:schemeClr val="tx2"/>
                </a:solidFill>
              </a:rPr>
              <a:t> </a:t>
            </a:r>
            <a:r>
              <a:rPr lang="en-GB" dirty="0" err="1" smtClean="0">
                <a:solidFill>
                  <a:schemeClr val="tx2"/>
                </a:solidFill>
              </a:rPr>
              <a:t>Estima</a:t>
            </a:r>
            <a:endParaRPr lang="en-GB" dirty="0">
              <a:solidFill>
                <a:schemeClr val="tx2"/>
              </a:solidFill>
            </a:endParaRPr>
          </a:p>
          <a:p>
            <a:pPr lvl="1">
              <a:lnSpc>
                <a:spcPct val="90000"/>
              </a:lnSpc>
            </a:pPr>
            <a:r>
              <a:rPr lang="en-GB" sz="2400" dirty="0" err="1" smtClean="0">
                <a:solidFill>
                  <a:schemeClr val="tx2"/>
                </a:solidFill>
              </a:rPr>
              <a:t>Reconocimiento</a:t>
            </a:r>
            <a:r>
              <a:rPr lang="en-GB" sz="2400" dirty="0" smtClean="0">
                <a:solidFill>
                  <a:schemeClr val="tx2"/>
                </a:solidFill>
              </a:rPr>
              <a:t> de </a:t>
            </a:r>
            <a:r>
              <a:rPr lang="en-GB" sz="2400" dirty="0" err="1" smtClean="0">
                <a:solidFill>
                  <a:schemeClr val="tx2"/>
                </a:solidFill>
              </a:rPr>
              <a:t>logros</a:t>
            </a:r>
            <a:r>
              <a:rPr lang="en-GB" sz="2400" dirty="0" smtClean="0">
                <a:solidFill>
                  <a:schemeClr val="tx2"/>
                </a:solidFill>
              </a:rPr>
              <a:t>.</a:t>
            </a:r>
            <a:endParaRPr lang="en-GB" sz="2400" dirty="0">
              <a:solidFill>
                <a:schemeClr val="tx2"/>
              </a:solidFill>
            </a:endParaRPr>
          </a:p>
          <a:p>
            <a:pPr lvl="1">
              <a:lnSpc>
                <a:spcPct val="90000"/>
              </a:lnSpc>
            </a:pPr>
            <a:r>
              <a:rPr lang="en-GB" sz="2400" dirty="0" err="1" smtClean="0">
                <a:solidFill>
                  <a:schemeClr val="tx2"/>
                </a:solidFill>
              </a:rPr>
              <a:t>Justa</a:t>
            </a:r>
            <a:r>
              <a:rPr lang="en-GB" sz="2400" dirty="0" smtClean="0">
                <a:solidFill>
                  <a:schemeClr val="tx2"/>
                </a:solidFill>
              </a:rPr>
              <a:t> </a:t>
            </a:r>
            <a:r>
              <a:rPr lang="en-GB" sz="2400" dirty="0" err="1" smtClean="0">
                <a:solidFill>
                  <a:schemeClr val="tx2"/>
                </a:solidFill>
              </a:rPr>
              <a:t>recompensa</a:t>
            </a:r>
            <a:r>
              <a:rPr lang="en-GB" sz="2400" dirty="0" smtClean="0">
                <a:solidFill>
                  <a:schemeClr val="tx2"/>
                </a:solidFill>
              </a:rPr>
              <a:t> </a:t>
            </a:r>
            <a:r>
              <a:rPr lang="en-GB" sz="2400" dirty="0" err="1" smtClean="0">
                <a:solidFill>
                  <a:schemeClr val="tx2"/>
                </a:solidFill>
              </a:rPr>
              <a:t>economica</a:t>
            </a:r>
            <a:r>
              <a:rPr lang="en-GB" sz="2400" dirty="0" smtClean="0">
                <a:solidFill>
                  <a:schemeClr val="tx2"/>
                </a:solidFill>
              </a:rPr>
              <a:t>.</a:t>
            </a:r>
            <a:endParaRPr lang="en-GB" sz="2400" dirty="0">
              <a:solidFill>
                <a:schemeClr val="tx2"/>
              </a:solidFill>
            </a:endParaRPr>
          </a:p>
          <a:p>
            <a:pPr>
              <a:lnSpc>
                <a:spcPct val="90000"/>
              </a:lnSpc>
            </a:pPr>
            <a:r>
              <a:rPr lang="en-GB" dirty="0" err="1" smtClean="0">
                <a:solidFill>
                  <a:schemeClr val="tx2"/>
                </a:solidFill>
              </a:rPr>
              <a:t>Satisfaccion</a:t>
            </a:r>
            <a:r>
              <a:rPr lang="en-GB" dirty="0" smtClean="0">
                <a:solidFill>
                  <a:schemeClr val="tx2"/>
                </a:solidFill>
              </a:rPr>
              <a:t> de </a:t>
            </a:r>
            <a:r>
              <a:rPr lang="en-GB" dirty="0" err="1" smtClean="0">
                <a:solidFill>
                  <a:schemeClr val="tx2"/>
                </a:solidFill>
              </a:rPr>
              <a:t>necesidades</a:t>
            </a:r>
            <a:r>
              <a:rPr lang="en-GB" dirty="0" smtClean="0">
                <a:solidFill>
                  <a:schemeClr val="tx2"/>
                </a:solidFill>
              </a:rPr>
              <a:t> </a:t>
            </a:r>
            <a:r>
              <a:rPr lang="en-US" dirty="0" err="1" smtClean="0">
                <a:solidFill>
                  <a:schemeClr val="tx2"/>
                </a:solidFill>
              </a:rPr>
              <a:t>Autorrealización</a:t>
            </a:r>
            <a:endParaRPr lang="en-GB" dirty="0">
              <a:solidFill>
                <a:schemeClr val="tx2"/>
              </a:solidFill>
            </a:endParaRPr>
          </a:p>
          <a:p>
            <a:pPr lvl="1">
              <a:lnSpc>
                <a:spcPct val="90000"/>
              </a:lnSpc>
            </a:pPr>
            <a:r>
              <a:rPr lang="en-GB" sz="2400" dirty="0" err="1" smtClean="0">
                <a:solidFill>
                  <a:schemeClr val="tx2"/>
                </a:solidFill>
              </a:rPr>
              <a:t>Favorecer</a:t>
            </a:r>
            <a:r>
              <a:rPr lang="en-GB" sz="2400" dirty="0" smtClean="0">
                <a:solidFill>
                  <a:schemeClr val="tx2"/>
                </a:solidFill>
              </a:rPr>
              <a:t> la </a:t>
            </a:r>
            <a:r>
              <a:rPr lang="en-GB" sz="2400" dirty="0" err="1" smtClean="0">
                <a:solidFill>
                  <a:schemeClr val="tx2"/>
                </a:solidFill>
              </a:rPr>
              <a:t>capacitacion</a:t>
            </a:r>
            <a:r>
              <a:rPr lang="en-GB" sz="2400" dirty="0" smtClean="0">
                <a:solidFill>
                  <a:schemeClr val="tx2"/>
                </a:solidFill>
              </a:rPr>
              <a:t>.</a:t>
            </a:r>
            <a:endParaRPr lang="en-GB" sz="2400" dirty="0">
              <a:solidFill>
                <a:schemeClr val="tx2"/>
              </a:solidFill>
            </a:endParaRPr>
          </a:p>
        </p:txBody>
      </p:sp>
      <p:sp>
        <p:nvSpPr>
          <p:cNvPr id="4" name="Slide Number Placeholder 3"/>
          <p:cNvSpPr>
            <a:spLocks noGrp="1"/>
          </p:cNvSpPr>
          <p:nvPr>
            <p:ph type="sldNum" sz="quarter" idx="15"/>
          </p:nvPr>
        </p:nvSpPr>
        <p:spPr/>
        <p:txBody>
          <a:bodyPr/>
          <a:lstStyle/>
          <a:p>
            <a:fld id="{A41DB566-6001-1B4F-A74B-7213F33DBA30}" type="slidenum">
              <a:rPr lang="en-US" smtClean="0"/>
              <a:pPr/>
              <a:t>32</a:t>
            </a:fld>
            <a:endParaRPr lang="en-US"/>
          </a:p>
        </p:txBody>
      </p:sp>
    </p:spTree>
  </p:cSld>
  <p:clrMapOvr>
    <a:masterClrMapping/>
  </p:clrMapOvr>
  <p:transition advTm="2000"/>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it-IT" dirty="0"/>
              <a:t>Trabajo en equipo</a:t>
            </a:r>
            <a:endParaRPr lang="en-US" dirty="0"/>
          </a:p>
        </p:txBody>
      </p:sp>
      <p:sp>
        <p:nvSpPr>
          <p:cNvPr id="89091" name="Rectangle 3"/>
          <p:cNvSpPr>
            <a:spLocks noGrp="1" noChangeArrowheads="1"/>
          </p:cNvSpPr>
          <p:nvPr>
            <p:ph sz="quarter" idx="1"/>
          </p:nvPr>
        </p:nvSpPr>
        <p:spPr/>
        <p:txBody>
          <a:bodyPr>
            <a:normAutofit/>
          </a:bodyPr>
          <a:lstStyle/>
          <a:p>
            <a:pPr>
              <a:lnSpc>
                <a:spcPct val="90000"/>
              </a:lnSpc>
            </a:pPr>
            <a:endParaRPr lang="en-GB" dirty="0" smtClean="0"/>
          </a:p>
          <a:p>
            <a:pPr>
              <a:lnSpc>
                <a:spcPct val="90000"/>
              </a:lnSpc>
            </a:pPr>
            <a:r>
              <a:rPr lang="en-GB" sz="2800" dirty="0" smtClean="0">
                <a:solidFill>
                  <a:schemeClr val="tx2"/>
                </a:solidFill>
              </a:rPr>
              <a:t>El </a:t>
            </a:r>
            <a:r>
              <a:rPr lang="en-GB" sz="2800" dirty="0" err="1" smtClean="0">
                <a:solidFill>
                  <a:schemeClr val="tx2"/>
                </a:solidFill>
              </a:rPr>
              <a:t>desarrollo</a:t>
            </a:r>
            <a:r>
              <a:rPr lang="en-GB" sz="2800" dirty="0" smtClean="0">
                <a:solidFill>
                  <a:schemeClr val="tx2"/>
                </a:solidFill>
              </a:rPr>
              <a:t> de software </a:t>
            </a:r>
            <a:r>
              <a:rPr lang="en-GB" sz="2800" dirty="0" err="1" smtClean="0">
                <a:solidFill>
                  <a:schemeClr val="tx2"/>
                </a:solidFill>
              </a:rPr>
              <a:t>implica</a:t>
            </a:r>
            <a:r>
              <a:rPr lang="en-GB" sz="2800" dirty="0" smtClean="0">
                <a:solidFill>
                  <a:schemeClr val="tx2"/>
                </a:solidFill>
              </a:rPr>
              <a:t> </a:t>
            </a:r>
            <a:r>
              <a:rPr lang="en-GB" sz="2800" dirty="0" err="1" smtClean="0">
                <a:solidFill>
                  <a:schemeClr val="tx2"/>
                </a:solidFill>
              </a:rPr>
              <a:t>trabajo</a:t>
            </a:r>
            <a:r>
              <a:rPr lang="en-GB" sz="2800" dirty="0" smtClean="0">
                <a:solidFill>
                  <a:schemeClr val="tx2"/>
                </a:solidFill>
              </a:rPr>
              <a:t> </a:t>
            </a:r>
            <a:r>
              <a:rPr lang="en-GB" sz="2800" dirty="0" err="1" smtClean="0">
                <a:solidFill>
                  <a:schemeClr val="tx2"/>
                </a:solidFill>
              </a:rPr>
              <a:t>en</a:t>
            </a:r>
            <a:r>
              <a:rPr lang="en-GB" sz="2800" dirty="0" smtClean="0">
                <a:solidFill>
                  <a:schemeClr val="tx2"/>
                </a:solidFill>
              </a:rPr>
              <a:t> </a:t>
            </a:r>
            <a:r>
              <a:rPr lang="en-GB" sz="2800" dirty="0" err="1" smtClean="0">
                <a:solidFill>
                  <a:schemeClr val="tx2"/>
                </a:solidFill>
              </a:rPr>
              <a:t>equipo</a:t>
            </a:r>
            <a:r>
              <a:rPr lang="en-GB" sz="2800" dirty="0" smtClean="0">
                <a:solidFill>
                  <a:schemeClr val="tx2"/>
                </a:solidFill>
              </a:rPr>
              <a:t>.</a:t>
            </a:r>
          </a:p>
          <a:p>
            <a:pPr>
              <a:lnSpc>
                <a:spcPct val="90000"/>
              </a:lnSpc>
            </a:pPr>
            <a:r>
              <a:rPr lang="es-ES" sz="2800" dirty="0">
                <a:solidFill>
                  <a:schemeClr val="tx2"/>
                </a:solidFill>
              </a:rPr>
              <a:t>En un grupo cohesivo, los miembros piensan que el equipo es más importante que los </a:t>
            </a:r>
            <a:r>
              <a:rPr lang="es-ES" sz="2800" dirty="0" smtClean="0">
                <a:solidFill>
                  <a:schemeClr val="tx2"/>
                </a:solidFill>
              </a:rPr>
              <a:t>individuos. </a:t>
            </a:r>
          </a:p>
          <a:p>
            <a:pPr>
              <a:lnSpc>
                <a:spcPct val="90000"/>
              </a:lnSpc>
            </a:pPr>
            <a:r>
              <a:rPr lang="es-ES" sz="2800" dirty="0" smtClean="0">
                <a:solidFill>
                  <a:schemeClr val="tx2"/>
                </a:solidFill>
              </a:rPr>
              <a:t>Los </a:t>
            </a:r>
            <a:r>
              <a:rPr lang="es-ES" sz="2800" dirty="0">
                <a:solidFill>
                  <a:schemeClr val="tx2"/>
                </a:solidFill>
              </a:rPr>
              <a:t>miembros de un grupo cohesivo bien liderado son leales al equipo. </a:t>
            </a:r>
            <a:endParaRPr lang="es-ES" sz="2800" dirty="0" smtClean="0">
              <a:solidFill>
                <a:schemeClr val="tx2"/>
              </a:solidFill>
            </a:endParaRPr>
          </a:p>
          <a:p>
            <a:pPr>
              <a:lnSpc>
                <a:spcPct val="90000"/>
              </a:lnSpc>
            </a:pPr>
            <a:r>
              <a:rPr lang="es-ES" sz="2800" dirty="0" smtClean="0">
                <a:solidFill>
                  <a:schemeClr val="tx2"/>
                </a:solidFill>
              </a:rPr>
              <a:t>Se </a:t>
            </a:r>
            <a:r>
              <a:rPr lang="es-ES" sz="2800" dirty="0">
                <a:solidFill>
                  <a:schemeClr val="tx2"/>
                </a:solidFill>
              </a:rPr>
              <a:t>identifican con las metas del grupo y con los demás miembros. </a:t>
            </a:r>
            <a:endParaRPr lang="en-GB" sz="2800" dirty="0">
              <a:solidFill>
                <a:schemeClr val="tx2"/>
              </a:solidFill>
            </a:endParaRPr>
          </a:p>
        </p:txBody>
      </p:sp>
      <p:sp>
        <p:nvSpPr>
          <p:cNvPr id="4" name="Slide Number Placeholder 3"/>
          <p:cNvSpPr>
            <a:spLocks noGrp="1"/>
          </p:cNvSpPr>
          <p:nvPr>
            <p:ph type="sldNum" sz="quarter" idx="15"/>
          </p:nvPr>
        </p:nvSpPr>
        <p:spPr/>
        <p:txBody>
          <a:bodyPr/>
          <a:lstStyle/>
          <a:p>
            <a:fld id="{A41DB566-6001-1B4F-A74B-7213F33DBA30}"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57200" y="248324"/>
            <a:ext cx="7467600" cy="590920"/>
          </a:xfrm>
          <a:noFill/>
          <a:ln/>
        </p:spPr>
        <p:txBody>
          <a:bodyPr lIns="90840" tIns="44623" rIns="90840" bIns="44623"/>
          <a:lstStyle/>
          <a:p>
            <a:r>
              <a:rPr lang="es-ES" dirty="0"/>
              <a:t>grupo cohesivo</a:t>
            </a:r>
            <a:endParaRPr lang="en-GB" dirty="0"/>
          </a:p>
        </p:txBody>
      </p:sp>
      <p:sp>
        <p:nvSpPr>
          <p:cNvPr id="57347" name="Rectangle 3"/>
          <p:cNvSpPr>
            <a:spLocks noGrp="1" noChangeArrowheads="1"/>
          </p:cNvSpPr>
          <p:nvPr>
            <p:ph sz="quarter" idx="1"/>
          </p:nvPr>
        </p:nvSpPr>
        <p:spPr>
          <a:xfrm>
            <a:off x="632564" y="998950"/>
            <a:ext cx="7467600" cy="5301642"/>
          </a:xfrm>
          <a:noFill/>
          <a:ln/>
        </p:spPr>
        <p:txBody>
          <a:bodyPr lIns="90840" tIns="44623" rIns="90840" bIns="44623">
            <a:noAutofit/>
          </a:bodyPr>
          <a:lstStyle/>
          <a:p>
            <a:pPr>
              <a:lnSpc>
                <a:spcPct val="90000"/>
              </a:lnSpc>
            </a:pPr>
            <a:r>
              <a:rPr lang="es-ES" sz="2000" dirty="0">
                <a:solidFill>
                  <a:schemeClr val="tx2"/>
                </a:solidFill>
              </a:rPr>
              <a:t>El grupo puede establecer sus propios estándares de calidad Puesto que dichos estándares se establecen por consenso, éstos tienen más probabilidad de respetarse que los estándares externos impuestos sobre el grupo. </a:t>
            </a:r>
          </a:p>
          <a:p>
            <a:pPr>
              <a:lnSpc>
                <a:spcPct val="90000"/>
              </a:lnSpc>
            </a:pPr>
            <a:r>
              <a:rPr lang="es-ES" sz="2000" dirty="0">
                <a:solidFill>
                  <a:schemeClr val="tx2"/>
                </a:solidFill>
              </a:rPr>
              <a:t>Los individuos aprenden de los demás y se apoyan mutuamente Las personas en el grupo aprenden de los demás. Las inhibiciones causadas por la ignorancia se minimizan mientras se promueve el aprendizaje mutuo. </a:t>
            </a:r>
          </a:p>
          <a:p>
            <a:pPr>
              <a:lnSpc>
                <a:spcPct val="90000"/>
              </a:lnSpc>
            </a:pPr>
            <a:r>
              <a:rPr lang="es-ES" sz="2000" dirty="0">
                <a:solidFill>
                  <a:schemeClr val="tx2"/>
                </a:solidFill>
              </a:rPr>
              <a:t>El conocimiento se comparte Puede mantenerse la continuidad si sale un miembro del grupo. Otros en el grupo pueden tomar el control de las tareas críticas para asegurar que el proyecto no se altere en forma considerable. </a:t>
            </a:r>
          </a:p>
          <a:p>
            <a:pPr>
              <a:lnSpc>
                <a:spcPct val="90000"/>
              </a:lnSpc>
            </a:pPr>
            <a:r>
              <a:rPr lang="es-ES" sz="2000" dirty="0">
                <a:solidFill>
                  <a:schemeClr val="tx2"/>
                </a:solidFill>
              </a:rPr>
              <a:t>Se alientan la refactorización y el mejoramiento continuo Los miembros del grupo trabajan de manera colectiva para entregar resultados de alta calidad y corregir problemas, sin importar quiénes crearon originalmente el diseño o programa</a:t>
            </a:r>
            <a:endParaRPr lang="en-GB" sz="2000" dirty="0">
              <a:solidFill>
                <a:schemeClr val="tx2"/>
              </a:solidFill>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1416" y="87682"/>
            <a:ext cx="7467600" cy="553342"/>
          </a:xfrm>
        </p:spPr>
        <p:txBody>
          <a:bodyPr/>
          <a:lstStyle/>
          <a:p>
            <a:r>
              <a:rPr lang="es-ES" dirty="0" smtClean="0"/>
              <a:t>La eficiencia del grupo</a:t>
            </a:r>
            <a:endParaRPr lang="en-US" dirty="0"/>
          </a:p>
        </p:txBody>
      </p:sp>
      <p:sp>
        <p:nvSpPr>
          <p:cNvPr id="3" name="Content Placeholder 2"/>
          <p:cNvSpPr>
            <a:spLocks noGrp="1"/>
          </p:cNvSpPr>
          <p:nvPr>
            <p:ph sz="quarter" idx="1"/>
          </p:nvPr>
        </p:nvSpPr>
        <p:spPr>
          <a:xfrm>
            <a:off x="457200" y="641024"/>
            <a:ext cx="7467600" cy="5832928"/>
          </a:xfrm>
        </p:spPr>
        <p:txBody>
          <a:bodyPr>
            <a:normAutofit/>
          </a:bodyPr>
          <a:lstStyle/>
          <a:p>
            <a:r>
              <a:rPr lang="es-ES" dirty="0" smtClean="0">
                <a:solidFill>
                  <a:schemeClr val="tx2"/>
                </a:solidFill>
              </a:rPr>
              <a:t>Se </a:t>
            </a:r>
            <a:r>
              <a:rPr lang="es-ES" dirty="0">
                <a:solidFill>
                  <a:schemeClr val="tx2"/>
                </a:solidFill>
              </a:rPr>
              <a:t>necesita una combinación de personas en un grupo de proyecto, puesto que el desarrollo de software implica diversas actividades, como negociación con clientes, programación, pruebas y </a:t>
            </a:r>
            <a:r>
              <a:rPr lang="es-ES" dirty="0" smtClean="0">
                <a:solidFill>
                  <a:schemeClr val="tx2"/>
                </a:solidFill>
              </a:rPr>
              <a:t>documentación.</a:t>
            </a:r>
          </a:p>
          <a:p>
            <a:r>
              <a:rPr lang="es-ES" dirty="0" smtClean="0">
                <a:solidFill>
                  <a:schemeClr val="tx2"/>
                </a:solidFill>
              </a:rPr>
              <a:t>El grupo </a:t>
            </a:r>
            <a:r>
              <a:rPr lang="es-ES" dirty="0">
                <a:solidFill>
                  <a:schemeClr val="tx2"/>
                </a:solidFill>
              </a:rPr>
              <a:t>debe organizarse de forma que los individuos puedan contribuir con sus mejores habilidades y completar las tareas como se esperaba</a:t>
            </a:r>
            <a:r>
              <a:rPr lang="es-ES" dirty="0" smtClean="0">
                <a:solidFill>
                  <a:schemeClr val="tx2"/>
                </a:solidFill>
              </a:rPr>
              <a:t>.</a:t>
            </a:r>
          </a:p>
          <a:p>
            <a:r>
              <a:rPr lang="es-ES" dirty="0" smtClean="0">
                <a:solidFill>
                  <a:schemeClr val="tx2"/>
                </a:solidFill>
              </a:rPr>
              <a:t>Es </a:t>
            </a:r>
            <a:r>
              <a:rPr lang="es-ES" dirty="0">
                <a:solidFill>
                  <a:schemeClr val="tx2"/>
                </a:solidFill>
              </a:rPr>
              <a:t>esencial la óptima comunicación entre los miembros del grupo, y entre el equipo de ingeniería de software y otras partes interesadas en el proyecto.</a:t>
            </a:r>
            <a:endParaRPr lang="en-US" dirty="0">
              <a:solidFill>
                <a:schemeClr val="tx2"/>
              </a:solidFill>
            </a:endParaRPr>
          </a:p>
        </p:txBody>
      </p:sp>
      <p:sp>
        <p:nvSpPr>
          <p:cNvPr id="5" name="Slide Number Placeholder 4"/>
          <p:cNvSpPr>
            <a:spLocks noGrp="1"/>
          </p:cNvSpPr>
          <p:nvPr>
            <p:ph type="sldNum" sz="quarter" idx="15"/>
          </p:nvPr>
        </p:nvSpPr>
        <p:spPr/>
        <p:txBody>
          <a:bodyPr/>
          <a:lstStyle/>
          <a:p>
            <a:fld id="{A41DB566-6001-1B4F-A74B-7213F33DBA30}"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7406"/>
            <a:ext cx="7467600" cy="1329956"/>
          </a:xfrm>
        </p:spPr>
        <p:txBody>
          <a:bodyPr>
            <a:noAutofit/>
          </a:bodyPr>
          <a:lstStyle/>
          <a:p>
            <a:pPr algn="ctr"/>
            <a:r>
              <a:rPr lang="en-US" sz="3600" b="1" dirty="0" err="1" smtClean="0"/>
              <a:t>Responsabilidad</a:t>
            </a:r>
            <a:r>
              <a:rPr lang="en-US" sz="3600" b="1" dirty="0" smtClean="0"/>
              <a:t> del </a:t>
            </a:r>
            <a:r>
              <a:rPr lang="en-US" sz="3600" b="1" dirty="0" err="1" smtClean="0"/>
              <a:t>administrador</a:t>
            </a:r>
            <a:r>
              <a:rPr lang="en-US" sz="3600" b="1" dirty="0" smtClean="0"/>
              <a:t> del </a:t>
            </a:r>
            <a:r>
              <a:rPr lang="en-US" sz="3600" b="1" dirty="0" err="1" smtClean="0"/>
              <a:t>proyecto</a:t>
            </a:r>
            <a:endParaRPr lang="en-US" sz="3600" b="1" dirty="0"/>
          </a:p>
        </p:txBody>
      </p:sp>
      <p:sp>
        <p:nvSpPr>
          <p:cNvPr id="3" name="Content Placeholder 2"/>
          <p:cNvSpPr>
            <a:spLocks noGrp="1"/>
          </p:cNvSpPr>
          <p:nvPr>
            <p:ph sz="quarter" idx="1"/>
          </p:nvPr>
        </p:nvSpPr>
        <p:spPr/>
        <p:txBody>
          <a:bodyPr>
            <a:normAutofit/>
          </a:bodyPr>
          <a:lstStyle/>
          <a:p>
            <a:r>
              <a:rPr lang="en-GB" sz="3200" b="1" dirty="0" smtClean="0">
                <a:solidFill>
                  <a:schemeClr val="tx2"/>
                </a:solidFill>
              </a:rPr>
              <a:t>Un </a:t>
            </a:r>
            <a:r>
              <a:rPr lang="en-GB" sz="3200" b="1" dirty="0" err="1" smtClean="0">
                <a:solidFill>
                  <a:schemeClr val="tx2"/>
                </a:solidFill>
              </a:rPr>
              <a:t>administrador</a:t>
            </a:r>
            <a:r>
              <a:rPr lang="en-GB" sz="3200" b="1" dirty="0" smtClean="0">
                <a:solidFill>
                  <a:schemeClr val="tx2"/>
                </a:solidFill>
              </a:rPr>
              <a:t> de </a:t>
            </a:r>
            <a:r>
              <a:rPr lang="en-GB" sz="3200" b="1" dirty="0" err="1" smtClean="0">
                <a:solidFill>
                  <a:schemeClr val="tx2"/>
                </a:solidFill>
              </a:rPr>
              <a:t>proyecto</a:t>
            </a:r>
            <a:r>
              <a:rPr lang="en-GB" sz="3200" b="1" dirty="0" smtClean="0">
                <a:solidFill>
                  <a:schemeClr val="tx2"/>
                </a:solidFill>
              </a:rPr>
              <a:t> </a:t>
            </a:r>
            <a:r>
              <a:rPr lang="en-GB" sz="3200" b="1" dirty="0" err="1" smtClean="0">
                <a:solidFill>
                  <a:schemeClr val="tx2"/>
                </a:solidFill>
              </a:rPr>
              <a:t>debe</a:t>
            </a:r>
            <a:r>
              <a:rPr lang="en-GB" sz="3200" b="1" dirty="0" smtClean="0">
                <a:solidFill>
                  <a:schemeClr val="tx2"/>
                </a:solidFill>
              </a:rPr>
              <a:t> </a:t>
            </a:r>
            <a:r>
              <a:rPr lang="en-GB" sz="3200" b="1" dirty="0" err="1" smtClean="0">
                <a:solidFill>
                  <a:schemeClr val="tx2"/>
                </a:solidFill>
              </a:rPr>
              <a:t>crear</a:t>
            </a:r>
            <a:r>
              <a:rPr lang="en-GB" sz="3200" b="1" dirty="0" smtClean="0">
                <a:solidFill>
                  <a:schemeClr val="tx2"/>
                </a:solidFill>
              </a:rPr>
              <a:t> un </a:t>
            </a:r>
            <a:r>
              <a:rPr lang="en-GB" sz="3200" b="1" dirty="0" err="1" smtClean="0">
                <a:solidFill>
                  <a:schemeClr val="tx2"/>
                </a:solidFill>
              </a:rPr>
              <a:t>grupo</a:t>
            </a:r>
            <a:r>
              <a:rPr lang="en-GB" sz="3200" b="1" dirty="0" smtClean="0">
                <a:solidFill>
                  <a:schemeClr val="tx2"/>
                </a:solidFill>
              </a:rPr>
              <a:t> que </a:t>
            </a:r>
            <a:r>
              <a:rPr lang="en-GB" sz="3200" b="1" dirty="0" err="1" smtClean="0">
                <a:solidFill>
                  <a:schemeClr val="tx2"/>
                </a:solidFill>
              </a:rPr>
              <a:t>logre</a:t>
            </a:r>
            <a:r>
              <a:rPr lang="en-GB" sz="3200" b="1" dirty="0" smtClean="0">
                <a:solidFill>
                  <a:schemeClr val="tx2"/>
                </a:solidFill>
              </a:rPr>
              <a:t> </a:t>
            </a:r>
            <a:r>
              <a:rPr lang="en-GB" sz="3200" b="1" dirty="0" err="1" smtClean="0">
                <a:solidFill>
                  <a:schemeClr val="tx2"/>
                </a:solidFill>
              </a:rPr>
              <a:t>trabajar</a:t>
            </a:r>
            <a:r>
              <a:rPr lang="en-GB" sz="3200" b="1" dirty="0" smtClean="0">
                <a:solidFill>
                  <a:schemeClr val="tx2"/>
                </a:solidFill>
              </a:rPr>
              <a:t> de </a:t>
            </a:r>
            <a:r>
              <a:rPr lang="en-GB" sz="3200" b="1" dirty="0" err="1" smtClean="0">
                <a:solidFill>
                  <a:schemeClr val="tx2"/>
                </a:solidFill>
              </a:rPr>
              <a:t>manera</a:t>
            </a:r>
            <a:r>
              <a:rPr lang="en-GB" sz="3200" b="1" dirty="0" smtClean="0">
                <a:solidFill>
                  <a:schemeClr val="tx2"/>
                </a:solidFill>
              </a:rPr>
              <a:t> </a:t>
            </a:r>
            <a:r>
              <a:rPr lang="en-GB" sz="3200" b="1" dirty="0" err="1" smtClean="0">
                <a:solidFill>
                  <a:schemeClr val="tx2"/>
                </a:solidFill>
              </a:rPr>
              <a:t>eficiente</a:t>
            </a:r>
            <a:r>
              <a:rPr lang="en-GB" sz="3200" b="1" dirty="0" smtClean="0">
                <a:solidFill>
                  <a:schemeClr val="tx2"/>
                </a:solidFill>
              </a:rPr>
              <a:t>.</a:t>
            </a:r>
          </a:p>
          <a:p>
            <a:endParaRPr lang="en-GB" sz="3200" b="1" dirty="0" smtClean="0">
              <a:solidFill>
                <a:schemeClr val="tx2"/>
              </a:solidFill>
            </a:endParaRPr>
          </a:p>
          <a:p>
            <a:r>
              <a:rPr lang="en-GB" sz="3200" b="1" dirty="0" smtClean="0">
                <a:solidFill>
                  <a:schemeClr val="tx2"/>
                </a:solidFill>
              </a:rPr>
              <a:t>El </a:t>
            </a:r>
            <a:r>
              <a:rPr lang="en-GB" sz="3200" b="1" dirty="0" err="1" smtClean="0">
                <a:solidFill>
                  <a:schemeClr val="tx2"/>
                </a:solidFill>
              </a:rPr>
              <a:t>grupo</a:t>
            </a:r>
            <a:r>
              <a:rPr lang="en-GB" sz="3200" b="1" dirty="0" smtClean="0">
                <a:solidFill>
                  <a:schemeClr val="tx2"/>
                </a:solidFill>
              </a:rPr>
              <a:t> </a:t>
            </a:r>
            <a:r>
              <a:rPr lang="en-GB" sz="3200" b="1" dirty="0" err="1" smtClean="0">
                <a:solidFill>
                  <a:schemeClr val="tx2"/>
                </a:solidFill>
              </a:rPr>
              <a:t>debe</a:t>
            </a:r>
            <a:r>
              <a:rPr lang="en-GB" sz="3200" b="1" dirty="0" smtClean="0">
                <a:solidFill>
                  <a:schemeClr val="tx2"/>
                </a:solidFill>
              </a:rPr>
              <a:t> </a:t>
            </a:r>
            <a:r>
              <a:rPr lang="en-GB" sz="3200" b="1" dirty="0" err="1" smtClean="0">
                <a:solidFill>
                  <a:schemeClr val="tx2"/>
                </a:solidFill>
              </a:rPr>
              <a:t>estar</a:t>
            </a:r>
            <a:r>
              <a:rPr lang="en-GB" sz="3200" b="1" dirty="0" smtClean="0">
                <a:solidFill>
                  <a:schemeClr val="tx2"/>
                </a:solidFill>
              </a:rPr>
              <a:t> </a:t>
            </a:r>
            <a:r>
              <a:rPr lang="en-GB" sz="3200" b="1" dirty="0" err="1" smtClean="0">
                <a:solidFill>
                  <a:schemeClr val="tx2"/>
                </a:solidFill>
              </a:rPr>
              <a:t>formado</a:t>
            </a:r>
            <a:r>
              <a:rPr lang="en-GB" sz="3200" b="1" dirty="0" smtClean="0">
                <a:solidFill>
                  <a:schemeClr val="tx2"/>
                </a:solidFill>
              </a:rPr>
              <a:t> </a:t>
            </a:r>
            <a:r>
              <a:rPr lang="en-GB" sz="3200" b="1" dirty="0" err="1" smtClean="0">
                <a:solidFill>
                  <a:schemeClr val="tx2"/>
                </a:solidFill>
              </a:rPr>
              <a:t>por</a:t>
            </a:r>
            <a:r>
              <a:rPr lang="en-GB" sz="3200" b="1" dirty="0" smtClean="0">
                <a:solidFill>
                  <a:schemeClr val="tx2"/>
                </a:solidFill>
              </a:rPr>
              <a:t> </a:t>
            </a:r>
            <a:r>
              <a:rPr lang="en-GB" sz="3200" b="1" dirty="0" err="1" smtClean="0">
                <a:solidFill>
                  <a:schemeClr val="tx2"/>
                </a:solidFill>
              </a:rPr>
              <a:t>diferentes</a:t>
            </a:r>
            <a:r>
              <a:rPr lang="en-GB" sz="3200" b="1" dirty="0" smtClean="0">
                <a:solidFill>
                  <a:schemeClr val="tx2"/>
                </a:solidFill>
              </a:rPr>
              <a:t> </a:t>
            </a:r>
            <a:r>
              <a:rPr lang="en-GB" sz="3200" b="1" dirty="0" err="1" smtClean="0">
                <a:solidFill>
                  <a:schemeClr val="tx2"/>
                </a:solidFill>
              </a:rPr>
              <a:t>perfiles</a:t>
            </a:r>
            <a:r>
              <a:rPr lang="en-GB" sz="3200" b="1" dirty="0" smtClean="0">
                <a:solidFill>
                  <a:schemeClr val="tx2"/>
                </a:solidFill>
              </a:rPr>
              <a:t>, </a:t>
            </a:r>
            <a:r>
              <a:rPr lang="en-GB" sz="3200" b="1" dirty="0" err="1" smtClean="0">
                <a:solidFill>
                  <a:schemeClr val="tx2"/>
                </a:solidFill>
              </a:rPr>
              <a:t>tanto</a:t>
            </a:r>
            <a:r>
              <a:rPr lang="en-GB" sz="3200" b="1" dirty="0" smtClean="0">
                <a:solidFill>
                  <a:schemeClr val="tx2"/>
                </a:solidFill>
              </a:rPr>
              <a:t> </a:t>
            </a:r>
            <a:r>
              <a:rPr lang="en-GB" sz="3200" b="1" dirty="0" err="1" smtClean="0">
                <a:solidFill>
                  <a:schemeClr val="tx2"/>
                </a:solidFill>
              </a:rPr>
              <a:t>desde</a:t>
            </a:r>
            <a:r>
              <a:rPr lang="en-GB" sz="3200" b="1" dirty="0" smtClean="0">
                <a:solidFill>
                  <a:schemeClr val="tx2"/>
                </a:solidFill>
              </a:rPr>
              <a:t> el </a:t>
            </a:r>
            <a:r>
              <a:rPr lang="en-GB" sz="3200" b="1" dirty="0" err="1" smtClean="0">
                <a:solidFill>
                  <a:schemeClr val="tx2"/>
                </a:solidFill>
              </a:rPr>
              <a:t>punto</a:t>
            </a:r>
            <a:r>
              <a:rPr lang="en-GB" sz="3200" b="1" dirty="0" smtClean="0">
                <a:solidFill>
                  <a:schemeClr val="tx2"/>
                </a:solidFill>
              </a:rPr>
              <a:t> de vista </a:t>
            </a:r>
            <a:r>
              <a:rPr lang="en-GB" sz="3200" b="1" dirty="0" err="1" smtClean="0">
                <a:solidFill>
                  <a:schemeClr val="tx2"/>
                </a:solidFill>
              </a:rPr>
              <a:t>tecnico</a:t>
            </a:r>
            <a:r>
              <a:rPr lang="en-GB" sz="3200" b="1" dirty="0" smtClean="0">
                <a:solidFill>
                  <a:schemeClr val="tx2"/>
                </a:solidFill>
              </a:rPr>
              <a:t> </a:t>
            </a:r>
            <a:r>
              <a:rPr lang="en-GB" sz="3200" b="1" dirty="0" err="1" smtClean="0">
                <a:solidFill>
                  <a:schemeClr val="tx2"/>
                </a:solidFill>
              </a:rPr>
              <a:t>como</a:t>
            </a:r>
            <a:r>
              <a:rPr lang="en-GB" sz="3200" b="1" dirty="0" smtClean="0">
                <a:solidFill>
                  <a:schemeClr val="tx2"/>
                </a:solidFill>
              </a:rPr>
              <a:t> </a:t>
            </a:r>
            <a:r>
              <a:rPr lang="en-GB" sz="3200" b="1" dirty="0" err="1" smtClean="0">
                <a:solidFill>
                  <a:schemeClr val="tx2"/>
                </a:solidFill>
              </a:rPr>
              <a:t>en</a:t>
            </a:r>
            <a:r>
              <a:rPr lang="en-GB" sz="3200" b="1" dirty="0" smtClean="0">
                <a:solidFill>
                  <a:schemeClr val="tx2"/>
                </a:solidFill>
              </a:rPr>
              <a:t> </a:t>
            </a:r>
            <a:r>
              <a:rPr lang="en-GB" sz="3200" b="1" dirty="0" err="1" smtClean="0">
                <a:solidFill>
                  <a:schemeClr val="tx2"/>
                </a:solidFill>
              </a:rPr>
              <a:t>cuanto</a:t>
            </a:r>
            <a:r>
              <a:rPr lang="en-GB" sz="3200" b="1" dirty="0" smtClean="0">
                <a:solidFill>
                  <a:schemeClr val="tx2"/>
                </a:solidFill>
              </a:rPr>
              <a:t> a la </a:t>
            </a:r>
            <a:r>
              <a:rPr lang="en-GB" sz="3200" b="1" dirty="0" err="1" smtClean="0">
                <a:solidFill>
                  <a:schemeClr val="tx2"/>
                </a:solidFill>
              </a:rPr>
              <a:t>personalidad</a:t>
            </a:r>
            <a:r>
              <a:rPr lang="en-GB" sz="3200" b="1" dirty="0" smtClean="0">
                <a:solidFill>
                  <a:schemeClr val="tx2"/>
                </a:solidFill>
              </a:rPr>
              <a:t> </a:t>
            </a:r>
            <a:r>
              <a:rPr lang="en-GB" sz="3200" b="1" dirty="0" smtClean="0"/>
              <a:t>.</a:t>
            </a:r>
            <a:endParaRPr lang="en-US" sz="3200" b="1" dirty="0"/>
          </a:p>
        </p:txBody>
      </p:sp>
      <p:sp>
        <p:nvSpPr>
          <p:cNvPr id="5" name="Slide Number Placeholder 4"/>
          <p:cNvSpPr>
            <a:spLocks noGrp="1"/>
          </p:cNvSpPr>
          <p:nvPr>
            <p:ph type="sldNum" sz="quarter" idx="15"/>
          </p:nvPr>
        </p:nvSpPr>
        <p:spPr/>
        <p:txBody>
          <a:bodyPr/>
          <a:lstStyle/>
          <a:p>
            <a:fld id="{A41DB566-6001-1B4F-A74B-7213F33DBA30}"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598"/>
            <a:ext cx="7467600" cy="540816"/>
          </a:xfrm>
        </p:spPr>
        <p:txBody>
          <a:bodyPr>
            <a:normAutofit fontScale="90000"/>
          </a:bodyPr>
          <a:lstStyle/>
          <a:p>
            <a:r>
              <a:rPr lang="es-ES" b="1" dirty="0"/>
              <a:t>Calendarización de proyectos</a:t>
            </a:r>
            <a:endParaRPr lang="it-IT" b="1" dirty="0"/>
          </a:p>
        </p:txBody>
      </p:sp>
      <p:sp>
        <p:nvSpPr>
          <p:cNvPr id="3" name="Content Placeholder 2"/>
          <p:cNvSpPr>
            <a:spLocks noGrp="1"/>
          </p:cNvSpPr>
          <p:nvPr>
            <p:ph sz="quarter" idx="1"/>
          </p:nvPr>
        </p:nvSpPr>
        <p:spPr>
          <a:xfrm>
            <a:off x="457200" y="911269"/>
            <a:ext cx="7467600" cy="4873752"/>
          </a:xfrm>
        </p:spPr>
        <p:txBody>
          <a:bodyPr>
            <a:normAutofit lnSpcReduction="10000"/>
          </a:bodyPr>
          <a:lstStyle/>
          <a:p>
            <a:pPr marL="0" indent="0" algn="ctr">
              <a:buNone/>
            </a:pPr>
            <a:r>
              <a:rPr lang="es-ES" sz="3300" b="1" dirty="0">
                <a:solidFill>
                  <a:schemeClr val="tx2"/>
                </a:solidFill>
              </a:rPr>
              <a:t>P</a:t>
            </a:r>
            <a:r>
              <a:rPr lang="es-ES" sz="3300" b="1" dirty="0" smtClean="0">
                <a:solidFill>
                  <a:schemeClr val="tx2"/>
                </a:solidFill>
              </a:rPr>
              <a:t>roceso </a:t>
            </a:r>
            <a:r>
              <a:rPr lang="es-ES" sz="3300" b="1" dirty="0">
                <a:solidFill>
                  <a:schemeClr val="tx2"/>
                </a:solidFill>
              </a:rPr>
              <a:t>de decidir cómo se organizará el trabajo en un </a:t>
            </a:r>
            <a:r>
              <a:rPr lang="es-ES" sz="3300" b="1" dirty="0" smtClean="0">
                <a:solidFill>
                  <a:schemeClr val="tx2"/>
                </a:solidFill>
              </a:rPr>
              <a:t>proyecto</a:t>
            </a:r>
          </a:p>
          <a:p>
            <a:pPr marL="0" indent="0">
              <a:buNone/>
            </a:pPr>
            <a:endParaRPr lang="es-ES" sz="3300" b="1" dirty="0" smtClean="0">
              <a:solidFill>
                <a:schemeClr val="tx2"/>
              </a:solidFill>
            </a:endParaRPr>
          </a:p>
          <a:p>
            <a:pPr marL="0" indent="0">
              <a:buNone/>
            </a:pPr>
            <a:r>
              <a:rPr lang="es-ES" sz="3300" b="1" dirty="0" smtClean="0">
                <a:solidFill>
                  <a:schemeClr val="tx2"/>
                </a:solidFill>
              </a:rPr>
              <a:t>Se definen:</a:t>
            </a:r>
            <a:endParaRPr lang="es-ES" sz="2800" dirty="0" smtClean="0">
              <a:solidFill>
                <a:schemeClr val="tx2"/>
              </a:solidFill>
            </a:endParaRPr>
          </a:p>
          <a:p>
            <a:pPr lvl="1"/>
            <a:r>
              <a:rPr lang="es-ES" sz="2800" b="1" dirty="0" smtClean="0">
                <a:solidFill>
                  <a:schemeClr val="tx2"/>
                </a:solidFill>
              </a:rPr>
              <a:t>Las tareas.</a:t>
            </a:r>
          </a:p>
          <a:p>
            <a:pPr lvl="1"/>
            <a:r>
              <a:rPr lang="es-ES" sz="2800" b="1" dirty="0" smtClean="0">
                <a:solidFill>
                  <a:schemeClr val="tx2"/>
                </a:solidFill>
              </a:rPr>
              <a:t>Cuándo </a:t>
            </a:r>
            <a:r>
              <a:rPr lang="es-ES" sz="2800" b="1" dirty="0">
                <a:solidFill>
                  <a:schemeClr val="tx2"/>
                </a:solidFill>
              </a:rPr>
              <a:t>y cómo se </a:t>
            </a:r>
            <a:r>
              <a:rPr lang="es-ES" sz="2800" b="1" dirty="0" smtClean="0">
                <a:solidFill>
                  <a:schemeClr val="tx2"/>
                </a:solidFill>
              </a:rPr>
              <a:t>ejecutan. </a:t>
            </a:r>
          </a:p>
          <a:p>
            <a:pPr lvl="1"/>
            <a:r>
              <a:rPr lang="es-ES" sz="2800" b="1" dirty="0" smtClean="0">
                <a:solidFill>
                  <a:schemeClr val="tx2"/>
                </a:solidFill>
              </a:rPr>
              <a:t>Tiempo </a:t>
            </a:r>
            <a:r>
              <a:rPr lang="es-ES" sz="2800" b="1" dirty="0">
                <a:solidFill>
                  <a:schemeClr val="tx2"/>
                </a:solidFill>
              </a:rPr>
              <a:t>calendario para </a:t>
            </a:r>
            <a:r>
              <a:rPr lang="es-ES" sz="2800" b="1" dirty="0" smtClean="0">
                <a:solidFill>
                  <a:schemeClr val="tx2"/>
                </a:solidFill>
              </a:rPr>
              <a:t>cada </a:t>
            </a:r>
            <a:r>
              <a:rPr lang="es-ES" sz="2800" b="1" dirty="0">
                <a:solidFill>
                  <a:schemeClr val="tx2"/>
                </a:solidFill>
              </a:rPr>
              <a:t>tarea</a:t>
            </a:r>
            <a:r>
              <a:rPr lang="es-ES" sz="2800" b="1" dirty="0" smtClean="0">
                <a:solidFill>
                  <a:schemeClr val="tx2"/>
                </a:solidFill>
              </a:rPr>
              <a:t>,</a:t>
            </a:r>
          </a:p>
          <a:p>
            <a:pPr lvl="1"/>
            <a:r>
              <a:rPr lang="es-ES" sz="2800" b="1" dirty="0" smtClean="0">
                <a:solidFill>
                  <a:schemeClr val="tx2"/>
                </a:solidFill>
              </a:rPr>
              <a:t>Recursos </a:t>
            </a:r>
            <a:r>
              <a:rPr lang="es-ES" sz="2800" b="1" dirty="0">
                <a:solidFill>
                  <a:schemeClr val="tx2"/>
                </a:solidFill>
              </a:rPr>
              <a:t>necesarios para </a:t>
            </a:r>
            <a:r>
              <a:rPr lang="es-ES" sz="2800" b="1" dirty="0" smtClean="0">
                <a:solidFill>
                  <a:schemeClr val="tx2"/>
                </a:solidFill>
              </a:rPr>
              <a:t>cada tarea</a:t>
            </a:r>
          </a:p>
        </p:txBody>
      </p:sp>
      <p:sp>
        <p:nvSpPr>
          <p:cNvPr id="4" name="Slide Number Placeholder 3"/>
          <p:cNvSpPr>
            <a:spLocks noGrp="1"/>
          </p:cNvSpPr>
          <p:nvPr>
            <p:ph type="sldNum" sz="quarter" idx="15"/>
          </p:nvPr>
        </p:nvSpPr>
        <p:spPr/>
        <p:txBody>
          <a:bodyPr/>
          <a:lstStyle/>
          <a:p>
            <a:fld id="{A41DB566-6001-1B4F-A74B-7213F33DBA30}" type="slidenum">
              <a:rPr lang="en-US" smtClean="0"/>
              <a:pPr/>
              <a:t>37</a:t>
            </a:fld>
            <a:endParaRPr lang="en-US"/>
          </a:p>
        </p:txBody>
      </p:sp>
    </p:spTree>
    <p:extLst>
      <p:ext uri="{BB962C8B-B14F-4D97-AF65-F5344CB8AC3E}">
        <p14:creationId xmlns:p14="http://schemas.microsoft.com/office/powerpoint/2010/main" val="27245648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5"/>
          </p:nvPr>
        </p:nvSpPr>
        <p:spPr/>
        <p:txBody>
          <a:bodyPr/>
          <a:lstStyle/>
          <a:p>
            <a:fld id="{A41DB566-6001-1B4F-A74B-7213F33DBA30}" type="slidenum">
              <a:rPr lang="en-US" smtClean="0"/>
              <a:pPr/>
              <a:t>38</a:t>
            </a:fld>
            <a:endParaRPr lang="en-US"/>
          </a:p>
        </p:txBody>
      </p:sp>
      <p:pic>
        <p:nvPicPr>
          <p:cNvPr id="2050" name="Picture 2"/>
          <p:cNvPicPr>
            <a:picLocks noGrp="1" noChangeAspect="1" noChangeArrowheads="1"/>
          </p:cNvPicPr>
          <p:nvPr>
            <p:ph sz="quarter" idx="1"/>
          </p:nvPr>
        </p:nvPicPr>
        <p:blipFill>
          <a:blip r:embed="rId2"/>
          <a:srcRect/>
          <a:stretch>
            <a:fillRect/>
          </a:stretch>
        </p:blipFill>
        <p:spPr bwMode="auto">
          <a:xfrm>
            <a:off x="983294" y="2085049"/>
            <a:ext cx="7467600" cy="1951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5"/>
          </p:nvPr>
        </p:nvSpPr>
        <p:spPr/>
        <p:txBody>
          <a:bodyPr/>
          <a:lstStyle/>
          <a:p>
            <a:fld id="{A41DB566-6001-1B4F-A74B-7213F33DBA30}" type="slidenum">
              <a:rPr lang="en-US" smtClean="0"/>
              <a:pPr/>
              <a:t>39</a:t>
            </a:fld>
            <a:endParaRPr lang="en-US"/>
          </a:p>
        </p:txBody>
      </p:sp>
      <p:pic>
        <p:nvPicPr>
          <p:cNvPr id="3074" name="Picture 2"/>
          <p:cNvPicPr>
            <a:picLocks noGrp="1" noChangeAspect="1" noChangeArrowheads="1"/>
          </p:cNvPicPr>
          <p:nvPr>
            <p:ph sz="quarter" idx="1"/>
          </p:nvPr>
        </p:nvPicPr>
        <p:blipFill>
          <a:blip r:embed="rId2"/>
          <a:srcRect/>
          <a:stretch>
            <a:fillRect/>
          </a:stretch>
        </p:blipFill>
        <p:spPr bwMode="auto">
          <a:xfrm>
            <a:off x="1033397" y="1110100"/>
            <a:ext cx="7467600" cy="437575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sz="quarter" idx="1"/>
          </p:nvPr>
        </p:nvSpPr>
        <p:spPr>
          <a:xfrm>
            <a:off x="661416" y="134653"/>
            <a:ext cx="7467600" cy="5752579"/>
          </a:xfrm>
          <a:noFill/>
          <a:ln/>
        </p:spPr>
        <p:txBody>
          <a:bodyPr lIns="90840" tIns="44623" rIns="90840" bIns="44623">
            <a:normAutofit/>
          </a:bodyPr>
          <a:lstStyle/>
          <a:p>
            <a:pPr marL="0" indent="0" algn="ctr">
              <a:buNone/>
            </a:pPr>
            <a:endParaRPr lang="en-GB" b="1" dirty="0" smtClean="0">
              <a:solidFill>
                <a:schemeClr val="tx2"/>
              </a:solidFill>
              <a:latin typeface="Arial Narrow" pitchFamily="34" charset="0"/>
            </a:endParaRPr>
          </a:p>
          <a:p>
            <a:pPr marL="0" indent="0" algn="ctr">
              <a:buNone/>
            </a:pPr>
            <a:endParaRPr lang="en-GB" b="1" dirty="0">
              <a:solidFill>
                <a:schemeClr val="tx2"/>
              </a:solidFill>
              <a:latin typeface="Arial Narrow" pitchFamily="34" charset="0"/>
            </a:endParaRPr>
          </a:p>
          <a:p>
            <a:pPr marL="0" indent="0" algn="ctr">
              <a:buNone/>
            </a:pPr>
            <a:r>
              <a:rPr lang="en-GB" sz="2800" b="1" dirty="0" smtClean="0">
                <a:solidFill>
                  <a:schemeClr val="tx2"/>
                </a:solidFill>
                <a:latin typeface="Arial Narrow" pitchFamily="34" charset="0"/>
              </a:rPr>
              <a:t>GESTION </a:t>
            </a:r>
            <a:r>
              <a:rPr lang="en-GB" sz="2800" b="1" dirty="0">
                <a:solidFill>
                  <a:schemeClr val="tx2"/>
                </a:solidFill>
                <a:latin typeface="Arial Narrow" pitchFamily="34" charset="0"/>
              </a:rPr>
              <a:t>DE PROYECTOS DE SOFTWARE</a:t>
            </a:r>
          </a:p>
          <a:p>
            <a:endParaRPr lang="en-GB" sz="2800" b="1" dirty="0" smtClean="0">
              <a:solidFill>
                <a:schemeClr val="tx2"/>
              </a:solidFill>
              <a:latin typeface="Arial Narrow" pitchFamily="34" charset="0"/>
            </a:endParaRPr>
          </a:p>
          <a:p>
            <a:r>
              <a:rPr lang="en-GB" sz="2800" b="1" dirty="0" err="1" smtClean="0">
                <a:solidFill>
                  <a:schemeClr val="tx2"/>
                </a:solidFill>
                <a:latin typeface="Arial Narrow" pitchFamily="34" charset="0"/>
              </a:rPr>
              <a:t>Actividades</a:t>
            </a:r>
            <a:r>
              <a:rPr lang="en-GB" sz="2800" b="1" dirty="0" smtClean="0">
                <a:solidFill>
                  <a:schemeClr val="tx2"/>
                </a:solidFill>
                <a:latin typeface="Arial Narrow" pitchFamily="34" charset="0"/>
              </a:rPr>
              <a:t> </a:t>
            </a:r>
            <a:r>
              <a:rPr lang="en-GB" sz="2800" b="1" dirty="0">
                <a:solidFill>
                  <a:schemeClr val="tx2"/>
                </a:solidFill>
                <a:latin typeface="Arial Narrow" pitchFamily="34" charset="0"/>
              </a:rPr>
              <a:t>que </a:t>
            </a:r>
            <a:r>
              <a:rPr lang="en-GB" sz="2800" b="1" dirty="0" err="1">
                <a:solidFill>
                  <a:schemeClr val="tx2"/>
                </a:solidFill>
                <a:latin typeface="Arial Narrow" pitchFamily="34" charset="0"/>
              </a:rPr>
              <a:t>aseguran</a:t>
            </a:r>
            <a:r>
              <a:rPr lang="en-GB" sz="2800" b="1" dirty="0">
                <a:solidFill>
                  <a:schemeClr val="tx2"/>
                </a:solidFill>
                <a:latin typeface="Arial Narrow" pitchFamily="34" charset="0"/>
              </a:rPr>
              <a:t> que el software sera </a:t>
            </a:r>
            <a:r>
              <a:rPr lang="en-GB" sz="2800" b="1" dirty="0" err="1">
                <a:solidFill>
                  <a:schemeClr val="tx2"/>
                </a:solidFill>
                <a:latin typeface="Arial Narrow" pitchFamily="34" charset="0"/>
              </a:rPr>
              <a:t>entregado</a:t>
            </a:r>
            <a:r>
              <a:rPr lang="en-GB" sz="2800" b="1" dirty="0">
                <a:solidFill>
                  <a:schemeClr val="tx2"/>
                </a:solidFill>
                <a:latin typeface="Arial Narrow" pitchFamily="34" charset="0"/>
              </a:rPr>
              <a:t> </a:t>
            </a:r>
            <a:r>
              <a:rPr lang="en-GB" sz="2800" b="1" dirty="0" err="1">
                <a:solidFill>
                  <a:schemeClr val="tx2"/>
                </a:solidFill>
                <a:latin typeface="Arial Narrow" pitchFamily="34" charset="0"/>
              </a:rPr>
              <a:t>en</a:t>
            </a:r>
            <a:r>
              <a:rPr lang="en-GB" sz="2800" b="1" dirty="0">
                <a:solidFill>
                  <a:schemeClr val="tx2"/>
                </a:solidFill>
                <a:latin typeface="Arial Narrow" pitchFamily="34" charset="0"/>
              </a:rPr>
              <a:t> el </a:t>
            </a:r>
            <a:r>
              <a:rPr lang="en-GB" sz="2800" b="1" dirty="0" err="1">
                <a:solidFill>
                  <a:schemeClr val="tx2"/>
                </a:solidFill>
                <a:latin typeface="Arial Narrow" pitchFamily="34" charset="0"/>
              </a:rPr>
              <a:t>tiempo</a:t>
            </a:r>
            <a:r>
              <a:rPr lang="en-GB" sz="2800" b="1" dirty="0">
                <a:solidFill>
                  <a:schemeClr val="tx2"/>
                </a:solidFill>
                <a:latin typeface="Arial Narrow" pitchFamily="34" charset="0"/>
              </a:rPr>
              <a:t> </a:t>
            </a:r>
            <a:r>
              <a:rPr lang="en-GB" sz="2800" b="1" dirty="0" err="1">
                <a:solidFill>
                  <a:schemeClr val="tx2"/>
                </a:solidFill>
                <a:latin typeface="Arial Narrow" pitchFamily="34" charset="0"/>
              </a:rPr>
              <a:t>justo</a:t>
            </a:r>
            <a:r>
              <a:rPr lang="en-GB" sz="2800" b="1" dirty="0">
                <a:solidFill>
                  <a:schemeClr val="tx2"/>
                </a:solidFill>
                <a:latin typeface="Arial Narrow" pitchFamily="34" charset="0"/>
              </a:rPr>
              <a:t> y </a:t>
            </a:r>
            <a:r>
              <a:rPr lang="en-GB" sz="2800" b="1" dirty="0" err="1">
                <a:solidFill>
                  <a:schemeClr val="tx2"/>
                </a:solidFill>
                <a:latin typeface="Arial Narrow" pitchFamily="34" charset="0"/>
              </a:rPr>
              <a:t>estara</a:t>
            </a:r>
            <a:r>
              <a:rPr lang="en-GB" sz="2800" b="1" dirty="0">
                <a:solidFill>
                  <a:schemeClr val="tx2"/>
                </a:solidFill>
                <a:latin typeface="Arial Narrow" pitchFamily="34" charset="0"/>
              </a:rPr>
              <a:t> de </a:t>
            </a:r>
            <a:r>
              <a:rPr lang="en-GB" sz="2800" b="1" dirty="0" err="1">
                <a:solidFill>
                  <a:schemeClr val="tx2"/>
                </a:solidFill>
                <a:latin typeface="Arial Narrow" pitchFamily="34" charset="0"/>
              </a:rPr>
              <a:t>acuerdo</a:t>
            </a:r>
            <a:r>
              <a:rPr lang="en-GB" sz="2800" b="1" dirty="0">
                <a:solidFill>
                  <a:schemeClr val="tx2"/>
                </a:solidFill>
                <a:latin typeface="Arial Narrow" pitchFamily="34" charset="0"/>
              </a:rPr>
              <a:t> con </a:t>
            </a:r>
            <a:r>
              <a:rPr lang="en-GB" sz="2800" b="1" dirty="0" err="1">
                <a:solidFill>
                  <a:schemeClr val="tx2"/>
                </a:solidFill>
                <a:latin typeface="Arial Narrow" pitchFamily="34" charset="0"/>
              </a:rPr>
              <a:t>los</a:t>
            </a:r>
            <a:r>
              <a:rPr lang="en-GB" sz="2800" b="1" dirty="0">
                <a:solidFill>
                  <a:schemeClr val="tx2"/>
                </a:solidFill>
                <a:latin typeface="Arial Narrow" pitchFamily="34" charset="0"/>
              </a:rPr>
              <a:t> </a:t>
            </a:r>
            <a:r>
              <a:rPr lang="en-GB" sz="2800" b="1" dirty="0" err="1">
                <a:solidFill>
                  <a:schemeClr val="tx2"/>
                </a:solidFill>
                <a:latin typeface="Arial Narrow" pitchFamily="34" charset="0"/>
              </a:rPr>
              <a:t>requerimientos</a:t>
            </a:r>
            <a:r>
              <a:rPr lang="en-GB" sz="2800" b="1" dirty="0">
                <a:solidFill>
                  <a:schemeClr val="tx2"/>
                </a:solidFill>
                <a:latin typeface="Arial Narrow" pitchFamily="34" charset="0"/>
              </a:rPr>
              <a:t> del </a:t>
            </a:r>
            <a:r>
              <a:rPr lang="en-GB" sz="2800" b="1" dirty="0" err="1" smtClean="0">
                <a:solidFill>
                  <a:schemeClr val="tx2"/>
                </a:solidFill>
                <a:latin typeface="Arial Narrow" pitchFamily="34" charset="0"/>
              </a:rPr>
              <a:t>cliente</a:t>
            </a:r>
            <a:endParaRPr lang="en-GB" sz="2800" b="1" dirty="0">
              <a:solidFill>
                <a:schemeClr val="tx2"/>
              </a:solidFill>
              <a:latin typeface="Arial Narrow" pitchFamily="34" charset="0"/>
            </a:endParaRPr>
          </a:p>
          <a:p>
            <a:r>
              <a:rPr lang="en-GB" sz="2800" b="1" dirty="0">
                <a:solidFill>
                  <a:schemeClr val="tx2"/>
                </a:solidFill>
                <a:latin typeface="Arial Narrow" pitchFamily="34" charset="0"/>
              </a:rPr>
              <a:t>Es </a:t>
            </a:r>
            <a:r>
              <a:rPr lang="en-GB" sz="2800" b="1" dirty="0" err="1">
                <a:solidFill>
                  <a:schemeClr val="tx2"/>
                </a:solidFill>
                <a:latin typeface="Arial Narrow" pitchFamily="34" charset="0"/>
              </a:rPr>
              <a:t>necesario</a:t>
            </a:r>
            <a:r>
              <a:rPr lang="en-GB" sz="2800" b="1" dirty="0">
                <a:solidFill>
                  <a:schemeClr val="tx2"/>
                </a:solidFill>
                <a:latin typeface="Arial Narrow" pitchFamily="34" charset="0"/>
              </a:rPr>
              <a:t> </a:t>
            </a:r>
            <a:r>
              <a:rPr lang="en-GB" sz="2800" b="1" dirty="0" err="1">
                <a:solidFill>
                  <a:schemeClr val="tx2"/>
                </a:solidFill>
                <a:latin typeface="Arial Narrow" pitchFamily="34" charset="0"/>
              </a:rPr>
              <a:t>porque</a:t>
            </a:r>
            <a:r>
              <a:rPr lang="en-GB" sz="2800" b="1" dirty="0">
                <a:solidFill>
                  <a:schemeClr val="tx2"/>
                </a:solidFill>
                <a:latin typeface="Arial Narrow" pitchFamily="34" charset="0"/>
              </a:rPr>
              <a:t> el </a:t>
            </a:r>
            <a:r>
              <a:rPr lang="en-GB" sz="2800" b="1" dirty="0" err="1">
                <a:solidFill>
                  <a:schemeClr val="tx2"/>
                </a:solidFill>
                <a:latin typeface="Arial Narrow" pitchFamily="34" charset="0"/>
              </a:rPr>
              <a:t>desarrollo</a:t>
            </a:r>
            <a:r>
              <a:rPr lang="en-GB" sz="2800" b="1" dirty="0">
                <a:solidFill>
                  <a:schemeClr val="tx2"/>
                </a:solidFill>
                <a:latin typeface="Arial Narrow" pitchFamily="34" charset="0"/>
              </a:rPr>
              <a:t> </a:t>
            </a:r>
            <a:r>
              <a:rPr lang="en-GB" sz="2800" b="1" dirty="0" err="1">
                <a:solidFill>
                  <a:schemeClr val="tx2"/>
                </a:solidFill>
                <a:latin typeface="Arial Narrow" pitchFamily="34" charset="0"/>
              </a:rPr>
              <a:t>estara</a:t>
            </a:r>
            <a:r>
              <a:rPr lang="en-GB" sz="2800" b="1" dirty="0">
                <a:solidFill>
                  <a:schemeClr val="tx2"/>
                </a:solidFill>
                <a:latin typeface="Arial Narrow" pitchFamily="34" charset="0"/>
              </a:rPr>
              <a:t> </a:t>
            </a:r>
            <a:r>
              <a:rPr lang="en-GB" sz="2800" b="1" dirty="0" err="1">
                <a:solidFill>
                  <a:schemeClr val="tx2"/>
                </a:solidFill>
                <a:latin typeface="Arial Narrow" pitchFamily="34" charset="0"/>
              </a:rPr>
              <a:t>siempre</a:t>
            </a:r>
            <a:r>
              <a:rPr lang="en-GB" sz="2800" b="1" dirty="0">
                <a:solidFill>
                  <a:schemeClr val="tx2"/>
                </a:solidFill>
                <a:latin typeface="Arial Narrow" pitchFamily="34" charset="0"/>
              </a:rPr>
              <a:t> </a:t>
            </a:r>
            <a:r>
              <a:rPr lang="en-GB" sz="2800" b="1" dirty="0" err="1">
                <a:solidFill>
                  <a:schemeClr val="tx2"/>
                </a:solidFill>
                <a:latin typeface="Arial Narrow" pitchFamily="34" charset="0"/>
              </a:rPr>
              <a:t>sujeto</a:t>
            </a:r>
            <a:r>
              <a:rPr lang="en-GB" sz="2800" b="1" dirty="0">
                <a:solidFill>
                  <a:schemeClr val="tx2"/>
                </a:solidFill>
                <a:latin typeface="Arial Narrow" pitchFamily="34" charset="0"/>
              </a:rPr>
              <a:t> a </a:t>
            </a:r>
            <a:r>
              <a:rPr lang="en-GB" sz="2800" b="1" dirty="0" err="1">
                <a:solidFill>
                  <a:schemeClr val="tx2"/>
                </a:solidFill>
                <a:latin typeface="Arial Narrow" pitchFamily="34" charset="0"/>
              </a:rPr>
              <a:t>las</a:t>
            </a:r>
            <a:r>
              <a:rPr lang="en-GB" sz="2800" b="1" dirty="0">
                <a:solidFill>
                  <a:schemeClr val="tx2"/>
                </a:solidFill>
                <a:latin typeface="Arial Narrow" pitchFamily="34" charset="0"/>
              </a:rPr>
              <a:t> </a:t>
            </a:r>
            <a:r>
              <a:rPr lang="en-GB" sz="2800" b="1" dirty="0" err="1" smtClean="0">
                <a:solidFill>
                  <a:schemeClr val="tx2"/>
                </a:solidFill>
                <a:latin typeface="Arial Narrow" pitchFamily="34" charset="0"/>
              </a:rPr>
              <a:t>limitaciones</a:t>
            </a:r>
            <a:r>
              <a:rPr lang="en-GB" sz="2800" b="1" dirty="0" smtClean="0">
                <a:solidFill>
                  <a:schemeClr val="tx2"/>
                </a:solidFill>
                <a:latin typeface="Arial Narrow" pitchFamily="34" charset="0"/>
              </a:rPr>
              <a:t> </a:t>
            </a:r>
            <a:r>
              <a:rPr lang="en-GB" sz="2800" b="1" dirty="0">
                <a:solidFill>
                  <a:schemeClr val="tx2"/>
                </a:solidFill>
                <a:latin typeface="Arial Narrow" pitchFamily="34" charset="0"/>
              </a:rPr>
              <a:t>de </a:t>
            </a:r>
            <a:r>
              <a:rPr lang="en-GB" sz="2800" b="1" dirty="0" err="1">
                <a:solidFill>
                  <a:schemeClr val="tx2"/>
                </a:solidFill>
                <a:latin typeface="Arial Narrow" pitchFamily="34" charset="0"/>
              </a:rPr>
              <a:t>costos</a:t>
            </a:r>
            <a:r>
              <a:rPr lang="en-GB" sz="2800" b="1" dirty="0">
                <a:solidFill>
                  <a:schemeClr val="tx2"/>
                </a:solidFill>
                <a:latin typeface="Arial Narrow" pitchFamily="34" charset="0"/>
              </a:rPr>
              <a:t> y </a:t>
            </a:r>
            <a:r>
              <a:rPr lang="en-GB" sz="2800" b="1" dirty="0" err="1">
                <a:solidFill>
                  <a:schemeClr val="tx2"/>
                </a:solidFill>
                <a:latin typeface="Arial Narrow" pitchFamily="34" charset="0"/>
              </a:rPr>
              <a:t>tiempos</a:t>
            </a:r>
            <a:r>
              <a:rPr lang="en-GB" sz="2800" b="1" dirty="0">
                <a:solidFill>
                  <a:schemeClr val="tx2"/>
                </a:solidFill>
                <a:latin typeface="Arial Narrow" pitchFamily="34" charset="0"/>
              </a:rPr>
              <a:t> de la </a:t>
            </a:r>
            <a:r>
              <a:rPr lang="en-GB" sz="2800" b="1" dirty="0" err="1">
                <a:solidFill>
                  <a:schemeClr val="tx2"/>
                </a:solidFill>
                <a:latin typeface="Arial Narrow" pitchFamily="34" charset="0"/>
              </a:rPr>
              <a:t>empresa</a:t>
            </a:r>
            <a:endParaRPr lang="en-GB" sz="2800" b="1" dirty="0">
              <a:solidFill>
                <a:schemeClr val="tx2"/>
              </a:solidFill>
              <a:latin typeface="Arial Narrow" pitchFamily="34" charset="0"/>
            </a:endParaRPr>
          </a:p>
        </p:txBody>
      </p:sp>
      <p:sp>
        <p:nvSpPr>
          <p:cNvPr id="4" name="Slide Number Placeholder 3"/>
          <p:cNvSpPr>
            <a:spLocks noGrp="1"/>
          </p:cNvSpPr>
          <p:nvPr>
            <p:ph type="sldNum" sz="quarter" idx="15"/>
          </p:nvPr>
        </p:nvSpPr>
        <p:spPr/>
        <p:txBody>
          <a:bodyPr/>
          <a:lstStyle/>
          <a:p>
            <a:fld id="{A41DB566-6001-1B4F-A74B-7213F33DBA30}" type="slidenum">
              <a:rPr lang="en-US" smtClean="0"/>
              <a:pPr/>
              <a:t>4</a:t>
            </a:fld>
            <a:endParaRPr lang="en-US"/>
          </a:p>
        </p:txBody>
      </p:sp>
    </p:spTree>
    <p:extLst>
      <p:ext uri="{BB962C8B-B14F-4D97-AF65-F5344CB8AC3E}">
        <p14:creationId xmlns:p14="http://schemas.microsoft.com/office/powerpoint/2010/main" val="1255897352"/>
      </p:ext>
    </p:extLst>
  </p:cSld>
  <p:clrMapOvr>
    <a:masterClrMapping/>
  </p:clrMapOvr>
  <p:transition advTm="2000"/>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n-US"/>
          </a:p>
        </p:txBody>
      </p:sp>
      <p:sp>
        <p:nvSpPr>
          <p:cNvPr id="4" name="3 Marcador de número de diapositiva"/>
          <p:cNvSpPr>
            <a:spLocks noGrp="1"/>
          </p:cNvSpPr>
          <p:nvPr>
            <p:ph type="sldNum" sz="quarter" idx="15"/>
          </p:nvPr>
        </p:nvSpPr>
        <p:spPr/>
        <p:txBody>
          <a:bodyPr/>
          <a:lstStyle/>
          <a:p>
            <a:fld id="{A41DB566-6001-1B4F-A74B-7213F33DBA30}" type="slidenum">
              <a:rPr lang="en-US" smtClean="0"/>
              <a:pPr/>
              <a:t>40</a:t>
            </a:fld>
            <a:endParaRPr lang="en-US"/>
          </a:p>
        </p:txBody>
      </p:sp>
      <p:pic>
        <p:nvPicPr>
          <p:cNvPr id="4098" name="Picture 2"/>
          <p:cNvPicPr>
            <a:picLocks noGrp="1" noChangeAspect="1" noChangeArrowheads="1"/>
          </p:cNvPicPr>
          <p:nvPr>
            <p:ph sz="quarter" idx="1"/>
          </p:nvPr>
        </p:nvPicPr>
        <p:blipFill>
          <a:blip r:embed="rId2"/>
          <a:srcRect/>
          <a:stretch>
            <a:fillRect/>
          </a:stretch>
        </p:blipFill>
        <p:spPr bwMode="auto">
          <a:xfrm>
            <a:off x="635477" y="487581"/>
            <a:ext cx="8085841" cy="540617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Text Box 4"/>
          <p:cNvSpPr txBox="1">
            <a:spLocks noChangeArrowheads="1"/>
          </p:cNvSpPr>
          <p:nvPr/>
        </p:nvSpPr>
        <p:spPr bwMode="auto">
          <a:xfrm>
            <a:off x="3492500" y="1700213"/>
            <a:ext cx="1746250" cy="5889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it-IT" sz="3200"/>
              <a:t>Proyecto</a:t>
            </a:r>
          </a:p>
        </p:txBody>
      </p:sp>
      <p:sp>
        <p:nvSpPr>
          <p:cNvPr id="4101" name="Text Box 5"/>
          <p:cNvSpPr txBox="1">
            <a:spLocks noChangeArrowheads="1"/>
          </p:cNvSpPr>
          <p:nvPr/>
        </p:nvSpPr>
        <p:spPr bwMode="auto">
          <a:xfrm>
            <a:off x="2826147" y="2915770"/>
            <a:ext cx="3202781" cy="5889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s-ES" altLang="it-IT" sz="3200" dirty="0"/>
              <a:t>Administración</a:t>
            </a:r>
          </a:p>
        </p:txBody>
      </p:sp>
      <p:sp>
        <p:nvSpPr>
          <p:cNvPr id="4102" name="Text Box 6"/>
          <p:cNvSpPr txBox="1">
            <a:spLocks noChangeArrowheads="1"/>
          </p:cNvSpPr>
          <p:nvPr/>
        </p:nvSpPr>
        <p:spPr bwMode="auto">
          <a:xfrm>
            <a:off x="1692275" y="4005263"/>
            <a:ext cx="1566863" cy="5889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it-IT" sz="3200"/>
              <a:t>Fracaso</a:t>
            </a:r>
          </a:p>
        </p:txBody>
      </p:sp>
      <p:sp>
        <p:nvSpPr>
          <p:cNvPr id="4103" name="Text Box 7"/>
          <p:cNvSpPr txBox="1">
            <a:spLocks noChangeArrowheads="1"/>
          </p:cNvSpPr>
          <p:nvPr/>
        </p:nvSpPr>
        <p:spPr bwMode="auto">
          <a:xfrm>
            <a:off x="5724525" y="4005263"/>
            <a:ext cx="1074738" cy="5889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it-IT" sz="3200"/>
              <a:t>Éxito</a:t>
            </a:r>
          </a:p>
        </p:txBody>
      </p:sp>
      <p:sp>
        <p:nvSpPr>
          <p:cNvPr id="4105" name="Line 9"/>
          <p:cNvSpPr>
            <a:spLocks noChangeShapeType="1"/>
          </p:cNvSpPr>
          <p:nvPr/>
        </p:nvSpPr>
        <p:spPr bwMode="auto">
          <a:xfrm>
            <a:off x="4356100" y="2276475"/>
            <a:ext cx="0" cy="647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4106" name="Line 10"/>
          <p:cNvSpPr>
            <a:spLocks noChangeShapeType="1"/>
          </p:cNvSpPr>
          <p:nvPr/>
        </p:nvSpPr>
        <p:spPr bwMode="auto">
          <a:xfrm>
            <a:off x="5421118" y="3504733"/>
            <a:ext cx="1084262" cy="47356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4107" name="Line 11"/>
          <p:cNvSpPr>
            <a:spLocks noChangeShapeType="1"/>
          </p:cNvSpPr>
          <p:nvPr/>
        </p:nvSpPr>
        <p:spPr bwMode="auto">
          <a:xfrm flipH="1">
            <a:off x="2097097" y="3504733"/>
            <a:ext cx="1162039" cy="47356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4108" name="Text Box 12"/>
          <p:cNvSpPr txBox="1">
            <a:spLocks noChangeArrowheads="1"/>
          </p:cNvSpPr>
          <p:nvPr/>
        </p:nvSpPr>
        <p:spPr bwMode="auto">
          <a:xfrm>
            <a:off x="496094" y="4724401"/>
            <a:ext cx="397510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it-IT" dirty="0"/>
              <a:t>No culminación</a:t>
            </a:r>
          </a:p>
          <a:p>
            <a:r>
              <a:rPr lang="es-ES" altLang="it-IT" dirty="0"/>
              <a:t>Presupuesto por fuera de lo planeado</a:t>
            </a:r>
          </a:p>
          <a:p>
            <a:r>
              <a:rPr lang="es-ES" altLang="it-IT" dirty="0"/>
              <a:t>Más recursos que los planeados</a:t>
            </a:r>
          </a:p>
        </p:txBody>
      </p:sp>
      <p:sp>
        <p:nvSpPr>
          <p:cNvPr id="4109" name="Text Box 13"/>
          <p:cNvSpPr txBox="1">
            <a:spLocks noChangeArrowheads="1"/>
          </p:cNvSpPr>
          <p:nvPr/>
        </p:nvSpPr>
        <p:spPr bwMode="auto">
          <a:xfrm>
            <a:off x="4876006" y="4596313"/>
            <a:ext cx="3703638"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it-IT"/>
              <a:t>Culminación</a:t>
            </a:r>
          </a:p>
          <a:p>
            <a:r>
              <a:rPr lang="es-ES" altLang="it-IT"/>
              <a:t>Presupuesto dentro de lo planeado</a:t>
            </a:r>
          </a:p>
          <a:p>
            <a:r>
              <a:rPr lang="es-ES" altLang="it-IT"/>
              <a:t>Recursos los planeados</a:t>
            </a:r>
          </a:p>
        </p:txBody>
      </p:sp>
      <p:sp>
        <p:nvSpPr>
          <p:cNvPr id="4110" name="Text Box 14"/>
          <p:cNvSpPr txBox="1">
            <a:spLocks noChangeArrowheads="1"/>
          </p:cNvSpPr>
          <p:nvPr/>
        </p:nvSpPr>
        <p:spPr bwMode="auto">
          <a:xfrm>
            <a:off x="6156325" y="3213100"/>
            <a:ext cx="571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it-IT"/>
              <a:t>Con</a:t>
            </a:r>
          </a:p>
        </p:txBody>
      </p:sp>
      <p:sp>
        <p:nvSpPr>
          <p:cNvPr id="4111" name="Text Box 15"/>
          <p:cNvSpPr txBox="1">
            <a:spLocks noChangeArrowheads="1"/>
          </p:cNvSpPr>
          <p:nvPr/>
        </p:nvSpPr>
        <p:spPr bwMode="auto">
          <a:xfrm>
            <a:off x="2065338" y="3278188"/>
            <a:ext cx="4905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it-IT"/>
              <a:t>Sin</a:t>
            </a:r>
          </a:p>
        </p:txBody>
      </p:sp>
      <p:sp>
        <p:nvSpPr>
          <p:cNvPr id="4112" name="Text Box 16"/>
          <p:cNvSpPr txBox="1">
            <a:spLocks noChangeArrowheads="1"/>
          </p:cNvSpPr>
          <p:nvPr/>
        </p:nvSpPr>
        <p:spPr bwMode="auto">
          <a:xfrm>
            <a:off x="4427538" y="2349500"/>
            <a:ext cx="10763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it-IT"/>
              <a:t>Requiere</a:t>
            </a:r>
          </a:p>
        </p:txBody>
      </p:sp>
    </p:spTree>
    <p:extLst>
      <p:ext uri="{BB962C8B-B14F-4D97-AF65-F5344CB8AC3E}">
        <p14:creationId xmlns:p14="http://schemas.microsoft.com/office/powerpoint/2010/main" val="10136108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 Box 5"/>
          <p:cNvSpPr txBox="1">
            <a:spLocks noChangeArrowheads="1"/>
          </p:cNvSpPr>
          <p:nvPr/>
        </p:nvSpPr>
        <p:spPr bwMode="auto">
          <a:xfrm>
            <a:off x="3708400" y="1773238"/>
            <a:ext cx="1655763" cy="376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it-IT"/>
              <a:t>Conocimientos</a:t>
            </a:r>
          </a:p>
        </p:txBody>
      </p:sp>
      <p:sp>
        <p:nvSpPr>
          <p:cNvPr id="6150" name="Text Box 6"/>
          <p:cNvSpPr txBox="1">
            <a:spLocks noChangeArrowheads="1"/>
          </p:cNvSpPr>
          <p:nvPr/>
        </p:nvSpPr>
        <p:spPr bwMode="auto">
          <a:xfrm>
            <a:off x="3708401" y="2565400"/>
            <a:ext cx="1655762"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s-ES" altLang="it-IT" dirty="0"/>
              <a:t>Habilidades</a:t>
            </a:r>
          </a:p>
        </p:txBody>
      </p:sp>
      <p:sp>
        <p:nvSpPr>
          <p:cNvPr id="6151" name="Text Box 7"/>
          <p:cNvSpPr txBox="1">
            <a:spLocks noChangeArrowheads="1"/>
          </p:cNvSpPr>
          <p:nvPr/>
        </p:nvSpPr>
        <p:spPr bwMode="auto">
          <a:xfrm>
            <a:off x="3779838" y="3284538"/>
            <a:ext cx="1544637" cy="376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it-IT"/>
              <a:t>Herramientas</a:t>
            </a:r>
          </a:p>
        </p:txBody>
      </p:sp>
      <p:sp>
        <p:nvSpPr>
          <p:cNvPr id="6152" name="Text Box 8"/>
          <p:cNvSpPr txBox="1">
            <a:spLocks noChangeArrowheads="1"/>
          </p:cNvSpPr>
          <p:nvPr/>
        </p:nvSpPr>
        <p:spPr bwMode="auto">
          <a:xfrm>
            <a:off x="3779839" y="3860800"/>
            <a:ext cx="1544636"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s-ES" altLang="it-IT" dirty="0"/>
              <a:t>Técnicas</a:t>
            </a:r>
          </a:p>
        </p:txBody>
      </p:sp>
      <p:sp>
        <p:nvSpPr>
          <p:cNvPr id="6153" name="Text Box 9"/>
          <p:cNvSpPr txBox="1">
            <a:spLocks noChangeArrowheads="1"/>
          </p:cNvSpPr>
          <p:nvPr/>
        </p:nvSpPr>
        <p:spPr bwMode="auto">
          <a:xfrm>
            <a:off x="6588125" y="2781300"/>
            <a:ext cx="132715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it-IT"/>
              <a:t>Actividades</a:t>
            </a:r>
          </a:p>
        </p:txBody>
      </p:sp>
      <p:sp>
        <p:nvSpPr>
          <p:cNvPr id="6154" name="Text Box 10"/>
          <p:cNvSpPr txBox="1">
            <a:spLocks noChangeArrowheads="1"/>
          </p:cNvSpPr>
          <p:nvPr/>
        </p:nvSpPr>
        <p:spPr bwMode="auto">
          <a:xfrm>
            <a:off x="6732588" y="4045853"/>
            <a:ext cx="1217613" cy="376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it-IT" dirty="0"/>
              <a:t>Requisitos</a:t>
            </a:r>
          </a:p>
        </p:txBody>
      </p:sp>
      <p:sp>
        <p:nvSpPr>
          <p:cNvPr id="6155" name="Text Box 11"/>
          <p:cNvSpPr txBox="1">
            <a:spLocks noChangeArrowheads="1"/>
          </p:cNvSpPr>
          <p:nvPr/>
        </p:nvSpPr>
        <p:spPr bwMode="auto">
          <a:xfrm>
            <a:off x="323850" y="2781300"/>
            <a:ext cx="1436688" cy="6508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ES" altLang="it-IT"/>
              <a:t>Dirección de</a:t>
            </a:r>
          </a:p>
          <a:p>
            <a:pPr algn="ctr"/>
            <a:r>
              <a:rPr lang="es-ES" altLang="it-IT"/>
              <a:t>Proyectos</a:t>
            </a:r>
          </a:p>
        </p:txBody>
      </p:sp>
      <p:sp>
        <p:nvSpPr>
          <p:cNvPr id="6156" name="Line 12"/>
          <p:cNvSpPr>
            <a:spLocks noChangeShapeType="1"/>
          </p:cNvSpPr>
          <p:nvPr/>
        </p:nvSpPr>
        <p:spPr bwMode="auto">
          <a:xfrm flipV="1">
            <a:off x="1763713" y="2060575"/>
            <a:ext cx="1944687" cy="10080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6157" name="Line 13"/>
          <p:cNvSpPr>
            <a:spLocks noChangeShapeType="1"/>
          </p:cNvSpPr>
          <p:nvPr/>
        </p:nvSpPr>
        <p:spPr bwMode="auto">
          <a:xfrm flipV="1">
            <a:off x="1763712" y="2852738"/>
            <a:ext cx="1944687" cy="3635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6158" name="Line 14"/>
          <p:cNvSpPr>
            <a:spLocks noChangeShapeType="1"/>
          </p:cNvSpPr>
          <p:nvPr/>
        </p:nvSpPr>
        <p:spPr bwMode="auto">
          <a:xfrm>
            <a:off x="1763713" y="3357563"/>
            <a:ext cx="2016125" cy="1428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6159" name="Line 15"/>
          <p:cNvSpPr>
            <a:spLocks noChangeShapeType="1"/>
          </p:cNvSpPr>
          <p:nvPr/>
        </p:nvSpPr>
        <p:spPr bwMode="auto">
          <a:xfrm>
            <a:off x="1763713" y="3429000"/>
            <a:ext cx="2016125" cy="61991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6160" name="Text Box 16"/>
          <p:cNvSpPr txBox="1">
            <a:spLocks noChangeArrowheads="1"/>
          </p:cNvSpPr>
          <p:nvPr/>
        </p:nvSpPr>
        <p:spPr bwMode="auto">
          <a:xfrm>
            <a:off x="1403350" y="2205038"/>
            <a:ext cx="1504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it-IT"/>
              <a:t>Aplicación de</a:t>
            </a:r>
          </a:p>
        </p:txBody>
      </p:sp>
      <p:sp>
        <p:nvSpPr>
          <p:cNvPr id="6161" name="Line 17"/>
          <p:cNvSpPr>
            <a:spLocks noChangeShapeType="1"/>
          </p:cNvSpPr>
          <p:nvPr/>
        </p:nvSpPr>
        <p:spPr bwMode="auto">
          <a:xfrm>
            <a:off x="5364163" y="1989138"/>
            <a:ext cx="1512887" cy="7921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6162" name="Line 18"/>
          <p:cNvSpPr>
            <a:spLocks noChangeShapeType="1"/>
          </p:cNvSpPr>
          <p:nvPr/>
        </p:nvSpPr>
        <p:spPr bwMode="auto">
          <a:xfrm>
            <a:off x="5364163" y="2753519"/>
            <a:ext cx="1223962" cy="24368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6163" name="Line 19"/>
          <p:cNvSpPr>
            <a:spLocks noChangeShapeType="1"/>
          </p:cNvSpPr>
          <p:nvPr/>
        </p:nvSpPr>
        <p:spPr bwMode="auto">
          <a:xfrm flipV="1">
            <a:off x="5364163" y="3141662"/>
            <a:ext cx="1223962" cy="2905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6164" name="Line 20"/>
          <p:cNvSpPr>
            <a:spLocks noChangeShapeType="1"/>
          </p:cNvSpPr>
          <p:nvPr/>
        </p:nvSpPr>
        <p:spPr bwMode="auto">
          <a:xfrm flipV="1">
            <a:off x="5364163" y="3141663"/>
            <a:ext cx="1368425" cy="90419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6165" name="Text Box 21"/>
          <p:cNvSpPr txBox="1">
            <a:spLocks noChangeArrowheads="1"/>
          </p:cNvSpPr>
          <p:nvPr/>
        </p:nvSpPr>
        <p:spPr bwMode="auto">
          <a:xfrm>
            <a:off x="5487988" y="2363788"/>
            <a:ext cx="7397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it-IT"/>
              <a:t>sobre</a:t>
            </a:r>
          </a:p>
        </p:txBody>
      </p:sp>
      <p:sp>
        <p:nvSpPr>
          <p:cNvPr id="6166" name="Line 22"/>
          <p:cNvSpPr>
            <a:spLocks noChangeShapeType="1"/>
          </p:cNvSpPr>
          <p:nvPr/>
        </p:nvSpPr>
        <p:spPr bwMode="auto">
          <a:xfrm>
            <a:off x="6927850" y="3216275"/>
            <a:ext cx="647700" cy="863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6167" name="Text Box 23"/>
          <p:cNvSpPr txBox="1">
            <a:spLocks noChangeArrowheads="1"/>
          </p:cNvSpPr>
          <p:nvPr/>
        </p:nvSpPr>
        <p:spPr bwMode="auto">
          <a:xfrm>
            <a:off x="7228682" y="3482150"/>
            <a:ext cx="1443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it-IT" dirty="0"/>
              <a:t>Para cumplir</a:t>
            </a:r>
          </a:p>
        </p:txBody>
      </p:sp>
    </p:spTree>
    <p:extLst>
      <p:ext uri="{BB962C8B-B14F-4D97-AF65-F5344CB8AC3E}">
        <p14:creationId xmlns:p14="http://schemas.microsoft.com/office/powerpoint/2010/main" val="21333656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5"/>
          <p:cNvSpPr>
            <a:spLocks noGrp="1" noChangeArrowheads="1"/>
          </p:cNvSpPr>
          <p:nvPr>
            <p:ph type="title"/>
          </p:nvPr>
        </p:nvSpPr>
        <p:spPr/>
        <p:txBody>
          <a:bodyPr/>
          <a:lstStyle/>
          <a:p>
            <a:r>
              <a:rPr lang="es-ES" altLang="it-IT"/>
              <a:t>¿Qué incluye la dirección de proyectos?</a:t>
            </a:r>
          </a:p>
        </p:txBody>
      </p:sp>
      <p:sp>
        <p:nvSpPr>
          <p:cNvPr id="7175" name="Text Box 7"/>
          <p:cNvSpPr txBox="1">
            <a:spLocks noGrp="1" noChangeArrowheads="1"/>
          </p:cNvSpPr>
          <p:nvPr>
            <p:ph sz="quarter" idx="1"/>
          </p:nvPr>
        </p:nvSpPr>
        <p:spPr>
          <a:noFill/>
          <a:ln/>
        </p:spPr>
        <p:txBody>
          <a:bodyPr/>
          <a:lstStyle/>
          <a:p>
            <a:r>
              <a:rPr lang="es-ES" altLang="it-IT" sz="2800" dirty="0">
                <a:solidFill>
                  <a:schemeClr val="tx2"/>
                </a:solidFill>
              </a:rPr>
              <a:t>Identificar los requisitos </a:t>
            </a:r>
          </a:p>
          <a:p>
            <a:r>
              <a:rPr lang="es-ES" altLang="it-IT" sz="2800" dirty="0">
                <a:solidFill>
                  <a:schemeClr val="tx2"/>
                </a:solidFill>
              </a:rPr>
              <a:t>Establecer </a:t>
            </a:r>
            <a:r>
              <a:rPr lang="es-ES" altLang="it-IT" sz="2800" dirty="0" smtClean="0">
                <a:solidFill>
                  <a:schemeClr val="tx2"/>
                </a:solidFill>
              </a:rPr>
              <a:t>objetivos </a:t>
            </a:r>
            <a:r>
              <a:rPr lang="es-ES" altLang="it-IT" sz="2800" dirty="0">
                <a:solidFill>
                  <a:schemeClr val="tx2"/>
                </a:solidFill>
              </a:rPr>
              <a:t>claros y posibles de realizar </a:t>
            </a:r>
          </a:p>
          <a:p>
            <a:r>
              <a:rPr lang="es-ES" altLang="it-IT" sz="2800" dirty="0">
                <a:solidFill>
                  <a:schemeClr val="tx2"/>
                </a:solidFill>
              </a:rPr>
              <a:t>Equilibrar las demandas concurrentes de calidad, alcance, tiempo y </a:t>
            </a:r>
            <a:r>
              <a:rPr lang="es-ES" altLang="it-IT" sz="2800" dirty="0" smtClean="0">
                <a:solidFill>
                  <a:schemeClr val="tx2"/>
                </a:solidFill>
              </a:rPr>
              <a:t>costos </a:t>
            </a:r>
            <a:endParaRPr lang="es-ES" altLang="it-IT" sz="2800" dirty="0">
              <a:solidFill>
                <a:schemeClr val="tx2"/>
              </a:solidFill>
            </a:endParaRPr>
          </a:p>
          <a:p>
            <a:r>
              <a:rPr lang="es-ES" altLang="it-IT" sz="2800" dirty="0">
                <a:solidFill>
                  <a:schemeClr val="tx2"/>
                </a:solidFill>
              </a:rPr>
              <a:t>Adaptar las especificaciones, los planes y el enfoque a las diversas inquietudes y expectativas de los diferentes interesados </a:t>
            </a:r>
          </a:p>
          <a:p>
            <a:pPr>
              <a:spcBef>
                <a:spcPct val="0"/>
              </a:spcBef>
              <a:buClrTx/>
              <a:buSzTx/>
              <a:buFontTx/>
              <a:buNone/>
            </a:pPr>
            <a:endParaRPr lang="es-ES" altLang="it-IT" sz="2800" dirty="0"/>
          </a:p>
        </p:txBody>
      </p:sp>
    </p:spTree>
    <p:extLst>
      <p:ext uri="{BB962C8B-B14F-4D97-AF65-F5344CB8AC3E}">
        <p14:creationId xmlns:p14="http://schemas.microsoft.com/office/powerpoint/2010/main" val="6686110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4"/>
          <p:cNvSpPr>
            <a:spLocks noGrp="1" noChangeArrowheads="1"/>
          </p:cNvSpPr>
          <p:nvPr>
            <p:ph type="title"/>
          </p:nvPr>
        </p:nvSpPr>
        <p:spPr>
          <a:xfrm>
            <a:off x="457200" y="263046"/>
            <a:ext cx="7467600" cy="828915"/>
          </a:xfrm>
        </p:spPr>
        <p:txBody>
          <a:bodyPr anchorCtr="1"/>
          <a:lstStyle/>
          <a:p>
            <a:r>
              <a:rPr lang="es-ES" altLang="it-IT" sz="4800" dirty="0" smtClean="0">
                <a:effectLst>
                  <a:outerShdw blurRad="38100" dist="38100" dir="2700000" algn="tl">
                    <a:srgbClr val="C0C0C0"/>
                  </a:outerShdw>
                </a:effectLst>
              </a:rPr>
              <a:t>Cómo se gestiona?</a:t>
            </a:r>
            <a:endParaRPr lang="es-ES" altLang="it-IT" sz="4800" dirty="0">
              <a:effectLst>
                <a:outerShdw blurRad="38100" dist="38100" dir="2700000" algn="tl">
                  <a:srgbClr val="C0C0C0"/>
                </a:outerShdw>
              </a:effectLst>
            </a:endParaRPr>
          </a:p>
        </p:txBody>
      </p:sp>
      <p:sp>
        <p:nvSpPr>
          <p:cNvPr id="8197" name="Rectangle 5"/>
          <p:cNvSpPr>
            <a:spLocks noGrp="1" noChangeArrowheads="1"/>
          </p:cNvSpPr>
          <p:nvPr>
            <p:ph sz="quarter" idx="1"/>
          </p:nvPr>
        </p:nvSpPr>
        <p:spPr>
          <a:xfrm>
            <a:off x="457200" y="1236946"/>
            <a:ext cx="7467600" cy="4873752"/>
          </a:xfrm>
        </p:spPr>
        <p:txBody>
          <a:bodyPr/>
          <a:lstStyle/>
          <a:p>
            <a:r>
              <a:rPr lang="es-ES" altLang="it-IT" sz="2800" dirty="0">
                <a:solidFill>
                  <a:schemeClr val="tx2"/>
                </a:solidFill>
              </a:rPr>
              <a:t>Siguiendo una metodología</a:t>
            </a:r>
          </a:p>
          <a:p>
            <a:pPr lvl="1" algn="just"/>
            <a:r>
              <a:rPr lang="es-ES" altLang="it-IT" sz="2800" dirty="0">
                <a:solidFill>
                  <a:schemeClr val="tx2"/>
                </a:solidFill>
                <a:effectLst>
                  <a:outerShdw blurRad="38100" dist="38100" dir="2700000" algn="tl">
                    <a:srgbClr val="C0C0C0"/>
                  </a:outerShdw>
                </a:effectLst>
              </a:rPr>
              <a:t>Se proporciona una guía para conocer todo el camino a recorrer antes de iniciar</a:t>
            </a:r>
          </a:p>
          <a:p>
            <a:pPr lvl="1" algn="just"/>
            <a:r>
              <a:rPr lang="es-ES" altLang="it-IT" sz="2800" dirty="0">
                <a:solidFill>
                  <a:schemeClr val="tx2"/>
                </a:solidFill>
                <a:effectLst>
                  <a:outerShdw blurRad="38100" dist="38100" dir="2700000" algn="tl">
                    <a:srgbClr val="C0C0C0"/>
                  </a:outerShdw>
                </a:effectLst>
              </a:rPr>
              <a:t>Se asegura la calidad del producto final</a:t>
            </a:r>
          </a:p>
          <a:p>
            <a:pPr lvl="1" algn="just"/>
            <a:r>
              <a:rPr lang="es-ES" altLang="it-IT" sz="2800" dirty="0">
                <a:solidFill>
                  <a:schemeClr val="tx2"/>
                </a:solidFill>
                <a:effectLst>
                  <a:outerShdw blurRad="38100" dist="38100" dir="2700000" algn="tl">
                    <a:srgbClr val="C0C0C0"/>
                  </a:outerShdw>
                </a:effectLst>
              </a:rPr>
              <a:t>Se asegura el cumplimiento de los tiempos establecidos</a:t>
            </a:r>
          </a:p>
          <a:p>
            <a:pPr lvl="1" algn="just"/>
            <a:r>
              <a:rPr lang="es-ES" altLang="it-IT" sz="2800" dirty="0">
                <a:solidFill>
                  <a:schemeClr val="tx2"/>
                </a:solidFill>
                <a:effectLst>
                  <a:outerShdw blurRad="38100" dist="38100" dir="2700000" algn="tl">
                    <a:srgbClr val="C0C0C0"/>
                  </a:outerShdw>
                </a:effectLst>
              </a:rPr>
              <a:t>Se asegura la utilización de los recursos limitados definidos</a:t>
            </a:r>
          </a:p>
          <a:p>
            <a:pPr lvl="1"/>
            <a:endParaRPr lang="es-ES" altLang="it-IT" dirty="0"/>
          </a:p>
        </p:txBody>
      </p:sp>
    </p:spTree>
    <p:extLst>
      <p:ext uri="{BB962C8B-B14F-4D97-AF65-F5344CB8AC3E}">
        <p14:creationId xmlns:p14="http://schemas.microsoft.com/office/powerpoint/2010/main" val="11071284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ctr"/>
            <a:r>
              <a:rPr lang="es-ES" altLang="it-IT" b="1" dirty="0" smtClean="0"/>
              <a:t>PROYECTO</a:t>
            </a:r>
            <a:endParaRPr lang="es-ES" altLang="it-IT" b="1" dirty="0"/>
          </a:p>
        </p:txBody>
      </p:sp>
      <p:pic>
        <p:nvPicPr>
          <p:cNvPr id="614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989138"/>
            <a:ext cx="7469188" cy="4119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542455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irado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irador">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irador">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83B0E4A396539F48A063D1D1192FE387" ma:contentTypeVersion="0" ma:contentTypeDescription="Crear nuevo documento." ma:contentTypeScope="" ma:versionID="91994d5e8d25b8debcaaf30a64d70c00">
  <xsd:schema xmlns:xsd="http://www.w3.org/2001/XMLSchema" xmlns:xs="http://www.w3.org/2001/XMLSchema" xmlns:p="http://schemas.microsoft.com/office/2006/metadata/properties" targetNamespace="http://schemas.microsoft.com/office/2006/metadata/properties" ma:root="true" ma:fieldsID="5b2b1fa7a59e354d7f595b773242440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9F02187-5BFB-4A73-8704-BCBE988413B7}"/>
</file>

<file path=customXml/itemProps2.xml><?xml version="1.0" encoding="utf-8"?>
<ds:datastoreItem xmlns:ds="http://schemas.openxmlformats.org/officeDocument/2006/customXml" ds:itemID="{9CA3DEDE-AAEB-427A-9FD2-55FD7991639E}"/>
</file>

<file path=customXml/itemProps3.xml><?xml version="1.0" encoding="utf-8"?>
<ds:datastoreItem xmlns:ds="http://schemas.openxmlformats.org/officeDocument/2006/customXml" ds:itemID="{4A656426-71A7-4A27-B674-5DCD993F0F87}"/>
</file>

<file path=docProps/app.xml><?xml version="1.0" encoding="utf-8"?>
<Properties xmlns="http://schemas.openxmlformats.org/officeDocument/2006/extended-properties" xmlns:vt="http://schemas.openxmlformats.org/officeDocument/2006/docPropsVTypes">
  <Template>Oriel</Template>
  <TotalTime>2044</TotalTime>
  <Words>1661</Words>
  <Application>Microsoft Office PowerPoint</Application>
  <PresentationFormat>Presentación en pantalla (4:3)</PresentationFormat>
  <Paragraphs>228</Paragraphs>
  <Slides>40</Slides>
  <Notes>7</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40</vt:i4>
      </vt:variant>
    </vt:vector>
  </HeadingPairs>
  <TitlesOfParts>
    <vt:vector size="46" baseType="lpstr">
      <vt:lpstr>Arial Narrow</vt:lpstr>
      <vt:lpstr>Calibri</vt:lpstr>
      <vt:lpstr>Century Schoolbook</vt:lpstr>
      <vt:lpstr>Wingdings</vt:lpstr>
      <vt:lpstr>Wingdings 2</vt:lpstr>
      <vt:lpstr>Mirador</vt:lpstr>
      <vt:lpstr>Gestion de proyectos</vt:lpstr>
      <vt:lpstr>Presentación de PowerPoint</vt:lpstr>
      <vt:lpstr>Presentación de PowerPoint</vt:lpstr>
      <vt:lpstr>Presentación de PowerPoint</vt:lpstr>
      <vt:lpstr>Presentación de PowerPoint</vt:lpstr>
      <vt:lpstr>Presentación de PowerPoint</vt:lpstr>
      <vt:lpstr>¿Qué incluye la dirección de proyectos?</vt:lpstr>
      <vt:lpstr>Cómo se gestiona?</vt:lpstr>
      <vt:lpstr>PROYECTO</vt:lpstr>
      <vt:lpstr>criterios de éxito para la gestión del proyecto</vt:lpstr>
      <vt:lpstr>criterios de éxito del proyecto</vt:lpstr>
      <vt:lpstr>Gestion de proyectos de software </vt:lpstr>
      <vt:lpstr>Actividades de los administradores</vt:lpstr>
      <vt:lpstr>Actividades de los administradores</vt:lpstr>
      <vt:lpstr>Gestion de proyectos</vt:lpstr>
      <vt:lpstr>Gestión del riesgo</vt:lpstr>
      <vt:lpstr>Ejemplos</vt:lpstr>
      <vt:lpstr>Gestion del riesgo</vt:lpstr>
      <vt:lpstr>Gestion del riesgo – el proceso</vt:lpstr>
      <vt:lpstr>Identificacion del riesgo</vt:lpstr>
      <vt:lpstr>Ejemplos</vt:lpstr>
      <vt:lpstr>Analisis del riesgo</vt:lpstr>
      <vt:lpstr>Ejemplos</vt:lpstr>
      <vt:lpstr>Planeacion del riesgo</vt:lpstr>
      <vt:lpstr>Estrategias para gestion del riesgo</vt:lpstr>
      <vt:lpstr>Monitoreo del riesgo</vt:lpstr>
      <vt:lpstr>Indicadores de riesgo</vt:lpstr>
      <vt:lpstr>Gestion de personal</vt:lpstr>
      <vt:lpstr>factores</vt:lpstr>
      <vt:lpstr>Motivacion del personal</vt:lpstr>
      <vt:lpstr>Jerarquia de necesiadades humanas</vt:lpstr>
      <vt:lpstr>SATISFACCION DE NECESIDADES</vt:lpstr>
      <vt:lpstr>Trabajo en equipo</vt:lpstr>
      <vt:lpstr>grupo cohesivo</vt:lpstr>
      <vt:lpstr>La eficiencia del grupo</vt:lpstr>
      <vt:lpstr>Responsabilidad del administrador del proyecto</vt:lpstr>
      <vt:lpstr>Calendarización de proyectos</vt:lpstr>
      <vt:lpstr>Presentación de PowerPoint</vt:lpstr>
      <vt:lpstr>Presentación de PowerPoint</vt:lpstr>
      <vt:lpstr>Presentación de PowerPoint</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22</dc:title>
  <dc:creator>Ian Sommerville</dc:creator>
  <cp:lastModifiedBy>Alejandra</cp:lastModifiedBy>
  <cp:revision>66</cp:revision>
  <dcterms:created xsi:type="dcterms:W3CDTF">2010-02-12T10:22:34Z</dcterms:created>
  <dcterms:modified xsi:type="dcterms:W3CDTF">2020-11-09T19:16:23Z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0x01010083B0E4A396539F48A063D1D1192FE387</vt:lpwstr>
  </property>
</Properties>
</file>