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n2k3kCa00x8DiJhX7/gdsUI/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customschemas.google.com/relationships/presentationmetadata" Target="meta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922a6938_0_17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eb922a6938_0_17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b922a6938_0_30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eb922a6938_0_30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922a6938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eb922a6938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922a6938_0_13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eb922a6938_0_13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922a6938_0_1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b922a6938_0_1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b922a6938_0_14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eb922a6938_0_14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922a6938_0_15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eb922a6938_0_15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922a6938_0_15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eb922a6938_0_15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922a6938_0_16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eb922a6938_0_16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922a6938_0_16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b922a6938_0_16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4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7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4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4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4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4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49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5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5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52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5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2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5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5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5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53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Arial"/>
              <a:buNone/>
              <a:defRPr sz="1200"/>
            </a:lvl1pPr>
            <a:lvl2pPr indent="-2895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indent="-26288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indent="-267461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5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5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53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5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44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4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4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457200" y="19940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Modelado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57200" y="363204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922a6938_0_170"/>
          <p:cNvSpPr/>
          <p:nvPr/>
        </p:nvSpPr>
        <p:spPr>
          <a:xfrm>
            <a:off x="467544" y="260648"/>
            <a:ext cx="81369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Generalización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técnica que utilizamos para gestionar la complejidad.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lugar de definir las características detalladas de cada entidad, ponemos estas características en las clases más generales (personas, animales, coches, casas, etc).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una generalización, los atributos y las operaciones asociadas a las clases de nivel superior también están asociadas a las clases de menor nivel.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de nivel inferior son subclases que heredan los atributos y operaciones de sus superclases. Estas clases de nivel inferior son más específicas y pueden añadir atributos y operaciones.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922a6938_0_309"/>
          <p:cNvSpPr/>
          <p:nvPr/>
        </p:nvSpPr>
        <p:spPr>
          <a:xfrm>
            <a:off x="467550" y="260648"/>
            <a:ext cx="8136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Generalización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jemplo de herencia" id="199" name="Google Shape;199;geb922a6938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831" y="1113378"/>
            <a:ext cx="6002250" cy="50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 de Clases en el MHC-PMS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340768"/>
            <a:ext cx="6768752" cy="429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La clase de consulta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628800"/>
            <a:ext cx="5029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457200" y="274675"/>
            <a:ext cx="78882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Jerarquía de generalización en el MHC-PMS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628800"/>
            <a:ext cx="6599237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922a6938_0_0"/>
          <p:cNvSpPr txBox="1"/>
          <p:nvPr/>
        </p:nvSpPr>
        <p:spPr>
          <a:xfrm>
            <a:off x="457200" y="274680"/>
            <a:ext cx="7293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estructural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b922a6938_0_0"/>
          <p:cNvSpPr txBox="1"/>
          <p:nvPr/>
        </p:nvSpPr>
        <p:spPr>
          <a:xfrm>
            <a:off x="457350" y="1370850"/>
            <a:ext cx="8229300" cy="4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Muestra la organización de un sistema en función de los componentes que conforman este sistema y sus relaciones. Se refleja en modelos estáticos que muestran la estructura del sistema.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Diagrama de Clases (UML)</a:t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Se utilizan en el desarrollo de un modelo de sistema orientado a objetos para mostrar las clases de un sistema y las asociaciones entre estas clases.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No incluye la forma en la que se comportan los distintos elementos a lo largo de la ejecución.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b922a6938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922a6938_0_134"/>
          <p:cNvSpPr/>
          <p:nvPr/>
        </p:nvSpPr>
        <p:spPr>
          <a:xfrm>
            <a:off x="251520" y="260648"/>
            <a:ext cx="8640900" cy="5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las clases que se utilizarán en la fase de construcción y la manera en que se relacionan las mismas.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representación de datos y su interacción.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modelo lógico de los datos de un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922a6938_0_138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b922a6938_0_138"/>
          <p:cNvSpPr txBox="1"/>
          <p:nvPr/>
        </p:nvSpPr>
        <p:spPr>
          <a:xfrm>
            <a:off x="179513" y="531000"/>
            <a:ext cx="835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 principal del diagrama y representa una clase dentro  del paradigma de la orientación a objetos.  Define un grupo de objetos que comparten características,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condiciones y significado.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clase está compuesta por tres elementos: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clase, atributos, funciones.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taciÃ³n de una clase" id="157" name="Google Shape;157;geb922a6938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092" y="3215675"/>
            <a:ext cx="2520280" cy="147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b922a6938_0_138"/>
          <p:cNvSpPr/>
          <p:nvPr/>
        </p:nvSpPr>
        <p:spPr>
          <a:xfrm>
            <a:off x="323528" y="4684559"/>
            <a:ext cx="84795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(+) Pública.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Representa que se puede acceder al atributo o función desde cualquier lugar de la aplicación.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(-) Privada.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Representa que se puede acceder al atributo o función únicamente desde la misma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(#) Protegida.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Representa que el atributo o función puede ser accedida únicamente desde la misma clase o desde las clases que hereden de ella (clases derivadas).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jemplo de una clase" id="159" name="Google Shape;159;geb922a6938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3141192"/>
            <a:ext cx="1285875" cy="15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922a6938_0_146"/>
          <p:cNvSpPr/>
          <p:nvPr/>
        </p:nvSpPr>
        <p:spPr>
          <a:xfrm>
            <a:off x="251520" y="181957"/>
            <a:ext cx="84249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relación identifica una dependencia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relaciones se representan con una línea que une las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Multiplicidad.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decir, el número de elementos de una clase que participan en una relación.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asociación. 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ocasiones, se escribe una indicación de la asociación que ayuda a entender la relación que tienen dos clases. Suelen utilizarse verbos.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 sz="2400">
                <a:solidFill>
                  <a:schemeClr val="dk1"/>
                </a:solidFill>
              </a:rPr>
              <a:t>Navegabilidad.</a:t>
            </a:r>
            <a:r>
              <a:rPr lang="en-US" sz="2400">
                <a:solidFill>
                  <a:schemeClr val="dk1"/>
                </a:solidFill>
              </a:rPr>
              <a:t> Dirección de la relación.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Ejemplo de relaciÃ³n Empresa-Empleado" id="165" name="Google Shape;165;geb922a6938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350" y="4828150"/>
            <a:ext cx="5150475" cy="16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22a6938_0_151"/>
          <p:cNvSpPr/>
          <p:nvPr/>
        </p:nvSpPr>
        <p:spPr>
          <a:xfrm>
            <a:off x="467544" y="1628800"/>
            <a:ext cx="64806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Tipos de 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3200"/>
              <a:buFont typeface="Noto Sans Symbols"/>
              <a:buChar char="⮚"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Asociación.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3200"/>
              <a:buFont typeface="Noto Sans Symbols"/>
              <a:buChar char="⮚"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Agregación.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3200"/>
              <a:buFont typeface="Noto Sans Symbols"/>
              <a:buChar char="⮚"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Composición.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3200"/>
              <a:buFont typeface="Noto Sans Symbols"/>
              <a:buChar char="⮚"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Generalización.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922a6938_0_155"/>
          <p:cNvSpPr/>
          <p:nvPr/>
        </p:nvSpPr>
        <p:spPr>
          <a:xfrm>
            <a:off x="323528" y="188640"/>
            <a:ext cx="85689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tipo de relación es el más común y se utiliza para representar dependencia semántica.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representa con una simple línea continua que une las clases que están incluidas en la asociación.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Una mascota pertenece a un dueño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eb922a6938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875" y="4340008"/>
            <a:ext cx="4606875" cy="2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922a6938_0_160"/>
          <p:cNvSpPr/>
          <p:nvPr/>
        </p:nvSpPr>
        <p:spPr>
          <a:xfrm>
            <a:off x="251520" y="289679"/>
            <a:ext cx="82809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representación jerárquica que indica a un objeto y las partes que componen ese objeto.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relaciones en las que un objeto es parte de otro pero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 existencia en sí mismo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representa con una línea que tiene un rombo en la la clase que es una agregación de la otra (en la clase que contiene las otras).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jemplo de agregaciÃ³n" id="182" name="Google Shape;182;geb922a6938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567" y="4077072"/>
            <a:ext cx="27908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922a6938_0_165"/>
          <p:cNvSpPr/>
          <p:nvPr/>
        </p:nvSpPr>
        <p:spPr>
          <a:xfrm>
            <a:off x="179512" y="116632"/>
            <a:ext cx="86409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una relación jerárquica entre un objeto y las partes que lo componen de una forma más fuerte que en la agregación.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el elemento contenedor desaparece, desaparecen todos los contenidos. No tienen sentido por sí mismos.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Contenedor y contenidos tienen los mismos tiempo de vida.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representa con una línea continua con un rombo relleno en la clase que es compuesta.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jemplo de composiciÃ³n" id="188" name="Google Shape;188;geb922a6938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987261"/>
            <a:ext cx="1872208" cy="292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rado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2" ma:contentTypeDescription="Crear nuevo documento." ma:contentTypeScope="" ma:versionID="7c9b30d5307f4d1523d324d2641530ce">
  <xsd:schema xmlns:xsd="http://www.w3.org/2001/XMLSchema" xmlns:xs="http://www.w3.org/2001/XMLSchema" xmlns:p="http://schemas.microsoft.com/office/2006/metadata/properties" xmlns:ns2="f113382c-4500-4401-980c-2fc074c5a1fb" targetNamespace="http://schemas.microsoft.com/office/2006/metadata/properties" ma:root="true" ma:fieldsID="1f190eadc2f49fcb2fd8aca803987ab0" ns2:_="">
    <xsd:import namespace="f113382c-4500-4401-980c-2fc074c5a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3382c-4500-4401-980c-2fc074c5a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10E76-E19F-49CC-8DD0-D36519E3622E}"/>
</file>

<file path=customXml/itemProps2.xml><?xml version="1.0" encoding="utf-8"?>
<ds:datastoreItem xmlns:ds="http://schemas.openxmlformats.org/officeDocument/2006/customXml" ds:itemID="{2A635141-9D2A-472F-A610-13009C77B944}"/>
</file>

<file path=customXml/itemProps3.xml><?xml version="1.0" encoding="utf-8"?>
<ds:datastoreItem xmlns:ds="http://schemas.openxmlformats.org/officeDocument/2006/customXml" ds:itemID="{3CCE4961-6786-4B65-93CF-3265EBF977F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bosio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