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custom-properties" Target="docProps/custom.xml"/><Relationship Id="rId2" Type="http://schemas.openxmlformats.org/officeDocument/2006/relationships/officeDocument" Target="ppt/presentation.xml"/><Relationship Id="rId1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iY1061zg5qsyXcR4h1qKVbDfyC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8" Type="http://schemas.openxmlformats.org/officeDocument/2006/relationships/slide" Target="slides/slide3.xml"/><Relationship Id="rId26" Type="http://schemas.openxmlformats.org/officeDocument/2006/relationships/customXml" Target="../customXml/item2.xml"/><Relationship Id="rId21" Type="http://schemas.openxmlformats.org/officeDocument/2006/relationships/slide" Target="slides/slide16.xml"/><Relationship Id="rId3" Type="http://schemas.openxmlformats.org/officeDocument/2006/relationships/presProps" Target="presProps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7" Type="http://schemas.openxmlformats.org/officeDocument/2006/relationships/slide" Target="slides/slide2.xml"/><Relationship Id="rId25" Type="http://schemas.openxmlformats.org/officeDocument/2006/relationships/customXml" Target="../customXml/item1.xml"/><Relationship Id="rId20" Type="http://schemas.openxmlformats.org/officeDocument/2006/relationships/slide" Target="slides/slide15.xml"/><Relationship Id="rId2" Type="http://schemas.openxmlformats.org/officeDocument/2006/relationships/viewProps" Target="viewProps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24" Type="http://customschemas.google.com/relationships/presentationmetadata" Target="metadata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23" Type="http://schemas.openxmlformats.org/officeDocument/2006/relationships/slide" Target="slides/slide18.xml"/><Relationship Id="rId15" Type="http://schemas.openxmlformats.org/officeDocument/2006/relationships/slide" Target="slides/slide10.xml"/><Relationship Id="rId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7" Type="http://schemas.openxmlformats.org/officeDocument/2006/relationships/customXml" Target="../customXml/item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p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40f8c6647a_0_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7" name="Google Shape;197;g140f8c6647a_0_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40f8c6647a_0_6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4" name="Google Shape;204;g140f8c6647a_0_6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40f8c6647a_0_14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3" name="Google Shape;213;g140f8c6647a_0_14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40f8c6647a_0_2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0" name="Google Shape;220;g140f8c6647a_0_2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40f8c6647a_0_25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6" name="Google Shape;226;g140f8c6647a_0_25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40f8c6647a_0_32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4" name="Google Shape;234;g140f8c6647a_0_32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0f8c6647a_0_38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1" name="Google Shape;241;g140f8c6647a_0_38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40f8c6647a_0_44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8" name="Google Shape;248;g140f8c6647a_0_44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40f8c6647a_0_49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4" name="Google Shape;254;g140f8c6647a_0_49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097ed0915_0_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gf097ed0915_0_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p14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097ed0915_0_133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gf097ed0915_0_133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097ed0915_0_401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gf097ed0915_0_401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097ed0915_0_267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gf097ed0915_0_267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097ed0915_0_418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gf097ed0915_0_418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f097ed0915_0_426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gf097ed0915_0_426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097ed0915_0_436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gf097ed0915_0_436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5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5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5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4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54"/>
          <p:cNvSpPr txBox="1"/>
          <p:nvPr>
            <p:ph idx="1" type="body"/>
          </p:nvPr>
        </p:nvSpPr>
        <p:spPr>
          <a:xfrm rot="5400000">
            <a:off x="1754124" y="303276"/>
            <a:ext cx="4873752" cy="7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?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3pPr>
            <a:lvl4pPr indent="-29718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4pPr>
            <a:lvl5pPr indent="-306323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54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54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54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5"/>
          <p:cNvSpPr txBox="1"/>
          <p:nvPr>
            <p:ph type="title"/>
          </p:nvPr>
        </p:nvSpPr>
        <p:spPr>
          <a:xfrm rot="5400000">
            <a:off x="4541837" y="2362202"/>
            <a:ext cx="5851525" cy="16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55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?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3pPr>
            <a:lvl4pPr indent="-29718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4pPr>
            <a:lvl5pPr indent="-306323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55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55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55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6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6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6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46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 type="title">
  <p:cSld name="TITLE"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7"/>
          <p:cNvSpPr txBox="1"/>
          <p:nvPr>
            <p:ph type="ctrTitle"/>
          </p:nvPr>
        </p:nvSpPr>
        <p:spPr>
          <a:xfrm>
            <a:off x="2286000" y="3124200"/>
            <a:ext cx="6172200" cy="1894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7"/>
          <p:cNvSpPr txBox="1"/>
          <p:nvPr>
            <p:ph idx="1" type="subTitle"/>
          </p:nvPr>
        </p:nvSpPr>
        <p:spPr>
          <a:xfrm>
            <a:off x="2286000" y="5003322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24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9" name="Google Shape;29;p47"/>
          <p:cNvSpPr txBox="1"/>
          <p:nvPr>
            <p:ph idx="10" type="dt"/>
          </p:nvPr>
        </p:nvSpPr>
        <p:spPr>
          <a:xfrm rot="5400000">
            <a:off x="7764621" y="1174097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7"/>
          <p:cNvSpPr txBox="1"/>
          <p:nvPr>
            <p:ph idx="11" type="ftr"/>
          </p:nvPr>
        </p:nvSpPr>
        <p:spPr>
          <a:xfrm rot="5400000">
            <a:off x="7077269" y="4181669"/>
            <a:ext cx="365760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7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B1C0DA">
              <a:alpha val="5294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7"/>
          <p:cNvSpPr/>
          <p:nvPr/>
        </p:nvSpPr>
        <p:spPr>
          <a:xfrm>
            <a:off x="276336" y="0"/>
            <a:ext cx="104664" cy="6858000"/>
          </a:xfrm>
          <a:prstGeom prst="rect">
            <a:avLst/>
          </a:prstGeom>
          <a:solidFill>
            <a:srgbClr val="CFD7E7">
              <a:alpha val="3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7"/>
          <p:cNvSpPr/>
          <p:nvPr/>
        </p:nvSpPr>
        <p:spPr>
          <a:xfrm>
            <a:off x="990600" y="0"/>
            <a:ext cx="181872" cy="6858000"/>
          </a:xfrm>
          <a:prstGeom prst="rect">
            <a:avLst/>
          </a:prstGeom>
          <a:solidFill>
            <a:srgbClr val="CFD7E7">
              <a:alpha val="6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7"/>
          <p:cNvSpPr/>
          <p:nvPr/>
        </p:nvSpPr>
        <p:spPr>
          <a:xfrm>
            <a:off x="1141320" y="0"/>
            <a:ext cx="230280" cy="6858000"/>
          </a:xfrm>
          <a:prstGeom prst="rect">
            <a:avLst/>
          </a:prstGeom>
          <a:solidFill>
            <a:srgbClr val="E8ECF4">
              <a:alpha val="7019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" name="Google Shape;35;p47"/>
          <p:cNvCxnSpPr/>
          <p:nvPr/>
        </p:nvCxnSpPr>
        <p:spPr>
          <a:xfrm>
            <a:off x="106344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B1C0DA">
                <a:alpha val="72156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" name="Google Shape;36;p47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E8ECF4">
                <a:alpha val="8196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" name="Google Shape;37;p47"/>
          <p:cNvCxnSpPr/>
          <p:nvPr/>
        </p:nvCxnSpPr>
        <p:spPr>
          <a:xfrm>
            <a:off x="854112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B1C0D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" name="Google Shape;38;p47"/>
          <p:cNvCxnSpPr/>
          <p:nvPr/>
        </p:nvCxnSpPr>
        <p:spPr>
          <a:xfrm>
            <a:off x="1726640" y="0"/>
            <a:ext cx="0" cy="6858000"/>
          </a:xfrm>
          <a:prstGeom prst="straightConnector1">
            <a:avLst/>
          </a:prstGeom>
          <a:noFill/>
          <a:ln cap="flat" cmpd="sng" w="28575">
            <a:solidFill>
              <a:srgbClr val="B1C0DA">
                <a:alpha val="81176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" name="Google Shape;39;p47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B1C0D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" name="Google Shape;40;p47"/>
          <p:cNvCxnSpPr/>
          <p:nvPr/>
        </p:nvCxnSpPr>
        <p:spPr>
          <a:xfrm>
            <a:off x="9113856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B1C0D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47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B1C0DA">
              <a:alpha val="5019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7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7"/>
          <p:cNvSpPr/>
          <p:nvPr/>
        </p:nvSpPr>
        <p:spPr>
          <a:xfrm>
            <a:off x="1309632" y="4866752"/>
            <a:ext cx="641424" cy="641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47"/>
          <p:cNvSpPr/>
          <p:nvPr/>
        </p:nvSpPr>
        <p:spPr>
          <a:xfrm>
            <a:off x="1091080" y="5500632"/>
            <a:ext cx="137160" cy="137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7"/>
          <p:cNvSpPr/>
          <p:nvPr/>
        </p:nvSpPr>
        <p:spPr>
          <a:xfrm>
            <a:off x="1664208" y="5788152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47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47"/>
          <p:cNvSpPr txBox="1"/>
          <p:nvPr>
            <p:ph idx="12" type="sldNum"/>
          </p:nvPr>
        </p:nvSpPr>
        <p:spPr>
          <a:xfrm>
            <a:off x="1325544" y="4928702"/>
            <a:ext cx="609600" cy="517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8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8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?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3pPr>
            <a:lvl4pPr indent="-29718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4pPr>
            <a:lvl5pPr indent="-306323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48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8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48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showMasterSp="0" type="secHead">
  <p:cSld name="SECTION_HEADER">
    <p:bg>
      <p:bgPr>
        <a:solidFill>
          <a:schemeClr val="dk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9"/>
          <p:cNvSpPr txBox="1"/>
          <p:nvPr>
            <p:ph type="title"/>
          </p:nvPr>
        </p:nvSpPr>
        <p:spPr>
          <a:xfrm>
            <a:off x="2286000" y="2895600"/>
            <a:ext cx="6172200" cy="20535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1" sz="3000" cap="small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9"/>
          <p:cNvSpPr txBox="1"/>
          <p:nvPr>
            <p:ph idx="1" type="body"/>
          </p:nvPr>
        </p:nvSpPr>
        <p:spPr>
          <a:xfrm>
            <a:off x="2286000" y="501015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52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49"/>
          <p:cNvSpPr txBox="1"/>
          <p:nvPr>
            <p:ph idx="10" type="dt"/>
          </p:nvPr>
        </p:nvSpPr>
        <p:spPr>
          <a:xfrm rot="5400000">
            <a:off x="7763256" y="1170432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9"/>
          <p:cNvSpPr txBox="1"/>
          <p:nvPr>
            <p:ph idx="11" type="ftr"/>
          </p:nvPr>
        </p:nvSpPr>
        <p:spPr>
          <a:xfrm rot="5400000">
            <a:off x="7077456" y="4178808"/>
            <a:ext cx="365760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9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B1C0DA">
              <a:alpha val="5294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49"/>
          <p:cNvSpPr/>
          <p:nvPr/>
        </p:nvSpPr>
        <p:spPr>
          <a:xfrm>
            <a:off x="276336" y="0"/>
            <a:ext cx="104664" cy="6858000"/>
          </a:xfrm>
          <a:prstGeom prst="rect">
            <a:avLst/>
          </a:prstGeom>
          <a:solidFill>
            <a:srgbClr val="CFD7E7">
              <a:alpha val="3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49"/>
          <p:cNvSpPr/>
          <p:nvPr/>
        </p:nvSpPr>
        <p:spPr>
          <a:xfrm>
            <a:off x="990600" y="0"/>
            <a:ext cx="181872" cy="6858000"/>
          </a:xfrm>
          <a:prstGeom prst="rect">
            <a:avLst/>
          </a:prstGeom>
          <a:solidFill>
            <a:srgbClr val="CFD7E7">
              <a:alpha val="6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9"/>
          <p:cNvSpPr/>
          <p:nvPr/>
        </p:nvSpPr>
        <p:spPr>
          <a:xfrm>
            <a:off x="1141320" y="0"/>
            <a:ext cx="230280" cy="6858000"/>
          </a:xfrm>
          <a:prstGeom prst="rect">
            <a:avLst/>
          </a:prstGeom>
          <a:solidFill>
            <a:srgbClr val="E8ECF4">
              <a:alpha val="7019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" name="Google Shape;63;p49"/>
          <p:cNvCxnSpPr/>
          <p:nvPr/>
        </p:nvCxnSpPr>
        <p:spPr>
          <a:xfrm>
            <a:off x="106344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B1C0DA">
                <a:alpha val="72156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Google Shape;64;p49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E8ECF4">
                <a:alpha val="8196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" name="Google Shape;65;p49"/>
          <p:cNvCxnSpPr/>
          <p:nvPr/>
        </p:nvCxnSpPr>
        <p:spPr>
          <a:xfrm>
            <a:off x="854112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B1C0D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" name="Google Shape;66;p49"/>
          <p:cNvCxnSpPr/>
          <p:nvPr/>
        </p:nvCxnSpPr>
        <p:spPr>
          <a:xfrm>
            <a:off x="1726640" y="0"/>
            <a:ext cx="0" cy="6858000"/>
          </a:xfrm>
          <a:prstGeom prst="straightConnector1">
            <a:avLst/>
          </a:prstGeom>
          <a:noFill/>
          <a:ln cap="flat" cmpd="sng" w="28575">
            <a:solidFill>
              <a:srgbClr val="B1C0DA">
                <a:alpha val="81176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" name="Google Shape;67;p49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B1C0D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" name="Google Shape;68;p49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B1C0DA">
              <a:alpha val="5019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49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49"/>
          <p:cNvSpPr/>
          <p:nvPr/>
        </p:nvSpPr>
        <p:spPr>
          <a:xfrm>
            <a:off x="1324704" y="4866752"/>
            <a:ext cx="641424" cy="641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49"/>
          <p:cNvSpPr/>
          <p:nvPr/>
        </p:nvSpPr>
        <p:spPr>
          <a:xfrm>
            <a:off x="1091080" y="5500632"/>
            <a:ext cx="137160" cy="137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49"/>
          <p:cNvSpPr/>
          <p:nvPr/>
        </p:nvSpPr>
        <p:spPr>
          <a:xfrm>
            <a:off x="1664208" y="5791200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49"/>
          <p:cNvSpPr/>
          <p:nvPr/>
        </p:nvSpPr>
        <p:spPr>
          <a:xfrm>
            <a:off x="1879040" y="4479888"/>
            <a:ext cx="365760" cy="3657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" name="Google Shape;74;p49"/>
          <p:cNvCxnSpPr/>
          <p:nvPr/>
        </p:nvCxnSpPr>
        <p:spPr>
          <a:xfrm>
            <a:off x="9097944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B1C0D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" name="Google Shape;75;p49"/>
          <p:cNvSpPr txBox="1"/>
          <p:nvPr>
            <p:ph idx="12" type="sldNum"/>
          </p:nvPr>
        </p:nvSpPr>
        <p:spPr>
          <a:xfrm>
            <a:off x="1340616" y="4928702"/>
            <a:ext cx="609600" cy="517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0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0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0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0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50"/>
          <p:cNvSpPr txBox="1"/>
          <p:nvPr>
            <p:ph idx="1" type="body"/>
          </p:nvPr>
        </p:nvSpPr>
        <p:spPr>
          <a:xfrm>
            <a:off x="457200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?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3pPr>
            <a:lvl4pPr indent="-29718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4pPr>
            <a:lvl5pPr indent="-306323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50"/>
          <p:cNvSpPr txBox="1"/>
          <p:nvPr>
            <p:ph idx="2" type="body"/>
          </p:nvPr>
        </p:nvSpPr>
        <p:spPr>
          <a:xfrm>
            <a:off x="4270248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?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3pPr>
            <a:lvl4pPr indent="-29718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4pPr>
            <a:lvl5pPr indent="-306323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1"/>
          <p:cNvSpPr txBox="1"/>
          <p:nvPr>
            <p:ph type="title"/>
          </p:nvPr>
        </p:nvSpPr>
        <p:spPr>
          <a:xfrm>
            <a:off x="457200" y="27305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1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51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51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51"/>
          <p:cNvSpPr txBox="1"/>
          <p:nvPr>
            <p:ph idx="1" type="body"/>
          </p:nvPr>
        </p:nvSpPr>
        <p:spPr>
          <a:xfrm>
            <a:off x="457200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?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3pPr>
            <a:lvl4pPr indent="-29718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4pPr>
            <a:lvl5pPr indent="-306323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51"/>
          <p:cNvSpPr txBox="1"/>
          <p:nvPr>
            <p:ph idx="2" type="body"/>
          </p:nvPr>
        </p:nvSpPr>
        <p:spPr>
          <a:xfrm>
            <a:off x="4371975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?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3pPr>
            <a:lvl4pPr indent="-29718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4pPr>
            <a:lvl5pPr indent="-306323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51"/>
          <p:cNvSpPr/>
          <p:nvPr>
            <p:ph idx="3" type="body"/>
          </p:nvPr>
        </p:nvSpPr>
        <p:spPr>
          <a:xfrm>
            <a:off x="457200" y="1569720"/>
            <a:ext cx="3657600" cy="6583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b="1" sz="2000">
                <a:solidFill>
                  <a:srgbClr val="FFFFFF"/>
                </a:solidFill>
              </a:defRPr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3pPr>
            <a:lvl4pPr indent="-29718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4pPr>
            <a:lvl5pPr indent="-306323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51"/>
          <p:cNvSpPr/>
          <p:nvPr>
            <p:ph idx="4" type="body"/>
          </p:nvPr>
        </p:nvSpPr>
        <p:spPr>
          <a:xfrm>
            <a:off x="4343400" y="1569720"/>
            <a:ext cx="3657600" cy="6583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b="1" sz="2000">
                <a:solidFill>
                  <a:srgbClr val="FFFFFF"/>
                </a:solidFill>
              </a:defRPr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3pPr>
            <a:lvl4pPr indent="-29718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4pPr>
            <a:lvl5pPr indent="-306323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showMasterSp="0" type="objTx">
  <p:cSld name="OBJECT_WITH_CAPTION_TEXT"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52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B1C0DA">
                <a:alpha val="92156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" name="Google Shape;94;p52"/>
          <p:cNvSpPr txBox="1"/>
          <p:nvPr>
            <p:ph type="title"/>
          </p:nvPr>
        </p:nvSpPr>
        <p:spPr>
          <a:xfrm rot="5400000">
            <a:off x="3371850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1" sz="2000" cap="small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52"/>
          <p:cNvSpPr txBox="1"/>
          <p:nvPr>
            <p:ph idx="1" type="body"/>
          </p:nvPr>
        </p:nvSpPr>
        <p:spPr>
          <a:xfrm>
            <a:off x="6812280" y="274320"/>
            <a:ext cx="1527048" cy="498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4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12"/>
              <a:buNone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cxnSp>
        <p:nvCxnSpPr>
          <p:cNvPr id="96" name="Google Shape;96;p52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B1C0D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" name="Google Shape;97;p52"/>
          <p:cNvCxnSpPr/>
          <p:nvPr/>
        </p:nvCxnSpPr>
        <p:spPr>
          <a:xfrm>
            <a:off x="6192296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" name="Google Shape;98;p52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p52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B1C0DA">
              <a:alpha val="8588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Google Shape;100;p52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" name="Google Shape;101;p5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2"/>
          <p:cNvSpPr txBox="1"/>
          <p:nvPr>
            <p:ph idx="2" type="body"/>
          </p:nvPr>
        </p:nvSpPr>
        <p:spPr>
          <a:xfrm>
            <a:off x="304800" y="274320"/>
            <a:ext cx="5638800" cy="6327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?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3pPr>
            <a:lvl4pPr indent="-29718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4pPr>
            <a:lvl5pPr indent="-306323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52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52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52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showMasterSp="0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53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B1C0D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5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53"/>
          <p:cNvSpPr txBox="1"/>
          <p:nvPr>
            <p:ph type="title"/>
          </p:nvPr>
        </p:nvSpPr>
        <p:spPr>
          <a:xfrm rot="5400000">
            <a:off x="3350133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53"/>
          <p:cNvSpPr/>
          <p:nvPr>
            <p:ph idx="2" type="pic"/>
          </p:nvPr>
        </p:nvSpPr>
        <p:spPr>
          <a:xfrm>
            <a:off x="0" y="0"/>
            <a:ext cx="61722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11" name="Google Shape;111;p53"/>
          <p:cNvSpPr txBox="1"/>
          <p:nvPr>
            <p:ph idx="1" type="body"/>
          </p:nvPr>
        </p:nvSpPr>
        <p:spPr>
          <a:xfrm>
            <a:off x="6765798" y="264795"/>
            <a:ext cx="1524000" cy="4956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840"/>
              <a:buFont typeface="Arial"/>
              <a:buNone/>
              <a:defRPr sz="1200"/>
            </a:lvl1pPr>
            <a:lvl2pPr indent="-28956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60"/>
              <a:buChar char="⚫"/>
              <a:defRPr sz="1200"/>
            </a:lvl2pPr>
            <a:lvl3pPr indent="-2667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00"/>
              <a:buChar char="?"/>
              <a:defRPr sz="1000"/>
            </a:lvl3pPr>
            <a:lvl4pPr indent="-262889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Char char="?"/>
              <a:defRPr sz="900"/>
            </a:lvl4pPr>
            <a:lvl5pPr indent="-267461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12"/>
              <a:buChar char="⚫"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cxnSp>
        <p:nvCxnSpPr>
          <p:cNvPr id="112" name="Google Shape;112;p53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" name="Google Shape;113;p53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B1C0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" name="Google Shape;114;p53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53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B1C0D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" name="Google Shape;116;p53"/>
          <p:cNvCxnSpPr/>
          <p:nvPr/>
        </p:nvCxnSpPr>
        <p:spPr>
          <a:xfrm>
            <a:off x="6192296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53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53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53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44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B1C0DA">
                <a:alpha val="92156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" name="Google Shape;7;p44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small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4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718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571A5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718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1C0DA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7688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CB1B0"/>
              </a:buClr>
              <a:buSzPts val="1088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1939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1C0DA"/>
              </a:buClr>
              <a:buSzPts val="840"/>
              <a:buFont typeface="Noto Sans Symbols"/>
              <a:buChar char="⚪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small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4571A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44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44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1" name="Google Shape;11;p44"/>
          <p:cNvCxnSpPr/>
          <p:nvPr/>
        </p:nvCxnSpPr>
        <p:spPr>
          <a:xfrm>
            <a:off x="76200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B1C0D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44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44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B1C0DA">
              <a:alpha val="8588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" name="Google Shape;14;p44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p44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44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FFFFFF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"/>
          <p:cNvSpPr txBox="1"/>
          <p:nvPr/>
        </p:nvSpPr>
        <p:spPr>
          <a:xfrm>
            <a:off x="457200" y="199404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46424D"/>
                </a:solidFill>
                <a:latin typeface="Arial"/>
                <a:ea typeface="Arial"/>
                <a:cs typeface="Arial"/>
                <a:sym typeface="Arial"/>
              </a:rPr>
              <a:t>Modelado de Sistemas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"/>
          <p:cNvSpPr txBox="1"/>
          <p:nvPr/>
        </p:nvSpPr>
        <p:spPr>
          <a:xfrm>
            <a:off x="457200" y="3632040"/>
            <a:ext cx="8229240" cy="2493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0f8c6647a_0_0"/>
          <p:cNvSpPr txBox="1"/>
          <p:nvPr/>
        </p:nvSpPr>
        <p:spPr>
          <a:xfrm>
            <a:off x="323075" y="1773225"/>
            <a:ext cx="8229300" cy="37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46424D"/>
                </a:solidFill>
                <a:latin typeface="Arial"/>
                <a:ea typeface="Arial"/>
                <a:cs typeface="Arial"/>
                <a:sym typeface="Arial"/>
              </a:rPr>
              <a:t>Representa el comportamiento dinámico del sistema y la forma en que responde a los eventos. </a:t>
            </a:r>
            <a:endParaRPr b="0" i="0" sz="2400" u="none" cap="none" strike="noStrike">
              <a:solidFill>
                <a:srgbClr val="4642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4642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Arial"/>
              <a:buChar char="○"/>
            </a:pPr>
            <a:r>
              <a:rPr b="0" i="0" lang="en-US" sz="2400" u="none" cap="none" strike="noStrike">
                <a:solidFill>
                  <a:srgbClr val="46424D"/>
                </a:solidFill>
                <a:latin typeface="Arial"/>
                <a:ea typeface="Arial"/>
                <a:cs typeface="Arial"/>
                <a:sym typeface="Arial"/>
              </a:rPr>
              <a:t>Diagrama de Transición de Estados (UML)</a:t>
            </a:r>
            <a:endParaRPr b="0" i="0" sz="2400" u="none" cap="none" strike="noStrike">
              <a:solidFill>
                <a:srgbClr val="4642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2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Arial"/>
              <a:buChar char="■"/>
            </a:pPr>
            <a:r>
              <a:rPr b="0" i="0" lang="en-US" sz="2400" u="none" cap="none" strike="noStrike">
                <a:solidFill>
                  <a:srgbClr val="46424D"/>
                </a:solidFill>
                <a:latin typeface="Arial"/>
                <a:ea typeface="Arial"/>
                <a:cs typeface="Arial"/>
                <a:sym typeface="Arial"/>
              </a:rPr>
              <a:t>Modela el comportamiento de </a:t>
            </a:r>
            <a:r>
              <a:rPr b="1" i="0" lang="en-US" sz="2400" u="none" cap="none" strike="noStrike">
                <a:solidFill>
                  <a:srgbClr val="46424D"/>
                </a:solidFill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b="0" i="0" lang="en-US" sz="2400" u="none" cap="none" strike="noStrike">
                <a:solidFill>
                  <a:srgbClr val="46424D"/>
                </a:solidFill>
                <a:latin typeface="Arial"/>
                <a:ea typeface="Arial"/>
                <a:cs typeface="Arial"/>
                <a:sym typeface="Arial"/>
              </a:rPr>
              <a:t>solo objeto, especificando la secuencia de eventos que el objeto atraviesa durante su tiempo de vida en respuesta a los eventos.</a:t>
            </a:r>
            <a:endParaRPr b="0" i="0" sz="2400" u="none" cap="none" strike="noStrike">
              <a:solidFill>
                <a:srgbClr val="4642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642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4642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140f8c6647a_0_0"/>
          <p:cNvSpPr txBox="1"/>
          <p:nvPr/>
        </p:nvSpPr>
        <p:spPr>
          <a:xfrm>
            <a:off x="6553080" y="6356520"/>
            <a:ext cx="2133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140f8c6647a_0_0"/>
          <p:cNvSpPr txBox="1"/>
          <p:nvPr/>
        </p:nvSpPr>
        <p:spPr>
          <a:xfrm>
            <a:off x="304800" y="274680"/>
            <a:ext cx="7293000" cy="7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Perspectiva conductual / comportamental</a:t>
            </a:r>
            <a:endParaRPr b="1" i="0" sz="2800" u="none" cap="none" strike="noStrike">
              <a:solidFill>
                <a:srgbClr val="46424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40f8c6647a_0_6"/>
          <p:cNvSpPr/>
          <p:nvPr/>
        </p:nvSpPr>
        <p:spPr>
          <a:xfrm>
            <a:off x="171125" y="3236749"/>
            <a:ext cx="8479500" cy="15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Estado inicial: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 denota con un círculo relleno (generalmente negro)y se le puede proporcionar un nombre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Estado final: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se denota con un círculo con un punto en el medio y también se lo puede nombrar.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140f8c6647a_0_6"/>
          <p:cNvSpPr txBox="1"/>
          <p:nvPr/>
        </p:nvSpPr>
        <p:spPr>
          <a:xfrm>
            <a:off x="179512" y="-7800"/>
            <a:ext cx="72930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46424D"/>
                </a:solidFill>
                <a:latin typeface="Arial"/>
                <a:ea typeface="Arial"/>
                <a:cs typeface="Arial"/>
                <a:sym typeface="Arial"/>
              </a:rPr>
              <a:t>Elementos</a:t>
            </a:r>
            <a:endParaRPr b="1" i="0" sz="3200" u="none" cap="none" strike="noStrike">
              <a:solidFill>
                <a:srgbClr val="4642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140f8c6647a_0_6"/>
          <p:cNvSpPr txBox="1"/>
          <p:nvPr/>
        </p:nvSpPr>
        <p:spPr>
          <a:xfrm>
            <a:off x="179513" y="531000"/>
            <a:ext cx="8352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Estados: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denota por un rectángulo con las esquinas redondeadas y con el nombre del estado escrito dentro del mismo.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g140f8c6647a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2900" y="1604575"/>
            <a:ext cx="2551047" cy="154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140f8c6647a_0_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1925" y="4918897"/>
            <a:ext cx="7293000" cy="1704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40f8c6647a_0_14"/>
          <p:cNvSpPr txBox="1"/>
          <p:nvPr/>
        </p:nvSpPr>
        <p:spPr>
          <a:xfrm>
            <a:off x="179513" y="531000"/>
            <a:ext cx="83529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Transiciones: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transiciones desde un estado al siguiente se denotan por líneas con flechas. Una transición puede tener: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Disparador: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es la causa de la transición. Puede ser una señal, un evento, un cambio en una condición o el pasaje de tiempo.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Guarda: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es una condición que debe ser verdadera para que el disparador cause la transición.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Efecto: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es una acción que se llamará en el objeto que tiene la máquina de estado como resultado de la transición.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140f8c6647a_0_14"/>
          <p:cNvSpPr txBox="1"/>
          <p:nvPr/>
        </p:nvSpPr>
        <p:spPr>
          <a:xfrm>
            <a:off x="179512" y="-7800"/>
            <a:ext cx="72930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46424D"/>
                </a:solidFill>
                <a:latin typeface="Arial"/>
                <a:ea typeface="Arial"/>
                <a:cs typeface="Arial"/>
                <a:sym typeface="Arial"/>
              </a:rPr>
              <a:t>Elementos</a:t>
            </a:r>
            <a:endParaRPr b="1" i="0" sz="3200" u="none" cap="none" strike="noStrike">
              <a:solidFill>
                <a:srgbClr val="4642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g140f8c6647a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9050" y="4419025"/>
            <a:ext cx="7453850" cy="146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0f8c6647a_0_20"/>
          <p:cNvSpPr txBox="1"/>
          <p:nvPr/>
        </p:nvSpPr>
        <p:spPr>
          <a:xfrm>
            <a:off x="392621" y="424800"/>
            <a:ext cx="576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DTE de Puerta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g140f8c6647a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825" y="1767175"/>
            <a:ext cx="7995650" cy="379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40f8c6647a_0_25"/>
          <p:cNvSpPr txBox="1"/>
          <p:nvPr/>
        </p:nvSpPr>
        <p:spPr>
          <a:xfrm>
            <a:off x="179513" y="531000"/>
            <a:ext cx="83529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Estado compuesto: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estado que incluye una sub máquina de estados dentro. Es decir, contiene sub estados anidados.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Estado historial: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usa para recordar el estado anterior de una máquina de estado cuando fue interrumpida.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140f8c6647a_0_25"/>
          <p:cNvSpPr txBox="1"/>
          <p:nvPr/>
        </p:nvSpPr>
        <p:spPr>
          <a:xfrm>
            <a:off x="179512" y="-7800"/>
            <a:ext cx="72930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46424D"/>
                </a:solidFill>
                <a:latin typeface="Arial"/>
                <a:ea typeface="Arial"/>
                <a:cs typeface="Arial"/>
                <a:sym typeface="Arial"/>
              </a:rPr>
              <a:t>Otros elementos</a:t>
            </a:r>
            <a:endParaRPr b="1" i="0" sz="3200" u="none" cap="none" strike="noStrike">
              <a:solidFill>
                <a:srgbClr val="4642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g140f8c6647a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4400" y="1826800"/>
            <a:ext cx="203835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g140f8c6647a_0_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63475" y="4625400"/>
            <a:ext cx="1029600" cy="97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40f8c6647a_0_32"/>
          <p:cNvSpPr txBox="1"/>
          <p:nvPr/>
        </p:nvSpPr>
        <p:spPr>
          <a:xfrm>
            <a:off x="179513" y="531000"/>
            <a:ext cx="83529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Punto de salida: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punto en el cual un objeto escapa a la máquina de estados. Generalmente se usa si el proceso no está completado, pero tiene que ser escapado por algún error u otro problema.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140f8c6647a_0_32"/>
          <p:cNvSpPr txBox="1"/>
          <p:nvPr/>
        </p:nvSpPr>
        <p:spPr>
          <a:xfrm>
            <a:off x="179512" y="-7800"/>
            <a:ext cx="72930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46424D"/>
                </a:solidFill>
                <a:latin typeface="Arial"/>
                <a:ea typeface="Arial"/>
                <a:cs typeface="Arial"/>
                <a:sym typeface="Arial"/>
              </a:rPr>
              <a:t>Otros elementos</a:t>
            </a:r>
            <a:endParaRPr b="1" i="0" sz="3200" u="none" cap="none" strike="noStrike">
              <a:solidFill>
                <a:srgbClr val="4642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g140f8c6647a_0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2528" y="2808625"/>
            <a:ext cx="984675" cy="124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40f8c6647a_0_38"/>
          <p:cNvSpPr txBox="1"/>
          <p:nvPr/>
        </p:nvSpPr>
        <p:spPr>
          <a:xfrm>
            <a:off x="392621" y="424800"/>
            <a:ext cx="576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DTE de Vuelo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g140f8c6647a_0_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475" y="943150"/>
            <a:ext cx="8366249" cy="314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g140f8c6647a_0_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6475" y="4925050"/>
            <a:ext cx="8473574" cy="150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40f8c6647a_0_44"/>
          <p:cNvSpPr txBox="1"/>
          <p:nvPr/>
        </p:nvSpPr>
        <p:spPr>
          <a:xfrm>
            <a:off x="392621" y="424800"/>
            <a:ext cx="576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DTE de Lavarropas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g140f8c6647a_0_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100" y="1881088"/>
            <a:ext cx="8510426" cy="30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40f8c6647a_0_49"/>
          <p:cNvSpPr txBox="1"/>
          <p:nvPr/>
        </p:nvSpPr>
        <p:spPr>
          <a:xfrm>
            <a:off x="179513" y="531000"/>
            <a:ext cx="8352900" cy="44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Pseudoestado de opción: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símbolo de diamante que indica una condición dinámica con resultados potenciales ramificados.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Estados concurrentes: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estados que existen y se ejecutan concurrentemente. Se separan y se unen con barras.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140f8c6647a_0_49"/>
          <p:cNvSpPr txBox="1"/>
          <p:nvPr/>
        </p:nvSpPr>
        <p:spPr>
          <a:xfrm>
            <a:off x="179512" y="-7800"/>
            <a:ext cx="72930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46424D"/>
                </a:solidFill>
                <a:latin typeface="Arial"/>
                <a:ea typeface="Arial"/>
                <a:cs typeface="Arial"/>
                <a:sym typeface="Arial"/>
              </a:rPr>
              <a:t>Otros elementos</a:t>
            </a:r>
            <a:endParaRPr b="1" i="0" sz="3200" u="none" cap="none" strike="noStrike">
              <a:solidFill>
                <a:srgbClr val="4642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g140f8c6647a_0_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3150" y="4788625"/>
            <a:ext cx="3365650" cy="186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g140f8c6647a_0_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62453" y="1627075"/>
            <a:ext cx="3225750" cy="196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097ed0915_0_0"/>
          <p:cNvSpPr txBox="1"/>
          <p:nvPr/>
        </p:nvSpPr>
        <p:spPr>
          <a:xfrm>
            <a:off x="323071" y="935034"/>
            <a:ext cx="8229300" cy="59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800"/>
              <a:buFont typeface="Noto Sans Symbols"/>
              <a:buChar char="✧"/>
            </a:pP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Perspectiva externa</a:t>
            </a:r>
            <a:endParaRPr b="0" i="0" sz="2800" u="none" cap="none" strike="noStrike">
              <a:solidFill>
                <a:srgbClr val="4642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800"/>
              <a:buFont typeface="Arial"/>
              <a:buChar char="○"/>
            </a:pPr>
            <a:r>
              <a:rPr b="0" i="0" lang="en-US" sz="2800" u="none" cap="none" strike="noStrike">
                <a:solidFill>
                  <a:srgbClr val="46424D"/>
                </a:solidFill>
                <a:highlight>
                  <a:srgbClr val="FFE599"/>
                </a:highlight>
                <a:latin typeface="Arial"/>
                <a:ea typeface="Arial"/>
                <a:cs typeface="Arial"/>
                <a:sym typeface="Arial"/>
              </a:rPr>
              <a:t>Modelo de contexto</a:t>
            </a:r>
            <a:endParaRPr b="0" i="0" sz="2800" u="none" cap="none" strike="noStrike">
              <a:solidFill>
                <a:srgbClr val="46424D"/>
              </a:solidFill>
              <a:highlight>
                <a:srgbClr val="FFE59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800"/>
              <a:buFont typeface="Noto Sans Symbols"/>
              <a:buChar char="✧"/>
            </a:pP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Perspectiva de interacción</a:t>
            </a:r>
            <a:endParaRPr b="0" i="0" sz="2800" u="none" cap="none" strike="noStrike">
              <a:solidFill>
                <a:srgbClr val="4642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800"/>
              <a:buFont typeface="Arial"/>
              <a:buChar char="○"/>
            </a:pPr>
            <a:r>
              <a:rPr b="0" i="0" lang="en-US" sz="2800" u="none" cap="none" strike="noStrike">
                <a:solidFill>
                  <a:srgbClr val="46424D"/>
                </a:solidFill>
                <a:highlight>
                  <a:srgbClr val="FFE599"/>
                </a:highlight>
                <a:latin typeface="Arial"/>
                <a:ea typeface="Arial"/>
                <a:cs typeface="Arial"/>
                <a:sym typeface="Arial"/>
              </a:rPr>
              <a:t>Diagrama de Casos de Uso (UML)</a:t>
            </a:r>
            <a:endParaRPr b="0" i="0" sz="2800" u="none" cap="none" strike="noStrike">
              <a:solidFill>
                <a:srgbClr val="46424D"/>
              </a:solidFill>
              <a:highlight>
                <a:srgbClr val="FFE59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800"/>
              <a:buFont typeface="Arial"/>
              <a:buChar char="○"/>
            </a:pPr>
            <a:r>
              <a:rPr b="0" i="0" lang="en-US" sz="2800" u="none" cap="none" strike="noStrike">
                <a:solidFill>
                  <a:srgbClr val="46424D"/>
                </a:solidFill>
                <a:latin typeface="Arial"/>
                <a:ea typeface="Arial"/>
                <a:cs typeface="Arial"/>
                <a:sym typeface="Arial"/>
              </a:rPr>
              <a:t>Diagrama de Secuencia (UML)</a:t>
            </a:r>
            <a:endParaRPr b="0" i="0" sz="2800" u="none" cap="none" strike="noStrike">
              <a:solidFill>
                <a:srgbClr val="4642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800"/>
              <a:buFont typeface="Noto Sans Symbols"/>
              <a:buChar char="✧"/>
            </a:pP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Perspectiva estructural</a:t>
            </a:r>
            <a:endParaRPr b="0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800"/>
              <a:buFont typeface="Noto Sans Symbols"/>
              <a:buChar char="○"/>
            </a:pPr>
            <a:r>
              <a:rPr b="0" i="0" lang="en-US" sz="2800" u="none" cap="none" strike="noStrike">
                <a:solidFill>
                  <a:srgbClr val="46424D"/>
                </a:solidFill>
                <a:highlight>
                  <a:srgbClr val="FFE599"/>
                </a:highlight>
                <a:latin typeface="Arial"/>
                <a:ea typeface="Arial"/>
                <a:cs typeface="Arial"/>
                <a:sym typeface="Arial"/>
              </a:rPr>
              <a:t>Diagrama de clases (UML)</a:t>
            </a:r>
            <a:endParaRPr b="0" i="0" sz="1400" u="none" cap="none" strike="noStrike">
              <a:solidFill>
                <a:srgbClr val="000000"/>
              </a:solidFill>
              <a:highlight>
                <a:srgbClr val="FFE59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800"/>
              <a:buFont typeface="Noto Sans Symbols"/>
              <a:buChar char="✧"/>
            </a:pP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Perspectiva conductual / comportamental</a:t>
            </a:r>
            <a:endParaRPr b="0" i="0" sz="2800" u="none" cap="none" strike="noStrike">
              <a:solidFill>
                <a:srgbClr val="4642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800"/>
              <a:buFont typeface="Arial"/>
              <a:buChar char="○"/>
            </a:pPr>
            <a:r>
              <a:rPr b="0" i="0" lang="en-US" sz="2800" u="none" cap="none" strike="noStrike">
                <a:solidFill>
                  <a:srgbClr val="46424D"/>
                </a:solidFill>
                <a:highlight>
                  <a:srgbClr val="FFE599"/>
                </a:highlight>
                <a:latin typeface="Arial"/>
                <a:ea typeface="Arial"/>
                <a:cs typeface="Arial"/>
                <a:sym typeface="Arial"/>
              </a:rPr>
              <a:t>Diagrama de Actividad (UML)</a:t>
            </a:r>
            <a:endParaRPr b="0" i="0" sz="2800" u="none" cap="none" strike="noStrike">
              <a:solidFill>
                <a:srgbClr val="46424D"/>
              </a:solidFill>
              <a:highlight>
                <a:srgbClr val="FFE59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800"/>
              <a:buFont typeface="Arial"/>
              <a:buChar char="○"/>
            </a:pPr>
            <a:r>
              <a:rPr b="0" i="0" lang="en-US" sz="2800" u="none" cap="none" strike="noStrike">
                <a:solidFill>
                  <a:srgbClr val="46424D"/>
                </a:solidFill>
                <a:highlight>
                  <a:srgbClr val="FFE599"/>
                </a:highlight>
                <a:latin typeface="Arial"/>
                <a:ea typeface="Arial"/>
                <a:cs typeface="Arial"/>
                <a:sym typeface="Arial"/>
              </a:rPr>
              <a:t>Diagrama de Transición de Estados (UML)</a:t>
            </a:r>
            <a:endParaRPr b="0" i="0" sz="2800" u="none" cap="none" strike="noStrike">
              <a:solidFill>
                <a:srgbClr val="46424D"/>
              </a:solidFill>
              <a:highlight>
                <a:srgbClr val="FFE59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4642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f097ed0915_0_0"/>
          <p:cNvSpPr txBox="1"/>
          <p:nvPr/>
        </p:nvSpPr>
        <p:spPr>
          <a:xfrm>
            <a:off x="6553080" y="6356520"/>
            <a:ext cx="2133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f097ed0915_0_0"/>
          <p:cNvSpPr txBox="1"/>
          <p:nvPr/>
        </p:nvSpPr>
        <p:spPr>
          <a:xfrm>
            <a:off x="304800" y="274680"/>
            <a:ext cx="7293000" cy="7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46424D"/>
                </a:solidFill>
                <a:latin typeface="Arial"/>
                <a:ea typeface="Arial"/>
                <a:cs typeface="Arial"/>
                <a:sym typeface="Arial"/>
              </a:rPr>
              <a:t>Perspectivas del sistema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"/>
          <p:cNvSpPr txBox="1"/>
          <p:nvPr/>
        </p:nvSpPr>
        <p:spPr>
          <a:xfrm>
            <a:off x="457200" y="274680"/>
            <a:ext cx="72930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Modelado de procesos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4"/>
          <p:cNvSpPr txBox="1"/>
          <p:nvPr/>
        </p:nvSpPr>
        <p:spPr>
          <a:xfrm>
            <a:off x="457200" y="1600200"/>
            <a:ext cx="8229300" cy="45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b="0" i="0" lang="en-US" sz="2400" u="none" cap="none" strike="noStrike">
                <a:solidFill>
                  <a:srgbClr val="46424D"/>
                </a:solidFill>
                <a:latin typeface="Arial"/>
                <a:ea typeface="Arial"/>
                <a:cs typeface="Arial"/>
                <a:sym typeface="Arial"/>
              </a:rPr>
              <a:t>Los modelos de contexto, simplemente muestran los otros sistemas en ambiente, no cómo se utiliza el sistema que está siendo desarrollado en ese entorno.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b="0" i="0" lang="en-US" sz="2400" u="none" cap="none" strike="noStrike">
                <a:solidFill>
                  <a:srgbClr val="46424D"/>
                </a:solidFill>
                <a:latin typeface="Arial"/>
                <a:ea typeface="Arial"/>
                <a:cs typeface="Arial"/>
                <a:sym typeface="Arial"/>
              </a:rPr>
              <a:t>Los modelos de proceso revelan cómo se utiliza el sistema en desarrollo en los procesos de negocio.</a:t>
            </a:r>
            <a:endParaRPr b="0" i="0" sz="2400" u="none" cap="none" strike="noStrike">
              <a:solidFill>
                <a:srgbClr val="4642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b="0" i="0" lang="en-US" sz="2400" u="none" cap="none" strike="noStrike">
                <a:solidFill>
                  <a:srgbClr val="46424D"/>
                </a:solidFill>
                <a:latin typeface="Arial"/>
                <a:ea typeface="Arial"/>
                <a:cs typeface="Arial"/>
                <a:sym typeface="Arial"/>
              </a:rPr>
              <a:t>Diagramas de actividades de UML se pueden utilizar para definir los modelos de procesos de negocio.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4"/>
          <p:cNvSpPr txBox="1"/>
          <p:nvPr/>
        </p:nvSpPr>
        <p:spPr>
          <a:xfrm>
            <a:off x="6553080" y="6356520"/>
            <a:ext cx="2133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097ed0915_0_133"/>
          <p:cNvSpPr txBox="1"/>
          <p:nvPr/>
        </p:nvSpPr>
        <p:spPr>
          <a:xfrm>
            <a:off x="395536" y="1196752"/>
            <a:ext cx="8229300" cy="50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1524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b="0" i="0" lang="en-US" sz="2400" u="none" cap="none" strike="noStrike">
                <a:solidFill>
                  <a:srgbClr val="46424D"/>
                </a:solidFill>
                <a:latin typeface="Arial"/>
                <a:ea typeface="Arial"/>
                <a:cs typeface="Arial"/>
                <a:sym typeface="Arial"/>
              </a:rPr>
              <a:t>Muestra el flujo de trabajo desde el punto de inicio hasta el punto final detallando muchas de las rutas de decisiones que existen en el progreso de eventos. </a:t>
            </a:r>
            <a:endParaRPr b="0" i="0" sz="2400" u="none" cap="none" strike="noStrike">
              <a:solidFill>
                <a:srgbClr val="4642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642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b="0" i="0" lang="en-US" sz="2400" u="none" cap="none" strike="noStrike">
                <a:solidFill>
                  <a:srgbClr val="46424D"/>
                </a:solidFill>
                <a:latin typeface="Arial"/>
                <a:ea typeface="Arial"/>
                <a:cs typeface="Arial"/>
                <a:sym typeface="Arial"/>
              </a:rPr>
              <a:t>También pueden usarse para detallar situaciones donde el proceso paralelo puede ocurrir en la ejecución de algunas actividades. </a:t>
            </a:r>
            <a:endParaRPr b="0" i="0" sz="2400" u="none" cap="none" strike="noStrike">
              <a:solidFill>
                <a:srgbClr val="4642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642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b="0" i="0" lang="en-US" sz="2400" u="none" cap="none" strike="noStrike">
                <a:solidFill>
                  <a:srgbClr val="46424D"/>
                </a:solidFill>
                <a:latin typeface="Arial"/>
                <a:ea typeface="Arial"/>
                <a:cs typeface="Arial"/>
                <a:sym typeface="Arial"/>
              </a:rPr>
              <a:t>Los diagramas de actividades son útiles para el modelado de negocios donde se especifica el proceso de negocio involucrado en el sistema que se desea construir.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f097ed0915_0_133"/>
          <p:cNvSpPr txBox="1"/>
          <p:nvPr/>
        </p:nvSpPr>
        <p:spPr>
          <a:xfrm>
            <a:off x="6553080" y="6356520"/>
            <a:ext cx="2133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f097ed0915_0_133"/>
          <p:cNvSpPr/>
          <p:nvPr/>
        </p:nvSpPr>
        <p:spPr>
          <a:xfrm>
            <a:off x="179512" y="76198"/>
            <a:ext cx="56091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46424D"/>
                </a:solidFill>
                <a:latin typeface="Arial"/>
                <a:ea typeface="Arial"/>
                <a:cs typeface="Arial"/>
                <a:sym typeface="Arial"/>
              </a:rPr>
              <a:t>DIAGRAMA</a:t>
            </a:r>
            <a:r>
              <a:rPr b="0" i="0" lang="en-US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3200" u="none" cap="none" strike="noStrike">
                <a:solidFill>
                  <a:srgbClr val="46424D"/>
                </a:solidFill>
                <a:latin typeface="Arial"/>
                <a:ea typeface="Arial"/>
                <a:cs typeface="Arial"/>
                <a:sym typeface="Arial"/>
              </a:rPr>
              <a:t>DE ACTIVIDAD</a:t>
            </a:r>
            <a:endParaRPr b="1" i="0" sz="3200" u="none" cap="none" strike="noStrike">
              <a:solidFill>
                <a:srgbClr val="46424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097ed0915_0_401"/>
          <p:cNvSpPr txBox="1"/>
          <p:nvPr/>
        </p:nvSpPr>
        <p:spPr>
          <a:xfrm>
            <a:off x="6553080" y="6356520"/>
            <a:ext cx="2133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f097ed0915_0_401"/>
          <p:cNvSpPr txBox="1"/>
          <p:nvPr/>
        </p:nvSpPr>
        <p:spPr>
          <a:xfrm>
            <a:off x="319325" y="1272950"/>
            <a:ext cx="8229300" cy="42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1524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b="0" i="0" lang="en-US" sz="2400" u="none" cap="none" strike="noStrike">
                <a:solidFill>
                  <a:srgbClr val="46424D"/>
                </a:solidFill>
                <a:latin typeface="Arial"/>
                <a:ea typeface="Arial"/>
                <a:cs typeface="Arial"/>
                <a:sym typeface="Arial"/>
              </a:rPr>
              <a:t>Podemos usar diagramas de actividad para:</a:t>
            </a:r>
            <a:endParaRPr b="0" i="0" sz="2400" u="none" cap="none" strike="noStrike">
              <a:solidFill>
                <a:srgbClr val="4642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642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Arial"/>
              <a:buChar char="○"/>
            </a:pPr>
            <a:r>
              <a:rPr b="0" i="0" lang="en-US" sz="2400" u="none" cap="none" strike="noStrike">
                <a:solidFill>
                  <a:srgbClr val="46424D"/>
                </a:solidFill>
                <a:latin typeface="Arial"/>
                <a:ea typeface="Arial"/>
                <a:cs typeface="Arial"/>
                <a:sym typeface="Arial"/>
              </a:rPr>
              <a:t>Ilustrar un proceso de negocios o flujo de trabajo entre los usuarios y el sistema.</a:t>
            </a:r>
            <a:endParaRPr b="0" i="0" sz="2400" u="none" cap="none" strike="noStrike">
              <a:solidFill>
                <a:srgbClr val="4642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Arial"/>
              <a:buChar char="○"/>
            </a:pPr>
            <a:r>
              <a:rPr b="0" i="0" lang="en-US" sz="2400" u="none" cap="none" strike="noStrike">
                <a:solidFill>
                  <a:srgbClr val="46424D"/>
                </a:solidFill>
                <a:latin typeface="Arial"/>
                <a:ea typeface="Arial"/>
                <a:cs typeface="Arial"/>
                <a:sym typeface="Arial"/>
              </a:rPr>
              <a:t>Describir los pasos realizados en un caso de uso.</a:t>
            </a:r>
            <a:endParaRPr b="0" i="0" sz="2400" u="none" cap="none" strike="noStrike">
              <a:solidFill>
                <a:srgbClr val="4642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Arial"/>
              <a:buChar char="○"/>
            </a:pPr>
            <a:r>
              <a:rPr b="0" i="0" lang="en-US" sz="2400" u="none" cap="none" strike="noStrike">
                <a:solidFill>
                  <a:srgbClr val="46424D"/>
                </a:solidFill>
                <a:latin typeface="Arial"/>
                <a:ea typeface="Arial"/>
                <a:cs typeface="Arial"/>
                <a:sym typeface="Arial"/>
              </a:rPr>
              <a:t>Simplificar y mejorar cualquier proceso clarificando casos de uso complicados.</a:t>
            </a:r>
            <a:endParaRPr b="0" i="0" sz="2400" u="none" cap="none" strike="noStrike">
              <a:solidFill>
                <a:srgbClr val="4642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Arial"/>
              <a:buChar char="○"/>
            </a:pPr>
            <a:r>
              <a:rPr b="0" i="0" lang="en-US" sz="2400" u="none" cap="none" strike="noStrike">
                <a:solidFill>
                  <a:srgbClr val="46424D"/>
                </a:solidFill>
                <a:latin typeface="Arial"/>
                <a:ea typeface="Arial"/>
                <a:cs typeface="Arial"/>
                <a:sym typeface="Arial"/>
              </a:rPr>
              <a:t>Demostrar la lógica de un algoritmo.</a:t>
            </a:r>
            <a:endParaRPr b="0" i="0" sz="2400" u="none" cap="none" strike="noStrike">
              <a:solidFill>
                <a:srgbClr val="4642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642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f097ed0915_0_401"/>
          <p:cNvSpPr/>
          <p:nvPr/>
        </p:nvSpPr>
        <p:spPr>
          <a:xfrm>
            <a:off x="179512" y="76198"/>
            <a:ext cx="56091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46424D"/>
                </a:solidFill>
                <a:latin typeface="Arial"/>
                <a:ea typeface="Arial"/>
                <a:cs typeface="Arial"/>
                <a:sym typeface="Arial"/>
              </a:rPr>
              <a:t>DIAGRAMA</a:t>
            </a:r>
            <a:r>
              <a:rPr b="0" i="0" lang="en-US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3200" u="none" cap="none" strike="noStrike">
                <a:solidFill>
                  <a:srgbClr val="46424D"/>
                </a:solidFill>
                <a:latin typeface="Arial"/>
                <a:ea typeface="Arial"/>
                <a:cs typeface="Arial"/>
                <a:sym typeface="Arial"/>
              </a:rPr>
              <a:t>DE ACTIVIDAD</a:t>
            </a:r>
            <a:endParaRPr b="1" i="0" sz="3200" u="none" cap="none" strike="noStrike">
              <a:solidFill>
                <a:srgbClr val="46424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097ed0915_0_267"/>
          <p:cNvSpPr/>
          <p:nvPr/>
        </p:nvSpPr>
        <p:spPr>
          <a:xfrm>
            <a:off x="251525" y="264850"/>
            <a:ext cx="4097700" cy="61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Nodo de inicio: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Representa el inicio de un proceso o flujo de trabajo.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Nodo de fin: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Marca el estado final de una actividad y representa la conclusión de todos los flujos de un proceso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Flujo de control: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Muestra el flujo direccional de una actividad a otra. Su notación es una línea con una punta de flecha.</a:t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f097ed0915_0_267"/>
          <p:cNvSpPr txBox="1"/>
          <p:nvPr/>
        </p:nvSpPr>
        <p:spPr>
          <a:xfrm>
            <a:off x="179512" y="-7800"/>
            <a:ext cx="72930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46424D"/>
                </a:solidFill>
                <a:latin typeface="Arial"/>
                <a:ea typeface="Arial"/>
                <a:cs typeface="Arial"/>
                <a:sym typeface="Arial"/>
              </a:rPr>
              <a:t>Elementos</a:t>
            </a:r>
            <a:endParaRPr b="1" i="0" sz="3200" u="none" cap="none" strike="noStrike">
              <a:solidFill>
                <a:srgbClr val="4642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gf097ed0915_0_2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1625" y="679200"/>
            <a:ext cx="4419575" cy="5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097ed0915_0_418"/>
          <p:cNvSpPr/>
          <p:nvPr/>
        </p:nvSpPr>
        <p:spPr>
          <a:xfrm>
            <a:off x="175325" y="417250"/>
            <a:ext cx="4320600" cy="61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Actividad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Unidad de ejecución básica.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Decisión y combinación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Decisión representa una elección y siempre tiene, al menos, dos caminos que se separan con un texto de condición o guarda para permitir que los usuarios vean las opciones.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Combinación representa la fusión de varios flujos.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f097ed0915_0_418"/>
          <p:cNvSpPr txBox="1"/>
          <p:nvPr/>
        </p:nvSpPr>
        <p:spPr>
          <a:xfrm>
            <a:off x="179512" y="-7800"/>
            <a:ext cx="72930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46424D"/>
                </a:solidFill>
                <a:latin typeface="Arial"/>
                <a:ea typeface="Arial"/>
                <a:cs typeface="Arial"/>
                <a:sym typeface="Arial"/>
              </a:rPr>
              <a:t>Elementos</a:t>
            </a:r>
            <a:endParaRPr b="1" i="0" sz="3200" u="none" cap="none" strike="noStrike">
              <a:solidFill>
                <a:srgbClr val="4642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gf097ed0915_0_4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1625" y="679200"/>
            <a:ext cx="4419575" cy="5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097ed0915_0_426"/>
          <p:cNvSpPr/>
          <p:nvPr/>
        </p:nvSpPr>
        <p:spPr>
          <a:xfrm>
            <a:off x="175325" y="1103050"/>
            <a:ext cx="4320600" cy="44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Bifurcación y unión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Bifurcación indica un conjunto de actividades que pueden realizarse en paralelo (concurrentemente).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Unión</a:t>
            </a:r>
            <a:r>
              <a:rPr lang="en-US" sz="2400">
                <a:solidFill>
                  <a:schemeClr val="dk1"/>
                </a:solidFill>
              </a:rPr>
              <a:t> i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ndica que, para continuar, deben haber finalizado todas las actividades concurrentes.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f097ed0915_0_426"/>
          <p:cNvSpPr txBox="1"/>
          <p:nvPr/>
        </p:nvSpPr>
        <p:spPr>
          <a:xfrm>
            <a:off x="179512" y="-7800"/>
            <a:ext cx="72930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46424D"/>
                </a:solidFill>
                <a:latin typeface="Arial"/>
                <a:ea typeface="Arial"/>
                <a:cs typeface="Arial"/>
                <a:sym typeface="Arial"/>
              </a:rPr>
              <a:t>Elementos</a:t>
            </a:r>
            <a:endParaRPr b="1" i="0" sz="3200" u="none" cap="none" strike="noStrike">
              <a:solidFill>
                <a:srgbClr val="4642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gf097ed0915_0_4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5925" y="910888"/>
            <a:ext cx="4529000" cy="503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097ed0915_0_436"/>
          <p:cNvSpPr/>
          <p:nvPr/>
        </p:nvSpPr>
        <p:spPr>
          <a:xfrm>
            <a:off x="175325" y="417250"/>
            <a:ext cx="8522700" cy="3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Partición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muestra como calles horizontales o verticales.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Sirve para identificar y separar roles.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Objeto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flujo de objeto es la ruta a lo largo de la cual pueden pasar objetos o datos. Un objeto se muestra como un rectángulo.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f097ed0915_0_436"/>
          <p:cNvSpPr txBox="1"/>
          <p:nvPr/>
        </p:nvSpPr>
        <p:spPr>
          <a:xfrm>
            <a:off x="179512" y="-7800"/>
            <a:ext cx="72930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46424D"/>
                </a:solidFill>
                <a:latin typeface="Arial"/>
                <a:ea typeface="Arial"/>
                <a:cs typeface="Arial"/>
                <a:sym typeface="Arial"/>
              </a:rPr>
              <a:t>Elementos</a:t>
            </a:r>
            <a:endParaRPr b="1" i="0" sz="3200" u="none" cap="none" strike="noStrike">
              <a:solidFill>
                <a:srgbClr val="4642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gf097ed0915_0_4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650" y="3757475"/>
            <a:ext cx="7960300" cy="30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rador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3B0E4A396539F48A063D1D1192FE387" ma:contentTypeVersion="10" ma:contentTypeDescription="Crear nuevo documento." ma:contentTypeScope="" ma:versionID="276a41a15aa5a7e9fe20550834b30bdf">
  <xsd:schema xmlns:xsd="http://www.w3.org/2001/XMLSchema" xmlns:xs="http://www.w3.org/2001/XMLSchema" xmlns:p="http://schemas.microsoft.com/office/2006/metadata/properties" xmlns:ns2="f113382c-4500-4401-980c-2fc074c5a1fb" xmlns:ns3="0fb9fe84-3d03-4fa0-b4ef-23ecb51979cd" targetNamespace="http://schemas.microsoft.com/office/2006/metadata/properties" ma:root="true" ma:fieldsID="ee41cdaaa05d8b613456ceed46919e61" ns2:_="" ns3:_="">
    <xsd:import namespace="f113382c-4500-4401-980c-2fc074c5a1fb"/>
    <xsd:import namespace="0fb9fe84-3d03-4fa0-b4ef-23ecb51979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13382c-4500-4401-980c-2fc074c5a1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Etiquetas de imagen" ma:readOnly="false" ma:fieldId="{5cf76f15-5ced-4ddc-b409-7134ff3c332f}" ma:taxonomyMulti="true" ma:sspId="360c71d9-5ca2-40c6-81ed-bdb5b18a639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b9fe84-3d03-4fa0-b4ef-23ecb51979c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9097d722-8f7a-4af1-b0c4-3611dbc1f67c}" ma:internalName="TaxCatchAll" ma:showField="CatchAllData" ma:web="0fb9fe84-3d03-4fa0-b4ef-23ecb51979c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113382c-4500-4401-980c-2fc074c5a1fb">
      <Terms xmlns="http://schemas.microsoft.com/office/infopath/2007/PartnerControls"/>
    </lcf76f155ced4ddcb4097134ff3c332f>
    <TaxCatchAll xmlns="0fb9fe84-3d03-4fa0-b4ef-23ecb51979cd" xsi:nil="true"/>
  </documentManagement>
</p:properties>
</file>

<file path=customXml/itemProps1.xml><?xml version="1.0" encoding="utf-8"?>
<ds:datastoreItem xmlns:ds="http://schemas.openxmlformats.org/officeDocument/2006/customXml" ds:itemID="{288E2D38-5B61-4038-B7D2-EC947F33ED77}"/>
</file>

<file path=customXml/itemProps2.xml><?xml version="1.0" encoding="utf-8"?>
<ds:datastoreItem xmlns:ds="http://schemas.openxmlformats.org/officeDocument/2006/customXml" ds:itemID="{4E87D8DC-0325-4C90-80E3-D228AE667A59}"/>
</file>

<file path=customXml/itemProps3.xml><?xml version="1.0" encoding="utf-8"?>
<ds:datastoreItem xmlns:ds="http://schemas.openxmlformats.org/officeDocument/2006/customXml" ds:itemID="{61C7B59D-0DD4-42AF-ACB5-D5E08D3CB721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bosio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0x01010083B0E4A396539F48A063D1D1192FE387</vt:lpwstr>
  </property>
</Properties>
</file>