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mhR8r/6hhGbVXa5SS+sy2Jrgb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customschemas.google.com/relationships/presentationmetadata" Target="meta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0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cc3172edc_0_55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ecc3172edc_0_55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cc3172edc_0_42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ecc3172edc_0_42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cc3172edc_0_59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ecc3172edc_0_59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cc3172edc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ecc3172edc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cc3172edc_0_26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ecc3172edc_0_26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2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cc3172edc_0_40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ecc3172edc_0_40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c3172edc_0_40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ecc3172edc_0_40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cc3172edc_0_4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ecc3172edc_0_4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cc3172edc_0_57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ecc3172edc_0_57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cc3172edc_0_41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ecc3172edc_0_41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4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5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5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5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7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1C0DA">
              <a:alpha val="5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CFD7E7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7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CFD7E7">
              <a:alpha val="6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7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8ECF4">
              <a:alpha val="7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p47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1C0DA">
                <a:alpha val="7215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47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8ECF4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47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47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B1C0DA">
                <a:alpha val="8117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47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47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47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1C0DA">
              <a:alpha val="5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7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7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7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7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4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sz="30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1C0DA">
              <a:alpha val="5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9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CFD7E7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9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CFD7E7">
              <a:alpha val="6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9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8ECF4">
              <a:alpha val="7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49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1C0DA">
                <a:alpha val="7215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49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8ECF4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49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49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B1C0DA">
                <a:alpha val="8117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49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49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1C0DA">
              <a:alpha val="5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9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9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9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9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9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49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49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50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1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51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51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51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51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52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1C0DA">
                <a:alpha val="9215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52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2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52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52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5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5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1C0DA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52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5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2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5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5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5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5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3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3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1" name="Google Shape;111;p53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40"/>
              <a:buFont typeface="Arial"/>
              <a:buNone/>
              <a:defRPr sz="1200"/>
            </a:lvl1pPr>
            <a:lvl2pPr indent="-28956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?"/>
              <a:defRPr sz="1000"/>
            </a:lvl3pPr>
            <a:lvl4pPr indent="-262889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Char char="?"/>
              <a:defRPr sz="900"/>
            </a:lvl4pPr>
            <a:lvl5pPr indent="-267461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5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5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5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53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53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5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5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44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1C0DA">
                <a:alpha val="92156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4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688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1939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44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1C0D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44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4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1C0DA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4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44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/>
        </p:nvSpPr>
        <p:spPr>
          <a:xfrm>
            <a:off x="457200" y="199404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Modelado de Sistemas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457200" y="3632040"/>
            <a:ext cx="8229240" cy="249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cc3172edc_0_558"/>
          <p:cNvSpPr/>
          <p:nvPr/>
        </p:nvSpPr>
        <p:spPr>
          <a:xfrm>
            <a:off x="251525" y="493450"/>
            <a:ext cx="7955400" cy="6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Fragmentos: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fragmento es una o más secuencias de procesos incluidas en un marco y ejecutadas bajo circunstancias nombradas específicas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(“loop”) incluye una serie de mensajes que están repetidos. Modela estructuras for.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(“alt”) modela estructuras if…then…else.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(“opt”) modela estructuras switch.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ecc3172edc_0_558"/>
          <p:cNvSpPr txBox="1"/>
          <p:nvPr/>
        </p:nvSpPr>
        <p:spPr>
          <a:xfrm>
            <a:off x="179512" y="-7800"/>
            <a:ext cx="72930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Otros elementos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ecc3172edc_0_5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450" y="3505200"/>
            <a:ext cx="6281100" cy="32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cc3172edc_0_423"/>
          <p:cNvSpPr txBox="1"/>
          <p:nvPr/>
        </p:nvSpPr>
        <p:spPr>
          <a:xfrm>
            <a:off x="392626" y="424800"/>
            <a:ext cx="687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 Registrar Cliente - Clínica Veterinaria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cc3172edc_0_4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525" y="978225"/>
            <a:ext cx="7440949" cy="56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cc3172edc_0_593"/>
          <p:cNvSpPr txBox="1"/>
          <p:nvPr/>
        </p:nvSpPr>
        <p:spPr>
          <a:xfrm>
            <a:off x="392625" y="424800"/>
            <a:ext cx="82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 del CU Registrar Cliente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ecc3172edc_0_5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67500"/>
            <a:ext cx="8540025" cy="499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cc3172edc_0_0"/>
          <p:cNvSpPr txBox="1"/>
          <p:nvPr/>
        </p:nvSpPr>
        <p:spPr>
          <a:xfrm>
            <a:off x="323071" y="935034"/>
            <a:ext cx="8229300" cy="59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Noto Sans Symbols"/>
              <a:buChar char="✧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Perspectiva externa</a:t>
            </a:r>
            <a:endParaRPr b="0" i="0" sz="28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46424D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Modelo de contexto</a:t>
            </a:r>
            <a:endParaRPr b="0" i="0" sz="2800" u="none" cap="none" strike="noStrike">
              <a:solidFill>
                <a:srgbClr val="46424D"/>
              </a:solidFill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Noto Sans Symbols"/>
              <a:buChar char="✧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Perspectiva de interacción</a:t>
            </a:r>
            <a:endParaRPr b="0" i="0" sz="28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46424D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Diagrama de Casos de Uso (UML)</a:t>
            </a:r>
            <a:endParaRPr b="0" i="0" sz="2800" u="none" cap="none" strike="noStrike">
              <a:solidFill>
                <a:srgbClr val="46424D"/>
              </a:solidFill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46424D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Diagrama de Secuencia (UML)</a:t>
            </a:r>
            <a:endParaRPr b="0" i="0" sz="2800" u="none" cap="none" strike="noStrike">
              <a:solidFill>
                <a:srgbClr val="46424D"/>
              </a:solidFill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Noto Sans Symbols"/>
              <a:buChar char="✧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Perspectiva estructural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Noto Sans Symbols"/>
              <a:buChar char="○"/>
            </a:pPr>
            <a:r>
              <a:rPr b="0" i="0" lang="en-US" sz="2800" u="none" cap="none" strike="noStrike">
                <a:solidFill>
                  <a:srgbClr val="46424D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Diagrama de clases (UML)</a:t>
            </a:r>
            <a:endParaRPr b="0" i="0" sz="1400" u="none" cap="none" strike="noStrike">
              <a:solidFill>
                <a:srgbClr val="000000"/>
              </a:solidFill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Noto Sans Symbols"/>
              <a:buChar char="✧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Perspectiva conductual / comportamental</a:t>
            </a:r>
            <a:endParaRPr b="0" i="0" sz="28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46424D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Diagrama de Actividad (UML)</a:t>
            </a:r>
            <a:endParaRPr b="0" i="0" sz="2800" u="none" cap="none" strike="noStrike">
              <a:solidFill>
                <a:srgbClr val="46424D"/>
              </a:solidFill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46424D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Diagrama de Transición de Estados (UML)</a:t>
            </a:r>
            <a:endParaRPr b="0" i="0" sz="2800" u="none" cap="none" strike="noStrike">
              <a:solidFill>
                <a:srgbClr val="46424D"/>
              </a:solidFill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cc3172edc_0_0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cc3172edc_0_0"/>
          <p:cNvSpPr txBox="1"/>
          <p:nvPr/>
        </p:nvSpPr>
        <p:spPr>
          <a:xfrm>
            <a:off x="304800" y="274680"/>
            <a:ext cx="72930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Perspectivas del sistema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c3172edc_0_266"/>
          <p:cNvSpPr txBox="1"/>
          <p:nvPr/>
        </p:nvSpPr>
        <p:spPr>
          <a:xfrm>
            <a:off x="323075" y="1773225"/>
            <a:ext cx="8229300" cy="3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Modela las interacciones entre un sistema y su entorno o entre los componentes de un sistema. 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Diagrama de Secuencia (UML)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Arial"/>
              <a:buChar char="■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Representar el intercambio de mensajes entre los distintos objetos del sistema para cumplir con una funcionalidad. 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ecc3172edc_0_266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ecc3172edc_0_266"/>
          <p:cNvSpPr txBox="1"/>
          <p:nvPr/>
        </p:nvSpPr>
        <p:spPr>
          <a:xfrm>
            <a:off x="304800" y="274680"/>
            <a:ext cx="72930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Perspectiva de interacción</a:t>
            </a:r>
            <a:endParaRPr b="1" i="0" sz="28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395536" y="1196752"/>
            <a:ext cx="8229240" cy="506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Los diagramas de secuencia son parte de UML y se utilizan para modelar las interacciones entre los actores y los objetos dentro de un sistema.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Un diagrama de secuencia muestra la secuencia de interacciones que tienen lugar durante un caso de uso en particular.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Los objetos y los actores involucrados están listados en la parte superior del diagrama, con una línea de puntos trazada verticalmente a partir de estos. </a:t>
            </a:r>
            <a:endParaRPr b="0" i="0" sz="24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24D"/>
              </a:buClr>
              <a:buSzPts val="2400"/>
              <a:buFont typeface="Noto Sans Symbols"/>
              <a:buChar char="✧"/>
            </a:pPr>
            <a:r>
              <a:rPr b="0" i="0" lang="en-US" sz="24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Las interacciones entre los objetos se indican mediante flechas.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179512" y="76198"/>
            <a:ext cx="5609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DIAGRAMA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DE SECUENCIA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cc3172edc_0_400"/>
          <p:cNvSpPr/>
          <p:nvPr/>
        </p:nvSpPr>
        <p:spPr>
          <a:xfrm>
            <a:off x="395525" y="897652"/>
            <a:ext cx="8136900" cy="4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 diagrama de interacción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 el comportamiento dinámico del sistema de información.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 cómo se realiza un caso de uso.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Comprender el diagrama de clases.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Muestra cómo las instancias de clases (objetos) interactúan mediante el intercambio de mensajes.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ecc3172edc_0_400"/>
          <p:cNvSpPr/>
          <p:nvPr/>
        </p:nvSpPr>
        <p:spPr>
          <a:xfrm>
            <a:off x="179512" y="76198"/>
            <a:ext cx="5609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DIAGRAMA</a:t>
            </a:r>
            <a:r>
              <a:rPr b="0" i="0" lang="en-US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DE SECUENCIA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cc3172edc_0_405"/>
          <p:cNvSpPr/>
          <p:nvPr/>
        </p:nvSpPr>
        <p:spPr>
          <a:xfrm>
            <a:off x="251520" y="260648"/>
            <a:ext cx="82809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Está construido a partir de dos dimensiones: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Representa los objetos que participan en la secuencia.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Representa la línea de tiempo sobre la que los elementos actúan.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mensiones diagrama de secuencia" id="171" name="Google Shape;171;gecc3172edc_0_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2996952"/>
            <a:ext cx="5525430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cc3172edc_0_410"/>
          <p:cNvSpPr/>
          <p:nvPr/>
        </p:nvSpPr>
        <p:spPr>
          <a:xfrm>
            <a:off x="251525" y="417250"/>
            <a:ext cx="6128700" cy="6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Objeto: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a un participante en la interacción.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ser instancia de una clase, un módulo, un grupo de clases, es decir  un componente software que tiene una funcionalidad específica.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objeto representa solamente una instancia.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representa mediante un rectángulo que incluye un identificador en su interior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Línea de vida: línea vertical discontinua que se extiende hacia abajo y representa el tiempo en el que está presente el objeto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○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Casilla de activación: representa el tiempo necesario para que un objeto finalice una tarea.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otación de un objeto" id="177" name="Google Shape;177;gecc3172edc_0_4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198" y="824264"/>
            <a:ext cx="8763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tación foco de control" id="178" name="Google Shape;178;gecc3172edc_0_4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511" y="748069"/>
            <a:ext cx="1095375" cy="2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ecc3172edc_0_410"/>
          <p:cNvSpPr txBox="1"/>
          <p:nvPr/>
        </p:nvSpPr>
        <p:spPr>
          <a:xfrm>
            <a:off x="179512" y="-7800"/>
            <a:ext cx="72930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b="1" i="0" sz="3200" u="none" cap="none" strike="noStrike">
              <a:solidFill>
                <a:srgbClr val="4642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cc3172edc_0_579"/>
          <p:cNvSpPr/>
          <p:nvPr/>
        </p:nvSpPr>
        <p:spPr>
          <a:xfrm>
            <a:off x="251525" y="493450"/>
            <a:ext cx="7063200" cy="6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Objeto: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Entidad: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utiliza para modelar información que posee una vida larga y que es, a menudo, persistente.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Objetos de entidad son los instanciados a partir del modelado de clases de dominio.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Interfaz: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utiliza para modelar la interacción entre el sistema y sus actores. Representan ventanas, formularios, paneles, interfaces de comunicación, etc.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representan coordinación, secuencia, transacciones y control de los objetos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ecc3172edc_0_5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2500" y="1190450"/>
            <a:ext cx="1152200" cy="15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ecc3172edc_0_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500" y="3429000"/>
            <a:ext cx="1078207" cy="15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ecc3172edc_0_5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1515" y="5088125"/>
            <a:ext cx="974173" cy="15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cc3172edc_0_416"/>
          <p:cNvSpPr/>
          <p:nvPr/>
        </p:nvSpPr>
        <p:spPr>
          <a:xfrm>
            <a:off x="323525" y="116625"/>
            <a:ext cx="7848900" cy="29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4282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Mensaje: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cómo se transmite la información entre dos objetos o entre un objeto y sí mismo.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Flecha continua con el nombre del mensaje y los argumentos.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Flecha discontinua: mensaje de respuesta.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 desde el objeto que envía hacia el objeto que recibe.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otación de un mensaje" id="193" name="Google Shape;193;gecc3172edc_0_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328" y="2999523"/>
            <a:ext cx="2872147" cy="33267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tación de una respuesta" id="194" name="Google Shape;194;gecc3172edc_0_4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7904" y="3001234"/>
            <a:ext cx="2647950" cy="2933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jemplo de mensajes" id="195" name="Google Shape;195;gecc3172edc_0_4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5283" y="2999523"/>
            <a:ext cx="3076575" cy="208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rado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B0E4A396539F48A063D1D1192FE387" ma:contentTypeVersion="10" ma:contentTypeDescription="Crear nuevo documento." ma:contentTypeScope="" ma:versionID="276a41a15aa5a7e9fe20550834b30bdf">
  <xsd:schema xmlns:xsd="http://www.w3.org/2001/XMLSchema" xmlns:xs="http://www.w3.org/2001/XMLSchema" xmlns:p="http://schemas.microsoft.com/office/2006/metadata/properties" xmlns:ns2="f113382c-4500-4401-980c-2fc074c5a1fb" xmlns:ns3="0fb9fe84-3d03-4fa0-b4ef-23ecb51979cd" targetNamespace="http://schemas.microsoft.com/office/2006/metadata/properties" ma:root="true" ma:fieldsID="ee41cdaaa05d8b613456ceed46919e61" ns2:_="" ns3:_="">
    <xsd:import namespace="f113382c-4500-4401-980c-2fc074c5a1fb"/>
    <xsd:import namespace="0fb9fe84-3d03-4fa0-b4ef-23ecb51979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3382c-4500-4401-980c-2fc074c5a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360c71d9-5ca2-40c6-81ed-bdb5b18a63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9fe84-3d03-4fa0-b4ef-23ecb51979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097d722-8f7a-4af1-b0c4-3611dbc1f67c}" ma:internalName="TaxCatchAll" ma:showField="CatchAllData" ma:web="0fb9fe84-3d03-4fa0-b4ef-23ecb51979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113382c-4500-4401-980c-2fc074c5a1fb">
      <Terms xmlns="http://schemas.microsoft.com/office/infopath/2007/PartnerControls"/>
    </lcf76f155ced4ddcb4097134ff3c332f>
    <TaxCatchAll xmlns="0fb9fe84-3d03-4fa0-b4ef-23ecb51979cd" xsi:nil="true"/>
  </documentManagement>
</p:properties>
</file>

<file path=customXml/itemProps1.xml><?xml version="1.0" encoding="utf-8"?>
<ds:datastoreItem xmlns:ds="http://schemas.openxmlformats.org/officeDocument/2006/customXml" ds:itemID="{BEDAC83B-FAE4-4227-ABAC-7D3D68663878}"/>
</file>

<file path=customXml/itemProps2.xml><?xml version="1.0" encoding="utf-8"?>
<ds:datastoreItem xmlns:ds="http://schemas.openxmlformats.org/officeDocument/2006/customXml" ds:itemID="{DEA5D128-4CB3-4894-AFF4-9F30D1182F1D}"/>
</file>

<file path=customXml/itemProps3.xml><?xml version="1.0" encoding="utf-8"?>
<ds:datastoreItem xmlns:ds="http://schemas.openxmlformats.org/officeDocument/2006/customXml" ds:itemID="{861EABC5-F57F-479B-A2E8-7A453815CDC7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bosio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0x01010083B0E4A396539F48A063D1D1192FE387</vt:lpwstr>
  </property>
</Properties>
</file>