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83" r:id="rId5"/>
    <p:sldId id="267" r:id="rId6"/>
    <p:sldId id="268" r:id="rId7"/>
    <p:sldId id="269" r:id="rId8"/>
    <p:sldId id="284" r:id="rId9"/>
    <p:sldId id="258" r:id="rId10"/>
    <p:sldId id="259" r:id="rId11"/>
    <p:sldId id="260" r:id="rId12"/>
    <p:sldId id="270" r:id="rId13"/>
    <p:sldId id="261" r:id="rId14"/>
    <p:sldId id="262" r:id="rId15"/>
    <p:sldId id="263" r:id="rId16"/>
    <p:sldId id="264" r:id="rId17"/>
    <p:sldId id="285" r:id="rId18"/>
    <p:sldId id="271" r:id="rId19"/>
    <p:sldId id="265" r:id="rId20"/>
    <p:sldId id="272" r:id="rId21"/>
    <p:sldId id="266" r:id="rId22"/>
    <p:sldId id="273" r:id="rId23"/>
    <p:sldId id="274" r:id="rId24"/>
    <p:sldId id="286" r:id="rId25"/>
    <p:sldId id="275" r:id="rId26"/>
    <p:sldId id="276" r:id="rId27"/>
    <p:sldId id="277" r:id="rId28"/>
    <p:sldId id="279" r:id="rId29"/>
    <p:sldId id="281" r:id="rId30"/>
    <p:sldId id="294" r:id="rId31"/>
    <p:sldId id="295" r:id="rId32"/>
    <p:sldId id="278" r:id="rId33"/>
    <p:sldId id="280" r:id="rId34"/>
    <p:sldId id="293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6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68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02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44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44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48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14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442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30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27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16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24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5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13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91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8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85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DF8D5C-896F-4F81-926E-B5415BD2FB00}" type="datetimeFigureOut">
              <a:rPr lang="es-ES" smtClean="0"/>
              <a:t>24/09/2022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ACE6-315F-43FE-8529-851A57193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181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grafias.com/trabajos13/memor/memor" TargetMode="External"/><Relationship Id="rId2" Type="http://schemas.openxmlformats.org/officeDocument/2006/relationships/hyperlink" Target="https://www.monografias.com/trabajos14/nuevmicro/nuevmicr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grafias.com/trabajos11/basdat/basda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grafias.com/trabajos12/guiainf/guiainf#HIPOT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grafias.com/trabajos5/colarq/colar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grafias.com/trabajos14/nuevmicro/nuevmicr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grafias.com/trabajos901/evolucion-historica-concepciones-tiempo/evolucion-historica-concepciones-tiemp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grafias.com/trabajos11/basda/basda" TargetMode="External"/><Relationship Id="rId2" Type="http://schemas.openxmlformats.org/officeDocument/2006/relationships/hyperlink" Target="https://www.monografias.com/Computacion/Programac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ografias.com/trabajos10/motore/moto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grafias.com/trabajos11/basda/basda" TargetMode="External"/><Relationship Id="rId2" Type="http://schemas.openxmlformats.org/officeDocument/2006/relationships/hyperlink" Target="https://www.monografias.com/trabajos14/nuevmicro/nuevmicr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ografias.com/trabajos/adolmodin/adolmodin" TargetMode="External"/><Relationship Id="rId4" Type="http://schemas.openxmlformats.org/officeDocument/2006/relationships/hyperlink" Target="https://www.monografias.com/trabajos7/perde/per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031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Clips – Componentes Básicos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Todo comando se escribe siempre entre paréntesis. Los comandos, se ejecutan habitualmente en top-</a:t>
            </a:r>
            <a:r>
              <a:rPr lang="es-ES" dirty="0" err="1"/>
              <a:t>level</a:t>
            </a:r>
            <a:r>
              <a:rPr lang="es-ES" dirty="0"/>
              <a:t> y no devuelven </a:t>
            </a:r>
            <a:r>
              <a:rPr lang="es-ES" u="sng" dirty="0">
                <a:hlinkClick r:id="rId2"/>
              </a:rPr>
              <a:t>valor</a:t>
            </a:r>
            <a:r>
              <a:rPr lang="es-ES" dirty="0"/>
              <a:t>, al contrario que las funciones que sí retornan un valor: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exit</a:t>
            </a:r>
            <a:r>
              <a:rPr lang="es-ES" dirty="0"/>
              <a:t>) Cierra la interfaz CLIPS.</a:t>
            </a:r>
            <a:br>
              <a:rPr lang="es-ES" dirty="0"/>
            </a:br>
            <a:r>
              <a:rPr lang="es-ES" dirty="0"/>
              <a:t>(run) Lanza la ejecución del programa CLIPS actualmente cargado. Se le puede indicar el número máximo de reglas a lanzar.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clear</a:t>
            </a:r>
            <a:r>
              <a:rPr lang="es-ES" dirty="0"/>
              <a:t>) Elimina todos los hechos y reglas almacenados en </a:t>
            </a:r>
            <a:r>
              <a:rPr lang="es-ES" u="sng" dirty="0">
                <a:hlinkClick r:id="rId3"/>
              </a:rPr>
              <a:t>memoria</a:t>
            </a:r>
            <a:r>
              <a:rPr lang="es-ES" dirty="0"/>
              <a:t>, equivalente a cerrar y </a:t>
            </a:r>
            <a:r>
              <a:rPr lang="es-ES" dirty="0" err="1"/>
              <a:t>rearrancar</a:t>
            </a:r>
            <a:r>
              <a:rPr lang="es-ES" dirty="0"/>
              <a:t> CLIPS.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reset</a:t>
            </a:r>
            <a:r>
              <a:rPr lang="es-ES" dirty="0"/>
              <a:t>) Elimina sólo los hechos, no las reglas, anulando la agenda y añadiendo los elementos definidos por defecto o iniciales.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watch</a:t>
            </a:r>
            <a:r>
              <a:rPr lang="es-ES" dirty="0"/>
              <a:t> ) Permite realizar depuración del programa.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074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Clips – Componentes Básicos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Elementos básicos: </a:t>
            </a:r>
            <a:endParaRPr lang="es-ES" dirty="0" smtClean="0"/>
          </a:p>
          <a:p>
            <a:pPr marL="0" indent="0">
              <a:buNone/>
            </a:pPr>
            <a:r>
              <a:rPr lang="es-ES" u="sng" dirty="0" smtClean="0">
                <a:hlinkClick r:id="rId2"/>
              </a:rPr>
              <a:t>Tipos </a:t>
            </a:r>
            <a:r>
              <a:rPr lang="es-ES" u="sng" dirty="0">
                <a:hlinkClick r:id="rId2"/>
              </a:rPr>
              <a:t>de datos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Reales (</a:t>
            </a:r>
            <a:r>
              <a:rPr lang="es-ES" dirty="0" err="1"/>
              <a:t>float</a:t>
            </a:r>
            <a:r>
              <a:rPr lang="es-ES" dirty="0"/>
              <a:t>): 1.5, -0.7, 3.5e-10</a:t>
            </a:r>
            <a:br>
              <a:rPr lang="es-ES" dirty="0"/>
            </a:br>
            <a:r>
              <a:rPr lang="es-ES" dirty="0"/>
              <a:t>Enteros (</a:t>
            </a:r>
            <a:r>
              <a:rPr lang="es-ES" dirty="0" err="1"/>
              <a:t>integer</a:t>
            </a:r>
            <a:r>
              <a:rPr lang="es-ES" dirty="0"/>
              <a:t>): 1, -1, +3, 65</a:t>
            </a:r>
            <a:br>
              <a:rPr lang="es-ES" dirty="0"/>
            </a:br>
            <a:r>
              <a:rPr lang="es-ES" dirty="0"/>
              <a:t>Símbolos (symbols): Cualquier secuencia de caracteres que no siga el formato de un número. Distingue entre mayúsculas </a:t>
            </a:r>
            <a:r>
              <a:rPr lang="es-ES" dirty="0" smtClean="0"/>
              <a:t>y minúsculas.</a:t>
            </a:r>
          </a:p>
          <a:p>
            <a:pPr marL="0" indent="0">
              <a:buNone/>
            </a:pPr>
            <a:r>
              <a:rPr lang="es-ES" dirty="0"/>
              <a:t>Cadenas (</a:t>
            </a:r>
            <a:r>
              <a:rPr lang="es-ES" dirty="0" err="1"/>
              <a:t>strings</a:t>
            </a:r>
            <a:r>
              <a:rPr lang="es-ES" dirty="0"/>
              <a:t>): Deben estar entre </a:t>
            </a:r>
            <a:r>
              <a:rPr lang="es-ES" dirty="0" smtClean="0"/>
              <a:t>comillas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964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Clips – Componentes Básicos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Direcciones </a:t>
            </a:r>
            <a:r>
              <a:rPr lang="es-ES" dirty="0"/>
              <a:t>externas (</a:t>
            </a:r>
            <a:r>
              <a:rPr lang="es-ES" dirty="0" err="1" smtClean="0"/>
              <a:t>external-address</a:t>
            </a:r>
            <a:r>
              <a:rPr lang="es-ES" dirty="0" smtClean="0"/>
              <a:t>) Estructura </a:t>
            </a:r>
            <a:r>
              <a:rPr lang="es-ES" dirty="0"/>
              <a:t>de </a:t>
            </a:r>
            <a:r>
              <a:rPr lang="es-ES" dirty="0" smtClean="0"/>
              <a:t>datos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externa devuelta por una función escrita en C o Ada</a:t>
            </a:r>
          </a:p>
          <a:p>
            <a:r>
              <a:rPr lang="es-ES" dirty="0" smtClean="0"/>
              <a:t> </a:t>
            </a:r>
            <a:r>
              <a:rPr lang="es-ES" dirty="0"/>
              <a:t>Direcciones de hechos (</a:t>
            </a:r>
            <a:r>
              <a:rPr lang="es-ES" dirty="0" err="1" smtClean="0"/>
              <a:t>fact-address</a:t>
            </a:r>
            <a:r>
              <a:rPr lang="es-ES" dirty="0"/>
              <a:t>): Hechos referenciados</a:t>
            </a:r>
          </a:p>
          <a:p>
            <a:pPr marL="0" indent="0">
              <a:buNone/>
            </a:pPr>
            <a:r>
              <a:rPr lang="es-ES" dirty="0" smtClean="0"/>
              <a:t>por </a:t>
            </a:r>
            <a:r>
              <a:rPr lang="es-ES" dirty="0"/>
              <a:t>su posición o por un nombre</a:t>
            </a:r>
          </a:p>
          <a:p>
            <a:r>
              <a:rPr lang="es-ES" dirty="0" smtClean="0"/>
              <a:t>Nombres </a:t>
            </a:r>
            <a:r>
              <a:rPr lang="es-ES" dirty="0"/>
              <a:t>de instancias (</a:t>
            </a:r>
            <a:r>
              <a:rPr lang="es-ES" dirty="0" err="1"/>
              <a:t>instance-name</a:t>
            </a:r>
            <a:r>
              <a:rPr lang="es-ES" dirty="0"/>
              <a:t>)</a:t>
            </a:r>
          </a:p>
          <a:p>
            <a:r>
              <a:rPr lang="es-ES" dirty="0" smtClean="0"/>
              <a:t>Direcciones </a:t>
            </a:r>
            <a:r>
              <a:rPr lang="es-ES" dirty="0"/>
              <a:t>de instancias (</a:t>
            </a:r>
            <a:r>
              <a:rPr lang="es-ES" dirty="0" err="1" smtClean="0"/>
              <a:t>instance-address</a:t>
            </a:r>
            <a:r>
              <a:rPr lang="es-ES" dirty="0" smtClean="0"/>
              <a:t> </a:t>
            </a:r>
            <a:r>
              <a:rPr lang="es-ES" dirty="0" err="1"/>
              <a:t>address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436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Clips – Componentes Básicos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Elementos básicos: Constructores</a:t>
            </a:r>
            <a:br>
              <a:rPr lang="es-ES" dirty="0"/>
            </a:br>
            <a:r>
              <a:rPr lang="es-ES" dirty="0"/>
              <a:t>Permiten al programador añadir elementos tanto a la base de hechos como a la de conocimiento. Modifican el entorno CLIPS:</a:t>
            </a:r>
          </a:p>
          <a:p>
            <a:pPr marL="0" indent="0">
              <a:buNone/>
            </a:pPr>
            <a:r>
              <a:rPr lang="es-ES" dirty="0" err="1" smtClean="0"/>
              <a:t>deffunction</a:t>
            </a:r>
            <a:r>
              <a:rPr lang="es-ES" dirty="0"/>
              <a:t>: Para definir funciones</a:t>
            </a:r>
            <a:br>
              <a:rPr lang="es-ES" dirty="0"/>
            </a:br>
            <a:r>
              <a:rPr lang="es-ES" dirty="0" err="1"/>
              <a:t>defglobal</a:t>
            </a:r>
            <a:r>
              <a:rPr lang="es-ES" dirty="0"/>
              <a:t>: Para definir </a:t>
            </a:r>
            <a:r>
              <a:rPr lang="es-ES" u="sng" dirty="0">
                <a:hlinkClick r:id="rId2"/>
              </a:rPr>
              <a:t>variables</a:t>
            </a:r>
            <a:r>
              <a:rPr lang="es-ES" dirty="0"/>
              <a:t> globales</a:t>
            </a:r>
            <a:br>
              <a:rPr lang="es-ES" dirty="0"/>
            </a:br>
            <a:r>
              <a:rPr lang="es-ES" dirty="0" err="1"/>
              <a:t>deftemplate</a:t>
            </a:r>
            <a:r>
              <a:rPr lang="es-ES" dirty="0"/>
              <a:t>: Para definir plantillas</a:t>
            </a:r>
            <a:br>
              <a:rPr lang="es-ES" dirty="0"/>
            </a:br>
            <a:r>
              <a:rPr lang="es-ES" dirty="0" err="1"/>
              <a:t>deffacts</a:t>
            </a:r>
            <a:r>
              <a:rPr lang="es-ES" dirty="0"/>
              <a:t>: Para definir hechos</a:t>
            </a:r>
            <a:br>
              <a:rPr lang="es-ES" dirty="0"/>
            </a:br>
            <a:r>
              <a:rPr lang="es-ES" dirty="0" err="1"/>
              <a:t>defrule</a:t>
            </a:r>
            <a:r>
              <a:rPr lang="es-ES" dirty="0"/>
              <a:t>: Para definir reglas</a:t>
            </a:r>
            <a:br>
              <a:rPr lang="es-ES" dirty="0"/>
            </a:br>
            <a:r>
              <a:rPr lang="es-ES" dirty="0" err="1"/>
              <a:t>defmodule</a:t>
            </a:r>
            <a:r>
              <a:rPr lang="es-ES" dirty="0"/>
              <a:t>: Para definir módulos</a:t>
            </a:r>
            <a:br>
              <a:rPr lang="es-ES" dirty="0"/>
            </a:br>
            <a:r>
              <a:rPr lang="es-ES" dirty="0" err="1"/>
              <a:t>defclass</a:t>
            </a:r>
            <a:r>
              <a:rPr lang="es-ES" dirty="0"/>
              <a:t>: Para definir clases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86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Hechos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CLIPS </a:t>
            </a:r>
            <a:r>
              <a:rPr lang="es-ES" dirty="0"/>
              <a:t>mantiene una lista de hechos y reglas, permitiendo éstas operar con los hechos almacenados en la lista de hechos, dado que los hechos son necesarios para disparar o activar las reglas.</a:t>
            </a:r>
          </a:p>
          <a:p>
            <a:pPr marL="0" indent="0">
              <a:buNone/>
            </a:pPr>
            <a:r>
              <a:rPr lang="es-ES" dirty="0"/>
              <a:t>Un hecho es una forma básica de representación de información, es una pieza de información o patrón. Puede tener un campo o varios de tipo numérico, simbólico, cadena, etc., </a:t>
            </a:r>
            <a:r>
              <a:rPr lang="es-ES" dirty="0" err="1"/>
              <a:t>p.e</a:t>
            </a:r>
            <a:r>
              <a:rPr lang="es-ES" dirty="0"/>
              <a:t>. (</a:t>
            </a:r>
            <a:r>
              <a:rPr lang="es-ES" u="sng" dirty="0">
                <a:hlinkClick r:id="rId2"/>
              </a:rPr>
              <a:t>color</a:t>
            </a:r>
            <a:r>
              <a:rPr lang="es-ES" dirty="0"/>
              <a:t> azul) </a:t>
            </a:r>
            <a:r>
              <a:rPr lang="es-ES" dirty="0" err="1"/>
              <a:t>or</a:t>
            </a:r>
            <a:r>
              <a:rPr lang="es-ES" dirty="0"/>
              <a:t> (</a:t>
            </a:r>
            <a:r>
              <a:rPr lang="es-ES" dirty="0" err="1"/>
              <a:t>padre_de</a:t>
            </a:r>
            <a:r>
              <a:rPr lang="es-ES" dirty="0"/>
              <a:t> Juan Sara) (nombre “Juan Manuel”)</a:t>
            </a:r>
          </a:p>
          <a:p>
            <a:pPr marL="0" indent="0">
              <a:buNone/>
            </a:pPr>
            <a:r>
              <a:rPr lang="es-ES" dirty="0"/>
              <a:t>Los espacios separan distintos símbolos. Observa sin embargo que en una cadena no es lo mismo tener dos espacios en blanco consecutivos que sólo uno.</a:t>
            </a:r>
          </a:p>
          <a:p>
            <a:pPr marL="0" indent="0">
              <a:buNone/>
            </a:pPr>
            <a:r>
              <a:rPr lang="es-ES" dirty="0"/>
              <a:t>De similar manera, se debe tener en cuenta el uso de minúsculas y mayúsculas.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61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Hechos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valor o campo puede ser </a:t>
            </a:r>
            <a:r>
              <a:rPr lang="es-ES" dirty="0" err="1"/>
              <a:t>uni</a:t>
            </a:r>
            <a:r>
              <a:rPr lang="es-ES" dirty="0"/>
              <a:t> o </a:t>
            </a:r>
            <a:r>
              <a:rPr lang="es-ES" dirty="0" err="1"/>
              <a:t>multicampo</a:t>
            </a:r>
            <a:r>
              <a:rPr lang="es-ES" dirty="0"/>
              <a:t>:</a:t>
            </a:r>
          </a:p>
          <a:p>
            <a:r>
              <a:rPr lang="es-ES" dirty="0" err="1"/>
              <a:t>Unicampo</a:t>
            </a:r>
            <a:r>
              <a:rPr lang="es-ES" dirty="0"/>
              <a:t>: Cualquier valor de los tipos de datos mencionados anteriormente</a:t>
            </a:r>
            <a:br>
              <a:rPr lang="es-ES" dirty="0"/>
            </a:br>
            <a:r>
              <a:rPr lang="es-ES" dirty="0" err="1"/>
              <a:t>Multicampo</a:t>
            </a:r>
            <a:r>
              <a:rPr lang="es-ES" dirty="0"/>
              <a:t>: Secuencia de cero o más </a:t>
            </a:r>
            <a:r>
              <a:rPr lang="es-ES" u="sng" dirty="0">
                <a:hlinkClick r:id="rId2"/>
              </a:rPr>
              <a:t>valores</a:t>
            </a:r>
            <a:r>
              <a:rPr lang="es-ES" dirty="0"/>
              <a:t> </a:t>
            </a:r>
            <a:r>
              <a:rPr lang="es-ES" dirty="0" err="1"/>
              <a:t>unicampo</a:t>
            </a:r>
            <a:r>
              <a:rPr lang="es-ES" dirty="0"/>
              <a:t> entre paréntesis. Ejemplos:</a:t>
            </a:r>
            <a:br>
              <a:rPr lang="es-ES" dirty="0"/>
            </a:br>
            <a:r>
              <a:rPr lang="es-ES" dirty="0"/>
              <a:t>( )</a:t>
            </a:r>
            <a:br>
              <a:rPr lang="es-ES" dirty="0"/>
            </a:br>
            <a:r>
              <a:rPr lang="es-ES" dirty="0"/>
              <a:t>(x)</a:t>
            </a:r>
            <a:br>
              <a:rPr lang="es-ES" dirty="0"/>
            </a:br>
            <a:r>
              <a:rPr lang="es-ES" dirty="0"/>
              <a:t>(hola)</a:t>
            </a:r>
            <a:br>
              <a:rPr lang="es-ES" dirty="0"/>
            </a:br>
            <a:r>
              <a:rPr lang="es-ES" dirty="0"/>
              <a:t>(relaciona "rojo" 23 1e10)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122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Hechos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hechos pueden añadirse y eliminarse de forma dinámica. Para añadir uno o varios hechos empleamos la orden </a:t>
            </a:r>
            <a:r>
              <a:rPr lang="es-ES" dirty="0" err="1"/>
              <a:t>assert</a:t>
            </a:r>
            <a:r>
              <a:rPr lang="es-ES" dirty="0"/>
              <a:t>. Cada hecho se identificará a continuación mediante un índice único:</a:t>
            </a:r>
          </a:p>
          <a:p>
            <a:pPr marL="0" indent="0">
              <a:buNone/>
            </a:pPr>
            <a:r>
              <a:rPr lang="es-ES" dirty="0"/>
              <a:t>CLIPS&gt; (</a:t>
            </a:r>
            <a:r>
              <a:rPr lang="es-ES" dirty="0" err="1"/>
              <a:t>assert</a:t>
            </a:r>
            <a:r>
              <a:rPr lang="es-ES" dirty="0"/>
              <a:t> (</a:t>
            </a:r>
            <a:r>
              <a:rPr lang="es-ES" u="sng" dirty="0">
                <a:hlinkClick r:id="rId2"/>
              </a:rPr>
              <a:t>tiempo</a:t>
            </a:r>
            <a:r>
              <a:rPr lang="es-ES" dirty="0"/>
              <a:t> nublado))</a:t>
            </a:r>
          </a:p>
          <a:p>
            <a:pPr marL="0" indent="0">
              <a:buNone/>
            </a:pPr>
            <a:r>
              <a:rPr lang="es-ES" dirty="0"/>
              <a:t>Para eliminar un hecho (o varios), conociendo su identificador o índice utilizamos (</a:t>
            </a:r>
            <a:r>
              <a:rPr lang="es-ES" dirty="0" err="1"/>
              <a:t>retract</a:t>
            </a:r>
            <a:r>
              <a:rPr lang="es-ES" dirty="0"/>
              <a:t> ), por ejemplo (</a:t>
            </a:r>
            <a:r>
              <a:rPr lang="es-ES" dirty="0" err="1"/>
              <a:t>retract</a:t>
            </a:r>
            <a:r>
              <a:rPr lang="es-ES" dirty="0"/>
              <a:t> 1) elimina el hecho con identificador 1. Podemos eliminarlos todos introduciendo (</a:t>
            </a:r>
            <a:r>
              <a:rPr lang="es-ES" dirty="0" err="1"/>
              <a:t>retract</a:t>
            </a:r>
            <a:r>
              <a:rPr lang="es-ES" dirty="0"/>
              <a:t> *).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215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Hechos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creación de hechos se realiza mediante la sentencia </a:t>
            </a:r>
            <a:r>
              <a:rPr lang="es-ES" dirty="0" err="1"/>
              <a:t>assert</a:t>
            </a:r>
            <a:r>
              <a:rPr lang="es-ES" dirty="0"/>
              <a:t> (uno solo) o </a:t>
            </a:r>
            <a:r>
              <a:rPr lang="es-ES" dirty="0" err="1"/>
              <a:t>deffacts</a:t>
            </a:r>
            <a:r>
              <a:rPr lang="es-ES" dirty="0"/>
              <a:t> (un conjunto),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por </a:t>
            </a:r>
            <a:r>
              <a:rPr lang="es-ES" dirty="0"/>
              <a:t>ejemplo: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(</a:t>
            </a:r>
            <a:r>
              <a:rPr lang="es-ES" dirty="0" err="1"/>
              <a:t>assert</a:t>
            </a:r>
            <a:r>
              <a:rPr lang="es-ES" dirty="0"/>
              <a:t> (padre pepe juan))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(</a:t>
            </a:r>
            <a:r>
              <a:rPr lang="es-ES" dirty="0" err="1"/>
              <a:t>assert</a:t>
            </a:r>
            <a:r>
              <a:rPr lang="es-ES" dirty="0"/>
              <a:t> (persona (nombre "pedro") (edad 25</a:t>
            </a:r>
            <a:r>
              <a:rPr lang="es-ES" dirty="0" smtClean="0"/>
              <a:t>)))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deffacts</a:t>
            </a:r>
            <a:r>
              <a:rPr lang="es-ES" dirty="0"/>
              <a:t> mis-hechos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(</a:t>
            </a:r>
            <a:r>
              <a:rPr lang="es-ES" dirty="0"/>
              <a:t>casa roja) (pelota verde)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(</a:t>
            </a:r>
            <a:r>
              <a:rPr lang="es-ES" dirty="0"/>
              <a:t>persona (nombre "</a:t>
            </a:r>
            <a:r>
              <a:rPr lang="es-ES" dirty="0" err="1"/>
              <a:t>luis</a:t>
            </a:r>
            <a:r>
              <a:rPr lang="es-ES" dirty="0"/>
              <a:t>") (edad 33)))</a:t>
            </a:r>
          </a:p>
        </p:txBody>
      </p:sp>
    </p:spTree>
    <p:extLst>
      <p:ext uri="{BB962C8B-B14F-4D97-AF65-F5344CB8AC3E}">
        <p14:creationId xmlns:p14="http://schemas.microsoft.com/office/powerpoint/2010/main" val="778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Hechos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83632"/>
            <a:ext cx="8946541" cy="4864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Tecleando </a:t>
            </a:r>
            <a:r>
              <a:rPr lang="es-ES" dirty="0"/>
              <a:t>(</a:t>
            </a:r>
            <a:r>
              <a:rPr lang="es-ES" dirty="0" err="1"/>
              <a:t>facts</a:t>
            </a:r>
            <a:r>
              <a:rPr lang="es-ES" dirty="0"/>
              <a:t>) </a:t>
            </a:r>
            <a:r>
              <a:rPr lang="es-ES" dirty="0" smtClean="0"/>
              <a:t>nos permite ver </a:t>
            </a:r>
            <a:r>
              <a:rPr lang="es-ES" dirty="0"/>
              <a:t>la lista </a:t>
            </a:r>
            <a:r>
              <a:rPr lang="es-ES" dirty="0" smtClean="0"/>
              <a:t>completa  </a:t>
            </a:r>
            <a:r>
              <a:rPr lang="es-ES" dirty="0"/>
              <a:t>de </a:t>
            </a:r>
            <a:r>
              <a:rPr lang="es-ES" dirty="0" smtClean="0"/>
              <a:t>hechos actuales, </a:t>
            </a:r>
            <a:r>
              <a:rPr lang="es-ES" dirty="0"/>
              <a:t>apareciendo cada hecho junto a su índice o </a:t>
            </a:r>
            <a:r>
              <a:rPr lang="es-ES" dirty="0" smtClean="0"/>
              <a:t>identificador único</a:t>
            </a:r>
            <a:r>
              <a:rPr lang="es-ES" dirty="0"/>
              <a:t>.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Ejemplo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CLIPS&gt; (</a:t>
            </a:r>
            <a:r>
              <a:rPr lang="es-ES" dirty="0" err="1"/>
              <a:t>facts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f-0 (</a:t>
            </a:r>
            <a:r>
              <a:rPr lang="es-ES" dirty="0" err="1"/>
              <a:t>initial-fact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f-1 (tiempo nublado)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a total of 2 </a:t>
            </a:r>
            <a:r>
              <a:rPr lang="es-ES" dirty="0" err="1"/>
              <a:t>facts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listar los hechos a partir de un identificador </a:t>
            </a:r>
            <a:r>
              <a:rPr lang="es-ES" dirty="0" smtClean="0"/>
              <a:t>usamos </a:t>
            </a:r>
            <a:r>
              <a:rPr lang="es-ES" dirty="0"/>
              <a:t>(</a:t>
            </a:r>
            <a:r>
              <a:rPr lang="es-ES" dirty="0" err="1" smtClean="0"/>
              <a:t>facts</a:t>
            </a:r>
            <a:r>
              <a:rPr lang="es-ES" dirty="0" smtClean="0"/>
              <a:t>&lt;</a:t>
            </a:r>
            <a:r>
              <a:rPr lang="es-ES" dirty="0" err="1" smtClean="0"/>
              <a:t>nid</a:t>
            </a:r>
            <a:r>
              <a:rPr lang="es-ES" dirty="0"/>
              <a:t>&gt;).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</a:t>
            </a:r>
            <a:r>
              <a:rPr lang="es-ES" dirty="0" smtClean="0"/>
              <a:t>mostrar </a:t>
            </a:r>
            <a:r>
              <a:rPr lang="es-ES" dirty="0"/>
              <a:t>un rango concreto </a:t>
            </a:r>
            <a:r>
              <a:rPr lang="es-ES" dirty="0" smtClean="0"/>
              <a:t> </a:t>
            </a:r>
            <a:r>
              <a:rPr lang="es-ES" dirty="0"/>
              <a:t>de hechos podemos </a:t>
            </a:r>
            <a:r>
              <a:rPr lang="es-ES" dirty="0" err="1"/>
              <a:t>podemos</a:t>
            </a:r>
            <a:r>
              <a:rPr lang="es-ES" dirty="0"/>
              <a:t> teclear </a:t>
            </a:r>
            <a:r>
              <a:rPr lang="es-ES" dirty="0" smtClean="0"/>
              <a:t>los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índices límite (</a:t>
            </a:r>
            <a:r>
              <a:rPr lang="es-ES" dirty="0" err="1"/>
              <a:t>facts</a:t>
            </a:r>
            <a:r>
              <a:rPr lang="es-ES" dirty="0"/>
              <a:t> &lt;</a:t>
            </a:r>
            <a:r>
              <a:rPr lang="es-ES" dirty="0" err="1"/>
              <a:t>idmin</a:t>
            </a:r>
            <a:r>
              <a:rPr lang="es-ES" dirty="0"/>
              <a:t>&gt; &lt;</a:t>
            </a:r>
            <a:r>
              <a:rPr lang="es-ES" dirty="0" err="1"/>
              <a:t>idmax</a:t>
            </a:r>
            <a:r>
              <a:rPr lang="es-ES" dirty="0"/>
              <a:t>&gt;).</a:t>
            </a:r>
          </a:p>
        </p:txBody>
      </p:sp>
    </p:spTree>
    <p:extLst>
      <p:ext uri="{BB962C8B-B14F-4D97-AF65-F5344CB8AC3E}">
        <p14:creationId xmlns:p14="http://schemas.microsoft.com/office/powerpoint/2010/main" val="53427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Hechos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Ejemplo</a:t>
            </a:r>
          </a:p>
          <a:p>
            <a:pPr marL="0" indent="0">
              <a:buNone/>
            </a:pPr>
            <a:r>
              <a:rPr lang="es-ES" dirty="0"/>
              <a:t>CLIPS&gt; (</a:t>
            </a:r>
            <a:r>
              <a:rPr lang="es-ES" dirty="0" err="1"/>
              <a:t>clear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CLIPS&gt; (</a:t>
            </a:r>
            <a:r>
              <a:rPr lang="es-ES" dirty="0" err="1"/>
              <a:t>assert</a:t>
            </a:r>
            <a:r>
              <a:rPr lang="es-ES" dirty="0"/>
              <a:t> (lista-compra</a:t>
            </a:r>
            <a:br>
              <a:rPr lang="es-ES" dirty="0"/>
            </a:br>
            <a:r>
              <a:rPr lang="es-ES" dirty="0"/>
              <a:t>papas</a:t>
            </a:r>
            <a:br>
              <a:rPr lang="es-ES" dirty="0"/>
            </a:br>
            <a:r>
              <a:rPr lang="es-ES" dirty="0"/>
              <a:t>cebolla</a:t>
            </a:r>
            <a:br>
              <a:rPr lang="es-ES" dirty="0"/>
            </a:br>
            <a:r>
              <a:rPr lang="es-ES" dirty="0"/>
              <a:t>ajos</a:t>
            </a:r>
            <a:br>
              <a:rPr lang="es-ES" dirty="0"/>
            </a:br>
            <a:r>
              <a:rPr lang="es-ES" dirty="0"/>
              <a:t>pescado))</a:t>
            </a:r>
          </a:p>
          <a:p>
            <a:pPr marL="0" indent="0">
              <a:buNone/>
            </a:pPr>
            <a:r>
              <a:rPr lang="es-ES" dirty="0"/>
              <a:t>CLIPS&gt; (</a:t>
            </a:r>
            <a:r>
              <a:rPr lang="es-ES" dirty="0" err="1"/>
              <a:t>facts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f-0 (lista-compra papas cebolla ajos pescado)</a:t>
            </a:r>
            <a:br>
              <a:rPr lang="es-ES" dirty="0"/>
            </a:br>
            <a:r>
              <a:rPr lang="es-ES" dirty="0" err="1"/>
              <a:t>For</a:t>
            </a:r>
            <a:r>
              <a:rPr lang="es-ES" dirty="0"/>
              <a:t> a total of 1 fact.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16" y="1347537"/>
            <a:ext cx="9918784" cy="46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Desarrollado originalmente en la NASA a mediados de los 80, puede integrarse con C/C++ (en ambas direcciones). De hecho, su nombre es un acrónimo derivado de “C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</a:t>
            </a:r>
            <a:r>
              <a:rPr lang="es-ES" dirty="0" err="1"/>
              <a:t>Production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 smtClean="0"/>
              <a:t>”</a:t>
            </a:r>
          </a:p>
          <a:p>
            <a:pPr marL="0" indent="0">
              <a:buNone/>
            </a:pPr>
            <a:r>
              <a:rPr lang="es-ES" dirty="0"/>
              <a:t>Soporta programación lógica, y tanto programación imperativa como orientada a objeto (COOL)</a:t>
            </a:r>
            <a:br>
              <a:rPr lang="es-ES" dirty="0"/>
            </a:br>
            <a:r>
              <a:rPr lang="es-ES" dirty="0"/>
              <a:t>Facilita diseñar </a:t>
            </a:r>
            <a:r>
              <a:rPr lang="es-ES" u="sng" dirty="0">
                <a:hlinkClick r:id="rId2"/>
              </a:rPr>
              <a:t>programas</a:t>
            </a:r>
            <a:r>
              <a:rPr lang="es-ES" dirty="0"/>
              <a:t> dirigidos por </a:t>
            </a:r>
            <a:r>
              <a:rPr lang="es-ES" u="sng" dirty="0">
                <a:hlinkClick r:id="rId3"/>
              </a:rPr>
              <a:t>datos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En ellos los datos, o hechos, estimulan la ejecución del </a:t>
            </a:r>
            <a:r>
              <a:rPr lang="es-ES" u="sng" dirty="0">
                <a:hlinkClick r:id="rId2"/>
              </a:rPr>
              <a:t>programa</a:t>
            </a:r>
            <a:r>
              <a:rPr lang="es-ES" dirty="0"/>
              <a:t> a través del </a:t>
            </a:r>
            <a:r>
              <a:rPr lang="es-ES" u="sng" dirty="0">
                <a:hlinkClick r:id="rId4"/>
              </a:rPr>
              <a:t>motor</a:t>
            </a:r>
            <a:r>
              <a:rPr lang="es-ES" dirty="0"/>
              <a:t> de </a:t>
            </a:r>
            <a:r>
              <a:rPr lang="es-ES" dirty="0" smtClean="0"/>
              <a:t>inferencia.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56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Hechos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03312" y="1431758"/>
            <a:ext cx="8946541" cy="48166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Los hechos se </a:t>
            </a:r>
            <a:r>
              <a:rPr lang="es-ES" dirty="0" smtClean="0"/>
              <a:t>especifican siempre delimitados por paréntesis, sirviendo </a:t>
            </a:r>
            <a:r>
              <a:rPr lang="es-ES" dirty="0"/>
              <a:t>éstos de separadores, pudiendo contener uno o </a:t>
            </a:r>
            <a:r>
              <a:rPr lang="es-ES" dirty="0" smtClean="0"/>
              <a:t>varios símbolos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 smtClean="0"/>
              <a:t>Recuerda </a:t>
            </a:r>
            <a:r>
              <a:rPr lang="es-ES" dirty="0"/>
              <a:t>evitar el uso de las tildes, prueba tecleando: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assert</a:t>
            </a:r>
            <a:r>
              <a:rPr lang="es-ES" dirty="0"/>
              <a:t> </a:t>
            </a:r>
            <a:r>
              <a:rPr lang="es-ES" dirty="0" smtClean="0"/>
              <a:t>( nombre </a:t>
            </a:r>
            <a:r>
              <a:rPr lang="es-ES" dirty="0" err="1" smtClean="0"/>
              <a:t>Jose</a:t>
            </a:r>
            <a:r>
              <a:rPr lang="es-ES" dirty="0" smtClean="0"/>
              <a:t>))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primer símbolo de un hecho se emplea a menudo para indicar</a:t>
            </a:r>
          </a:p>
          <a:p>
            <a:pPr marL="0" indent="0">
              <a:buNone/>
            </a:pPr>
            <a:r>
              <a:rPr lang="es-ES" dirty="0"/>
              <a:t>una relación entre los restantes símbolos del hecho, </a:t>
            </a:r>
            <a:r>
              <a:rPr lang="es-ES" dirty="0" err="1"/>
              <a:t>p.e</a:t>
            </a:r>
            <a:r>
              <a:rPr lang="es-ES" dirty="0"/>
              <a:t>.: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padre_de</a:t>
            </a:r>
            <a:r>
              <a:rPr lang="es-ES" dirty="0"/>
              <a:t> Juan Sara)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Siendo en ese caso importante el orden de los mismos. Son hechos</a:t>
            </a:r>
          </a:p>
          <a:p>
            <a:pPr marL="0" indent="0">
              <a:buNone/>
            </a:pPr>
            <a:r>
              <a:rPr lang="es-ES" dirty="0"/>
              <a:t>ordenados.</a:t>
            </a:r>
          </a:p>
        </p:txBody>
      </p:sp>
    </p:spTree>
    <p:extLst>
      <p:ext uri="{BB962C8B-B14F-4D97-AF65-F5344CB8AC3E}">
        <p14:creationId xmlns:p14="http://schemas.microsoft.com/office/powerpoint/2010/main" val="390678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Hechos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</a:t>
            </a:r>
            <a:r>
              <a:rPr lang="es-ES" dirty="0"/>
              <a:t>otras ocasiones el orden no es importante, hablaremos de hechos no ordenados, siendo simplemente una relación de campos, donde cada campo tiene su nombre y </a:t>
            </a:r>
            <a:r>
              <a:rPr lang="es-ES" u="sng" dirty="0">
                <a:hlinkClick r:id="rId2"/>
              </a:rPr>
              <a:t>valor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u="sng" dirty="0">
                <a:hlinkClick r:id="rId3"/>
              </a:rPr>
              <a:t>datos</a:t>
            </a:r>
            <a:r>
              <a:rPr lang="es-ES" dirty="0"/>
              <a:t>–</a:t>
            </a:r>
            <a:r>
              <a:rPr lang="es-ES" u="sng" dirty="0">
                <a:hlinkClick r:id="rId4"/>
              </a:rPr>
              <a:t>persona</a:t>
            </a:r>
            <a:r>
              <a:rPr lang="es-ES" dirty="0"/>
              <a:t> (nombre Juan) (apellido </a:t>
            </a:r>
            <a:r>
              <a:rPr lang="es-ES" dirty="0" err="1"/>
              <a:t>Perez</a:t>
            </a:r>
            <a:r>
              <a:rPr lang="es-ES" dirty="0"/>
              <a:t>))</a:t>
            </a:r>
          </a:p>
          <a:p>
            <a:pPr marL="0" indent="0">
              <a:buNone/>
            </a:pPr>
            <a:r>
              <a:rPr lang="es-ES" dirty="0"/>
              <a:t>Para estos últimos CLIPS requiere la definición previa de su plantilla, por medio del constructor </a:t>
            </a:r>
            <a:r>
              <a:rPr lang="es-ES" dirty="0" err="1"/>
              <a:t>deftemplate</a:t>
            </a:r>
            <a:r>
              <a:rPr lang="es-ES" dirty="0"/>
              <a:t>, para especificar el </a:t>
            </a:r>
            <a:r>
              <a:rPr lang="es-ES" u="sng" dirty="0">
                <a:hlinkClick r:id="rId5"/>
              </a:rPr>
              <a:t>modelo</a:t>
            </a:r>
            <a:r>
              <a:rPr lang="es-ES" dirty="0"/>
              <a:t> del hecho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860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– Hechos Plantillas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19726"/>
            <a:ext cx="8946541" cy="48286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Para </a:t>
            </a:r>
            <a:r>
              <a:rPr lang="es-ES" dirty="0"/>
              <a:t>definir </a:t>
            </a:r>
            <a:r>
              <a:rPr lang="es-ES" dirty="0" smtClean="0"/>
              <a:t>una </a:t>
            </a:r>
            <a:r>
              <a:rPr lang="es-ES" dirty="0"/>
              <a:t>plantilla </a:t>
            </a:r>
            <a:r>
              <a:rPr lang="es-ES" dirty="0" smtClean="0"/>
              <a:t>con </a:t>
            </a:r>
            <a:r>
              <a:rPr lang="es-ES" dirty="0"/>
              <a:t>el constructor </a:t>
            </a:r>
            <a:r>
              <a:rPr lang="es-ES" dirty="0" err="1" smtClean="0"/>
              <a:t>deftemplate</a:t>
            </a:r>
            <a:r>
              <a:rPr lang="es-ES" dirty="0" smtClean="0"/>
              <a:t> se especifica </a:t>
            </a:r>
            <a:r>
              <a:rPr lang="es-ES" dirty="0"/>
              <a:t>el nombre de cada campo: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deftemplate</a:t>
            </a:r>
            <a:r>
              <a:rPr lang="es-ES" dirty="0"/>
              <a:t> datos-persona</a:t>
            </a:r>
          </a:p>
          <a:p>
            <a:pPr marL="0" indent="0">
              <a:buNone/>
            </a:pPr>
            <a:r>
              <a:rPr lang="es-ES" dirty="0"/>
              <a:t>(slot nombre)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multislot</a:t>
            </a:r>
            <a:r>
              <a:rPr lang="es-ES" dirty="0"/>
              <a:t> apellidos)</a:t>
            </a:r>
          </a:p>
          <a:p>
            <a:pPr marL="0" indent="0">
              <a:buNone/>
            </a:pPr>
            <a:r>
              <a:rPr lang="es-ES" dirty="0"/>
              <a:t>(slot edad)</a:t>
            </a:r>
          </a:p>
          <a:p>
            <a:pPr marL="0" indent="0">
              <a:buNone/>
            </a:pPr>
            <a:r>
              <a:rPr lang="es-ES" dirty="0"/>
              <a:t>(slot peso)</a:t>
            </a:r>
          </a:p>
          <a:p>
            <a:pPr marL="0" indent="0">
              <a:buNone/>
            </a:pPr>
            <a:r>
              <a:rPr lang="es-ES" dirty="0"/>
              <a:t>(slot altura)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multislot</a:t>
            </a:r>
            <a:r>
              <a:rPr lang="es-ES" dirty="0"/>
              <a:t> </a:t>
            </a:r>
            <a:r>
              <a:rPr lang="es-ES" dirty="0" err="1"/>
              <a:t>presion</a:t>
            </a:r>
            <a:r>
              <a:rPr lang="es-ES" dirty="0"/>
              <a:t>-arterial))</a:t>
            </a:r>
          </a:p>
          <a:p>
            <a:pPr marL="0" indent="0">
              <a:buNone/>
            </a:pPr>
            <a:r>
              <a:rPr lang="es-ES" dirty="0" smtClean="0"/>
              <a:t>Utilizando </a:t>
            </a:r>
            <a:r>
              <a:rPr lang="es-ES" dirty="0"/>
              <a:t>(</a:t>
            </a:r>
            <a:r>
              <a:rPr lang="es-ES" dirty="0" err="1"/>
              <a:t>list-deftemplates</a:t>
            </a:r>
            <a:r>
              <a:rPr lang="es-ES" dirty="0"/>
              <a:t>) listamos los nombres de las</a:t>
            </a:r>
          </a:p>
          <a:p>
            <a:pPr marL="0" indent="0">
              <a:buNone/>
            </a:pPr>
            <a:r>
              <a:rPr lang="es-ES" dirty="0"/>
              <a:t>plantillas definidas, mostrando su contenido con (</a:t>
            </a:r>
            <a:r>
              <a:rPr lang="es-ES" dirty="0" err="1"/>
              <a:t>ppdeftemplate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&lt;nombre&gt;). Finalmente (</a:t>
            </a:r>
            <a:r>
              <a:rPr lang="es-ES" dirty="0" err="1"/>
              <a:t>undeftemplate</a:t>
            </a:r>
            <a:r>
              <a:rPr lang="es-ES" dirty="0"/>
              <a:t> &lt;nombre&gt;) permite</a:t>
            </a:r>
          </a:p>
          <a:p>
            <a:pPr marL="0" indent="0">
              <a:buNone/>
            </a:pPr>
            <a:r>
              <a:rPr lang="es-ES" dirty="0"/>
              <a:t>eliminar la definición, siempre que no existan hechos en la base </a:t>
            </a:r>
            <a:r>
              <a:rPr lang="es-ES" dirty="0" smtClean="0"/>
              <a:t>de hechos </a:t>
            </a:r>
            <a:r>
              <a:rPr lang="es-ES" dirty="0"/>
              <a:t>que sigan esa </a:t>
            </a:r>
            <a:r>
              <a:rPr lang="es-ES" dirty="0" smtClean="0"/>
              <a:t>plantilla.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7117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Reglas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Las reglas </a:t>
            </a:r>
            <a:r>
              <a:rPr lang="es-ES" dirty="0" smtClean="0"/>
              <a:t>permiten </a:t>
            </a:r>
            <a:r>
              <a:rPr lang="es-ES" dirty="0"/>
              <a:t>operar con los hechos y consecuentemente </a:t>
            </a:r>
            <a:r>
              <a:rPr lang="es-ES" dirty="0" smtClean="0"/>
              <a:t>realizar </a:t>
            </a:r>
            <a:r>
              <a:rPr lang="es-ES" dirty="0"/>
              <a:t>programas con alguna utilidad.</a:t>
            </a:r>
          </a:p>
          <a:p>
            <a:pPr marL="0" indent="0">
              <a:buNone/>
            </a:pPr>
            <a:r>
              <a:rPr lang="es-ES" dirty="0" smtClean="0"/>
              <a:t>Una </a:t>
            </a:r>
            <a:r>
              <a:rPr lang="es-ES" dirty="0"/>
              <a:t>regla se define con el constructor </a:t>
            </a:r>
            <a:r>
              <a:rPr lang="es-ES" dirty="0" err="1"/>
              <a:t>defrule</a:t>
            </a:r>
            <a:r>
              <a:rPr lang="es-ES" dirty="0"/>
              <a:t> acompañado del</a:t>
            </a:r>
          </a:p>
          <a:p>
            <a:pPr marL="0" indent="0">
              <a:buNone/>
            </a:pPr>
            <a:r>
              <a:rPr lang="es-ES" dirty="0"/>
              <a:t>nombre de la regla, siguiendo la sintaxis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5" y="3657600"/>
            <a:ext cx="8843938" cy="27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09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Reglas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Las reglas en CLIPS </a:t>
            </a:r>
            <a:r>
              <a:rPr lang="es-ES" dirty="0" err="1"/>
              <a:t>estan</a:t>
            </a:r>
            <a:r>
              <a:rPr lang="es-ES" dirty="0"/>
              <a:t> formadas por: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• </a:t>
            </a:r>
            <a:r>
              <a:rPr lang="es-ES" dirty="0"/>
              <a:t>Una parte izquierda (LHS) que define las condiciones a cumplir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• </a:t>
            </a:r>
            <a:r>
              <a:rPr lang="es-ES" dirty="0"/>
              <a:t>Una parte derecha (RHS) que define las acciones a realizar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• </a:t>
            </a:r>
            <a:r>
              <a:rPr lang="es-ES" dirty="0"/>
              <a:t>Sintaxis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defrule</a:t>
            </a:r>
            <a:r>
              <a:rPr lang="es-ES" dirty="0"/>
              <a:t> nombre-regla "</a:t>
            </a:r>
            <a:r>
              <a:rPr lang="es-ES" dirty="0" smtClean="0"/>
              <a:t>comentario“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/>
              <a:t>(condicion-1) (condicion-2) ...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=&gt; </a:t>
            </a:r>
          </a:p>
          <a:p>
            <a:pPr marL="0" indent="0">
              <a:buNone/>
            </a:pPr>
            <a:r>
              <a:rPr lang="es-ES" dirty="0" smtClean="0"/>
              <a:t>(</a:t>
            </a:r>
            <a:r>
              <a:rPr lang="es-ES" dirty="0"/>
              <a:t>accion-1) (accion-2) ...)</a:t>
            </a:r>
          </a:p>
        </p:txBody>
      </p:sp>
    </p:spTree>
    <p:extLst>
      <p:ext uri="{BB962C8B-B14F-4D97-AF65-F5344CB8AC3E}">
        <p14:creationId xmlns:p14="http://schemas.microsoft.com/office/powerpoint/2010/main" val="124387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Reglas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28" y="2201779"/>
            <a:ext cx="10696072" cy="41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3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Reglas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747" y="2033337"/>
            <a:ext cx="9901989" cy="43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Reglas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21690"/>
            <a:ext cx="10250905" cy="45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07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Reglas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20" y="2045368"/>
            <a:ext cx="10647947" cy="44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07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Reglas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878" y="1620629"/>
            <a:ext cx="9508206" cy="13030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77" y="3021159"/>
            <a:ext cx="9508206" cy="34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integración con C, Ada o lenguajes procedurales.</a:t>
            </a:r>
          </a:p>
          <a:p>
            <a:r>
              <a:rPr lang="es-ES" dirty="0" smtClean="0"/>
              <a:t>Es case-</a:t>
            </a:r>
            <a:r>
              <a:rPr lang="es-ES" dirty="0" err="1" smtClean="0"/>
              <a:t>sensitive</a:t>
            </a:r>
            <a:endParaRPr lang="es-ES" dirty="0" smtClean="0"/>
          </a:p>
          <a:p>
            <a:r>
              <a:rPr lang="es-ES" dirty="0" smtClean="0"/>
              <a:t>Creado en 1984 por Software </a:t>
            </a:r>
            <a:r>
              <a:rPr lang="es-ES" dirty="0" err="1" smtClean="0"/>
              <a:t>Technology</a:t>
            </a:r>
            <a:r>
              <a:rPr lang="es-ES" dirty="0" smtClean="0"/>
              <a:t> </a:t>
            </a:r>
            <a:r>
              <a:rPr lang="es-ES" dirty="0" err="1" smtClean="0"/>
              <a:t>Branch</a:t>
            </a:r>
            <a:r>
              <a:rPr lang="es-ES" dirty="0" smtClean="0"/>
              <a:t> (STB), NASA/</a:t>
            </a:r>
            <a:r>
              <a:rPr lang="es-ES" dirty="0" err="1" smtClean="0"/>
              <a:t>Lyndon</a:t>
            </a:r>
            <a:r>
              <a:rPr lang="es-ES" dirty="0" smtClean="0"/>
              <a:t> B. Johnson </a:t>
            </a:r>
            <a:r>
              <a:rPr lang="es-ES" dirty="0" err="1" smtClean="0"/>
              <a:t>Space</a:t>
            </a:r>
            <a:r>
              <a:rPr lang="es-ES" dirty="0" smtClean="0"/>
              <a:t> Center.</a:t>
            </a:r>
          </a:p>
          <a:p>
            <a:r>
              <a:rPr lang="es-ES" dirty="0" smtClean="0"/>
              <a:t>En las primeras versiones sólo tenía capacidad para representar reglas y hechos.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2299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– Reglas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90" y="2093495"/>
            <a:ext cx="10034336" cy="43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0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Reglas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505" y="1359568"/>
            <a:ext cx="10094495" cy="50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49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- Comentarios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CLIPS pueden realizarse comentarios colocándolos detrás de un</a:t>
            </a:r>
          </a:p>
          <a:p>
            <a:pPr marL="0" indent="0">
              <a:buNone/>
            </a:pPr>
            <a:r>
              <a:rPr lang="es-ES" dirty="0"/>
              <a:t>punto y coma (;). Todos los caracteres desde el punto y coma hasta</a:t>
            </a:r>
          </a:p>
          <a:p>
            <a:pPr marL="0" indent="0">
              <a:buNone/>
            </a:pPr>
            <a:r>
              <a:rPr lang="es-ES" dirty="0"/>
              <a:t>el siguiente salto de línea serán considerados comentarios.</a:t>
            </a:r>
          </a:p>
        </p:txBody>
      </p:sp>
    </p:spTree>
    <p:extLst>
      <p:ext uri="{BB962C8B-B14F-4D97-AF65-F5344CB8AC3E}">
        <p14:creationId xmlns:p14="http://schemas.microsoft.com/office/powerpoint/2010/main" val="355298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874" y="2466474"/>
            <a:ext cx="9601200" cy="28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11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Funciones predefinidas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97242"/>
            <a:ext cx="10819984" cy="44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96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como lenguaje funcional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CLIPS incluye un lenguaje de programación funcional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• </a:t>
            </a:r>
            <a:r>
              <a:rPr lang="es-ES" dirty="0"/>
              <a:t>Éste permite definir nuevas funciones o programar las acciones a realizar en la parte derecha de las reglas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• </a:t>
            </a:r>
            <a:r>
              <a:rPr lang="es-ES" dirty="0"/>
              <a:t>Toda sentencia o estructura de control es una función que recibe unos parámetros y retorna un resultado (paradigma funcional)</a:t>
            </a:r>
          </a:p>
        </p:txBody>
      </p:sp>
    </p:spTree>
    <p:extLst>
      <p:ext uri="{BB962C8B-B14F-4D97-AF65-F5344CB8AC3E}">
        <p14:creationId xmlns:p14="http://schemas.microsoft.com/office/powerpoint/2010/main" val="373057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como lenguaje funcional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758" y="1624262"/>
            <a:ext cx="9408695" cy="47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7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como lenguaje funcional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53" y="2057400"/>
            <a:ext cx="10720136" cy="44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35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como lenguaje funcional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69817"/>
            <a:ext cx="10563726" cy="45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76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orientado a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656097"/>
            <a:ext cx="9532604" cy="49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2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HolaMundo.clp</a:t>
            </a:r>
          </a:p>
          <a:p>
            <a:pPr marL="0" indent="0">
              <a:buNone/>
            </a:pPr>
            <a:r>
              <a:rPr lang="es-ES" dirty="0" smtClean="0"/>
              <a:t>(</a:t>
            </a:r>
            <a:r>
              <a:rPr lang="es-ES" dirty="0" err="1" smtClean="0"/>
              <a:t>defrule</a:t>
            </a:r>
            <a:r>
              <a:rPr lang="es-ES" dirty="0" smtClean="0"/>
              <a:t> </a:t>
            </a:r>
            <a:r>
              <a:rPr lang="es-ES" dirty="0" err="1" smtClean="0"/>
              <a:t>HolaMundo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=&gt;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printout</a:t>
            </a:r>
            <a:r>
              <a:rPr lang="es-ES" dirty="0" smtClean="0"/>
              <a:t> t “Hola Mundo” </a:t>
            </a:r>
            <a:r>
              <a:rPr lang="es-ES" dirty="0" err="1" smtClean="0"/>
              <a:t>crlf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El comando </a:t>
            </a:r>
            <a:r>
              <a:rPr lang="es-ES" dirty="0" err="1" smtClean="0"/>
              <a:t>printout</a:t>
            </a:r>
            <a:r>
              <a:rPr lang="es-ES" dirty="0" smtClean="0"/>
              <a:t> permite realizar operaciones tanto de escritura por pantalla como en archivos.</a:t>
            </a:r>
          </a:p>
          <a:p>
            <a:pPr marL="0" indent="0">
              <a:buNone/>
            </a:pPr>
            <a:r>
              <a:rPr lang="es-ES" dirty="0" smtClean="0"/>
              <a:t>(</a:t>
            </a:r>
            <a:r>
              <a:rPr lang="es-ES" dirty="0" err="1" smtClean="0"/>
              <a:t>printout</a:t>
            </a:r>
            <a:r>
              <a:rPr lang="es-ES" dirty="0" smtClean="0"/>
              <a:t> &lt;nombre-lógico&gt; &lt;expresión&gt;</a:t>
            </a:r>
          </a:p>
          <a:p>
            <a:pPr marL="0" indent="0">
              <a:buNone/>
            </a:pPr>
            <a:r>
              <a:rPr lang="es-ES" dirty="0" err="1" smtClean="0"/>
              <a:t>Stdout</a:t>
            </a:r>
            <a:r>
              <a:rPr lang="es-ES" dirty="0" smtClean="0"/>
              <a:t> Nombre lógico que suele sustituirse por t</a:t>
            </a:r>
          </a:p>
          <a:p>
            <a:pPr marL="0" indent="0">
              <a:buNone/>
            </a:pPr>
            <a:r>
              <a:rPr lang="es-ES" dirty="0" err="1" smtClean="0"/>
              <a:t>Crlf</a:t>
            </a:r>
            <a:r>
              <a:rPr lang="es-ES" dirty="0" smtClean="0"/>
              <a:t> al final establece el fin de </a:t>
            </a:r>
            <a:r>
              <a:rPr lang="es-ES" dirty="0" err="1" smtClean="0"/>
              <a:t>linea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17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orientado a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2" y="1853248"/>
            <a:ext cx="9914020" cy="47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8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Variación muy especializada de </a:t>
            </a:r>
            <a:r>
              <a:rPr lang="es-ES" dirty="0" err="1"/>
              <a:t>Lisp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• Herramienta para desarrollo de sistemas expertos, creada en</a:t>
            </a:r>
          </a:p>
          <a:p>
            <a:pPr marL="0" indent="0">
              <a:buNone/>
            </a:pPr>
            <a:r>
              <a:rPr lang="es-ES" dirty="0"/>
              <a:t>el Johnson </a:t>
            </a:r>
            <a:r>
              <a:rPr lang="es-ES" dirty="0" err="1"/>
              <a:t>Space</a:t>
            </a:r>
            <a:r>
              <a:rPr lang="es-ES" dirty="0"/>
              <a:t> Center (NASA) en 1986</a:t>
            </a:r>
          </a:p>
          <a:p>
            <a:pPr marL="0" indent="0">
              <a:buNone/>
            </a:pPr>
            <a:r>
              <a:rPr lang="es-ES" dirty="0"/>
              <a:t>– Problemas usualmente resueltos por “expertos humanos” gracias a</a:t>
            </a:r>
          </a:p>
          <a:p>
            <a:pPr marL="0" indent="0">
              <a:buNone/>
            </a:pPr>
            <a:r>
              <a:rPr lang="es-ES" dirty="0"/>
              <a:t>su importante base de conocimiento sobre el dominio.</a:t>
            </a:r>
          </a:p>
          <a:p>
            <a:pPr marL="0" indent="0">
              <a:buNone/>
            </a:pPr>
            <a:r>
              <a:rPr lang="es-ES" dirty="0"/>
              <a:t>– Los expertos necesitan uno o varios mecanismos de razonamiento</a:t>
            </a:r>
          </a:p>
          <a:p>
            <a:pPr marL="0" indent="0">
              <a:buNone/>
            </a:pPr>
            <a:r>
              <a:rPr lang="es-ES" dirty="0"/>
              <a:t>para aplicar su conocimiento a los problemas propuestos.</a:t>
            </a:r>
          </a:p>
        </p:txBody>
      </p:sp>
    </p:spTree>
    <p:extLst>
      <p:ext uri="{BB962C8B-B14F-4D97-AF65-F5344CB8AC3E}">
        <p14:creationId xmlns:p14="http://schemas.microsoft.com/office/powerpoint/2010/main" val="2638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• Diseñado para facilitar integración con otros lenguajes:</a:t>
            </a:r>
          </a:p>
          <a:p>
            <a:pPr marL="0" indent="0">
              <a:buNone/>
            </a:pPr>
            <a:r>
              <a:rPr lang="es-ES" dirty="0"/>
              <a:t>– Puede llamarse desde otros lenguajes: CLIPS ejecuta una función,</a:t>
            </a:r>
          </a:p>
          <a:p>
            <a:pPr marL="0" indent="0">
              <a:buNone/>
            </a:pPr>
            <a:r>
              <a:rPr lang="es-ES" dirty="0"/>
              <a:t>retornando resultado y control.</a:t>
            </a:r>
          </a:p>
          <a:p>
            <a:pPr marL="0" indent="0">
              <a:buNone/>
            </a:pPr>
            <a:r>
              <a:rPr lang="es-ES" dirty="0"/>
              <a:t>– CLIPS puede llamar a funciones externas, que devuelven la salida y</a:t>
            </a:r>
          </a:p>
          <a:p>
            <a:pPr marL="0" indent="0">
              <a:buNone/>
            </a:pPr>
            <a:r>
              <a:rPr lang="es-ES" dirty="0"/>
              <a:t>control a CLIPS.</a:t>
            </a:r>
          </a:p>
          <a:p>
            <a:pPr marL="0" indent="0">
              <a:buNone/>
            </a:pPr>
            <a:r>
              <a:rPr lang="es-ES" dirty="0"/>
              <a:t>• </a:t>
            </a:r>
            <a:r>
              <a:rPr lang="es-ES" dirty="0" err="1"/>
              <a:t>Jess</a:t>
            </a:r>
            <a:r>
              <a:rPr lang="es-ES" dirty="0"/>
              <a:t> (Java </a:t>
            </a:r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Shell), CLIPS reprogramado en Java</a:t>
            </a:r>
          </a:p>
          <a:p>
            <a:pPr marL="0" indent="0">
              <a:buNone/>
            </a:pPr>
            <a:r>
              <a:rPr lang="es-ES" dirty="0"/>
              <a:t>con ligeras variaciones</a:t>
            </a:r>
          </a:p>
        </p:txBody>
      </p:sp>
    </p:spTree>
    <p:extLst>
      <p:ext uri="{BB962C8B-B14F-4D97-AF65-F5344CB8AC3E}">
        <p14:creationId xmlns:p14="http://schemas.microsoft.com/office/powerpoint/2010/main" val="186267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Sistema de </a:t>
            </a:r>
            <a:r>
              <a:rPr lang="es-ES" dirty="0"/>
              <a:t>producción </a:t>
            </a:r>
            <a:r>
              <a:rPr lang="es-ES" dirty="0" smtClean="0"/>
              <a:t>que incluye: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– Mantenimiento de la verdad con encadenamiento hacia adelante</a:t>
            </a:r>
          </a:p>
          <a:p>
            <a:pPr marL="0" indent="0">
              <a:buNone/>
            </a:pPr>
            <a:r>
              <a:rPr lang="es-ES" dirty="0"/>
              <a:t>– Adición dinámica de reglas y hechos</a:t>
            </a:r>
          </a:p>
          <a:p>
            <a:pPr marL="0" indent="0">
              <a:buNone/>
            </a:pPr>
            <a:r>
              <a:rPr lang="es-ES" dirty="0"/>
              <a:t>– Diferentes estrategias de resol </a:t>
            </a:r>
            <a:r>
              <a:rPr lang="es-ES" dirty="0" err="1"/>
              <a:t>ió</a:t>
            </a:r>
            <a:r>
              <a:rPr lang="es-ES" dirty="0"/>
              <a:t> </a:t>
            </a:r>
            <a:r>
              <a:rPr lang="es-ES" dirty="0" err="1"/>
              <a:t>uc</a:t>
            </a:r>
            <a:r>
              <a:rPr lang="es-ES" dirty="0"/>
              <a:t> n de conflictos</a:t>
            </a:r>
          </a:p>
          <a:p>
            <a:r>
              <a:rPr lang="es-ES" dirty="0" smtClean="0"/>
              <a:t>Componentes </a:t>
            </a:r>
            <a:r>
              <a:rPr lang="es-ES" dirty="0"/>
              <a:t>básicos:</a:t>
            </a:r>
          </a:p>
          <a:p>
            <a:pPr marL="0" indent="0">
              <a:buNone/>
            </a:pPr>
            <a:r>
              <a:rPr lang="es-ES" dirty="0"/>
              <a:t>– Base de hechos: Datos introducidos e inferidos</a:t>
            </a:r>
          </a:p>
          <a:p>
            <a:pPr marL="0" indent="0">
              <a:buNone/>
            </a:pPr>
            <a:r>
              <a:rPr lang="es-ES" dirty="0"/>
              <a:t>– Base de conocimiento: Reglas, funciones, ...</a:t>
            </a:r>
          </a:p>
          <a:p>
            <a:pPr marL="0" indent="0">
              <a:buNone/>
            </a:pPr>
            <a:r>
              <a:rPr lang="es-ES" dirty="0"/>
              <a:t>– Mecanismo de inferencia: Controla la ejecución</a:t>
            </a:r>
          </a:p>
          <a:p>
            <a:r>
              <a:rPr lang="es-ES" dirty="0" smtClean="0"/>
              <a:t>CLIPS </a:t>
            </a:r>
            <a:r>
              <a:rPr lang="es-ES" dirty="0"/>
              <a:t>proporciona tres elementos básicos de programación:</a:t>
            </a:r>
          </a:p>
          <a:p>
            <a:pPr marL="0" indent="0">
              <a:buNone/>
            </a:pPr>
            <a:r>
              <a:rPr lang="es-ES" dirty="0"/>
              <a:t>– Tipos primitivos de datos</a:t>
            </a:r>
          </a:p>
          <a:p>
            <a:pPr marL="0" indent="0">
              <a:buNone/>
            </a:pPr>
            <a:r>
              <a:rPr lang="es-ES" dirty="0"/>
              <a:t>– Funciones para la manipulación de los datos</a:t>
            </a:r>
          </a:p>
          <a:p>
            <a:pPr marL="0" indent="0">
              <a:buNone/>
            </a:pPr>
            <a:r>
              <a:rPr lang="es-ES" dirty="0"/>
              <a:t>– Constructores</a:t>
            </a:r>
          </a:p>
        </p:txBody>
      </p:sp>
    </p:spTree>
    <p:extLst>
      <p:ext uri="{BB962C8B-B14F-4D97-AF65-F5344CB8AC3E}">
        <p14:creationId xmlns:p14="http://schemas.microsoft.com/office/powerpoint/2010/main" val="33249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Operados Matemáticos y lógicos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operadores matemáticos se colocan antes de los argumentos notación prefijo y la utilizan todos los operadores matemáticos y lógicos.</a:t>
            </a:r>
          </a:p>
          <a:p>
            <a:r>
              <a:rPr lang="es-ES" dirty="0" smtClean="0"/>
              <a:t>Algunos ejemplos:</a:t>
            </a:r>
          </a:p>
          <a:p>
            <a:pPr marL="0" indent="0">
              <a:buNone/>
            </a:pPr>
            <a:r>
              <a:rPr lang="es-ES" dirty="0" smtClean="0"/>
              <a:t>Clips&gt; (+ 5 7)</a:t>
            </a:r>
          </a:p>
          <a:p>
            <a:pPr marL="0" indent="0">
              <a:buNone/>
            </a:pPr>
            <a:r>
              <a:rPr lang="es-ES" dirty="0" smtClean="0"/>
              <a:t>12</a:t>
            </a:r>
          </a:p>
          <a:p>
            <a:pPr marL="0" indent="0">
              <a:buNone/>
            </a:pPr>
            <a:r>
              <a:rPr lang="es-ES" dirty="0" smtClean="0"/>
              <a:t>Clips&gt;(- 5 7)</a:t>
            </a:r>
          </a:p>
          <a:p>
            <a:pPr marL="0" indent="0">
              <a:buNone/>
            </a:pPr>
            <a:r>
              <a:rPr lang="es-ES" dirty="0" smtClean="0"/>
              <a:t>-2</a:t>
            </a:r>
          </a:p>
          <a:p>
            <a:pPr marL="0" indent="0">
              <a:buNone/>
            </a:pPr>
            <a:r>
              <a:rPr lang="es-ES" dirty="0" smtClean="0"/>
              <a:t>Expresiones complejas como 10+4*19-35/12</a:t>
            </a:r>
          </a:p>
          <a:p>
            <a:pPr marL="0" indent="0">
              <a:buNone/>
            </a:pPr>
            <a:r>
              <a:rPr lang="es-ES" dirty="0" smtClean="0"/>
              <a:t>Clips&gt; (+10(-(*4 19) (/35 12)))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6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Clips – Componentes 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Componentes básicos:</a:t>
            </a:r>
            <a:br>
              <a:rPr lang="es-ES" dirty="0"/>
            </a:br>
            <a:r>
              <a:rPr lang="es-ES" dirty="0"/>
              <a:t>Base de hechos: Datos introducidos e inferidos</a:t>
            </a:r>
            <a:br>
              <a:rPr lang="es-ES" dirty="0"/>
            </a:br>
            <a:r>
              <a:rPr lang="es-ES" dirty="0"/>
              <a:t>Base de conocimiento: Reglas, funciones, …</a:t>
            </a:r>
            <a:br>
              <a:rPr lang="es-ES" dirty="0"/>
            </a:br>
            <a:r>
              <a:rPr lang="es-ES" dirty="0"/>
              <a:t>Mecanismo de inferencia: Controla la ejecución</a:t>
            </a:r>
            <a:br>
              <a:rPr lang="es-ES" dirty="0"/>
            </a:br>
            <a:r>
              <a:rPr lang="es-ES" dirty="0"/>
              <a:t>CLIPS proporciona tres elementos básicos de programación:</a:t>
            </a:r>
            <a:br>
              <a:rPr lang="es-ES" dirty="0"/>
            </a:br>
            <a:r>
              <a:rPr lang="es-ES" dirty="0"/>
              <a:t>Tipos primitivos de datos</a:t>
            </a:r>
            <a:br>
              <a:rPr lang="es-ES" dirty="0"/>
            </a:br>
            <a:r>
              <a:rPr lang="es-ES" dirty="0"/>
              <a:t>Funciones para la manipulación de los datos</a:t>
            </a:r>
            <a:br>
              <a:rPr lang="es-ES" dirty="0"/>
            </a:br>
            <a:r>
              <a:rPr lang="es-ES" dirty="0"/>
              <a:t>Constructores</a:t>
            </a:r>
          </a:p>
        </p:txBody>
      </p:sp>
    </p:spTree>
    <p:extLst>
      <p:ext uri="{BB962C8B-B14F-4D97-AF65-F5344CB8AC3E}">
        <p14:creationId xmlns:p14="http://schemas.microsoft.com/office/powerpoint/2010/main" val="709577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12DB2A2549134CBE620A737C376F56" ma:contentTypeVersion="2" ma:contentTypeDescription="Crear nuevo documento." ma:contentTypeScope="" ma:versionID="5be06ed0d2f7c6fb3e0b2cd359321d57">
  <xsd:schema xmlns:xsd="http://www.w3.org/2001/XMLSchema" xmlns:xs="http://www.w3.org/2001/XMLSchema" xmlns:p="http://schemas.microsoft.com/office/2006/metadata/properties" xmlns:ns2="b5b56112-46f6-457f-90f6-f5ac8c635e46" targetNamespace="http://schemas.microsoft.com/office/2006/metadata/properties" ma:root="true" ma:fieldsID="a06f33c872ba706309de71c5faa7edae" ns2:_="">
    <xsd:import namespace="b5b56112-46f6-457f-90f6-f5ac8c635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56112-46f6-457f-90f6-f5ac8c635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814DA9-F310-4D4A-B1BD-E189F5750B70}"/>
</file>

<file path=customXml/itemProps2.xml><?xml version="1.0" encoding="utf-8"?>
<ds:datastoreItem xmlns:ds="http://schemas.openxmlformats.org/officeDocument/2006/customXml" ds:itemID="{6E7CA4CC-4C4A-40D3-86F8-4FDDA96AE913}"/>
</file>

<file path=customXml/itemProps3.xml><?xml version="1.0" encoding="utf-8"?>
<ds:datastoreItem xmlns:ds="http://schemas.openxmlformats.org/officeDocument/2006/customXml" ds:itemID="{21BD0AF7-3357-440A-BBFD-C83A2AA83186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</TotalTime>
  <Words>1264</Words>
  <Application>Microsoft Office PowerPoint</Application>
  <PresentationFormat>Panorámica</PresentationFormat>
  <Paragraphs>178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</vt:lpstr>
      <vt:lpstr>Clips</vt:lpstr>
      <vt:lpstr>Clips</vt:lpstr>
      <vt:lpstr>Clips</vt:lpstr>
      <vt:lpstr>Clips</vt:lpstr>
      <vt:lpstr>Clips</vt:lpstr>
      <vt:lpstr>Clips</vt:lpstr>
      <vt:lpstr>Clips</vt:lpstr>
      <vt:lpstr>Operados Matemáticos y lógicos</vt:lpstr>
      <vt:lpstr>Clips – Componentes Básicos</vt:lpstr>
      <vt:lpstr>Clips – Componentes Básicos</vt:lpstr>
      <vt:lpstr>Clips – Componentes Básicos</vt:lpstr>
      <vt:lpstr>Clips – Componentes Básicos</vt:lpstr>
      <vt:lpstr>Clips – Componentes Básicos</vt:lpstr>
      <vt:lpstr>Clips - Hechos</vt:lpstr>
      <vt:lpstr>Clips - Hechos</vt:lpstr>
      <vt:lpstr>Clips - Hechos</vt:lpstr>
      <vt:lpstr>Clips Hechos</vt:lpstr>
      <vt:lpstr>Clips - Hechos</vt:lpstr>
      <vt:lpstr>Clips - Hechos</vt:lpstr>
      <vt:lpstr>Clips - Hechos</vt:lpstr>
      <vt:lpstr>Clips - Hechos</vt:lpstr>
      <vt:lpstr>Clips – Hechos Plantillas</vt:lpstr>
      <vt:lpstr>Clips - Reglas</vt:lpstr>
      <vt:lpstr>Clips - Reglas</vt:lpstr>
      <vt:lpstr>Clips - Reglas</vt:lpstr>
      <vt:lpstr>Clips - Reglas</vt:lpstr>
      <vt:lpstr>Clips - Reglas</vt:lpstr>
      <vt:lpstr>Clips - Reglas</vt:lpstr>
      <vt:lpstr>Clips - Reglas</vt:lpstr>
      <vt:lpstr>Clips – Reglas </vt:lpstr>
      <vt:lpstr>Clips - Reglas</vt:lpstr>
      <vt:lpstr>Clips - Comentarios</vt:lpstr>
      <vt:lpstr>Clips </vt:lpstr>
      <vt:lpstr>Clips Funciones predefinidas</vt:lpstr>
      <vt:lpstr>Clips como lenguaje funcional</vt:lpstr>
      <vt:lpstr>Clips como lenguaje funcional</vt:lpstr>
      <vt:lpstr>Clips como lenguaje funcional</vt:lpstr>
      <vt:lpstr>Clips como lenguaje funcional</vt:lpstr>
      <vt:lpstr>Clips orientado a objetos</vt:lpstr>
      <vt:lpstr>Clips orientado a objetos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Clips</dc:title>
  <dc:creator>matuolivadaniele@gmail.com</dc:creator>
  <cp:lastModifiedBy>matuolivadaniele@gmail.com</cp:lastModifiedBy>
  <cp:revision>57</cp:revision>
  <dcterms:created xsi:type="dcterms:W3CDTF">2022-07-21T21:05:36Z</dcterms:created>
  <dcterms:modified xsi:type="dcterms:W3CDTF">2022-09-24T23:46:22Z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0x0101001E12DB2A2549134CBE620A737C376F56</vt:lpwstr>
  </property>
</Properties>
</file>