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0" r:id="rId5"/>
    <p:sldId id="321" r:id="rId6"/>
    <p:sldId id="322" r:id="rId7"/>
    <p:sldId id="323" r:id="rId8"/>
    <p:sldId id="334" r:id="rId9"/>
    <p:sldId id="335" r:id="rId10"/>
    <p:sldId id="259" r:id="rId11"/>
    <p:sldId id="296" r:id="rId12"/>
    <p:sldId id="295" r:id="rId13"/>
    <p:sldId id="260" r:id="rId14"/>
    <p:sldId id="261" r:id="rId15"/>
    <p:sldId id="262" r:id="rId16"/>
    <p:sldId id="263" r:id="rId17"/>
    <p:sldId id="264" r:id="rId18"/>
    <p:sldId id="297" r:id="rId19"/>
    <p:sldId id="265" r:id="rId20"/>
    <p:sldId id="278" r:id="rId21"/>
    <p:sldId id="298" r:id="rId22"/>
    <p:sldId id="299" r:id="rId23"/>
    <p:sldId id="300" r:id="rId24"/>
    <p:sldId id="266" r:id="rId25"/>
    <p:sldId id="267" r:id="rId26"/>
    <p:sldId id="268" r:id="rId27"/>
    <p:sldId id="269" r:id="rId28"/>
    <p:sldId id="270" r:id="rId29"/>
    <p:sldId id="326" r:id="rId30"/>
    <p:sldId id="327" r:id="rId31"/>
    <p:sldId id="271" r:id="rId32"/>
    <p:sldId id="272" r:id="rId33"/>
    <p:sldId id="301" r:id="rId34"/>
    <p:sldId id="324" r:id="rId35"/>
    <p:sldId id="325" r:id="rId36"/>
    <p:sldId id="302" r:id="rId37"/>
    <p:sldId id="303" r:id="rId38"/>
    <p:sldId id="304" r:id="rId39"/>
    <p:sldId id="305" r:id="rId40"/>
    <p:sldId id="306" r:id="rId41"/>
    <p:sldId id="307" r:id="rId42"/>
    <p:sldId id="308" r:id="rId43"/>
    <p:sldId id="309" r:id="rId44"/>
    <p:sldId id="310" r:id="rId45"/>
    <p:sldId id="311" r:id="rId46"/>
    <p:sldId id="273" r:id="rId47"/>
    <p:sldId id="312" r:id="rId48"/>
    <p:sldId id="313" r:id="rId49"/>
    <p:sldId id="314" r:id="rId50"/>
    <p:sldId id="274" r:id="rId51"/>
    <p:sldId id="275" r:id="rId52"/>
    <p:sldId id="276" r:id="rId53"/>
    <p:sldId id="277" r:id="rId54"/>
    <p:sldId id="328" r:id="rId55"/>
    <p:sldId id="315" r:id="rId56"/>
    <p:sldId id="316" r:id="rId57"/>
    <p:sldId id="329" r:id="rId58"/>
    <p:sldId id="330" r:id="rId59"/>
    <p:sldId id="332" r:id="rId60"/>
    <p:sldId id="331" r:id="rId61"/>
    <p:sldId id="333" r:id="rId62"/>
    <p:sldId id="280" r:id="rId63"/>
    <p:sldId id="279" r:id="rId64"/>
    <p:sldId id="281" r:id="rId65"/>
    <p:sldId id="282" r:id="rId66"/>
    <p:sldId id="283" r:id="rId67"/>
    <p:sldId id="284" r:id="rId68"/>
    <p:sldId id="285" r:id="rId69"/>
    <p:sldId id="286" r:id="rId70"/>
    <p:sldId id="287" r:id="rId71"/>
    <p:sldId id="288" r:id="rId72"/>
    <p:sldId id="289" r:id="rId73"/>
    <p:sldId id="290" r:id="rId74"/>
    <p:sldId id="291" r:id="rId75"/>
    <p:sldId id="317" r:id="rId76"/>
    <p:sldId id="318" r:id="rId77"/>
    <p:sldId id="319" r:id="rId78"/>
    <p:sldId id="293" r:id="rId79"/>
    <p:sldId id="294" r:id="rId8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660"/>
  </p:normalViewPr>
  <p:slideViewPr>
    <p:cSldViewPr snapToGrid="0">
      <p:cViewPr varScale="1">
        <p:scale>
          <a:sx n="83" d="100"/>
          <a:sy n="83"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hyperlink" Target="https://www.w3schools.com/python/python_dictionaries.asp" TargetMode="External"/><Relationship Id="rId2" Type="http://schemas.openxmlformats.org/officeDocument/2006/relationships/hyperlink" Target="https://www.w3schools.com/python/python_sets.asp" TargetMode="External"/><Relationship Id="rId1" Type="http://schemas.openxmlformats.org/officeDocument/2006/relationships/hyperlink" Target="https://www.w3schools.com/python/python_tuples.asp"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w3schools.com/python/python_dictionaries.asp" TargetMode="External"/><Relationship Id="rId2" Type="http://schemas.openxmlformats.org/officeDocument/2006/relationships/hyperlink" Target="https://www.w3schools.com/python/python_sets.asp" TargetMode="External"/><Relationship Id="rId1" Type="http://schemas.openxmlformats.org/officeDocument/2006/relationships/hyperlink" Target="https://www.w3schools.com/python/python_tuples.as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5B45E-F47B-4CA7-BD65-6F4E48B77D8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90E1048-5F49-43C5-B2A9-1BA2D8E604C8}">
      <dgm:prSet/>
      <dgm:spPr/>
      <dgm:t>
        <a:bodyPr/>
        <a:lstStyle/>
        <a:p>
          <a:r>
            <a:rPr lang="es-ES"/>
            <a:t>¿Por qué Python?</a:t>
          </a:r>
          <a:endParaRPr lang="en-US"/>
        </a:p>
      </dgm:t>
    </dgm:pt>
    <dgm:pt modelId="{1FDD2025-1BFF-4C25-906E-F2A13AFD023C}" type="parTrans" cxnId="{DB870EE6-D9D6-42F0-81A7-304B55D07F28}">
      <dgm:prSet/>
      <dgm:spPr/>
      <dgm:t>
        <a:bodyPr/>
        <a:lstStyle/>
        <a:p>
          <a:endParaRPr lang="en-US"/>
        </a:p>
      </dgm:t>
    </dgm:pt>
    <dgm:pt modelId="{2EF325F9-C471-4074-B19B-80565B7E084C}" type="sibTrans" cxnId="{DB870EE6-D9D6-42F0-81A7-304B55D07F28}">
      <dgm:prSet/>
      <dgm:spPr/>
      <dgm:t>
        <a:bodyPr/>
        <a:lstStyle/>
        <a:p>
          <a:endParaRPr lang="en-US"/>
        </a:p>
      </dgm:t>
    </dgm:pt>
    <dgm:pt modelId="{4C007D81-7BA2-4D1E-B418-2706B71825C7}">
      <dgm:prSet/>
      <dgm:spPr/>
      <dgm:t>
        <a:bodyPr/>
        <a:lstStyle/>
        <a:p>
          <a:r>
            <a:rPr lang="es-ES"/>
            <a:t>Python funciona en diferentes plataformas (Windows, Mac, Linux, Raspberry Pi, etc.).</a:t>
          </a:r>
          <a:endParaRPr lang="en-US"/>
        </a:p>
      </dgm:t>
    </dgm:pt>
    <dgm:pt modelId="{782DAA99-3741-4536-9705-E9F248793CBE}" type="parTrans" cxnId="{EF189E2E-9B95-4F41-8AE6-DEDEE267BBAA}">
      <dgm:prSet/>
      <dgm:spPr/>
      <dgm:t>
        <a:bodyPr/>
        <a:lstStyle/>
        <a:p>
          <a:endParaRPr lang="en-US"/>
        </a:p>
      </dgm:t>
    </dgm:pt>
    <dgm:pt modelId="{68245B91-077E-4E57-8153-A4A6E332A31D}" type="sibTrans" cxnId="{EF189E2E-9B95-4F41-8AE6-DEDEE267BBAA}">
      <dgm:prSet/>
      <dgm:spPr/>
      <dgm:t>
        <a:bodyPr/>
        <a:lstStyle/>
        <a:p>
          <a:endParaRPr lang="en-US"/>
        </a:p>
      </dgm:t>
    </dgm:pt>
    <dgm:pt modelId="{B06A0B49-CCDA-4573-9866-4EDF383E199B}">
      <dgm:prSet/>
      <dgm:spPr/>
      <dgm:t>
        <a:bodyPr/>
        <a:lstStyle/>
        <a:p>
          <a:r>
            <a:rPr lang="es-ES"/>
            <a:t>Python tiene una sintaxis simple similar al idioma inglés.</a:t>
          </a:r>
          <a:endParaRPr lang="en-US"/>
        </a:p>
      </dgm:t>
    </dgm:pt>
    <dgm:pt modelId="{4C9E48AE-0A0F-4FF5-9196-AA5AAE028745}" type="parTrans" cxnId="{CE32C9F2-647E-47C1-885B-9A1E40597B6B}">
      <dgm:prSet/>
      <dgm:spPr/>
      <dgm:t>
        <a:bodyPr/>
        <a:lstStyle/>
        <a:p>
          <a:endParaRPr lang="en-US"/>
        </a:p>
      </dgm:t>
    </dgm:pt>
    <dgm:pt modelId="{6D8F0E69-8A98-428A-B02D-9D8134CD5FE7}" type="sibTrans" cxnId="{CE32C9F2-647E-47C1-885B-9A1E40597B6B}">
      <dgm:prSet/>
      <dgm:spPr/>
      <dgm:t>
        <a:bodyPr/>
        <a:lstStyle/>
        <a:p>
          <a:endParaRPr lang="en-US"/>
        </a:p>
      </dgm:t>
    </dgm:pt>
    <dgm:pt modelId="{E943F296-3237-46E6-9D17-C8EDB09788AA}">
      <dgm:prSet/>
      <dgm:spPr/>
      <dgm:t>
        <a:bodyPr/>
        <a:lstStyle/>
        <a:p>
          <a:r>
            <a:rPr lang="es-ES"/>
            <a:t>Python tiene una sintaxis que permite a los desarrolladores escribir programas con menos líneas que otros lenguajes de programación.</a:t>
          </a:r>
          <a:endParaRPr lang="en-US"/>
        </a:p>
      </dgm:t>
    </dgm:pt>
    <dgm:pt modelId="{4543F8F8-7469-4D67-B46F-03B8DDCCD2AE}" type="parTrans" cxnId="{B1C3D179-C977-49A1-A662-935A707AC398}">
      <dgm:prSet/>
      <dgm:spPr/>
      <dgm:t>
        <a:bodyPr/>
        <a:lstStyle/>
        <a:p>
          <a:endParaRPr lang="en-US"/>
        </a:p>
      </dgm:t>
    </dgm:pt>
    <dgm:pt modelId="{8022E3C8-CC61-4364-852C-1407D1284C23}" type="sibTrans" cxnId="{B1C3D179-C977-49A1-A662-935A707AC398}">
      <dgm:prSet/>
      <dgm:spPr/>
      <dgm:t>
        <a:bodyPr/>
        <a:lstStyle/>
        <a:p>
          <a:endParaRPr lang="en-US"/>
        </a:p>
      </dgm:t>
    </dgm:pt>
    <dgm:pt modelId="{F881B5FD-D4D8-4C61-A637-D69A419D087C}">
      <dgm:prSet/>
      <dgm:spPr/>
      <dgm:t>
        <a:bodyPr/>
        <a:lstStyle/>
        <a:p>
          <a:r>
            <a:rPr lang="es-ES"/>
            <a:t>Python se ejecuta en un sistema de interpretación, lo que significa que el código se puede ejecutar tan pronto como se escribe. Esto significa que la creación de prototipos puede ser muy rápida.</a:t>
          </a:r>
          <a:endParaRPr lang="en-US"/>
        </a:p>
      </dgm:t>
    </dgm:pt>
    <dgm:pt modelId="{D433AACA-0E1F-42C3-A27D-6014A483F75D}" type="parTrans" cxnId="{37B661A5-3E63-4ED8-9107-BA4FA2BE541A}">
      <dgm:prSet/>
      <dgm:spPr/>
      <dgm:t>
        <a:bodyPr/>
        <a:lstStyle/>
        <a:p>
          <a:endParaRPr lang="en-US"/>
        </a:p>
      </dgm:t>
    </dgm:pt>
    <dgm:pt modelId="{E8EC15FB-02C6-4033-B5DF-10790B9C2FA1}" type="sibTrans" cxnId="{37B661A5-3E63-4ED8-9107-BA4FA2BE541A}">
      <dgm:prSet/>
      <dgm:spPr/>
      <dgm:t>
        <a:bodyPr/>
        <a:lstStyle/>
        <a:p>
          <a:endParaRPr lang="en-US"/>
        </a:p>
      </dgm:t>
    </dgm:pt>
    <dgm:pt modelId="{E4AC3BE5-9BEA-48D9-961D-F74060142AA1}">
      <dgm:prSet/>
      <dgm:spPr/>
      <dgm:t>
        <a:bodyPr/>
        <a:lstStyle/>
        <a:p>
          <a:r>
            <a:rPr lang="es-ES"/>
            <a:t>Python se puede tratar de forma procesal, orientada a objetos o funcional.</a:t>
          </a:r>
          <a:endParaRPr lang="en-US"/>
        </a:p>
      </dgm:t>
    </dgm:pt>
    <dgm:pt modelId="{1A10B368-98B1-44E9-B09A-781498DE4C2D}" type="parTrans" cxnId="{E273A9AE-3B6B-49B7-9DAA-909D2085010E}">
      <dgm:prSet/>
      <dgm:spPr/>
      <dgm:t>
        <a:bodyPr/>
        <a:lstStyle/>
        <a:p>
          <a:endParaRPr lang="en-US"/>
        </a:p>
      </dgm:t>
    </dgm:pt>
    <dgm:pt modelId="{B679E0B6-D582-475D-8887-BDD970ED95FA}" type="sibTrans" cxnId="{E273A9AE-3B6B-49B7-9DAA-909D2085010E}">
      <dgm:prSet/>
      <dgm:spPr/>
      <dgm:t>
        <a:bodyPr/>
        <a:lstStyle/>
        <a:p>
          <a:endParaRPr lang="en-US"/>
        </a:p>
      </dgm:t>
    </dgm:pt>
    <dgm:pt modelId="{5472B758-93B8-4298-A9CC-4AABFF731122}" type="pres">
      <dgm:prSet presAssocID="{6405B45E-F47B-4CA7-BD65-6F4E48B77D84}" presName="diagram" presStyleCnt="0">
        <dgm:presLayoutVars>
          <dgm:dir/>
          <dgm:resizeHandles val="exact"/>
        </dgm:presLayoutVars>
      </dgm:prSet>
      <dgm:spPr/>
    </dgm:pt>
    <dgm:pt modelId="{1574F654-AB59-46DC-8C0C-429DA0FA29A2}" type="pres">
      <dgm:prSet presAssocID="{F90E1048-5F49-43C5-B2A9-1BA2D8E604C8}" presName="node" presStyleLbl="node1" presStyleIdx="0" presStyleCnt="6">
        <dgm:presLayoutVars>
          <dgm:bulletEnabled val="1"/>
        </dgm:presLayoutVars>
      </dgm:prSet>
      <dgm:spPr/>
    </dgm:pt>
    <dgm:pt modelId="{DAB50EEE-EC38-454E-9722-E2EAEFBAF826}" type="pres">
      <dgm:prSet presAssocID="{2EF325F9-C471-4074-B19B-80565B7E084C}" presName="sibTrans" presStyleCnt="0"/>
      <dgm:spPr/>
    </dgm:pt>
    <dgm:pt modelId="{BE6FF749-B506-4BAB-B20D-306CFBDDE507}" type="pres">
      <dgm:prSet presAssocID="{4C007D81-7BA2-4D1E-B418-2706B71825C7}" presName="node" presStyleLbl="node1" presStyleIdx="1" presStyleCnt="6">
        <dgm:presLayoutVars>
          <dgm:bulletEnabled val="1"/>
        </dgm:presLayoutVars>
      </dgm:prSet>
      <dgm:spPr/>
    </dgm:pt>
    <dgm:pt modelId="{C83B949A-41F5-4C50-A4B5-1A126AF23694}" type="pres">
      <dgm:prSet presAssocID="{68245B91-077E-4E57-8153-A4A6E332A31D}" presName="sibTrans" presStyleCnt="0"/>
      <dgm:spPr/>
    </dgm:pt>
    <dgm:pt modelId="{5754036E-E607-4E2B-AFA1-495F5FE8A2F2}" type="pres">
      <dgm:prSet presAssocID="{B06A0B49-CCDA-4573-9866-4EDF383E199B}" presName="node" presStyleLbl="node1" presStyleIdx="2" presStyleCnt="6">
        <dgm:presLayoutVars>
          <dgm:bulletEnabled val="1"/>
        </dgm:presLayoutVars>
      </dgm:prSet>
      <dgm:spPr/>
    </dgm:pt>
    <dgm:pt modelId="{9FAB4F57-8BD1-40F3-A2DC-CA06DD861CF2}" type="pres">
      <dgm:prSet presAssocID="{6D8F0E69-8A98-428A-B02D-9D8134CD5FE7}" presName="sibTrans" presStyleCnt="0"/>
      <dgm:spPr/>
    </dgm:pt>
    <dgm:pt modelId="{A5CDF693-1D98-46E7-8821-C1F397CD4B90}" type="pres">
      <dgm:prSet presAssocID="{E943F296-3237-46E6-9D17-C8EDB09788AA}" presName="node" presStyleLbl="node1" presStyleIdx="3" presStyleCnt="6">
        <dgm:presLayoutVars>
          <dgm:bulletEnabled val="1"/>
        </dgm:presLayoutVars>
      </dgm:prSet>
      <dgm:spPr/>
    </dgm:pt>
    <dgm:pt modelId="{85F951DE-0370-445F-B079-15AE94BEBBA6}" type="pres">
      <dgm:prSet presAssocID="{8022E3C8-CC61-4364-852C-1407D1284C23}" presName="sibTrans" presStyleCnt="0"/>
      <dgm:spPr/>
    </dgm:pt>
    <dgm:pt modelId="{D94D6BA0-1C4B-423A-8B99-3C4F7B566E88}" type="pres">
      <dgm:prSet presAssocID="{F881B5FD-D4D8-4C61-A637-D69A419D087C}" presName="node" presStyleLbl="node1" presStyleIdx="4" presStyleCnt="6">
        <dgm:presLayoutVars>
          <dgm:bulletEnabled val="1"/>
        </dgm:presLayoutVars>
      </dgm:prSet>
      <dgm:spPr/>
    </dgm:pt>
    <dgm:pt modelId="{B61BE1D5-86C5-433E-B2A6-48BAB7E3A351}" type="pres">
      <dgm:prSet presAssocID="{E8EC15FB-02C6-4033-B5DF-10790B9C2FA1}" presName="sibTrans" presStyleCnt="0"/>
      <dgm:spPr/>
    </dgm:pt>
    <dgm:pt modelId="{EAB793DC-F265-4F5F-A703-9C82F2607DB7}" type="pres">
      <dgm:prSet presAssocID="{E4AC3BE5-9BEA-48D9-961D-F74060142AA1}" presName="node" presStyleLbl="node1" presStyleIdx="5" presStyleCnt="6">
        <dgm:presLayoutVars>
          <dgm:bulletEnabled val="1"/>
        </dgm:presLayoutVars>
      </dgm:prSet>
      <dgm:spPr/>
    </dgm:pt>
  </dgm:ptLst>
  <dgm:cxnLst>
    <dgm:cxn modelId="{27E9E900-441C-4B09-AE2B-E9BC8C071ADF}" type="presOf" srcId="{B06A0B49-CCDA-4573-9866-4EDF383E199B}" destId="{5754036E-E607-4E2B-AFA1-495F5FE8A2F2}" srcOrd="0" destOrd="0" presId="urn:microsoft.com/office/officeart/2005/8/layout/default"/>
    <dgm:cxn modelId="{BBAC720C-7792-4AFB-8CC8-DE4D9BD289B8}" type="presOf" srcId="{4C007D81-7BA2-4D1E-B418-2706B71825C7}" destId="{BE6FF749-B506-4BAB-B20D-306CFBDDE507}" srcOrd="0" destOrd="0" presId="urn:microsoft.com/office/officeart/2005/8/layout/default"/>
    <dgm:cxn modelId="{EF189E2E-9B95-4F41-8AE6-DEDEE267BBAA}" srcId="{6405B45E-F47B-4CA7-BD65-6F4E48B77D84}" destId="{4C007D81-7BA2-4D1E-B418-2706B71825C7}" srcOrd="1" destOrd="0" parTransId="{782DAA99-3741-4536-9705-E9F248793CBE}" sibTransId="{68245B91-077E-4E57-8153-A4A6E332A31D}"/>
    <dgm:cxn modelId="{B0C01433-7456-4A12-AE19-8ACDB210FCA6}" type="presOf" srcId="{6405B45E-F47B-4CA7-BD65-6F4E48B77D84}" destId="{5472B758-93B8-4298-A9CC-4AABFF731122}" srcOrd="0" destOrd="0" presId="urn:microsoft.com/office/officeart/2005/8/layout/default"/>
    <dgm:cxn modelId="{62A99C44-40C0-40FE-BF48-0443158F06D0}" type="presOf" srcId="{E4AC3BE5-9BEA-48D9-961D-F74060142AA1}" destId="{EAB793DC-F265-4F5F-A703-9C82F2607DB7}" srcOrd="0" destOrd="0" presId="urn:microsoft.com/office/officeart/2005/8/layout/default"/>
    <dgm:cxn modelId="{E452B964-C20B-43BE-8DD7-9EED97CC1C0B}" type="presOf" srcId="{E943F296-3237-46E6-9D17-C8EDB09788AA}" destId="{A5CDF693-1D98-46E7-8821-C1F397CD4B90}" srcOrd="0" destOrd="0" presId="urn:microsoft.com/office/officeart/2005/8/layout/default"/>
    <dgm:cxn modelId="{B1C3D179-C977-49A1-A662-935A707AC398}" srcId="{6405B45E-F47B-4CA7-BD65-6F4E48B77D84}" destId="{E943F296-3237-46E6-9D17-C8EDB09788AA}" srcOrd="3" destOrd="0" parTransId="{4543F8F8-7469-4D67-B46F-03B8DDCCD2AE}" sibTransId="{8022E3C8-CC61-4364-852C-1407D1284C23}"/>
    <dgm:cxn modelId="{8D7AB59D-EA71-42F4-9E77-BB0B39E04B2A}" type="presOf" srcId="{F881B5FD-D4D8-4C61-A637-D69A419D087C}" destId="{D94D6BA0-1C4B-423A-8B99-3C4F7B566E88}" srcOrd="0" destOrd="0" presId="urn:microsoft.com/office/officeart/2005/8/layout/default"/>
    <dgm:cxn modelId="{37B661A5-3E63-4ED8-9107-BA4FA2BE541A}" srcId="{6405B45E-F47B-4CA7-BD65-6F4E48B77D84}" destId="{F881B5FD-D4D8-4C61-A637-D69A419D087C}" srcOrd="4" destOrd="0" parTransId="{D433AACA-0E1F-42C3-A27D-6014A483F75D}" sibTransId="{E8EC15FB-02C6-4033-B5DF-10790B9C2FA1}"/>
    <dgm:cxn modelId="{E273A9AE-3B6B-49B7-9DAA-909D2085010E}" srcId="{6405B45E-F47B-4CA7-BD65-6F4E48B77D84}" destId="{E4AC3BE5-9BEA-48D9-961D-F74060142AA1}" srcOrd="5" destOrd="0" parTransId="{1A10B368-98B1-44E9-B09A-781498DE4C2D}" sibTransId="{B679E0B6-D582-475D-8887-BDD970ED95FA}"/>
    <dgm:cxn modelId="{38B1E5C2-6188-48CE-9EFE-42308A4FBF16}" type="presOf" srcId="{F90E1048-5F49-43C5-B2A9-1BA2D8E604C8}" destId="{1574F654-AB59-46DC-8C0C-429DA0FA29A2}" srcOrd="0" destOrd="0" presId="urn:microsoft.com/office/officeart/2005/8/layout/default"/>
    <dgm:cxn modelId="{DB870EE6-D9D6-42F0-81A7-304B55D07F28}" srcId="{6405B45E-F47B-4CA7-BD65-6F4E48B77D84}" destId="{F90E1048-5F49-43C5-B2A9-1BA2D8E604C8}" srcOrd="0" destOrd="0" parTransId="{1FDD2025-1BFF-4C25-906E-F2A13AFD023C}" sibTransId="{2EF325F9-C471-4074-B19B-80565B7E084C}"/>
    <dgm:cxn modelId="{CE32C9F2-647E-47C1-885B-9A1E40597B6B}" srcId="{6405B45E-F47B-4CA7-BD65-6F4E48B77D84}" destId="{B06A0B49-CCDA-4573-9866-4EDF383E199B}" srcOrd="2" destOrd="0" parTransId="{4C9E48AE-0A0F-4FF5-9196-AA5AAE028745}" sibTransId="{6D8F0E69-8A98-428A-B02D-9D8134CD5FE7}"/>
    <dgm:cxn modelId="{773C2B23-6B79-406F-ABCE-C4674F106EDE}" type="presParOf" srcId="{5472B758-93B8-4298-A9CC-4AABFF731122}" destId="{1574F654-AB59-46DC-8C0C-429DA0FA29A2}" srcOrd="0" destOrd="0" presId="urn:microsoft.com/office/officeart/2005/8/layout/default"/>
    <dgm:cxn modelId="{875F6F63-D406-4DAA-8839-6734F00AD7A9}" type="presParOf" srcId="{5472B758-93B8-4298-A9CC-4AABFF731122}" destId="{DAB50EEE-EC38-454E-9722-E2EAEFBAF826}" srcOrd="1" destOrd="0" presId="urn:microsoft.com/office/officeart/2005/8/layout/default"/>
    <dgm:cxn modelId="{0243880D-329E-4B61-8C71-EB0DC8FBB39C}" type="presParOf" srcId="{5472B758-93B8-4298-A9CC-4AABFF731122}" destId="{BE6FF749-B506-4BAB-B20D-306CFBDDE507}" srcOrd="2" destOrd="0" presId="urn:microsoft.com/office/officeart/2005/8/layout/default"/>
    <dgm:cxn modelId="{5392A5E8-1979-490F-A7F2-7DC95935E5F8}" type="presParOf" srcId="{5472B758-93B8-4298-A9CC-4AABFF731122}" destId="{C83B949A-41F5-4C50-A4B5-1A126AF23694}" srcOrd="3" destOrd="0" presId="urn:microsoft.com/office/officeart/2005/8/layout/default"/>
    <dgm:cxn modelId="{E2F73609-28B6-4A99-B564-8CC3ABF4A88F}" type="presParOf" srcId="{5472B758-93B8-4298-A9CC-4AABFF731122}" destId="{5754036E-E607-4E2B-AFA1-495F5FE8A2F2}" srcOrd="4" destOrd="0" presId="urn:microsoft.com/office/officeart/2005/8/layout/default"/>
    <dgm:cxn modelId="{4F118FE2-E8E2-4D8E-83A0-AA754E594AC2}" type="presParOf" srcId="{5472B758-93B8-4298-A9CC-4AABFF731122}" destId="{9FAB4F57-8BD1-40F3-A2DC-CA06DD861CF2}" srcOrd="5" destOrd="0" presId="urn:microsoft.com/office/officeart/2005/8/layout/default"/>
    <dgm:cxn modelId="{3E47FC54-2174-45BE-ACEF-222881574ACF}" type="presParOf" srcId="{5472B758-93B8-4298-A9CC-4AABFF731122}" destId="{A5CDF693-1D98-46E7-8821-C1F397CD4B90}" srcOrd="6" destOrd="0" presId="urn:microsoft.com/office/officeart/2005/8/layout/default"/>
    <dgm:cxn modelId="{F4699AE6-B9A7-4F3C-8485-6F493A685BDA}" type="presParOf" srcId="{5472B758-93B8-4298-A9CC-4AABFF731122}" destId="{85F951DE-0370-445F-B079-15AE94BEBBA6}" srcOrd="7" destOrd="0" presId="urn:microsoft.com/office/officeart/2005/8/layout/default"/>
    <dgm:cxn modelId="{F03A24B3-2CFF-4C61-949E-37BAEA7E632A}" type="presParOf" srcId="{5472B758-93B8-4298-A9CC-4AABFF731122}" destId="{D94D6BA0-1C4B-423A-8B99-3C4F7B566E88}" srcOrd="8" destOrd="0" presId="urn:microsoft.com/office/officeart/2005/8/layout/default"/>
    <dgm:cxn modelId="{7A191C7E-EA27-4117-888E-913555C6AFB4}" type="presParOf" srcId="{5472B758-93B8-4298-A9CC-4AABFF731122}" destId="{B61BE1D5-86C5-433E-B2A6-48BAB7E3A351}" srcOrd="9" destOrd="0" presId="urn:microsoft.com/office/officeart/2005/8/layout/default"/>
    <dgm:cxn modelId="{F748FD6E-189C-470E-BDA1-D2EBE5D9285D}" type="presParOf" srcId="{5472B758-93B8-4298-A9CC-4AABFF731122}" destId="{EAB793DC-F265-4F5F-A703-9C82F2607D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37348-E3B7-4B2D-BE2F-79CB25E489B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BB0A9F7-3897-410D-BC2F-B042ECA27D8C}">
      <dgm:prSet/>
      <dgm:spPr/>
      <dgm:t>
        <a:bodyPr/>
        <a:lstStyle/>
        <a:p>
          <a:r>
            <a:rPr lang="es-ES"/>
            <a:t>Hay cuatro tipos de datos de colección en Python:</a:t>
          </a:r>
          <a:endParaRPr lang="en-US"/>
        </a:p>
      </dgm:t>
    </dgm:pt>
    <dgm:pt modelId="{24AFF0BF-EBE8-4521-BFD1-04BF2991539C}" type="parTrans" cxnId="{D4D0367E-B8BA-495F-B9BF-F73580A6BACB}">
      <dgm:prSet/>
      <dgm:spPr/>
      <dgm:t>
        <a:bodyPr/>
        <a:lstStyle/>
        <a:p>
          <a:endParaRPr lang="en-US"/>
        </a:p>
      </dgm:t>
    </dgm:pt>
    <dgm:pt modelId="{86C1D7C9-796D-490B-BF29-D3DA25EDC649}" type="sibTrans" cxnId="{D4D0367E-B8BA-495F-B9BF-F73580A6BACB}">
      <dgm:prSet/>
      <dgm:spPr/>
      <dgm:t>
        <a:bodyPr/>
        <a:lstStyle/>
        <a:p>
          <a:endParaRPr lang="en-US"/>
        </a:p>
      </dgm:t>
    </dgm:pt>
    <dgm:pt modelId="{F574026E-CEB1-4F3D-9901-FDEE37657C90}">
      <dgm:prSet/>
      <dgm:spPr/>
      <dgm:t>
        <a:bodyPr/>
        <a:lstStyle/>
        <a:p>
          <a:r>
            <a:rPr lang="es-ES" b="1"/>
            <a:t>La lista</a:t>
          </a:r>
          <a:r>
            <a:rPr lang="es-ES"/>
            <a:t> es una colección ordenada y modificable. Permite miembros duplicados.</a:t>
          </a:r>
          <a:endParaRPr lang="en-US"/>
        </a:p>
      </dgm:t>
    </dgm:pt>
    <dgm:pt modelId="{FD1C617B-E31D-4978-9F1D-D9389A0C6E45}" type="parTrans" cxnId="{2D3D24F8-1338-4222-AAA6-940106F62AC4}">
      <dgm:prSet/>
      <dgm:spPr/>
      <dgm:t>
        <a:bodyPr/>
        <a:lstStyle/>
        <a:p>
          <a:endParaRPr lang="en-US"/>
        </a:p>
      </dgm:t>
    </dgm:pt>
    <dgm:pt modelId="{D2E2E6BA-A76B-4407-9DB7-D9FEB3EB307E}" type="sibTrans" cxnId="{2D3D24F8-1338-4222-AAA6-940106F62AC4}">
      <dgm:prSet/>
      <dgm:spPr/>
      <dgm:t>
        <a:bodyPr/>
        <a:lstStyle/>
        <a:p>
          <a:endParaRPr lang="en-US"/>
        </a:p>
      </dgm:t>
    </dgm:pt>
    <dgm:pt modelId="{E856FF9B-ED05-4643-AE2E-4BAA5A011DF4}">
      <dgm:prSet/>
      <dgm:spPr/>
      <dgm:t>
        <a:bodyPr/>
        <a:lstStyle/>
        <a:p>
          <a:r>
            <a:rPr lang="es-ES" b="1">
              <a:hlinkClick xmlns:r="http://schemas.openxmlformats.org/officeDocument/2006/relationships" r:id="rId1"/>
            </a:rPr>
            <a:t>Tuple</a:t>
          </a:r>
          <a:r>
            <a:rPr lang="es-ES"/>
            <a:t> es una colección ordenada e inmutable. Permite miembros duplicados.</a:t>
          </a:r>
          <a:endParaRPr lang="en-US"/>
        </a:p>
      </dgm:t>
    </dgm:pt>
    <dgm:pt modelId="{9E937663-8BBD-4E8E-ACFD-074757DA19CC}" type="parTrans" cxnId="{3B33D9A7-DDAE-4BD9-B7BF-6C6816095E86}">
      <dgm:prSet/>
      <dgm:spPr/>
      <dgm:t>
        <a:bodyPr/>
        <a:lstStyle/>
        <a:p>
          <a:endParaRPr lang="en-US"/>
        </a:p>
      </dgm:t>
    </dgm:pt>
    <dgm:pt modelId="{D6C1DEBF-2689-4197-ACF3-590457D9675A}" type="sibTrans" cxnId="{3B33D9A7-DDAE-4BD9-B7BF-6C6816095E86}">
      <dgm:prSet/>
      <dgm:spPr/>
      <dgm:t>
        <a:bodyPr/>
        <a:lstStyle/>
        <a:p>
          <a:endParaRPr lang="en-US"/>
        </a:p>
      </dgm:t>
    </dgm:pt>
    <dgm:pt modelId="{F30E64C2-B3E7-4FDF-855E-A9E0E21D9EAE}">
      <dgm:prSet/>
      <dgm:spPr/>
      <dgm:t>
        <a:bodyPr/>
        <a:lstStyle/>
        <a:p>
          <a:r>
            <a:rPr lang="es-ES" b="1">
              <a:hlinkClick xmlns:r="http://schemas.openxmlformats.org/officeDocument/2006/relationships" r:id="rId2"/>
            </a:rPr>
            <a:t>Conjunto</a:t>
          </a:r>
          <a:r>
            <a:rPr lang="es-ES"/>
            <a:t> es una colección desordenada, inmutable y no indexada. No hay miembros duplicados.</a:t>
          </a:r>
          <a:endParaRPr lang="en-US"/>
        </a:p>
      </dgm:t>
    </dgm:pt>
    <dgm:pt modelId="{33745013-FE83-43B4-B785-C953F89DF3D2}" type="parTrans" cxnId="{40A51460-A59F-4D46-B8F0-7607CA50196E}">
      <dgm:prSet/>
      <dgm:spPr/>
      <dgm:t>
        <a:bodyPr/>
        <a:lstStyle/>
        <a:p>
          <a:endParaRPr lang="en-US"/>
        </a:p>
      </dgm:t>
    </dgm:pt>
    <dgm:pt modelId="{181E9177-0373-4428-8225-9B65D21D7A07}" type="sibTrans" cxnId="{40A51460-A59F-4D46-B8F0-7607CA50196E}">
      <dgm:prSet/>
      <dgm:spPr/>
      <dgm:t>
        <a:bodyPr/>
        <a:lstStyle/>
        <a:p>
          <a:endParaRPr lang="en-US"/>
        </a:p>
      </dgm:t>
    </dgm:pt>
    <dgm:pt modelId="{464F5408-C5C1-49EA-AD63-5DFF71745756}">
      <dgm:prSet/>
      <dgm:spPr/>
      <dgm:t>
        <a:bodyPr/>
        <a:lstStyle/>
        <a:p>
          <a:r>
            <a:rPr lang="es-ES" b="1">
              <a:hlinkClick xmlns:r="http://schemas.openxmlformats.org/officeDocument/2006/relationships" r:id="rId3"/>
            </a:rPr>
            <a:t>El diccionario</a:t>
          </a:r>
          <a:r>
            <a:rPr lang="es-ES"/>
            <a:t> es una colección ordenada y modificable. No hay miembros duplicados.</a:t>
          </a:r>
          <a:endParaRPr lang="en-US"/>
        </a:p>
      </dgm:t>
    </dgm:pt>
    <dgm:pt modelId="{9CAC07CA-B0E5-4BD9-A9E8-EF1855342461}" type="parTrans" cxnId="{47E8916F-F1E6-4473-B658-B6DA473099BD}">
      <dgm:prSet/>
      <dgm:spPr/>
      <dgm:t>
        <a:bodyPr/>
        <a:lstStyle/>
        <a:p>
          <a:endParaRPr lang="en-US"/>
        </a:p>
      </dgm:t>
    </dgm:pt>
    <dgm:pt modelId="{500D732D-9594-4968-9146-06F49E782E7E}" type="sibTrans" cxnId="{47E8916F-F1E6-4473-B658-B6DA473099BD}">
      <dgm:prSet/>
      <dgm:spPr/>
      <dgm:t>
        <a:bodyPr/>
        <a:lstStyle/>
        <a:p>
          <a:endParaRPr lang="en-US"/>
        </a:p>
      </dgm:t>
    </dgm:pt>
    <dgm:pt modelId="{88174C67-2088-45CF-AEA1-193524B79D44}" type="pres">
      <dgm:prSet presAssocID="{B9B37348-E3B7-4B2D-BE2F-79CB25E489B3}" presName="outerComposite" presStyleCnt="0">
        <dgm:presLayoutVars>
          <dgm:chMax val="5"/>
          <dgm:dir/>
          <dgm:resizeHandles val="exact"/>
        </dgm:presLayoutVars>
      </dgm:prSet>
      <dgm:spPr/>
    </dgm:pt>
    <dgm:pt modelId="{40F20A61-459C-40F0-B6B3-03C1C3C0CB4F}" type="pres">
      <dgm:prSet presAssocID="{B9B37348-E3B7-4B2D-BE2F-79CB25E489B3}" presName="dummyMaxCanvas" presStyleCnt="0">
        <dgm:presLayoutVars/>
      </dgm:prSet>
      <dgm:spPr/>
    </dgm:pt>
    <dgm:pt modelId="{53095AC6-7D1A-4803-893A-C90EBEC2B570}" type="pres">
      <dgm:prSet presAssocID="{B9B37348-E3B7-4B2D-BE2F-79CB25E489B3}" presName="FiveNodes_1" presStyleLbl="node1" presStyleIdx="0" presStyleCnt="5">
        <dgm:presLayoutVars>
          <dgm:bulletEnabled val="1"/>
        </dgm:presLayoutVars>
      </dgm:prSet>
      <dgm:spPr/>
    </dgm:pt>
    <dgm:pt modelId="{AF23EA9E-4BED-4ACA-B5CB-CBA978807071}" type="pres">
      <dgm:prSet presAssocID="{B9B37348-E3B7-4B2D-BE2F-79CB25E489B3}" presName="FiveNodes_2" presStyleLbl="node1" presStyleIdx="1" presStyleCnt="5">
        <dgm:presLayoutVars>
          <dgm:bulletEnabled val="1"/>
        </dgm:presLayoutVars>
      </dgm:prSet>
      <dgm:spPr/>
    </dgm:pt>
    <dgm:pt modelId="{F96CB3AE-9430-43E7-A29B-93922EAF577A}" type="pres">
      <dgm:prSet presAssocID="{B9B37348-E3B7-4B2D-BE2F-79CB25E489B3}" presName="FiveNodes_3" presStyleLbl="node1" presStyleIdx="2" presStyleCnt="5">
        <dgm:presLayoutVars>
          <dgm:bulletEnabled val="1"/>
        </dgm:presLayoutVars>
      </dgm:prSet>
      <dgm:spPr/>
    </dgm:pt>
    <dgm:pt modelId="{F4E84E1A-A682-4E1E-A993-FF5F6F2CC7D0}" type="pres">
      <dgm:prSet presAssocID="{B9B37348-E3B7-4B2D-BE2F-79CB25E489B3}" presName="FiveNodes_4" presStyleLbl="node1" presStyleIdx="3" presStyleCnt="5">
        <dgm:presLayoutVars>
          <dgm:bulletEnabled val="1"/>
        </dgm:presLayoutVars>
      </dgm:prSet>
      <dgm:spPr/>
    </dgm:pt>
    <dgm:pt modelId="{1AF039D5-27B4-47CB-B703-D65669E2A32E}" type="pres">
      <dgm:prSet presAssocID="{B9B37348-E3B7-4B2D-BE2F-79CB25E489B3}" presName="FiveNodes_5" presStyleLbl="node1" presStyleIdx="4" presStyleCnt="5">
        <dgm:presLayoutVars>
          <dgm:bulletEnabled val="1"/>
        </dgm:presLayoutVars>
      </dgm:prSet>
      <dgm:spPr/>
    </dgm:pt>
    <dgm:pt modelId="{AA83CABF-EE21-4DDF-B4C5-AC0138942898}" type="pres">
      <dgm:prSet presAssocID="{B9B37348-E3B7-4B2D-BE2F-79CB25E489B3}" presName="FiveConn_1-2" presStyleLbl="fgAccFollowNode1" presStyleIdx="0" presStyleCnt="4">
        <dgm:presLayoutVars>
          <dgm:bulletEnabled val="1"/>
        </dgm:presLayoutVars>
      </dgm:prSet>
      <dgm:spPr/>
    </dgm:pt>
    <dgm:pt modelId="{7410FFF9-2E1E-4B74-BD7E-9FFADF0624E5}" type="pres">
      <dgm:prSet presAssocID="{B9B37348-E3B7-4B2D-BE2F-79CB25E489B3}" presName="FiveConn_2-3" presStyleLbl="fgAccFollowNode1" presStyleIdx="1" presStyleCnt="4">
        <dgm:presLayoutVars>
          <dgm:bulletEnabled val="1"/>
        </dgm:presLayoutVars>
      </dgm:prSet>
      <dgm:spPr/>
    </dgm:pt>
    <dgm:pt modelId="{97470A39-6316-488C-B5D5-84EBD8376008}" type="pres">
      <dgm:prSet presAssocID="{B9B37348-E3B7-4B2D-BE2F-79CB25E489B3}" presName="FiveConn_3-4" presStyleLbl="fgAccFollowNode1" presStyleIdx="2" presStyleCnt="4">
        <dgm:presLayoutVars>
          <dgm:bulletEnabled val="1"/>
        </dgm:presLayoutVars>
      </dgm:prSet>
      <dgm:spPr/>
    </dgm:pt>
    <dgm:pt modelId="{048BE2CB-7261-4F22-9B6E-27C2E3C6CEA2}" type="pres">
      <dgm:prSet presAssocID="{B9B37348-E3B7-4B2D-BE2F-79CB25E489B3}" presName="FiveConn_4-5" presStyleLbl="fgAccFollowNode1" presStyleIdx="3" presStyleCnt="4">
        <dgm:presLayoutVars>
          <dgm:bulletEnabled val="1"/>
        </dgm:presLayoutVars>
      </dgm:prSet>
      <dgm:spPr/>
    </dgm:pt>
    <dgm:pt modelId="{087B8157-4FB4-445C-9C3E-0A3104F28AE4}" type="pres">
      <dgm:prSet presAssocID="{B9B37348-E3B7-4B2D-BE2F-79CB25E489B3}" presName="FiveNodes_1_text" presStyleLbl="node1" presStyleIdx="4" presStyleCnt="5">
        <dgm:presLayoutVars>
          <dgm:bulletEnabled val="1"/>
        </dgm:presLayoutVars>
      </dgm:prSet>
      <dgm:spPr/>
    </dgm:pt>
    <dgm:pt modelId="{FFFC1A1C-B6D9-4E74-8890-D86E93088F0C}" type="pres">
      <dgm:prSet presAssocID="{B9B37348-E3B7-4B2D-BE2F-79CB25E489B3}" presName="FiveNodes_2_text" presStyleLbl="node1" presStyleIdx="4" presStyleCnt="5">
        <dgm:presLayoutVars>
          <dgm:bulletEnabled val="1"/>
        </dgm:presLayoutVars>
      </dgm:prSet>
      <dgm:spPr/>
    </dgm:pt>
    <dgm:pt modelId="{54D48C9A-CE2B-4D70-A645-EF8B753BA55A}" type="pres">
      <dgm:prSet presAssocID="{B9B37348-E3B7-4B2D-BE2F-79CB25E489B3}" presName="FiveNodes_3_text" presStyleLbl="node1" presStyleIdx="4" presStyleCnt="5">
        <dgm:presLayoutVars>
          <dgm:bulletEnabled val="1"/>
        </dgm:presLayoutVars>
      </dgm:prSet>
      <dgm:spPr/>
    </dgm:pt>
    <dgm:pt modelId="{B6EE871F-7808-427C-8983-302F34007BE7}" type="pres">
      <dgm:prSet presAssocID="{B9B37348-E3B7-4B2D-BE2F-79CB25E489B3}" presName="FiveNodes_4_text" presStyleLbl="node1" presStyleIdx="4" presStyleCnt="5">
        <dgm:presLayoutVars>
          <dgm:bulletEnabled val="1"/>
        </dgm:presLayoutVars>
      </dgm:prSet>
      <dgm:spPr/>
    </dgm:pt>
    <dgm:pt modelId="{2D0F599E-E4AE-4128-B461-635495091E04}" type="pres">
      <dgm:prSet presAssocID="{B9B37348-E3B7-4B2D-BE2F-79CB25E489B3}" presName="FiveNodes_5_text" presStyleLbl="node1" presStyleIdx="4" presStyleCnt="5">
        <dgm:presLayoutVars>
          <dgm:bulletEnabled val="1"/>
        </dgm:presLayoutVars>
      </dgm:prSet>
      <dgm:spPr/>
    </dgm:pt>
  </dgm:ptLst>
  <dgm:cxnLst>
    <dgm:cxn modelId="{272CB406-150F-4C19-8EB4-C47E96F0DFAD}" type="presOf" srcId="{5BB0A9F7-3897-410D-BC2F-B042ECA27D8C}" destId="{087B8157-4FB4-445C-9C3E-0A3104F28AE4}" srcOrd="1" destOrd="0" presId="urn:microsoft.com/office/officeart/2005/8/layout/vProcess5"/>
    <dgm:cxn modelId="{59E5F93B-F10A-456F-A28E-D3536F5593B4}" type="presOf" srcId="{D2E2E6BA-A76B-4407-9DB7-D9FEB3EB307E}" destId="{7410FFF9-2E1E-4B74-BD7E-9FFADF0624E5}" srcOrd="0" destOrd="0" presId="urn:microsoft.com/office/officeart/2005/8/layout/vProcess5"/>
    <dgm:cxn modelId="{40A51460-A59F-4D46-B8F0-7607CA50196E}" srcId="{B9B37348-E3B7-4B2D-BE2F-79CB25E489B3}" destId="{F30E64C2-B3E7-4FDF-855E-A9E0E21D9EAE}" srcOrd="3" destOrd="0" parTransId="{33745013-FE83-43B4-B785-C953F89DF3D2}" sibTransId="{181E9177-0373-4428-8225-9B65D21D7A07}"/>
    <dgm:cxn modelId="{12A26F66-F88A-44D8-B61B-35C39EB1F0FE}" type="presOf" srcId="{D6C1DEBF-2689-4197-ACF3-590457D9675A}" destId="{97470A39-6316-488C-B5D5-84EBD8376008}" srcOrd="0" destOrd="0" presId="urn:microsoft.com/office/officeart/2005/8/layout/vProcess5"/>
    <dgm:cxn modelId="{003EB266-AE3D-42C8-B226-9062D02C84B9}" type="presOf" srcId="{E856FF9B-ED05-4643-AE2E-4BAA5A011DF4}" destId="{F96CB3AE-9430-43E7-A29B-93922EAF577A}" srcOrd="0" destOrd="0" presId="urn:microsoft.com/office/officeart/2005/8/layout/vProcess5"/>
    <dgm:cxn modelId="{10F5D66E-F9EB-429B-9BD3-F83DA53DC964}" type="presOf" srcId="{F30E64C2-B3E7-4FDF-855E-A9E0E21D9EAE}" destId="{F4E84E1A-A682-4E1E-A993-FF5F6F2CC7D0}" srcOrd="0" destOrd="0" presId="urn:microsoft.com/office/officeart/2005/8/layout/vProcess5"/>
    <dgm:cxn modelId="{47E8916F-F1E6-4473-B658-B6DA473099BD}" srcId="{B9B37348-E3B7-4B2D-BE2F-79CB25E489B3}" destId="{464F5408-C5C1-49EA-AD63-5DFF71745756}" srcOrd="4" destOrd="0" parTransId="{9CAC07CA-B0E5-4BD9-A9E8-EF1855342461}" sibTransId="{500D732D-9594-4968-9146-06F49E782E7E}"/>
    <dgm:cxn modelId="{D4403552-9D74-4F0A-9744-1B136835A3D9}" type="presOf" srcId="{E856FF9B-ED05-4643-AE2E-4BAA5A011DF4}" destId="{54D48C9A-CE2B-4D70-A645-EF8B753BA55A}" srcOrd="1" destOrd="0" presId="urn:microsoft.com/office/officeart/2005/8/layout/vProcess5"/>
    <dgm:cxn modelId="{3FE6C152-F9A3-4133-9E3D-B15589B4A9CC}" type="presOf" srcId="{F574026E-CEB1-4F3D-9901-FDEE37657C90}" destId="{AF23EA9E-4BED-4ACA-B5CB-CBA978807071}" srcOrd="0" destOrd="0" presId="urn:microsoft.com/office/officeart/2005/8/layout/vProcess5"/>
    <dgm:cxn modelId="{2D4BB87D-E565-4A4F-829F-A5EAE254132B}" type="presOf" srcId="{B9B37348-E3B7-4B2D-BE2F-79CB25E489B3}" destId="{88174C67-2088-45CF-AEA1-193524B79D44}" srcOrd="0" destOrd="0" presId="urn:microsoft.com/office/officeart/2005/8/layout/vProcess5"/>
    <dgm:cxn modelId="{D4D0367E-B8BA-495F-B9BF-F73580A6BACB}" srcId="{B9B37348-E3B7-4B2D-BE2F-79CB25E489B3}" destId="{5BB0A9F7-3897-410D-BC2F-B042ECA27D8C}" srcOrd="0" destOrd="0" parTransId="{24AFF0BF-EBE8-4521-BFD1-04BF2991539C}" sibTransId="{86C1D7C9-796D-490B-BF29-D3DA25EDC649}"/>
    <dgm:cxn modelId="{6F544E90-228B-4FA9-83E9-6F7CC2AEAB5E}" type="presOf" srcId="{181E9177-0373-4428-8225-9B65D21D7A07}" destId="{048BE2CB-7261-4F22-9B6E-27C2E3C6CEA2}" srcOrd="0" destOrd="0" presId="urn:microsoft.com/office/officeart/2005/8/layout/vProcess5"/>
    <dgm:cxn modelId="{C304FB94-5F76-4848-AE77-6B1F7A92313D}" type="presOf" srcId="{5BB0A9F7-3897-410D-BC2F-B042ECA27D8C}" destId="{53095AC6-7D1A-4803-893A-C90EBEC2B570}" srcOrd="0" destOrd="0" presId="urn:microsoft.com/office/officeart/2005/8/layout/vProcess5"/>
    <dgm:cxn modelId="{743BF99A-894C-4C4C-9728-1F1CF5B745CC}" type="presOf" srcId="{F30E64C2-B3E7-4FDF-855E-A9E0E21D9EAE}" destId="{B6EE871F-7808-427C-8983-302F34007BE7}" srcOrd="1" destOrd="0" presId="urn:microsoft.com/office/officeart/2005/8/layout/vProcess5"/>
    <dgm:cxn modelId="{46F05CA6-B62F-43B2-A39F-606BB87800C2}" type="presOf" srcId="{464F5408-C5C1-49EA-AD63-5DFF71745756}" destId="{1AF039D5-27B4-47CB-B703-D65669E2A32E}" srcOrd="0" destOrd="0" presId="urn:microsoft.com/office/officeart/2005/8/layout/vProcess5"/>
    <dgm:cxn modelId="{3B33D9A7-DDAE-4BD9-B7BF-6C6816095E86}" srcId="{B9B37348-E3B7-4B2D-BE2F-79CB25E489B3}" destId="{E856FF9B-ED05-4643-AE2E-4BAA5A011DF4}" srcOrd="2" destOrd="0" parTransId="{9E937663-8BBD-4E8E-ACFD-074757DA19CC}" sibTransId="{D6C1DEBF-2689-4197-ACF3-590457D9675A}"/>
    <dgm:cxn modelId="{C51F9BC2-92EB-462A-BDCD-B76EF1F5C6B6}" type="presOf" srcId="{464F5408-C5C1-49EA-AD63-5DFF71745756}" destId="{2D0F599E-E4AE-4128-B461-635495091E04}" srcOrd="1" destOrd="0" presId="urn:microsoft.com/office/officeart/2005/8/layout/vProcess5"/>
    <dgm:cxn modelId="{703E1ADD-AE18-40C0-BC8C-85823E02CFFA}" type="presOf" srcId="{86C1D7C9-796D-490B-BF29-D3DA25EDC649}" destId="{AA83CABF-EE21-4DDF-B4C5-AC0138942898}" srcOrd="0" destOrd="0" presId="urn:microsoft.com/office/officeart/2005/8/layout/vProcess5"/>
    <dgm:cxn modelId="{0B9EF1F2-E77B-4B65-AE9C-F9A6B3F538D6}" type="presOf" srcId="{F574026E-CEB1-4F3D-9901-FDEE37657C90}" destId="{FFFC1A1C-B6D9-4E74-8890-D86E93088F0C}" srcOrd="1" destOrd="0" presId="urn:microsoft.com/office/officeart/2005/8/layout/vProcess5"/>
    <dgm:cxn modelId="{2D3D24F8-1338-4222-AAA6-940106F62AC4}" srcId="{B9B37348-E3B7-4B2D-BE2F-79CB25E489B3}" destId="{F574026E-CEB1-4F3D-9901-FDEE37657C90}" srcOrd="1" destOrd="0" parTransId="{FD1C617B-E31D-4978-9F1D-D9389A0C6E45}" sibTransId="{D2E2E6BA-A76B-4407-9DB7-D9FEB3EB307E}"/>
    <dgm:cxn modelId="{5680D8D4-D9EA-4F42-ABA0-1E6FA4E805F1}" type="presParOf" srcId="{88174C67-2088-45CF-AEA1-193524B79D44}" destId="{40F20A61-459C-40F0-B6B3-03C1C3C0CB4F}" srcOrd="0" destOrd="0" presId="urn:microsoft.com/office/officeart/2005/8/layout/vProcess5"/>
    <dgm:cxn modelId="{942C21E8-7282-486C-B985-CD44BF7FB968}" type="presParOf" srcId="{88174C67-2088-45CF-AEA1-193524B79D44}" destId="{53095AC6-7D1A-4803-893A-C90EBEC2B570}" srcOrd="1" destOrd="0" presId="urn:microsoft.com/office/officeart/2005/8/layout/vProcess5"/>
    <dgm:cxn modelId="{8CCD9263-6CF4-4C33-946A-F8A9E668F98F}" type="presParOf" srcId="{88174C67-2088-45CF-AEA1-193524B79D44}" destId="{AF23EA9E-4BED-4ACA-B5CB-CBA978807071}" srcOrd="2" destOrd="0" presId="urn:microsoft.com/office/officeart/2005/8/layout/vProcess5"/>
    <dgm:cxn modelId="{55C6A171-A8B0-4433-BBA4-3F3102B499F1}" type="presParOf" srcId="{88174C67-2088-45CF-AEA1-193524B79D44}" destId="{F96CB3AE-9430-43E7-A29B-93922EAF577A}" srcOrd="3" destOrd="0" presId="urn:microsoft.com/office/officeart/2005/8/layout/vProcess5"/>
    <dgm:cxn modelId="{25C9F772-3CA2-4681-81A2-D59C67F40761}" type="presParOf" srcId="{88174C67-2088-45CF-AEA1-193524B79D44}" destId="{F4E84E1A-A682-4E1E-A993-FF5F6F2CC7D0}" srcOrd="4" destOrd="0" presId="urn:microsoft.com/office/officeart/2005/8/layout/vProcess5"/>
    <dgm:cxn modelId="{43213E5D-5935-4227-840C-6DEA1F16518B}" type="presParOf" srcId="{88174C67-2088-45CF-AEA1-193524B79D44}" destId="{1AF039D5-27B4-47CB-B703-D65669E2A32E}" srcOrd="5" destOrd="0" presId="urn:microsoft.com/office/officeart/2005/8/layout/vProcess5"/>
    <dgm:cxn modelId="{090578C8-9977-46C0-AD19-B0BC8CE4DD39}" type="presParOf" srcId="{88174C67-2088-45CF-AEA1-193524B79D44}" destId="{AA83CABF-EE21-4DDF-B4C5-AC0138942898}" srcOrd="6" destOrd="0" presId="urn:microsoft.com/office/officeart/2005/8/layout/vProcess5"/>
    <dgm:cxn modelId="{8918C9F5-4D6C-48EB-A3BB-17BEEF6AB527}" type="presParOf" srcId="{88174C67-2088-45CF-AEA1-193524B79D44}" destId="{7410FFF9-2E1E-4B74-BD7E-9FFADF0624E5}" srcOrd="7" destOrd="0" presId="urn:microsoft.com/office/officeart/2005/8/layout/vProcess5"/>
    <dgm:cxn modelId="{24BA56D5-F891-4BAE-BA34-515BA52D5F74}" type="presParOf" srcId="{88174C67-2088-45CF-AEA1-193524B79D44}" destId="{97470A39-6316-488C-B5D5-84EBD8376008}" srcOrd="8" destOrd="0" presId="urn:microsoft.com/office/officeart/2005/8/layout/vProcess5"/>
    <dgm:cxn modelId="{D18FDF10-972F-4252-9AEA-2D583598E687}" type="presParOf" srcId="{88174C67-2088-45CF-AEA1-193524B79D44}" destId="{048BE2CB-7261-4F22-9B6E-27C2E3C6CEA2}" srcOrd="9" destOrd="0" presId="urn:microsoft.com/office/officeart/2005/8/layout/vProcess5"/>
    <dgm:cxn modelId="{224C83E5-D955-427B-B074-947334747E56}" type="presParOf" srcId="{88174C67-2088-45CF-AEA1-193524B79D44}" destId="{087B8157-4FB4-445C-9C3E-0A3104F28AE4}" srcOrd="10" destOrd="0" presId="urn:microsoft.com/office/officeart/2005/8/layout/vProcess5"/>
    <dgm:cxn modelId="{11175680-9A6F-4210-A097-37DC1F84329D}" type="presParOf" srcId="{88174C67-2088-45CF-AEA1-193524B79D44}" destId="{FFFC1A1C-B6D9-4E74-8890-D86E93088F0C}" srcOrd="11" destOrd="0" presId="urn:microsoft.com/office/officeart/2005/8/layout/vProcess5"/>
    <dgm:cxn modelId="{61EF2D9A-7869-4F34-AAD6-C4F7495B3B60}" type="presParOf" srcId="{88174C67-2088-45CF-AEA1-193524B79D44}" destId="{54D48C9A-CE2B-4D70-A645-EF8B753BA55A}" srcOrd="12" destOrd="0" presId="urn:microsoft.com/office/officeart/2005/8/layout/vProcess5"/>
    <dgm:cxn modelId="{3FE7738C-9EBD-4D0F-AB47-0F257D322708}" type="presParOf" srcId="{88174C67-2088-45CF-AEA1-193524B79D44}" destId="{B6EE871F-7808-427C-8983-302F34007BE7}" srcOrd="13" destOrd="0" presId="urn:microsoft.com/office/officeart/2005/8/layout/vProcess5"/>
    <dgm:cxn modelId="{D65DB7EE-C83A-4D0C-A54E-6CFCA7677730}" type="presParOf" srcId="{88174C67-2088-45CF-AEA1-193524B79D44}" destId="{2D0F599E-E4AE-4128-B461-635495091E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4F654-AB59-46DC-8C0C-429DA0FA29A2}">
      <dsp:nvSpPr>
        <dsp:cNvPr id="0" name=""/>
        <dsp:cNvSpPr/>
      </dsp:nvSpPr>
      <dsp:spPr>
        <a:xfrm>
          <a:off x="0" y="117957"/>
          <a:ext cx="2938860" cy="17633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¿Por qué Python?</a:t>
          </a:r>
          <a:endParaRPr lang="en-US" sz="1500" kern="1200"/>
        </a:p>
      </dsp:txBody>
      <dsp:txXfrm>
        <a:off x="0" y="117957"/>
        <a:ext cx="2938860" cy="1763316"/>
      </dsp:txXfrm>
    </dsp:sp>
    <dsp:sp modelId="{BE6FF749-B506-4BAB-B20D-306CFBDDE507}">
      <dsp:nvSpPr>
        <dsp:cNvPr id="0" name=""/>
        <dsp:cNvSpPr/>
      </dsp:nvSpPr>
      <dsp:spPr>
        <a:xfrm>
          <a:off x="3232745" y="117957"/>
          <a:ext cx="2938860" cy="1763316"/>
        </a:xfrm>
        <a:prstGeom prst="rect">
          <a:avLst/>
        </a:prstGeom>
        <a:solidFill>
          <a:schemeClr val="accent5">
            <a:hueOff val="1247448"/>
            <a:satOff val="-80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Python funciona en diferentes plataformas (Windows, Mac, Linux, Raspberry Pi, etc.).</a:t>
          </a:r>
          <a:endParaRPr lang="en-US" sz="1500" kern="1200"/>
        </a:p>
      </dsp:txBody>
      <dsp:txXfrm>
        <a:off x="3232745" y="117957"/>
        <a:ext cx="2938860" cy="1763316"/>
      </dsp:txXfrm>
    </dsp:sp>
    <dsp:sp modelId="{5754036E-E607-4E2B-AFA1-495F5FE8A2F2}">
      <dsp:nvSpPr>
        <dsp:cNvPr id="0" name=""/>
        <dsp:cNvSpPr/>
      </dsp:nvSpPr>
      <dsp:spPr>
        <a:xfrm>
          <a:off x="6465492" y="117957"/>
          <a:ext cx="2938860" cy="1763316"/>
        </a:xfrm>
        <a:prstGeom prst="rect">
          <a:avLst/>
        </a:prstGeom>
        <a:solidFill>
          <a:schemeClr val="accent5">
            <a:hueOff val="2494895"/>
            <a:satOff val="-1605"/>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Python tiene una sintaxis simple similar al idioma inglés.</a:t>
          </a:r>
          <a:endParaRPr lang="en-US" sz="1500" kern="1200"/>
        </a:p>
      </dsp:txBody>
      <dsp:txXfrm>
        <a:off x="6465492" y="117957"/>
        <a:ext cx="2938860" cy="1763316"/>
      </dsp:txXfrm>
    </dsp:sp>
    <dsp:sp modelId="{A5CDF693-1D98-46E7-8821-C1F397CD4B90}">
      <dsp:nvSpPr>
        <dsp:cNvPr id="0" name=""/>
        <dsp:cNvSpPr/>
      </dsp:nvSpPr>
      <dsp:spPr>
        <a:xfrm>
          <a:off x="0" y="2175159"/>
          <a:ext cx="2938860" cy="1763316"/>
        </a:xfrm>
        <a:prstGeom prst="rect">
          <a:avLst/>
        </a:prstGeom>
        <a:solidFill>
          <a:schemeClr val="accent5">
            <a:hueOff val="3742343"/>
            <a:satOff val="-2408"/>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Python tiene una sintaxis que permite a los desarrolladores escribir programas con menos líneas que otros lenguajes de programación.</a:t>
          </a:r>
          <a:endParaRPr lang="en-US" sz="1500" kern="1200"/>
        </a:p>
      </dsp:txBody>
      <dsp:txXfrm>
        <a:off x="0" y="2175159"/>
        <a:ext cx="2938860" cy="1763316"/>
      </dsp:txXfrm>
    </dsp:sp>
    <dsp:sp modelId="{D94D6BA0-1C4B-423A-8B99-3C4F7B566E88}">
      <dsp:nvSpPr>
        <dsp:cNvPr id="0" name=""/>
        <dsp:cNvSpPr/>
      </dsp:nvSpPr>
      <dsp:spPr>
        <a:xfrm>
          <a:off x="3232746" y="2175160"/>
          <a:ext cx="2938860" cy="1763316"/>
        </a:xfrm>
        <a:prstGeom prst="rect">
          <a:avLst/>
        </a:prstGeom>
        <a:solidFill>
          <a:schemeClr val="accent5">
            <a:hueOff val="4989790"/>
            <a:satOff val="-3210"/>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Python se ejecuta en un sistema de interpretación, lo que significa que el código se puede ejecutar tan pronto como se escribe. Esto significa que la creación de prototipos puede ser muy rápida.</a:t>
          </a:r>
          <a:endParaRPr lang="en-US" sz="1500" kern="1200"/>
        </a:p>
      </dsp:txBody>
      <dsp:txXfrm>
        <a:off x="3232746" y="2175160"/>
        <a:ext cx="2938860" cy="1763316"/>
      </dsp:txXfrm>
    </dsp:sp>
    <dsp:sp modelId="{EAB793DC-F265-4F5F-A703-9C82F2607DB7}">
      <dsp:nvSpPr>
        <dsp:cNvPr id="0" name=""/>
        <dsp:cNvSpPr/>
      </dsp:nvSpPr>
      <dsp:spPr>
        <a:xfrm>
          <a:off x="6465492" y="2175160"/>
          <a:ext cx="2938860" cy="1763316"/>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Python se puede tratar de forma procesal, orientada a objetos o funcional.</a:t>
          </a:r>
          <a:endParaRPr lang="en-US" sz="1500" kern="1200"/>
        </a:p>
      </dsp:txBody>
      <dsp:txXfrm>
        <a:off x="6465492" y="2175160"/>
        <a:ext cx="2938860" cy="1763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5AC6-7D1A-4803-893A-C90EBEC2B570}">
      <dsp:nvSpPr>
        <dsp:cNvPr id="0" name=""/>
        <dsp:cNvSpPr/>
      </dsp:nvSpPr>
      <dsp:spPr>
        <a:xfrm>
          <a:off x="0" y="0"/>
          <a:ext cx="8389434" cy="61276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a:t>Hay cuatro tipos de datos de colección en Python:</a:t>
          </a:r>
          <a:endParaRPr lang="en-US" sz="1600" kern="1200"/>
        </a:p>
      </dsp:txBody>
      <dsp:txXfrm>
        <a:off x="17947" y="17947"/>
        <a:ext cx="7656515" cy="576875"/>
      </dsp:txXfrm>
    </dsp:sp>
    <dsp:sp modelId="{AF23EA9E-4BED-4ACA-B5CB-CBA978807071}">
      <dsp:nvSpPr>
        <dsp:cNvPr id="0" name=""/>
        <dsp:cNvSpPr/>
      </dsp:nvSpPr>
      <dsp:spPr>
        <a:xfrm>
          <a:off x="626483" y="697876"/>
          <a:ext cx="8389434" cy="61276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t>La lista</a:t>
          </a:r>
          <a:r>
            <a:rPr lang="es-ES" sz="1600" kern="1200"/>
            <a:t> es una colección ordenada y modificable. Permite miembros duplicados.</a:t>
          </a:r>
          <a:endParaRPr lang="en-US" sz="1600" kern="1200"/>
        </a:p>
      </dsp:txBody>
      <dsp:txXfrm>
        <a:off x="644430" y="715823"/>
        <a:ext cx="7328756" cy="576875"/>
      </dsp:txXfrm>
    </dsp:sp>
    <dsp:sp modelId="{F96CB3AE-9430-43E7-A29B-93922EAF577A}">
      <dsp:nvSpPr>
        <dsp:cNvPr id="0" name=""/>
        <dsp:cNvSpPr/>
      </dsp:nvSpPr>
      <dsp:spPr>
        <a:xfrm>
          <a:off x="1252967" y="1395753"/>
          <a:ext cx="8389434" cy="61276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hlinkClick xmlns:r="http://schemas.openxmlformats.org/officeDocument/2006/relationships" r:id="rId1"/>
            </a:rPr>
            <a:t>Tuple</a:t>
          </a:r>
          <a:r>
            <a:rPr lang="es-ES" sz="1600" kern="1200"/>
            <a:t> es una colección ordenada e inmutable. Permite miembros duplicados.</a:t>
          </a:r>
          <a:endParaRPr lang="en-US" sz="1600" kern="1200"/>
        </a:p>
      </dsp:txBody>
      <dsp:txXfrm>
        <a:off x="1270914" y="1413700"/>
        <a:ext cx="7328756" cy="576875"/>
      </dsp:txXfrm>
    </dsp:sp>
    <dsp:sp modelId="{F4E84E1A-A682-4E1E-A993-FF5F6F2CC7D0}">
      <dsp:nvSpPr>
        <dsp:cNvPr id="0" name=""/>
        <dsp:cNvSpPr/>
      </dsp:nvSpPr>
      <dsp:spPr>
        <a:xfrm>
          <a:off x="1879451" y="2093630"/>
          <a:ext cx="8389434" cy="61276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hlinkClick xmlns:r="http://schemas.openxmlformats.org/officeDocument/2006/relationships" r:id="rId2"/>
            </a:rPr>
            <a:t>Conjunto</a:t>
          </a:r>
          <a:r>
            <a:rPr lang="es-ES" sz="1600" kern="1200"/>
            <a:t> es una colección desordenada, inmutable y no indexada. No hay miembros duplicados.</a:t>
          </a:r>
          <a:endParaRPr lang="en-US" sz="1600" kern="1200"/>
        </a:p>
      </dsp:txBody>
      <dsp:txXfrm>
        <a:off x="1897398" y="2111577"/>
        <a:ext cx="7328756" cy="576875"/>
      </dsp:txXfrm>
    </dsp:sp>
    <dsp:sp modelId="{1AF039D5-27B4-47CB-B703-D65669E2A32E}">
      <dsp:nvSpPr>
        <dsp:cNvPr id="0" name=""/>
        <dsp:cNvSpPr/>
      </dsp:nvSpPr>
      <dsp:spPr>
        <a:xfrm>
          <a:off x="2505935" y="2791507"/>
          <a:ext cx="8389434" cy="612769"/>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hlinkClick xmlns:r="http://schemas.openxmlformats.org/officeDocument/2006/relationships" r:id="rId3"/>
            </a:rPr>
            <a:t>El diccionario</a:t>
          </a:r>
          <a:r>
            <a:rPr lang="es-ES" sz="1600" kern="1200"/>
            <a:t> es una colección ordenada y modificable. No hay miembros duplicados.</a:t>
          </a:r>
          <a:endParaRPr lang="en-US" sz="1600" kern="1200"/>
        </a:p>
      </dsp:txBody>
      <dsp:txXfrm>
        <a:off x="2523882" y="2809454"/>
        <a:ext cx="7328756" cy="576875"/>
      </dsp:txXfrm>
    </dsp:sp>
    <dsp:sp modelId="{AA83CABF-EE21-4DDF-B4C5-AC0138942898}">
      <dsp:nvSpPr>
        <dsp:cNvPr id="0" name=""/>
        <dsp:cNvSpPr/>
      </dsp:nvSpPr>
      <dsp:spPr>
        <a:xfrm>
          <a:off x="7991134" y="447662"/>
          <a:ext cx="398300" cy="39830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80751" y="447662"/>
        <a:ext cx="219066" cy="299721"/>
      </dsp:txXfrm>
    </dsp:sp>
    <dsp:sp modelId="{7410FFF9-2E1E-4B74-BD7E-9FFADF0624E5}">
      <dsp:nvSpPr>
        <dsp:cNvPr id="0" name=""/>
        <dsp:cNvSpPr/>
      </dsp:nvSpPr>
      <dsp:spPr>
        <a:xfrm>
          <a:off x="8617618" y="1145539"/>
          <a:ext cx="398300" cy="398300"/>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07235" y="1145539"/>
        <a:ext cx="219066" cy="299721"/>
      </dsp:txXfrm>
    </dsp:sp>
    <dsp:sp modelId="{97470A39-6316-488C-B5D5-84EBD8376008}">
      <dsp:nvSpPr>
        <dsp:cNvPr id="0" name=""/>
        <dsp:cNvSpPr/>
      </dsp:nvSpPr>
      <dsp:spPr>
        <a:xfrm>
          <a:off x="9244102" y="1833203"/>
          <a:ext cx="398300" cy="398300"/>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333719" y="1833203"/>
        <a:ext cx="219066" cy="299721"/>
      </dsp:txXfrm>
    </dsp:sp>
    <dsp:sp modelId="{048BE2CB-7261-4F22-9B6E-27C2E3C6CEA2}">
      <dsp:nvSpPr>
        <dsp:cNvPr id="0" name=""/>
        <dsp:cNvSpPr/>
      </dsp:nvSpPr>
      <dsp:spPr>
        <a:xfrm>
          <a:off x="9870585" y="2537888"/>
          <a:ext cx="398300" cy="39830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960202" y="2537888"/>
        <a:ext cx="219066" cy="2997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269895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12707B7-CA36-4803-91C3-BDDFF9E50DD8}" type="datetimeFigureOut">
              <a:rPr lang="es-ES" smtClean="0"/>
              <a:t>13/10/2022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10854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3862278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5078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2654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486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408109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237311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187462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126697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248033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12707B7-CA36-4803-91C3-BDDFF9E50DD8}" type="datetimeFigureOut">
              <a:rPr lang="es-ES" smtClean="0"/>
              <a:t>13/10/2022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101928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2707B7-CA36-4803-91C3-BDDFF9E50DD8}" type="datetimeFigureOut">
              <a:rPr lang="es-ES" smtClean="0"/>
              <a:t>13/10/2022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400757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211901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339659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12707B7-CA36-4803-91C3-BDDFF9E50DD8}" type="datetimeFigureOut">
              <a:rPr lang="es-ES" smtClean="0"/>
              <a:t>13/10/2022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422292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12707B7-CA36-4803-91C3-BDDFF9E50DD8}" type="datetimeFigureOut">
              <a:rPr lang="es-ES" smtClean="0"/>
              <a:t>13/10/2022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4E34C80-7BC1-4AF7-AA6B-54958755A5D8}" type="slidenum">
              <a:rPr lang="es-ES" smtClean="0"/>
              <a:t>‹#›</a:t>
            </a:fld>
            <a:endParaRPr lang="es-ES"/>
          </a:p>
        </p:txBody>
      </p:sp>
    </p:spTree>
    <p:extLst>
      <p:ext uri="{BB962C8B-B14F-4D97-AF65-F5344CB8AC3E}">
        <p14:creationId xmlns:p14="http://schemas.microsoft.com/office/powerpoint/2010/main" val="309444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2707B7-CA36-4803-91C3-BDDFF9E50DD8}" type="datetimeFigureOut">
              <a:rPr lang="es-ES" smtClean="0"/>
              <a:t>13/10/2022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E34C80-7BC1-4AF7-AA6B-54958755A5D8}" type="slidenum">
              <a:rPr lang="es-ES" smtClean="0"/>
              <a:t>‹#›</a:t>
            </a:fld>
            <a:endParaRPr lang="es-ES"/>
          </a:p>
        </p:txBody>
      </p:sp>
    </p:spTree>
    <p:extLst>
      <p:ext uri="{BB962C8B-B14F-4D97-AF65-F5344CB8AC3E}">
        <p14:creationId xmlns:p14="http://schemas.microsoft.com/office/powerpoint/2010/main" val="18912681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4.png"/></Relationships>
</file>

<file path=ppt/slides/_rels/slide5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6.png"/></Relationships>
</file>

<file path=ppt/slides/_rels/slide6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7.png"/></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7"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ítulo 2"/>
          <p:cNvSpPr>
            <a:spLocks noGrp="1"/>
          </p:cNvSpPr>
          <p:nvPr>
            <p:ph type="subTitle" idx="1"/>
          </p:nvPr>
        </p:nvSpPr>
        <p:spPr>
          <a:xfrm>
            <a:off x="1154955" y="4777380"/>
            <a:ext cx="6974911" cy="861420"/>
          </a:xfrm>
        </p:spPr>
        <p:txBody>
          <a:bodyPr>
            <a:normAutofit/>
          </a:bodyPr>
          <a:lstStyle/>
          <a:p>
            <a:pPr>
              <a:lnSpc>
                <a:spcPct val="90000"/>
              </a:lnSpc>
            </a:pPr>
            <a:r>
              <a:rPr lang="en-US" sz="1700">
                <a:solidFill>
                  <a:schemeClr val="tx1">
                    <a:lumMod val="85000"/>
                    <a:lumOff val="15000"/>
                  </a:schemeClr>
                </a:solidFill>
              </a:rPr>
              <a:t>Python es un lenguaje muy popular de programacion. Fue creado por Guido van Rossum</a:t>
            </a:r>
            <a:endParaRPr lang="es-ES" sz="1700">
              <a:solidFill>
                <a:schemeClr val="tx1">
                  <a:lumMod val="85000"/>
                  <a:lumOff val="15000"/>
                </a:schemeClr>
              </a:solidFill>
            </a:endParaRPr>
          </a:p>
        </p:txBody>
      </p:sp>
      <p:sp>
        <p:nvSpPr>
          <p:cNvPr id="2" name="Título 1"/>
          <p:cNvSpPr>
            <a:spLocks noGrp="1"/>
          </p:cNvSpPr>
          <p:nvPr>
            <p:ph type="ctrTitle"/>
          </p:nvPr>
        </p:nvSpPr>
        <p:spPr>
          <a:xfrm>
            <a:off x="1154955" y="1447800"/>
            <a:ext cx="6974915" cy="3329581"/>
          </a:xfrm>
        </p:spPr>
        <p:txBody>
          <a:bodyPr>
            <a:normAutofit/>
          </a:bodyPr>
          <a:lstStyle/>
          <a:p>
            <a:r>
              <a:rPr lang="es-ES"/>
              <a:t>Python</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6187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r>
              <a:rPr lang="es-ES">
                <a:solidFill>
                  <a:srgbClr val="FFFFFF"/>
                </a:solidFill>
              </a:rPr>
              <a:t>Python</a:t>
            </a:r>
          </a:p>
        </p:txBody>
      </p:sp>
      <p:sp>
        <p:nvSpPr>
          <p:cNvPr id="3" name="Marcador de contenido 2"/>
          <p:cNvSpPr>
            <a:spLocks noGrp="1"/>
          </p:cNvSpPr>
          <p:nvPr>
            <p:ph idx="1"/>
          </p:nvPr>
        </p:nvSpPr>
        <p:spPr>
          <a:xfrm>
            <a:off x="1103312" y="2763520"/>
            <a:ext cx="8946541" cy="3484879"/>
          </a:xfrm>
        </p:spPr>
        <p:txBody>
          <a:bodyPr>
            <a:normAutofit/>
          </a:bodyPr>
          <a:lstStyle/>
          <a:p>
            <a:pPr marL="0" indent="0">
              <a:lnSpc>
                <a:spcPct val="90000"/>
              </a:lnSpc>
              <a:buNone/>
            </a:pPr>
            <a:r>
              <a:rPr lang="es-ES" sz="1700"/>
              <a:t>Ejemplo</a:t>
            </a:r>
          </a:p>
          <a:p>
            <a:pPr marL="0" indent="0">
              <a:lnSpc>
                <a:spcPct val="90000"/>
              </a:lnSpc>
              <a:buNone/>
            </a:pPr>
            <a:r>
              <a:rPr lang="es-ES" sz="1700" err="1"/>
              <a:t>print</a:t>
            </a:r>
            <a:r>
              <a:rPr lang="es-ES" sz="1700"/>
              <a:t>("</a:t>
            </a:r>
            <a:r>
              <a:rPr lang="es-ES" sz="1700" err="1"/>
              <a:t>Hello</a:t>
            </a:r>
            <a:r>
              <a:rPr lang="es-ES" sz="1700"/>
              <a:t>, </a:t>
            </a:r>
            <a:r>
              <a:rPr lang="es-ES" sz="1700" err="1"/>
              <a:t>World</a:t>
            </a:r>
            <a:r>
              <a:rPr lang="es-ES" sz="1700"/>
              <a:t>!")</a:t>
            </a:r>
          </a:p>
          <a:p>
            <a:pPr marL="0" indent="0">
              <a:lnSpc>
                <a:spcPct val="90000"/>
              </a:lnSpc>
              <a:buNone/>
            </a:pPr>
            <a:endParaRPr lang="es-ES" sz="1700"/>
          </a:p>
          <a:p>
            <a:pPr marL="0" indent="0">
              <a:lnSpc>
                <a:spcPct val="90000"/>
              </a:lnSpc>
              <a:buNone/>
            </a:pPr>
            <a:r>
              <a:rPr lang="es-ES" sz="1700"/>
              <a:t>Python es un lenguaje de programación interpretado, esto significa que, como desarrollador, escribe archivos de Python (.</a:t>
            </a:r>
            <a:r>
              <a:rPr lang="es-ES" sz="1700" err="1"/>
              <a:t>py</a:t>
            </a:r>
            <a:r>
              <a:rPr lang="es-ES" sz="1700"/>
              <a:t>) en un editor de texto y luego coloca esos archivos en el intérprete de Python para ejecutarlos.</a:t>
            </a:r>
          </a:p>
          <a:p>
            <a:pPr marL="0" indent="0">
              <a:lnSpc>
                <a:spcPct val="90000"/>
              </a:lnSpc>
              <a:buNone/>
            </a:pPr>
            <a:endParaRPr lang="es-ES" sz="1700"/>
          </a:p>
          <a:p>
            <a:pPr marL="0" indent="0">
              <a:lnSpc>
                <a:spcPct val="90000"/>
              </a:lnSpc>
              <a:buNone/>
            </a:pPr>
            <a:r>
              <a:rPr lang="es-ES" sz="1700"/>
              <a:t>La forma de ejecutar un archivo </a:t>
            </a:r>
            <a:r>
              <a:rPr lang="es-ES" sz="1700" err="1"/>
              <a:t>python</a:t>
            </a:r>
            <a:r>
              <a:rPr lang="es-ES" sz="1700"/>
              <a:t> es así en la línea de comando:</a:t>
            </a:r>
          </a:p>
          <a:p>
            <a:pPr marL="0" indent="0">
              <a:lnSpc>
                <a:spcPct val="90000"/>
              </a:lnSpc>
              <a:buNone/>
            </a:pPr>
            <a:r>
              <a:rPr lang="es-ES" sz="1700"/>
              <a:t>C:\Users\</a:t>
            </a:r>
            <a:r>
              <a:rPr lang="es-ES" sz="1700" i="1"/>
              <a:t>Your </a:t>
            </a:r>
            <a:r>
              <a:rPr lang="es-ES" sz="1700" i="1" err="1"/>
              <a:t>Name</a:t>
            </a:r>
            <a:r>
              <a:rPr lang="es-ES" sz="1700"/>
              <a:t>&gt;</a:t>
            </a:r>
            <a:r>
              <a:rPr lang="es-ES" sz="1700" err="1"/>
              <a:t>python</a:t>
            </a:r>
            <a:r>
              <a:rPr lang="es-ES" sz="1700"/>
              <a:t> helloworld.py</a:t>
            </a:r>
          </a:p>
          <a:p>
            <a:pPr marL="0" indent="0">
              <a:lnSpc>
                <a:spcPct val="90000"/>
              </a:lnSpc>
              <a:buNone/>
            </a:pPr>
            <a:r>
              <a:rPr lang="es-ES" sz="1700"/>
              <a:t>Donde "helloworld.py" es el nombre de su archivo </a:t>
            </a:r>
            <a:r>
              <a:rPr lang="es-ES" sz="1700" err="1"/>
              <a:t>python</a:t>
            </a:r>
            <a:r>
              <a:rPr lang="es-ES" sz="1700"/>
              <a:t>.</a:t>
            </a:r>
          </a:p>
          <a:p>
            <a:pPr marL="0" indent="0">
              <a:lnSpc>
                <a:spcPct val="90000"/>
              </a:lnSpc>
              <a:buNone/>
            </a:pPr>
            <a:endParaRPr lang="es-ES" sz="1700"/>
          </a:p>
        </p:txBody>
      </p:sp>
    </p:spTree>
    <p:extLst>
      <p:ext uri="{BB962C8B-B14F-4D97-AF65-F5344CB8AC3E}">
        <p14:creationId xmlns:p14="http://schemas.microsoft.com/office/powerpoint/2010/main" val="126451505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C5613-57B4-4BDA-8179-B9622ACE2C67}"/>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Python – Lenguaje interpretado</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49B3CF4-9276-418A-80F1-F8CFDCFBAA6F}"/>
              </a:ext>
            </a:extLst>
          </p:cNvPr>
          <p:cNvPicPr>
            <a:picLocks noGrp="1" noChangeAspect="1"/>
          </p:cNvPicPr>
          <p:nvPr>
            <p:ph idx="1"/>
          </p:nvPr>
        </p:nvPicPr>
        <p:blipFill>
          <a:blip r:embed="rId6"/>
          <a:stretch>
            <a:fillRect/>
          </a:stretch>
        </p:blipFill>
        <p:spPr>
          <a:xfrm>
            <a:off x="643853" y="567159"/>
            <a:ext cx="6520545" cy="4742806"/>
          </a:xfrm>
          <a:prstGeom prst="rect">
            <a:avLst/>
          </a:prstGeom>
          <a:effectLst/>
        </p:spPr>
      </p:pic>
    </p:spTree>
    <p:extLst>
      <p:ext uri="{BB962C8B-B14F-4D97-AF65-F5344CB8AC3E}">
        <p14:creationId xmlns:p14="http://schemas.microsoft.com/office/powerpoint/2010/main" val="297831126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FDFF98B-D747-496B-AA50-1FBF6B9730CE}"/>
              </a:ext>
            </a:extLst>
          </p:cNvPr>
          <p:cNvSpPr>
            <a:spLocks noGrp="1"/>
          </p:cNvSpPr>
          <p:nvPr>
            <p:ph type="title"/>
          </p:nvPr>
        </p:nvSpPr>
        <p:spPr>
          <a:xfrm>
            <a:off x="1103312" y="452718"/>
            <a:ext cx="8947522" cy="1400530"/>
          </a:xfrm>
        </p:spPr>
        <p:txBody>
          <a:bodyPr anchor="ctr">
            <a:normAutofit/>
          </a:bodyPr>
          <a:lstStyle/>
          <a:p>
            <a:r>
              <a:rPr lang="es-AR">
                <a:solidFill>
                  <a:srgbClr val="FFFFFF"/>
                </a:solidFill>
              </a:rPr>
              <a:t>Python  - comparando con C++</a:t>
            </a:r>
            <a:endParaRPr lang="en-US">
              <a:solidFill>
                <a:srgbClr val="FFFFFF"/>
              </a:solidFill>
            </a:endParaRPr>
          </a:p>
        </p:txBody>
      </p:sp>
      <p:sp>
        <p:nvSpPr>
          <p:cNvPr id="3" name="Content Placeholder 2">
            <a:extLst>
              <a:ext uri="{FF2B5EF4-FFF2-40B4-BE49-F238E27FC236}">
                <a16:creationId xmlns:a16="http://schemas.microsoft.com/office/drawing/2014/main" id="{5FE8815E-822B-498D-9434-A78D324219D4}"/>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900"/>
              <a:t>El </a:t>
            </a:r>
            <a:r>
              <a:rPr lang="en-US" sz="1900" err="1"/>
              <a:t>tradicional</a:t>
            </a:r>
            <a:r>
              <a:rPr lang="en-US" sz="1900"/>
              <a:t> </a:t>
            </a:r>
            <a:r>
              <a:rPr lang="en-US" sz="1900" err="1"/>
              <a:t>programa</a:t>
            </a:r>
            <a:r>
              <a:rPr lang="en-US" sz="1900"/>
              <a:t> “Hola Mundo” </a:t>
            </a:r>
            <a:r>
              <a:rPr lang="en-US" sz="1900" err="1"/>
              <a:t>en</a:t>
            </a:r>
            <a:r>
              <a:rPr lang="en-US" sz="1900"/>
              <a:t> la version C++:</a:t>
            </a:r>
          </a:p>
          <a:p>
            <a:pPr marL="0" indent="0">
              <a:lnSpc>
                <a:spcPct val="90000"/>
              </a:lnSpc>
              <a:buNone/>
            </a:pPr>
            <a:endParaRPr lang="en-US" sz="1900"/>
          </a:p>
          <a:p>
            <a:pPr marL="0" indent="0">
              <a:lnSpc>
                <a:spcPct val="90000"/>
              </a:lnSpc>
              <a:buNone/>
            </a:pPr>
            <a:r>
              <a:rPr lang="en-US" sz="1900"/>
              <a:t>#include &lt;</a:t>
            </a:r>
            <a:r>
              <a:rPr lang="en-US" sz="1900" err="1"/>
              <a:t>iostream.h</a:t>
            </a:r>
            <a:r>
              <a:rPr lang="en-US" sz="1900"/>
              <a:t>&gt;</a:t>
            </a:r>
          </a:p>
          <a:p>
            <a:pPr marL="0" indent="0">
              <a:lnSpc>
                <a:spcPct val="90000"/>
              </a:lnSpc>
              <a:buNone/>
            </a:pPr>
            <a:r>
              <a:rPr lang="en-US" sz="1900"/>
              <a:t>void main() { </a:t>
            </a:r>
          </a:p>
          <a:p>
            <a:pPr marL="0" indent="0">
              <a:lnSpc>
                <a:spcPct val="90000"/>
              </a:lnSpc>
              <a:buNone/>
            </a:pPr>
            <a:r>
              <a:rPr lang="en-US" sz="1900"/>
              <a:t>  </a:t>
            </a:r>
            <a:r>
              <a:rPr lang="en-US" sz="1900" err="1"/>
              <a:t>cout</a:t>
            </a:r>
            <a:r>
              <a:rPr lang="en-US" sz="1900"/>
              <a:t> &lt;&lt; "Hola, </a:t>
            </a:r>
            <a:r>
              <a:rPr lang="en-US" sz="1900" err="1"/>
              <a:t>mundo</a:t>
            </a:r>
            <a:r>
              <a:rPr lang="en-US" sz="1900"/>
              <a:t>" &lt;&lt; </a:t>
            </a:r>
            <a:r>
              <a:rPr lang="en-US" sz="1900" err="1"/>
              <a:t>endl</a:t>
            </a:r>
            <a:r>
              <a:rPr lang="en-US" sz="1900"/>
              <a:t>; </a:t>
            </a:r>
          </a:p>
          <a:p>
            <a:pPr marL="0" indent="0">
              <a:lnSpc>
                <a:spcPct val="90000"/>
              </a:lnSpc>
              <a:buNone/>
            </a:pPr>
            <a:r>
              <a:rPr lang="en-US" sz="1900"/>
              <a:t>} </a:t>
            </a:r>
          </a:p>
          <a:p>
            <a:pPr>
              <a:lnSpc>
                <a:spcPct val="90000"/>
              </a:lnSpc>
            </a:pPr>
            <a:endParaRPr lang="en-US" sz="1900"/>
          </a:p>
          <a:p>
            <a:pPr marL="0" indent="0">
              <a:lnSpc>
                <a:spcPct val="90000"/>
              </a:lnSpc>
              <a:buNone/>
            </a:pPr>
            <a:r>
              <a:rPr lang="en-US" sz="1900" err="1"/>
              <a:t>En</a:t>
            </a:r>
            <a:r>
              <a:rPr lang="en-US" sz="1900"/>
              <a:t> la </a:t>
            </a:r>
            <a:r>
              <a:rPr lang="en-US" sz="1900" err="1"/>
              <a:t>versión</a:t>
            </a:r>
            <a:r>
              <a:rPr lang="en-US" sz="1900"/>
              <a:t> Python se </a:t>
            </a:r>
            <a:r>
              <a:rPr lang="en-US" sz="1900" err="1"/>
              <a:t>convierte</a:t>
            </a:r>
            <a:r>
              <a:rPr lang="en-US" sz="1900"/>
              <a:t> </a:t>
            </a:r>
            <a:r>
              <a:rPr lang="en-US" sz="1900" err="1"/>
              <a:t>en</a:t>
            </a:r>
            <a:r>
              <a:rPr lang="en-US" sz="1900"/>
              <a:t>:</a:t>
            </a:r>
          </a:p>
          <a:p>
            <a:pPr marL="0" indent="0">
              <a:lnSpc>
                <a:spcPct val="90000"/>
              </a:lnSpc>
              <a:buNone/>
            </a:pPr>
            <a:r>
              <a:rPr lang="en-US" sz="1900"/>
              <a:t>print "Hola, Mundo"</a:t>
            </a:r>
          </a:p>
        </p:txBody>
      </p:sp>
    </p:spTree>
    <p:extLst>
      <p:ext uri="{BB962C8B-B14F-4D97-AF65-F5344CB8AC3E}">
        <p14:creationId xmlns:p14="http://schemas.microsoft.com/office/powerpoint/2010/main" val="22787160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p:cNvSpPr>
            <a:spLocks noGrp="1"/>
          </p:cNvSpPr>
          <p:nvPr>
            <p:ph type="title"/>
          </p:nvPr>
        </p:nvSpPr>
        <p:spPr>
          <a:xfrm>
            <a:off x="806195" y="804672"/>
            <a:ext cx="3521359" cy="5248656"/>
          </a:xfrm>
        </p:spPr>
        <p:txBody>
          <a:bodyPr anchor="ctr">
            <a:normAutofit/>
          </a:bodyPr>
          <a:lstStyle/>
          <a:p>
            <a:pPr algn="ctr"/>
            <a:r>
              <a:rPr lang="es-ES"/>
              <a:t>Python -Sintaxis</a:t>
            </a:r>
            <a:br>
              <a:rPr lang="es-ES"/>
            </a:br>
            <a:endParaRPr lang="es-ES" dirty="0"/>
          </a:p>
        </p:txBody>
      </p:sp>
      <p:sp>
        <p:nvSpPr>
          <p:cNvPr id="3" name="Marcador de contenido 2"/>
          <p:cNvSpPr>
            <a:spLocks noGrp="1"/>
          </p:cNvSpPr>
          <p:nvPr>
            <p:ph idx="1"/>
          </p:nvPr>
        </p:nvSpPr>
        <p:spPr>
          <a:xfrm>
            <a:off x="4975861" y="804671"/>
            <a:ext cx="6399930" cy="5248657"/>
          </a:xfrm>
        </p:spPr>
        <p:txBody>
          <a:bodyPr anchor="ctr">
            <a:normAutofit/>
          </a:bodyPr>
          <a:lstStyle/>
          <a:p>
            <a:pPr marL="0" indent="0">
              <a:buNone/>
            </a:pPr>
            <a:r>
              <a:rPr lang="es-ES"/>
              <a:t>La sangría se refiere a los espacios al comienzo de una línea de código.</a:t>
            </a:r>
          </a:p>
          <a:p>
            <a:pPr marL="0" indent="0">
              <a:buNone/>
            </a:pPr>
            <a:r>
              <a:rPr lang="es-ES"/>
              <a:t>Mientras que en otros lenguajes de programación la sangría en el código es solo para facilitar la lectura, la sangría en Python es muy importante.</a:t>
            </a:r>
          </a:p>
          <a:p>
            <a:pPr marL="0" indent="0">
              <a:buNone/>
            </a:pPr>
            <a:r>
              <a:rPr lang="es-ES"/>
              <a:t>Python usa sangría para indicar un bloque de código.</a:t>
            </a:r>
          </a:p>
          <a:p>
            <a:pPr marL="0" indent="0">
              <a:buNone/>
            </a:pPr>
            <a:r>
              <a:rPr lang="es-ES"/>
              <a:t>Ejemplo</a:t>
            </a:r>
          </a:p>
          <a:p>
            <a:pPr marL="0" indent="0">
              <a:buNone/>
            </a:pPr>
            <a:r>
              <a:rPr lang="es-ES"/>
              <a:t>if 5 &gt; 2:</a:t>
            </a:r>
            <a:br>
              <a:rPr lang="es-ES"/>
            </a:br>
            <a:r>
              <a:rPr lang="es-ES"/>
              <a:t>  print("Five is greater than two!")</a:t>
            </a:r>
          </a:p>
          <a:p>
            <a:pPr marL="0" indent="0">
              <a:buNone/>
            </a:pPr>
            <a:br>
              <a:rPr lang="es-ES"/>
            </a:br>
            <a:endParaRPr lang="es-ES" dirty="0"/>
          </a:p>
        </p:txBody>
      </p:sp>
    </p:spTree>
    <p:extLst>
      <p:ext uri="{BB962C8B-B14F-4D97-AF65-F5344CB8AC3E}">
        <p14:creationId xmlns:p14="http://schemas.microsoft.com/office/powerpoint/2010/main" val="379319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Sintaxis</a:t>
            </a:r>
          </a:p>
        </p:txBody>
      </p:sp>
      <p:sp>
        <p:nvSpPr>
          <p:cNvPr id="3" name="Marcador de contenido 2"/>
          <p:cNvSpPr>
            <a:spLocks noGrp="1"/>
          </p:cNvSpPr>
          <p:nvPr>
            <p:ph idx="1"/>
          </p:nvPr>
        </p:nvSpPr>
        <p:spPr>
          <a:xfrm>
            <a:off x="5204109" y="1645920"/>
            <a:ext cx="6269434" cy="4470821"/>
          </a:xfrm>
        </p:spPr>
        <p:txBody>
          <a:bodyPr>
            <a:normAutofit/>
          </a:bodyPr>
          <a:lstStyle/>
          <a:p>
            <a:pPr marL="0" indent="0">
              <a:buNone/>
            </a:pPr>
            <a:r>
              <a:rPr lang="es-ES" dirty="0"/>
              <a:t>Tienes que usar la misma cantidad de espacios en el mismo bloque de código, de lo contrario, Python te dará un error:</a:t>
            </a:r>
          </a:p>
          <a:p>
            <a:pPr marL="0" indent="0">
              <a:buNone/>
            </a:pPr>
            <a:r>
              <a:rPr lang="es-ES" dirty="0"/>
              <a:t>Ejemplo</a:t>
            </a:r>
          </a:p>
          <a:p>
            <a:pPr marL="0" indent="0">
              <a:buNone/>
            </a:pPr>
            <a:r>
              <a:rPr lang="es-ES" dirty="0"/>
              <a:t>Error de sintaxis:</a:t>
            </a:r>
          </a:p>
          <a:p>
            <a:pPr marL="0" indent="0">
              <a:buNone/>
            </a:pPr>
            <a:r>
              <a:rPr lang="es-ES" dirty="0" err="1"/>
              <a:t>if</a:t>
            </a:r>
            <a:r>
              <a:rPr lang="es-ES" dirty="0"/>
              <a:t> 5 &gt; 2:</a:t>
            </a:r>
            <a:br>
              <a:rPr lang="es-ES" dirty="0"/>
            </a:br>
            <a:r>
              <a:rPr lang="es-ES" dirty="0"/>
              <a:t> </a:t>
            </a:r>
            <a:r>
              <a:rPr lang="es-ES" dirty="0" err="1"/>
              <a:t>print</a:t>
            </a:r>
            <a:r>
              <a:rPr lang="es-ES" dirty="0"/>
              <a:t>("</a:t>
            </a:r>
            <a:r>
              <a:rPr lang="es-ES" dirty="0" err="1"/>
              <a:t>Five</a:t>
            </a:r>
            <a:r>
              <a:rPr lang="es-ES" dirty="0"/>
              <a:t> </a:t>
            </a:r>
            <a:r>
              <a:rPr lang="es-ES" dirty="0" err="1"/>
              <a:t>is</a:t>
            </a:r>
            <a:r>
              <a:rPr lang="es-ES" dirty="0"/>
              <a:t> </a:t>
            </a:r>
            <a:r>
              <a:rPr lang="es-ES" dirty="0" err="1"/>
              <a:t>greater</a:t>
            </a:r>
            <a:r>
              <a:rPr lang="es-ES" dirty="0"/>
              <a:t> </a:t>
            </a:r>
            <a:r>
              <a:rPr lang="es-ES" dirty="0" err="1"/>
              <a:t>than</a:t>
            </a:r>
            <a:r>
              <a:rPr lang="es-ES" dirty="0"/>
              <a:t> </a:t>
            </a:r>
            <a:r>
              <a:rPr lang="es-ES" dirty="0" err="1"/>
              <a:t>two</a:t>
            </a:r>
            <a:r>
              <a:rPr lang="es-ES" dirty="0"/>
              <a:t>!")</a:t>
            </a:r>
            <a:br>
              <a:rPr lang="es-ES" dirty="0"/>
            </a:br>
            <a:r>
              <a:rPr lang="es-ES" dirty="0"/>
              <a:t>        </a:t>
            </a:r>
            <a:r>
              <a:rPr lang="es-ES" dirty="0" err="1"/>
              <a:t>print</a:t>
            </a:r>
            <a:r>
              <a:rPr lang="es-ES" dirty="0"/>
              <a:t>("</a:t>
            </a:r>
            <a:r>
              <a:rPr lang="es-ES" dirty="0" err="1"/>
              <a:t>Five</a:t>
            </a:r>
            <a:r>
              <a:rPr lang="es-ES" dirty="0"/>
              <a:t> </a:t>
            </a:r>
            <a:r>
              <a:rPr lang="es-ES" dirty="0" err="1"/>
              <a:t>is</a:t>
            </a:r>
            <a:r>
              <a:rPr lang="es-ES" dirty="0"/>
              <a:t> </a:t>
            </a:r>
            <a:r>
              <a:rPr lang="es-ES" dirty="0" err="1"/>
              <a:t>greater</a:t>
            </a:r>
            <a:r>
              <a:rPr lang="es-ES" dirty="0"/>
              <a:t> </a:t>
            </a:r>
            <a:r>
              <a:rPr lang="es-ES" dirty="0" err="1"/>
              <a:t>than</a:t>
            </a:r>
            <a:r>
              <a:rPr lang="es-ES" dirty="0"/>
              <a:t> </a:t>
            </a:r>
            <a:r>
              <a:rPr lang="es-ES" dirty="0" err="1"/>
              <a:t>two</a:t>
            </a:r>
            <a:r>
              <a:rPr lang="es-ES" dirty="0"/>
              <a:t>!")</a:t>
            </a:r>
          </a:p>
          <a:p>
            <a:pPr marL="0" indent="0">
              <a:buNone/>
            </a:pPr>
            <a:endParaRPr lang="es-ES" dirty="0"/>
          </a:p>
        </p:txBody>
      </p:sp>
    </p:spTree>
    <p:extLst>
      <p:ext uri="{BB962C8B-B14F-4D97-AF65-F5344CB8AC3E}">
        <p14:creationId xmlns:p14="http://schemas.microsoft.com/office/powerpoint/2010/main" val="405443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p:cNvSpPr>
            <a:spLocks noGrp="1"/>
          </p:cNvSpPr>
          <p:nvPr>
            <p:ph type="title"/>
          </p:nvPr>
        </p:nvSpPr>
        <p:spPr>
          <a:xfrm>
            <a:off x="806195" y="804672"/>
            <a:ext cx="3521359" cy="5248656"/>
          </a:xfrm>
        </p:spPr>
        <p:txBody>
          <a:bodyPr anchor="ctr">
            <a:normAutofit/>
          </a:bodyPr>
          <a:lstStyle/>
          <a:p>
            <a:pPr algn="ctr"/>
            <a:r>
              <a:rPr lang="es-ES" dirty="0"/>
              <a:t>Python - Comentarios</a:t>
            </a:r>
          </a:p>
        </p:txBody>
      </p:sp>
      <p:sp>
        <p:nvSpPr>
          <p:cNvPr id="3" name="Marcador de contenido 2"/>
          <p:cNvSpPr>
            <a:spLocks noGrp="1"/>
          </p:cNvSpPr>
          <p:nvPr>
            <p:ph idx="1"/>
          </p:nvPr>
        </p:nvSpPr>
        <p:spPr>
          <a:xfrm>
            <a:off x="4975861" y="804671"/>
            <a:ext cx="6399930" cy="5248657"/>
          </a:xfrm>
        </p:spPr>
        <p:txBody>
          <a:bodyPr anchor="ctr">
            <a:normAutofit/>
          </a:bodyPr>
          <a:lstStyle/>
          <a:p>
            <a:pPr marL="0" indent="0">
              <a:buNone/>
            </a:pPr>
            <a:r>
              <a:rPr lang="es-ES" dirty="0"/>
              <a:t>Los comentarios comienzan con un #</a:t>
            </a:r>
          </a:p>
          <a:p>
            <a:pPr marL="0" indent="0">
              <a:buNone/>
            </a:pPr>
            <a:r>
              <a:rPr lang="es-ES" dirty="0"/>
              <a:t>Ejemplo:</a:t>
            </a:r>
          </a:p>
          <a:p>
            <a:pPr marL="0" indent="0">
              <a:buNone/>
            </a:pPr>
            <a:r>
              <a:rPr lang="en-US" dirty="0"/>
              <a:t>#This is a comment</a:t>
            </a:r>
            <a:br>
              <a:rPr lang="en-US" dirty="0"/>
            </a:br>
            <a:r>
              <a:rPr lang="en-US" dirty="0"/>
              <a:t>print("Hello, World!")</a:t>
            </a:r>
          </a:p>
          <a:p>
            <a:pPr marL="0" indent="0">
              <a:buNone/>
            </a:pPr>
            <a:endParaRPr lang="en-US" dirty="0"/>
          </a:p>
          <a:p>
            <a:pPr marL="0" indent="0">
              <a:buNone/>
            </a:pPr>
            <a:r>
              <a:rPr lang="es-ES" dirty="0"/>
              <a:t>Los comentarios se pueden colocar al final de una línea y Python ignorará el resto de la línea:</a:t>
            </a:r>
          </a:p>
          <a:p>
            <a:pPr marL="0" indent="0">
              <a:buNone/>
            </a:pPr>
            <a:r>
              <a:rPr lang="es-ES" dirty="0"/>
              <a:t>Ejemplo:</a:t>
            </a:r>
          </a:p>
          <a:p>
            <a:pPr marL="0" indent="0">
              <a:buNone/>
            </a:pPr>
            <a:r>
              <a:rPr lang="en-US" dirty="0"/>
              <a:t>print("Hello, World!") #This is a comment</a:t>
            </a:r>
            <a:endParaRPr lang="es-ES" dirty="0"/>
          </a:p>
        </p:txBody>
      </p:sp>
    </p:spTree>
    <p:extLst>
      <p:ext uri="{BB962C8B-B14F-4D97-AF65-F5344CB8AC3E}">
        <p14:creationId xmlns:p14="http://schemas.microsoft.com/office/powerpoint/2010/main" val="142429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Variables</a:t>
            </a:r>
          </a:p>
        </p:txBody>
      </p:sp>
      <p:sp>
        <p:nvSpPr>
          <p:cNvPr id="3" name="Marcador de contenido 2"/>
          <p:cNvSpPr>
            <a:spLocks noGrp="1"/>
          </p:cNvSpPr>
          <p:nvPr>
            <p:ph idx="1"/>
          </p:nvPr>
        </p:nvSpPr>
        <p:spPr>
          <a:xfrm>
            <a:off x="1103312" y="1515980"/>
            <a:ext cx="8946541" cy="4732420"/>
          </a:xfrm>
        </p:spPr>
        <p:txBody>
          <a:bodyPr>
            <a:normAutofit/>
          </a:bodyPr>
          <a:lstStyle/>
          <a:p>
            <a:pPr marL="0" indent="0">
              <a:buNone/>
            </a:pPr>
            <a:r>
              <a:rPr lang="es-ES" dirty="0"/>
              <a:t>Python no tiene ningún comando para declarar una variable.</a:t>
            </a:r>
          </a:p>
          <a:p>
            <a:pPr marL="0" indent="0">
              <a:buNone/>
            </a:pPr>
            <a:r>
              <a:rPr lang="es-ES" dirty="0"/>
              <a:t>Una variable se crea en el momento en que le asigna un valor por primera vez.</a:t>
            </a:r>
          </a:p>
          <a:p>
            <a:pPr marL="0" indent="0">
              <a:buNone/>
            </a:pPr>
            <a:r>
              <a:rPr lang="es-ES" dirty="0"/>
              <a:t>x = 5</a:t>
            </a:r>
            <a:br>
              <a:rPr lang="es-ES" dirty="0"/>
            </a:br>
            <a:r>
              <a:rPr lang="es-ES" dirty="0"/>
              <a:t>y = "John"</a:t>
            </a:r>
            <a:br>
              <a:rPr lang="es-ES" dirty="0"/>
            </a:br>
            <a:r>
              <a:rPr lang="es-ES" dirty="0" err="1"/>
              <a:t>print</a:t>
            </a:r>
            <a:r>
              <a:rPr lang="es-ES" dirty="0"/>
              <a:t>(x)</a:t>
            </a:r>
            <a:br>
              <a:rPr lang="es-ES" dirty="0"/>
            </a:br>
            <a:r>
              <a:rPr lang="es-ES" dirty="0" err="1"/>
              <a:t>print</a:t>
            </a:r>
            <a:r>
              <a:rPr lang="es-ES" dirty="0"/>
              <a:t>(y)</a:t>
            </a:r>
          </a:p>
          <a:p>
            <a:pPr marL="0" indent="0">
              <a:buNone/>
            </a:pPr>
            <a:r>
              <a:rPr lang="es-ES" dirty="0"/>
              <a:t>Si desea especificar el tipo de datos de una variable, puede hacerlo con la conversión.</a:t>
            </a:r>
          </a:p>
          <a:p>
            <a:pPr marL="0" indent="0">
              <a:buNone/>
            </a:pPr>
            <a:r>
              <a:rPr lang="en-US" dirty="0"/>
              <a:t>x = </a:t>
            </a:r>
            <a:r>
              <a:rPr lang="en-US" dirty="0" err="1"/>
              <a:t>str</a:t>
            </a:r>
            <a:r>
              <a:rPr lang="en-US" dirty="0"/>
              <a:t>(3)    # x will be '3'</a:t>
            </a:r>
            <a:br>
              <a:rPr lang="en-US" dirty="0"/>
            </a:br>
            <a:r>
              <a:rPr lang="en-US" dirty="0"/>
              <a:t>y = </a:t>
            </a:r>
            <a:r>
              <a:rPr lang="en-US" dirty="0" err="1"/>
              <a:t>int</a:t>
            </a:r>
            <a:r>
              <a:rPr lang="en-US" dirty="0"/>
              <a:t>(3)    # y will be 3</a:t>
            </a:r>
            <a:br>
              <a:rPr lang="en-US" dirty="0"/>
            </a:br>
            <a:r>
              <a:rPr lang="en-US" dirty="0"/>
              <a:t>z = float(3)  # z will be 3.0</a:t>
            </a:r>
            <a:endParaRPr lang="es-ES" dirty="0"/>
          </a:p>
        </p:txBody>
      </p:sp>
    </p:spTree>
    <p:extLst>
      <p:ext uri="{BB962C8B-B14F-4D97-AF65-F5344CB8AC3E}">
        <p14:creationId xmlns:p14="http://schemas.microsoft.com/office/powerpoint/2010/main" val="206983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Variables</a:t>
            </a:r>
          </a:p>
        </p:txBody>
      </p:sp>
      <p:sp>
        <p:nvSpPr>
          <p:cNvPr id="3" name="Marcador de contenido 2"/>
          <p:cNvSpPr>
            <a:spLocks noGrp="1"/>
          </p:cNvSpPr>
          <p:nvPr>
            <p:ph idx="1"/>
          </p:nvPr>
        </p:nvSpPr>
        <p:spPr>
          <a:xfrm>
            <a:off x="1380038" y="1559623"/>
            <a:ext cx="8946541" cy="4829145"/>
          </a:xfrm>
        </p:spPr>
        <p:txBody>
          <a:bodyPr>
            <a:normAutofit fontScale="92500" lnSpcReduction="20000"/>
          </a:bodyPr>
          <a:lstStyle/>
          <a:p>
            <a:pPr marL="0" indent="0">
              <a:buNone/>
            </a:pPr>
            <a:r>
              <a:rPr lang="es-ES" dirty="0"/>
              <a:t>Nombres de variables: Una variable puede tener un nombre corto (como x e y) o un nombre más descriptivo (edad, nombre del coche, </a:t>
            </a:r>
            <a:r>
              <a:rPr lang="es-ES" dirty="0" err="1"/>
              <a:t>volumen_total</a:t>
            </a:r>
            <a:r>
              <a:rPr lang="es-ES" dirty="0"/>
              <a:t>). Reglas para las variables de Python: Un nombre de variable debe comenzar con una letra o el carácter de subrayado</a:t>
            </a:r>
          </a:p>
          <a:p>
            <a:r>
              <a:rPr lang="es-ES" dirty="0"/>
              <a:t>Un nombre de variable no puede comenzar con un número</a:t>
            </a:r>
          </a:p>
          <a:p>
            <a:r>
              <a:rPr lang="es-ES" dirty="0"/>
              <a:t>Un nombre de variable solo puede contener caracteres alfanuméricos y guiones bajos (</a:t>
            </a:r>
            <a:r>
              <a:rPr lang="es-ES" dirty="0" err="1"/>
              <a:t>Az</a:t>
            </a:r>
            <a:r>
              <a:rPr lang="es-ES" dirty="0"/>
              <a:t>, 0-9 y _)</a:t>
            </a:r>
          </a:p>
          <a:p>
            <a:r>
              <a:rPr lang="es-ES" dirty="0"/>
              <a:t>Los nombres de las variables distinguen entre mayúsculas y minúsculas (edad, Edad y EDAD son tres variables diferentes)</a:t>
            </a:r>
          </a:p>
          <a:p>
            <a:pPr marL="0" indent="0">
              <a:buNone/>
            </a:pPr>
            <a:r>
              <a:rPr lang="es-ES" dirty="0"/>
              <a:t>Ejemplo</a:t>
            </a:r>
          </a:p>
          <a:p>
            <a:pPr marL="0" indent="0">
              <a:buNone/>
            </a:pPr>
            <a:r>
              <a:rPr lang="es-ES" dirty="0"/>
              <a:t>Nombres de variables legales:</a:t>
            </a:r>
          </a:p>
          <a:p>
            <a:pPr marL="0" indent="0">
              <a:buNone/>
            </a:pPr>
            <a:r>
              <a:rPr lang="es-ES" dirty="0" err="1"/>
              <a:t>myvar</a:t>
            </a:r>
            <a:r>
              <a:rPr lang="es-ES" dirty="0"/>
              <a:t> = "John"</a:t>
            </a:r>
            <a:br>
              <a:rPr lang="es-ES" dirty="0"/>
            </a:br>
            <a:r>
              <a:rPr lang="es-ES" dirty="0" err="1"/>
              <a:t>my_var</a:t>
            </a:r>
            <a:r>
              <a:rPr lang="es-ES" dirty="0"/>
              <a:t> = "John"</a:t>
            </a:r>
            <a:br>
              <a:rPr lang="es-ES" dirty="0"/>
            </a:br>
            <a:r>
              <a:rPr lang="es-ES" dirty="0"/>
              <a:t>_</a:t>
            </a:r>
            <a:r>
              <a:rPr lang="es-ES" dirty="0" err="1"/>
              <a:t>my_var</a:t>
            </a:r>
            <a:r>
              <a:rPr lang="es-ES" dirty="0"/>
              <a:t> = "John"</a:t>
            </a:r>
            <a:br>
              <a:rPr lang="es-ES" dirty="0"/>
            </a:br>
            <a:r>
              <a:rPr lang="es-ES" dirty="0" err="1"/>
              <a:t>myVar</a:t>
            </a:r>
            <a:r>
              <a:rPr lang="es-ES" dirty="0"/>
              <a:t> = "John"</a:t>
            </a:r>
            <a:br>
              <a:rPr lang="es-ES" dirty="0"/>
            </a:br>
            <a:r>
              <a:rPr lang="es-ES" dirty="0"/>
              <a:t>MYVAR = "John"</a:t>
            </a:r>
            <a:br>
              <a:rPr lang="es-ES" dirty="0"/>
            </a:br>
            <a:r>
              <a:rPr lang="es-ES" dirty="0"/>
              <a:t>myvar2 = "John"</a:t>
            </a:r>
          </a:p>
          <a:p>
            <a:pPr marL="0" indent="0">
              <a:buNone/>
            </a:pPr>
            <a:endParaRPr lang="es-ES" dirty="0"/>
          </a:p>
        </p:txBody>
      </p:sp>
    </p:spTree>
    <p:extLst>
      <p:ext uri="{BB962C8B-B14F-4D97-AF65-F5344CB8AC3E}">
        <p14:creationId xmlns:p14="http://schemas.microsoft.com/office/powerpoint/2010/main" val="212215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FBEC8-DC39-4D75-A923-C3CCA8CCACEE}"/>
              </a:ext>
            </a:extLst>
          </p:cNvPr>
          <p:cNvSpPr>
            <a:spLocks noGrp="1"/>
          </p:cNvSpPr>
          <p:nvPr>
            <p:ph type="title"/>
          </p:nvPr>
        </p:nvSpPr>
        <p:spPr>
          <a:xfrm>
            <a:off x="635223" y="629266"/>
            <a:ext cx="3116690" cy="5594554"/>
          </a:xfrm>
        </p:spPr>
        <p:txBody>
          <a:bodyPr anchor="ctr">
            <a:normAutofit/>
          </a:bodyPr>
          <a:lstStyle/>
          <a:p>
            <a:r>
              <a:rPr lang="es-AR" sz="4100">
                <a:solidFill>
                  <a:srgbClr val="EBEBEB"/>
                </a:solidFill>
              </a:rPr>
              <a:t>Python – Variables y palabras reservadas</a:t>
            </a:r>
            <a:endParaRPr lang="en-US" sz="4100">
              <a:solidFill>
                <a:srgbClr val="EBEBEB"/>
              </a:solidFill>
            </a:endParaRPr>
          </a:p>
        </p:txBody>
      </p:sp>
      <p:sp>
        <p:nvSpPr>
          <p:cNvPr id="30"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2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2" name="Rectangle 2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D58FC4-FB17-48DC-A5D1-DDDFBCC61564}"/>
              </a:ext>
            </a:extLst>
          </p:cNvPr>
          <p:cNvSpPr>
            <a:spLocks noGrp="1"/>
          </p:cNvSpPr>
          <p:nvPr>
            <p:ph idx="1"/>
          </p:nvPr>
        </p:nvSpPr>
        <p:spPr>
          <a:xfrm>
            <a:off x="5048452" y="1410459"/>
            <a:ext cx="6495847" cy="1885146"/>
          </a:xfrm>
        </p:spPr>
        <p:txBody>
          <a:bodyPr>
            <a:normAutofit/>
          </a:bodyPr>
          <a:lstStyle/>
          <a:p>
            <a:endParaRPr lang="es-AR" dirty="0"/>
          </a:p>
          <a:p>
            <a:endParaRPr lang="en-US" dirty="0"/>
          </a:p>
        </p:txBody>
      </p:sp>
      <p:pic>
        <p:nvPicPr>
          <p:cNvPr id="8" name="Picture 7">
            <a:extLst>
              <a:ext uri="{FF2B5EF4-FFF2-40B4-BE49-F238E27FC236}">
                <a16:creationId xmlns:a16="http://schemas.microsoft.com/office/drawing/2014/main" id="{05B9CB1B-3224-4068-B22E-69BC7A3EECA5}"/>
              </a:ext>
            </a:extLst>
          </p:cNvPr>
          <p:cNvPicPr>
            <a:picLocks noChangeAspect="1"/>
          </p:cNvPicPr>
          <p:nvPr/>
        </p:nvPicPr>
        <p:blipFill>
          <a:blip r:embed="rId2"/>
          <a:stretch>
            <a:fillRect/>
          </a:stretch>
        </p:blipFill>
        <p:spPr>
          <a:xfrm>
            <a:off x="5048452" y="2000295"/>
            <a:ext cx="6317888" cy="2988393"/>
          </a:xfrm>
          <a:prstGeom prst="rect">
            <a:avLst/>
          </a:prstGeom>
        </p:spPr>
      </p:pic>
    </p:spTree>
    <p:extLst>
      <p:ext uri="{BB962C8B-B14F-4D97-AF65-F5344CB8AC3E}">
        <p14:creationId xmlns:p14="http://schemas.microsoft.com/office/powerpoint/2010/main" val="104896141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Variables</a:t>
            </a:r>
          </a:p>
        </p:txBody>
      </p:sp>
      <p:sp>
        <p:nvSpPr>
          <p:cNvPr id="3" name="Marcador de contenido 2"/>
          <p:cNvSpPr>
            <a:spLocks noGrp="1"/>
          </p:cNvSpPr>
          <p:nvPr>
            <p:ph idx="1"/>
          </p:nvPr>
        </p:nvSpPr>
        <p:spPr/>
        <p:txBody>
          <a:bodyPr>
            <a:normAutofit lnSpcReduction="10000"/>
          </a:bodyPr>
          <a:lstStyle/>
          <a:p>
            <a:pPr marL="0" indent="0">
              <a:buNone/>
            </a:pPr>
            <a:r>
              <a:rPr lang="es-ES" dirty="0"/>
              <a:t>Python le permite asignar valores a múltiples variables en una línea:</a:t>
            </a:r>
          </a:p>
          <a:p>
            <a:pPr marL="0" indent="0">
              <a:buNone/>
            </a:pPr>
            <a:r>
              <a:rPr lang="es-ES" dirty="0"/>
              <a:t>Ejemplo</a:t>
            </a:r>
          </a:p>
          <a:p>
            <a:pPr marL="0" indent="0">
              <a:buNone/>
            </a:pPr>
            <a:r>
              <a:rPr lang="es-ES" dirty="0"/>
              <a:t>x, y, z = "Orange", "Banana", "</a:t>
            </a:r>
            <a:r>
              <a:rPr lang="es-ES" dirty="0" err="1"/>
              <a:t>Cherry</a:t>
            </a:r>
            <a:r>
              <a:rPr lang="es-ES" dirty="0"/>
              <a:t>"</a:t>
            </a:r>
            <a:br>
              <a:rPr lang="es-ES" dirty="0"/>
            </a:br>
            <a:r>
              <a:rPr lang="es-ES" dirty="0" err="1"/>
              <a:t>print</a:t>
            </a:r>
            <a:r>
              <a:rPr lang="es-ES" dirty="0"/>
              <a:t>(x)</a:t>
            </a:r>
            <a:br>
              <a:rPr lang="es-ES" dirty="0"/>
            </a:br>
            <a:r>
              <a:rPr lang="es-ES" dirty="0" err="1"/>
              <a:t>print</a:t>
            </a:r>
            <a:r>
              <a:rPr lang="es-ES" dirty="0"/>
              <a:t>(y)</a:t>
            </a:r>
            <a:br>
              <a:rPr lang="es-ES" dirty="0"/>
            </a:br>
            <a:r>
              <a:rPr lang="es-ES" dirty="0" err="1"/>
              <a:t>print</a:t>
            </a:r>
            <a:r>
              <a:rPr lang="es-ES" dirty="0"/>
              <a:t>(z)</a:t>
            </a:r>
          </a:p>
          <a:p>
            <a:pPr marL="0" indent="0">
              <a:buNone/>
            </a:pPr>
            <a:r>
              <a:rPr lang="es-ES" dirty="0"/>
              <a:t>Y puede asignar el </a:t>
            </a:r>
            <a:r>
              <a:rPr lang="es-ES" i="1" dirty="0"/>
              <a:t>mismo</a:t>
            </a:r>
            <a:r>
              <a:rPr lang="es-ES" dirty="0"/>
              <a:t> valor a múltiples variables en una línea:</a:t>
            </a:r>
          </a:p>
          <a:p>
            <a:pPr marL="0" indent="0">
              <a:buNone/>
            </a:pPr>
            <a:r>
              <a:rPr lang="es-ES" dirty="0"/>
              <a:t>Ejemplo</a:t>
            </a:r>
          </a:p>
          <a:p>
            <a:pPr marL="0" indent="0">
              <a:buNone/>
            </a:pPr>
            <a:r>
              <a:rPr lang="es-ES" dirty="0"/>
              <a:t>x = y = z = "Orange"</a:t>
            </a:r>
            <a:br>
              <a:rPr lang="es-ES" dirty="0"/>
            </a:br>
            <a:r>
              <a:rPr lang="es-ES" dirty="0" err="1"/>
              <a:t>print</a:t>
            </a:r>
            <a:r>
              <a:rPr lang="es-ES" dirty="0"/>
              <a:t>(x)</a:t>
            </a:r>
            <a:br>
              <a:rPr lang="es-ES" dirty="0"/>
            </a:br>
            <a:r>
              <a:rPr lang="es-ES" dirty="0" err="1"/>
              <a:t>print</a:t>
            </a:r>
            <a:r>
              <a:rPr lang="es-ES" dirty="0"/>
              <a:t>(y)</a:t>
            </a:r>
            <a:br>
              <a:rPr lang="es-ES" dirty="0"/>
            </a:br>
            <a:r>
              <a:rPr lang="es-ES" dirty="0" err="1"/>
              <a:t>print</a:t>
            </a:r>
            <a:r>
              <a:rPr lang="es-ES" dirty="0"/>
              <a:t>(z)</a:t>
            </a:r>
          </a:p>
          <a:p>
            <a:pPr marL="0" indent="0">
              <a:buNone/>
            </a:pPr>
            <a:endParaRPr lang="es-ES" dirty="0"/>
          </a:p>
        </p:txBody>
      </p:sp>
    </p:spTree>
    <p:extLst>
      <p:ext uri="{BB962C8B-B14F-4D97-AF65-F5344CB8AC3E}">
        <p14:creationId xmlns:p14="http://schemas.microsoft.com/office/powerpoint/2010/main" val="253817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pPr algn="ctr"/>
            <a:r>
              <a:rPr lang="es-ES" dirty="0">
                <a:solidFill>
                  <a:srgbClr val="FFFFFF"/>
                </a:solidFill>
              </a:rPr>
              <a:t>Python</a:t>
            </a:r>
          </a:p>
        </p:txBody>
      </p:sp>
      <p:sp>
        <p:nvSpPr>
          <p:cNvPr id="3" name="Marcador de contenido 2"/>
          <p:cNvSpPr>
            <a:spLocks noGrp="1"/>
          </p:cNvSpPr>
          <p:nvPr>
            <p:ph idx="1"/>
          </p:nvPr>
        </p:nvSpPr>
        <p:spPr>
          <a:xfrm>
            <a:off x="1103312" y="2763520"/>
            <a:ext cx="8946541" cy="3484879"/>
          </a:xfrm>
        </p:spPr>
        <p:txBody>
          <a:bodyPr>
            <a:normAutofit/>
          </a:bodyPr>
          <a:lstStyle/>
          <a:p>
            <a:pPr marL="0" indent="0">
              <a:lnSpc>
                <a:spcPct val="90000"/>
              </a:lnSpc>
              <a:buNone/>
            </a:pPr>
            <a:r>
              <a:rPr lang="en-US" sz="1600" err="1"/>
              <a:t>Es</a:t>
            </a:r>
            <a:r>
              <a:rPr lang="en-US" sz="1600"/>
              <a:t> </a:t>
            </a:r>
            <a:r>
              <a:rPr lang="en-US" sz="1600" err="1"/>
              <a:t>usado</a:t>
            </a:r>
            <a:r>
              <a:rPr lang="en-US" sz="1600"/>
              <a:t> para :</a:t>
            </a:r>
          </a:p>
          <a:p>
            <a:pPr marL="0" indent="0">
              <a:lnSpc>
                <a:spcPct val="90000"/>
              </a:lnSpc>
              <a:buNone/>
            </a:pPr>
            <a:r>
              <a:rPr lang="en-US" sz="1600" err="1"/>
              <a:t>Desarrollo</a:t>
            </a:r>
            <a:r>
              <a:rPr lang="en-US" sz="1600"/>
              <a:t> Web </a:t>
            </a:r>
          </a:p>
          <a:p>
            <a:pPr marL="0" indent="0">
              <a:lnSpc>
                <a:spcPct val="90000"/>
              </a:lnSpc>
              <a:buNone/>
            </a:pPr>
            <a:r>
              <a:rPr lang="en-US" sz="1600" err="1"/>
              <a:t>Desarrollo</a:t>
            </a:r>
            <a:r>
              <a:rPr lang="en-US" sz="1600"/>
              <a:t> de </a:t>
            </a:r>
            <a:r>
              <a:rPr lang="en-US" sz="1600" err="1"/>
              <a:t>apliaciones</a:t>
            </a:r>
            <a:r>
              <a:rPr lang="en-US" sz="1600"/>
              <a:t>,</a:t>
            </a:r>
          </a:p>
          <a:p>
            <a:pPr marL="0" indent="0">
              <a:lnSpc>
                <a:spcPct val="90000"/>
              </a:lnSpc>
              <a:buNone/>
            </a:pPr>
            <a:r>
              <a:rPr lang="en-US" sz="1600" err="1"/>
              <a:t>Calculos</a:t>
            </a:r>
            <a:r>
              <a:rPr lang="en-US" sz="1600"/>
              <a:t> </a:t>
            </a:r>
            <a:r>
              <a:rPr lang="en-US" sz="1600" err="1"/>
              <a:t>matemáticos</a:t>
            </a:r>
            <a:r>
              <a:rPr lang="en-US" sz="1600"/>
              <a:t>,</a:t>
            </a:r>
          </a:p>
          <a:p>
            <a:pPr marL="0" indent="0">
              <a:lnSpc>
                <a:spcPct val="90000"/>
              </a:lnSpc>
              <a:buNone/>
            </a:pPr>
            <a:endParaRPr lang="es-ES" sz="1600"/>
          </a:p>
          <a:p>
            <a:pPr marL="0" indent="0">
              <a:lnSpc>
                <a:spcPct val="90000"/>
              </a:lnSpc>
              <a:buNone/>
            </a:pPr>
            <a:r>
              <a:rPr lang="en-US" sz="1600"/>
              <a:t>Que se </a:t>
            </a:r>
            <a:r>
              <a:rPr lang="en-US" sz="1600" err="1"/>
              <a:t>puede</a:t>
            </a:r>
            <a:r>
              <a:rPr lang="en-US" sz="1600"/>
              <a:t> </a:t>
            </a:r>
            <a:r>
              <a:rPr lang="en-US" sz="1600" err="1"/>
              <a:t>hacer</a:t>
            </a:r>
            <a:r>
              <a:rPr lang="en-US" sz="1600"/>
              <a:t> con Python:</a:t>
            </a:r>
          </a:p>
          <a:p>
            <a:pPr marL="0" indent="0">
              <a:lnSpc>
                <a:spcPct val="90000"/>
              </a:lnSpc>
              <a:buNone/>
            </a:pPr>
            <a:r>
              <a:rPr lang="en-US" sz="1600" err="1"/>
              <a:t>En</a:t>
            </a:r>
            <a:r>
              <a:rPr lang="en-US" sz="1600"/>
              <a:t> un </a:t>
            </a:r>
            <a:r>
              <a:rPr lang="en-US" sz="1600" err="1"/>
              <a:t>servidor</a:t>
            </a:r>
            <a:r>
              <a:rPr lang="en-US" sz="1600"/>
              <a:t> para </a:t>
            </a:r>
            <a:r>
              <a:rPr lang="en-US" sz="1600" err="1"/>
              <a:t>crear</a:t>
            </a:r>
            <a:r>
              <a:rPr lang="en-US" sz="1600"/>
              <a:t> </a:t>
            </a:r>
            <a:r>
              <a:rPr lang="en-US" sz="1600" err="1"/>
              <a:t>aplicaciones</a:t>
            </a:r>
            <a:r>
              <a:rPr lang="en-US" sz="1600"/>
              <a:t> Web.</a:t>
            </a:r>
          </a:p>
          <a:p>
            <a:pPr marL="0" indent="0">
              <a:lnSpc>
                <a:spcPct val="90000"/>
              </a:lnSpc>
              <a:buNone/>
            </a:pPr>
            <a:r>
              <a:rPr lang="en-US" sz="1600"/>
              <a:t>Para </a:t>
            </a:r>
            <a:r>
              <a:rPr lang="en-US" sz="1600" err="1"/>
              <a:t>crear</a:t>
            </a:r>
            <a:r>
              <a:rPr lang="en-US" sz="1600"/>
              <a:t> </a:t>
            </a:r>
            <a:r>
              <a:rPr lang="en-US" sz="1600" err="1"/>
              <a:t>Flujos</a:t>
            </a:r>
            <a:r>
              <a:rPr lang="en-US" sz="1600"/>
              <a:t> de </a:t>
            </a:r>
            <a:r>
              <a:rPr lang="en-US" sz="1600" err="1"/>
              <a:t>trabajos</a:t>
            </a:r>
            <a:r>
              <a:rPr lang="en-US" sz="1600"/>
              <a:t>.</a:t>
            </a:r>
          </a:p>
          <a:p>
            <a:pPr marL="0" indent="0">
              <a:lnSpc>
                <a:spcPct val="90000"/>
              </a:lnSpc>
              <a:buNone/>
            </a:pPr>
            <a:r>
              <a:rPr lang="en-US" sz="1600"/>
              <a:t>Para </a:t>
            </a:r>
            <a:r>
              <a:rPr lang="en-US" sz="1600" err="1"/>
              <a:t>conectarse</a:t>
            </a:r>
            <a:r>
              <a:rPr lang="en-US" sz="1600"/>
              <a:t> a Base de </a:t>
            </a:r>
            <a:r>
              <a:rPr lang="en-US" sz="1600" err="1"/>
              <a:t>datos</a:t>
            </a:r>
            <a:r>
              <a:rPr lang="en-US" sz="1600"/>
              <a:t>. Leer y </a:t>
            </a:r>
            <a:r>
              <a:rPr lang="en-US" sz="1600" err="1"/>
              <a:t>escribir</a:t>
            </a:r>
            <a:r>
              <a:rPr lang="en-US" sz="1600"/>
              <a:t> </a:t>
            </a:r>
            <a:r>
              <a:rPr lang="en-US" sz="1600" err="1"/>
              <a:t>archivos</a:t>
            </a:r>
            <a:endParaRPr lang="en-US" sz="1600"/>
          </a:p>
          <a:p>
            <a:pPr marL="0" indent="0">
              <a:lnSpc>
                <a:spcPct val="90000"/>
              </a:lnSpc>
              <a:buNone/>
            </a:pPr>
            <a:r>
              <a:rPr lang="en-US" sz="1600"/>
              <a:t>Para </a:t>
            </a:r>
            <a:r>
              <a:rPr lang="en-US" sz="1600" err="1"/>
              <a:t>manejar</a:t>
            </a:r>
            <a:r>
              <a:rPr lang="en-US" sz="1600"/>
              <a:t> big data  y </a:t>
            </a:r>
            <a:r>
              <a:rPr lang="en-US" sz="1600" err="1"/>
              <a:t>desarrollar</a:t>
            </a:r>
            <a:r>
              <a:rPr lang="en-US" sz="1600"/>
              <a:t> </a:t>
            </a:r>
            <a:r>
              <a:rPr lang="en-US" sz="1600" err="1"/>
              <a:t>cálculos</a:t>
            </a:r>
            <a:r>
              <a:rPr lang="en-US" sz="1600"/>
              <a:t> </a:t>
            </a:r>
            <a:r>
              <a:rPr lang="en-US" sz="1600" err="1"/>
              <a:t>matemáticos</a:t>
            </a:r>
            <a:r>
              <a:rPr lang="en-US" sz="1600"/>
              <a:t> </a:t>
            </a:r>
            <a:r>
              <a:rPr lang="en-US" sz="1600" err="1"/>
              <a:t>complejos</a:t>
            </a:r>
            <a:endParaRPr lang="en-US" sz="1600"/>
          </a:p>
          <a:p>
            <a:pPr marL="0" indent="0">
              <a:lnSpc>
                <a:spcPct val="90000"/>
              </a:lnSpc>
              <a:buNone/>
            </a:pPr>
            <a:endParaRPr lang="es-ES" sz="1600"/>
          </a:p>
        </p:txBody>
      </p:sp>
    </p:spTree>
    <p:extLst>
      <p:ext uri="{BB962C8B-B14F-4D97-AF65-F5344CB8AC3E}">
        <p14:creationId xmlns:p14="http://schemas.microsoft.com/office/powerpoint/2010/main" val="322415363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Operadores</a:t>
            </a:r>
          </a:p>
        </p:txBody>
      </p:sp>
      <p:pic>
        <p:nvPicPr>
          <p:cNvPr id="4" name="Marcador de contenido 3"/>
          <p:cNvPicPr>
            <a:picLocks noGrp="1" noChangeAspect="1"/>
          </p:cNvPicPr>
          <p:nvPr>
            <p:ph idx="1"/>
          </p:nvPr>
        </p:nvPicPr>
        <p:blipFill>
          <a:blip r:embed="rId2"/>
          <a:stretch>
            <a:fillRect/>
          </a:stretch>
        </p:blipFill>
        <p:spPr>
          <a:xfrm>
            <a:off x="1943100" y="2064544"/>
            <a:ext cx="7267575" cy="4171950"/>
          </a:xfrm>
          <a:prstGeom prst="rect">
            <a:avLst/>
          </a:prstGeom>
        </p:spPr>
      </p:pic>
    </p:spTree>
    <p:extLst>
      <p:ext uri="{BB962C8B-B14F-4D97-AF65-F5344CB8AC3E}">
        <p14:creationId xmlns:p14="http://schemas.microsoft.com/office/powerpoint/2010/main" val="325314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5"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363367A3-7E27-40EC-BDC0-29D9F8E29269}"/>
              </a:ext>
            </a:extLst>
          </p:cNvPr>
          <p:cNvPicPr>
            <a:picLocks noGrp="1" noChangeAspect="1"/>
          </p:cNvPicPr>
          <p:nvPr>
            <p:ph idx="1"/>
          </p:nvPr>
        </p:nvPicPr>
        <p:blipFill>
          <a:blip r:embed="rId6"/>
          <a:stretch>
            <a:fillRect/>
          </a:stretch>
        </p:blipFill>
        <p:spPr>
          <a:xfrm>
            <a:off x="635458" y="640081"/>
            <a:ext cx="8229608"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A9B04-7357-4313-9444-F81987326C20}"/>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Python - Operadores</a:t>
            </a:r>
          </a:p>
        </p:txBody>
      </p:sp>
    </p:spTree>
    <p:extLst>
      <p:ext uri="{BB962C8B-B14F-4D97-AF65-F5344CB8AC3E}">
        <p14:creationId xmlns:p14="http://schemas.microsoft.com/office/powerpoint/2010/main" val="181003819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7D79-04EF-4916-A2E3-FF3A04A10BB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Python – Operadores y precedencia</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2CC9476-369A-4964-8869-0CACB34FD4C8}"/>
              </a:ext>
            </a:extLst>
          </p:cNvPr>
          <p:cNvPicPr>
            <a:picLocks noGrp="1" noChangeAspect="1"/>
          </p:cNvPicPr>
          <p:nvPr>
            <p:ph idx="1"/>
          </p:nvPr>
        </p:nvPicPr>
        <p:blipFill>
          <a:blip r:embed="rId6"/>
          <a:stretch>
            <a:fillRect/>
          </a:stretch>
        </p:blipFill>
        <p:spPr>
          <a:xfrm>
            <a:off x="955392" y="1152962"/>
            <a:ext cx="6275584" cy="4557269"/>
          </a:xfrm>
          <a:prstGeom prst="rect">
            <a:avLst/>
          </a:prstGeom>
          <a:effectLst/>
        </p:spPr>
      </p:pic>
    </p:spTree>
    <p:extLst>
      <p:ext uri="{BB962C8B-B14F-4D97-AF65-F5344CB8AC3E}">
        <p14:creationId xmlns:p14="http://schemas.microsoft.com/office/powerpoint/2010/main" val="379715338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B5A34A-A7CC-418F-B103-FC9A79143A2C}"/>
              </a:ext>
            </a:extLst>
          </p:cNvPr>
          <p:cNvSpPr>
            <a:spLocks noGrp="1"/>
          </p:cNvSpPr>
          <p:nvPr>
            <p:ph type="title"/>
          </p:nvPr>
        </p:nvSpPr>
        <p:spPr>
          <a:xfrm>
            <a:off x="653143" y="1645920"/>
            <a:ext cx="3522879" cy="4470821"/>
          </a:xfrm>
        </p:spPr>
        <p:txBody>
          <a:bodyPr>
            <a:normAutofit/>
          </a:bodyPr>
          <a:lstStyle/>
          <a:p>
            <a:pPr algn="r"/>
            <a:r>
              <a:rPr lang="es-AR" sz="3900">
                <a:solidFill>
                  <a:schemeClr val="bg2"/>
                </a:solidFill>
              </a:rPr>
              <a:t>Python – Operaciones sobre Cadenas</a:t>
            </a:r>
            <a:endParaRPr lang="en-US" sz="3900">
              <a:solidFill>
                <a:schemeClr val="bg2"/>
              </a:solidFill>
            </a:endParaRPr>
          </a:p>
        </p:txBody>
      </p:sp>
      <p:sp>
        <p:nvSpPr>
          <p:cNvPr id="3" name="Content Placeholder 2">
            <a:extLst>
              <a:ext uri="{FF2B5EF4-FFF2-40B4-BE49-F238E27FC236}">
                <a16:creationId xmlns:a16="http://schemas.microsoft.com/office/drawing/2014/main" id="{CA9B13B3-CFB4-4E9B-BE61-61C8A83E2258}"/>
              </a:ext>
            </a:extLst>
          </p:cNvPr>
          <p:cNvSpPr>
            <a:spLocks noGrp="1"/>
          </p:cNvSpPr>
          <p:nvPr>
            <p:ph idx="1"/>
          </p:nvPr>
        </p:nvSpPr>
        <p:spPr>
          <a:xfrm>
            <a:off x="5204109" y="1645920"/>
            <a:ext cx="6269434" cy="4470821"/>
          </a:xfrm>
        </p:spPr>
        <p:txBody>
          <a:bodyPr>
            <a:normAutofit/>
          </a:bodyPr>
          <a:lstStyle/>
          <a:p>
            <a:pPr marL="0" indent="0">
              <a:buNone/>
            </a:pPr>
            <a:r>
              <a:rPr lang="es-ES" dirty="0"/>
              <a:t>Para cadenas, </a:t>
            </a:r>
          </a:p>
          <a:p>
            <a:pPr marL="0" indent="0">
              <a:buNone/>
            </a:pPr>
            <a:r>
              <a:rPr lang="es-ES" dirty="0"/>
              <a:t>el operador + representa la concatenación. </a:t>
            </a:r>
          </a:p>
          <a:p>
            <a:pPr marL="0" indent="0">
              <a:buNone/>
            </a:pPr>
            <a:r>
              <a:rPr lang="es-ES" dirty="0"/>
              <a:t>Por ejemplo: </a:t>
            </a:r>
          </a:p>
          <a:p>
            <a:pPr marL="0" indent="0">
              <a:buNone/>
            </a:pPr>
            <a:r>
              <a:rPr lang="es-ES" dirty="0"/>
              <a:t>fruta = "plátano" </a:t>
            </a:r>
          </a:p>
          <a:p>
            <a:pPr marL="0" indent="0">
              <a:buNone/>
            </a:pPr>
            <a:r>
              <a:rPr lang="es-ES" dirty="0" err="1"/>
              <a:t>bizcochoBueno</a:t>
            </a:r>
            <a:r>
              <a:rPr lang="es-ES" dirty="0"/>
              <a:t> = " pan de leche" </a:t>
            </a:r>
          </a:p>
          <a:p>
            <a:pPr marL="0" indent="0">
              <a:buNone/>
            </a:pPr>
            <a:r>
              <a:rPr lang="es-ES" dirty="0" err="1"/>
              <a:t>print</a:t>
            </a:r>
            <a:r>
              <a:rPr lang="es-ES" dirty="0"/>
              <a:t> fruta + </a:t>
            </a:r>
            <a:r>
              <a:rPr lang="es-ES" dirty="0" err="1"/>
              <a:t>bizcochoBueno</a:t>
            </a:r>
            <a:r>
              <a:rPr lang="es-ES" dirty="0"/>
              <a:t> </a:t>
            </a:r>
          </a:p>
          <a:p>
            <a:pPr marL="0" indent="0">
              <a:buNone/>
            </a:pPr>
            <a:r>
              <a:rPr lang="es-ES" dirty="0"/>
              <a:t>La salida del programa es plátano pan de leche.</a:t>
            </a:r>
          </a:p>
          <a:p>
            <a:pPr marL="0" indent="0">
              <a:buNone/>
            </a:pPr>
            <a:r>
              <a:rPr lang="es-ES" dirty="0"/>
              <a:t>El operador * también funciona con cadenas; </a:t>
            </a:r>
          </a:p>
          <a:p>
            <a:pPr marL="0" indent="0">
              <a:buNone/>
            </a:pPr>
            <a:r>
              <a:rPr lang="es-ES" dirty="0"/>
              <a:t>lleva a cabo la repetición. </a:t>
            </a:r>
          </a:p>
          <a:p>
            <a:pPr marL="0" indent="0">
              <a:buNone/>
            </a:pPr>
            <a:r>
              <a:rPr lang="es-ES" dirty="0"/>
              <a:t>Por ejemplo: ’Chiste’*3  -&gt; ’</a:t>
            </a:r>
            <a:r>
              <a:rPr lang="es-ES" dirty="0" err="1"/>
              <a:t>ChisteChisteChiste</a:t>
            </a:r>
            <a:r>
              <a:rPr lang="es-ES" dirty="0"/>
              <a:t>’</a:t>
            </a:r>
            <a:endParaRPr lang="en-US" dirty="0"/>
          </a:p>
        </p:txBody>
      </p:sp>
    </p:spTree>
    <p:extLst>
      <p:ext uri="{BB962C8B-B14F-4D97-AF65-F5344CB8AC3E}">
        <p14:creationId xmlns:p14="http://schemas.microsoft.com/office/powerpoint/2010/main" val="241961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Descomprimir una lista</a:t>
            </a:r>
          </a:p>
        </p:txBody>
      </p:sp>
      <p:sp>
        <p:nvSpPr>
          <p:cNvPr id="3" name="Marcador de contenido 2"/>
          <p:cNvSpPr>
            <a:spLocks noGrp="1"/>
          </p:cNvSpPr>
          <p:nvPr>
            <p:ph idx="1"/>
          </p:nvPr>
        </p:nvSpPr>
        <p:spPr/>
        <p:txBody>
          <a:bodyPr/>
          <a:lstStyle/>
          <a:p>
            <a:pPr marL="0" indent="0">
              <a:buNone/>
            </a:pPr>
            <a:r>
              <a:rPr lang="es-ES" dirty="0"/>
              <a:t>Si tiene una colección de valores en una lista, </a:t>
            </a:r>
            <a:r>
              <a:rPr lang="es-ES" dirty="0" err="1"/>
              <a:t>tupla</a:t>
            </a:r>
            <a:r>
              <a:rPr lang="es-ES" dirty="0"/>
              <a:t>, etc. Python le permite extraer los valores en variables. Esto se llama </a:t>
            </a:r>
            <a:r>
              <a:rPr lang="es-ES" i="1" dirty="0"/>
              <a:t>desempacar</a:t>
            </a:r>
            <a:r>
              <a:rPr lang="es-ES" dirty="0"/>
              <a:t> .</a:t>
            </a:r>
          </a:p>
          <a:p>
            <a:pPr marL="0" indent="0">
              <a:buNone/>
            </a:pPr>
            <a:r>
              <a:rPr lang="es-ES" dirty="0"/>
              <a:t>Ejemplo</a:t>
            </a:r>
          </a:p>
          <a:p>
            <a:r>
              <a:rPr lang="es-ES" dirty="0"/>
              <a:t>Descomprimir una lista:</a:t>
            </a:r>
          </a:p>
          <a:p>
            <a:pPr marL="0" indent="0">
              <a:buNone/>
            </a:pPr>
            <a:r>
              <a:rPr lang="es-ES" dirty="0" err="1"/>
              <a:t>fruits</a:t>
            </a:r>
            <a:r>
              <a:rPr lang="es-ES" dirty="0"/>
              <a:t> = ["</a:t>
            </a:r>
            <a:r>
              <a:rPr lang="es-ES" dirty="0" err="1"/>
              <a:t>apple</a:t>
            </a:r>
            <a:r>
              <a:rPr lang="es-ES" dirty="0"/>
              <a:t>", "banana", "</a:t>
            </a:r>
            <a:r>
              <a:rPr lang="es-ES" dirty="0" err="1"/>
              <a:t>cherry</a:t>
            </a:r>
            <a:r>
              <a:rPr lang="es-ES" dirty="0"/>
              <a:t>"]</a:t>
            </a:r>
            <a:br>
              <a:rPr lang="es-ES" dirty="0"/>
            </a:br>
            <a:r>
              <a:rPr lang="es-ES" dirty="0"/>
              <a:t>x, y, z = </a:t>
            </a:r>
            <a:r>
              <a:rPr lang="es-ES" dirty="0" err="1"/>
              <a:t>fruits</a:t>
            </a:r>
            <a:br>
              <a:rPr lang="es-ES" dirty="0"/>
            </a:br>
            <a:r>
              <a:rPr lang="es-ES" dirty="0" err="1"/>
              <a:t>print</a:t>
            </a:r>
            <a:r>
              <a:rPr lang="es-ES" dirty="0"/>
              <a:t>(x)</a:t>
            </a:r>
            <a:br>
              <a:rPr lang="es-ES" dirty="0"/>
            </a:br>
            <a:r>
              <a:rPr lang="es-ES" dirty="0" err="1"/>
              <a:t>print</a:t>
            </a:r>
            <a:r>
              <a:rPr lang="es-ES" dirty="0"/>
              <a:t>(y)</a:t>
            </a:r>
            <a:br>
              <a:rPr lang="es-ES" dirty="0"/>
            </a:br>
            <a:r>
              <a:rPr lang="es-ES" dirty="0" err="1"/>
              <a:t>print</a:t>
            </a:r>
            <a:r>
              <a:rPr lang="es-ES" dirty="0"/>
              <a:t>(z)</a:t>
            </a:r>
          </a:p>
          <a:p>
            <a:pPr marL="0" indent="0">
              <a:buNone/>
            </a:pPr>
            <a:endParaRPr lang="es-ES" dirty="0"/>
          </a:p>
        </p:txBody>
      </p:sp>
    </p:spTree>
    <p:extLst>
      <p:ext uri="{BB962C8B-B14F-4D97-AF65-F5344CB8AC3E}">
        <p14:creationId xmlns:p14="http://schemas.microsoft.com/office/powerpoint/2010/main" val="8312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a:t>
            </a:r>
            <a:r>
              <a:rPr lang="es-ES" dirty="0" err="1"/>
              <a:t>Print</a:t>
            </a:r>
            <a:r>
              <a:rPr lang="es-ES" dirty="0"/>
              <a:t>()</a:t>
            </a:r>
          </a:p>
        </p:txBody>
      </p:sp>
      <p:sp>
        <p:nvSpPr>
          <p:cNvPr id="3" name="Marcador de contenido 2"/>
          <p:cNvSpPr>
            <a:spLocks noGrp="1"/>
          </p:cNvSpPr>
          <p:nvPr>
            <p:ph idx="1"/>
          </p:nvPr>
        </p:nvSpPr>
        <p:spPr>
          <a:xfrm>
            <a:off x="1103312" y="1251284"/>
            <a:ext cx="8946541" cy="4997115"/>
          </a:xfrm>
        </p:spPr>
        <p:txBody>
          <a:bodyPr>
            <a:normAutofit lnSpcReduction="10000"/>
          </a:bodyPr>
          <a:lstStyle/>
          <a:p>
            <a:pPr marL="0" indent="0">
              <a:buNone/>
            </a:pPr>
            <a:r>
              <a:rPr lang="es-ES" dirty="0"/>
              <a:t>Variables de salida</a:t>
            </a:r>
          </a:p>
          <a:p>
            <a:pPr marL="0" indent="0">
              <a:buNone/>
            </a:pPr>
            <a:r>
              <a:rPr lang="es-ES" dirty="0"/>
              <a:t>La función de Python </a:t>
            </a:r>
            <a:r>
              <a:rPr lang="es-ES" dirty="0" err="1"/>
              <a:t>print</a:t>
            </a:r>
            <a:r>
              <a:rPr lang="es-ES" dirty="0"/>
              <a:t>() se usa a menudo para generar variables.</a:t>
            </a:r>
          </a:p>
          <a:p>
            <a:pPr marL="0" indent="0">
              <a:buNone/>
            </a:pPr>
            <a:r>
              <a:rPr lang="en-US" dirty="0" err="1"/>
              <a:t>Ejemplo</a:t>
            </a:r>
            <a:endParaRPr lang="en-US" dirty="0"/>
          </a:p>
          <a:p>
            <a:pPr marL="0" indent="0">
              <a:buNone/>
            </a:pPr>
            <a:r>
              <a:rPr lang="en-US" dirty="0"/>
              <a:t>x = "Python is awesome"</a:t>
            </a:r>
            <a:br>
              <a:rPr lang="en-US" dirty="0"/>
            </a:br>
            <a:r>
              <a:rPr lang="en-US" dirty="0"/>
              <a:t>print(x)</a:t>
            </a:r>
          </a:p>
          <a:p>
            <a:pPr marL="0" indent="0">
              <a:buNone/>
            </a:pPr>
            <a:endParaRPr lang="en-US" dirty="0"/>
          </a:p>
          <a:p>
            <a:pPr marL="0" indent="0">
              <a:buNone/>
            </a:pPr>
            <a:r>
              <a:rPr lang="es-ES" dirty="0"/>
              <a:t>En la </a:t>
            </a:r>
            <a:r>
              <a:rPr lang="es-ES" dirty="0" err="1"/>
              <a:t>print</a:t>
            </a:r>
            <a:r>
              <a:rPr lang="es-ES" dirty="0"/>
              <a:t>()función, genera múltiples variables, separadas por una coma:</a:t>
            </a:r>
          </a:p>
          <a:p>
            <a:pPr marL="0" indent="0">
              <a:buNone/>
            </a:pPr>
            <a:r>
              <a:rPr lang="es-ES" dirty="0"/>
              <a:t>Ejemplo</a:t>
            </a:r>
          </a:p>
          <a:p>
            <a:pPr marL="0" indent="0">
              <a:buNone/>
            </a:pPr>
            <a:r>
              <a:rPr lang="es-ES" dirty="0"/>
              <a:t>x = "Python"</a:t>
            </a:r>
          </a:p>
          <a:p>
            <a:pPr marL="0" indent="0">
              <a:buNone/>
            </a:pPr>
            <a:r>
              <a:rPr lang="es-ES" dirty="0"/>
              <a:t>y = "</a:t>
            </a:r>
            <a:r>
              <a:rPr lang="es-ES" dirty="0" err="1"/>
              <a:t>is</a:t>
            </a:r>
            <a:r>
              <a:rPr lang="es-ES" dirty="0"/>
              <a:t>"</a:t>
            </a:r>
          </a:p>
          <a:p>
            <a:pPr marL="0" indent="0">
              <a:buNone/>
            </a:pPr>
            <a:r>
              <a:rPr lang="es-ES" dirty="0"/>
              <a:t>z = "</a:t>
            </a:r>
            <a:r>
              <a:rPr lang="es-ES" dirty="0" err="1"/>
              <a:t>awesome</a:t>
            </a:r>
            <a:r>
              <a:rPr lang="es-ES" dirty="0"/>
              <a:t>"</a:t>
            </a:r>
          </a:p>
          <a:p>
            <a:pPr marL="0" indent="0">
              <a:buNone/>
            </a:pPr>
            <a:r>
              <a:rPr lang="es-ES" dirty="0" err="1"/>
              <a:t>print</a:t>
            </a:r>
            <a:r>
              <a:rPr lang="es-ES" dirty="0"/>
              <a:t>(x, y, z)</a:t>
            </a:r>
            <a:endParaRPr lang="en-US" dirty="0"/>
          </a:p>
          <a:p>
            <a:pPr marL="0" indent="0">
              <a:buNone/>
            </a:pPr>
            <a:endParaRPr lang="es-ES" dirty="0"/>
          </a:p>
        </p:txBody>
      </p:sp>
    </p:spTree>
    <p:extLst>
      <p:ext uri="{BB962C8B-B14F-4D97-AF65-F5344CB8AC3E}">
        <p14:creationId xmlns:p14="http://schemas.microsoft.com/office/powerpoint/2010/main" val="367197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a:t>
            </a:r>
            <a:r>
              <a:rPr lang="es-ES" dirty="0" err="1"/>
              <a:t>Print</a:t>
            </a:r>
            <a:r>
              <a:rPr lang="es-ES" dirty="0"/>
              <a:t>()</a:t>
            </a:r>
          </a:p>
        </p:txBody>
      </p:sp>
      <p:sp>
        <p:nvSpPr>
          <p:cNvPr id="3" name="Marcador de contenido 2"/>
          <p:cNvSpPr>
            <a:spLocks noGrp="1"/>
          </p:cNvSpPr>
          <p:nvPr>
            <p:ph idx="1"/>
          </p:nvPr>
        </p:nvSpPr>
        <p:spPr/>
        <p:txBody>
          <a:bodyPr/>
          <a:lstStyle/>
          <a:p>
            <a:pPr marL="0" indent="0">
              <a:buNone/>
            </a:pPr>
            <a:r>
              <a:rPr lang="es-ES" dirty="0"/>
              <a:t>También puede usar el + operador para generar múltiples variables:</a:t>
            </a:r>
          </a:p>
          <a:p>
            <a:endParaRPr lang="es-ES" dirty="0"/>
          </a:p>
          <a:p>
            <a:pPr marL="0" indent="0">
              <a:buNone/>
            </a:pPr>
            <a:r>
              <a:rPr lang="es-ES" dirty="0"/>
              <a:t>Ejemplo</a:t>
            </a:r>
          </a:p>
          <a:p>
            <a:pPr marL="0" indent="0">
              <a:buNone/>
            </a:pPr>
            <a:r>
              <a:rPr lang="es-ES" dirty="0"/>
              <a:t>x = "Python "</a:t>
            </a:r>
          </a:p>
          <a:p>
            <a:pPr marL="0" indent="0">
              <a:buNone/>
            </a:pPr>
            <a:r>
              <a:rPr lang="es-ES" dirty="0"/>
              <a:t>y = "</a:t>
            </a:r>
            <a:r>
              <a:rPr lang="es-ES" dirty="0" err="1"/>
              <a:t>is</a:t>
            </a:r>
            <a:r>
              <a:rPr lang="es-ES" dirty="0"/>
              <a:t> "</a:t>
            </a:r>
          </a:p>
          <a:p>
            <a:pPr marL="0" indent="0">
              <a:buNone/>
            </a:pPr>
            <a:r>
              <a:rPr lang="es-ES" dirty="0"/>
              <a:t>z = "</a:t>
            </a:r>
            <a:r>
              <a:rPr lang="es-ES" dirty="0" err="1"/>
              <a:t>awesome</a:t>
            </a:r>
            <a:r>
              <a:rPr lang="es-ES" dirty="0"/>
              <a:t>"</a:t>
            </a:r>
          </a:p>
          <a:p>
            <a:pPr marL="0" indent="0">
              <a:buNone/>
            </a:pPr>
            <a:r>
              <a:rPr lang="es-ES" dirty="0" err="1"/>
              <a:t>print</a:t>
            </a:r>
            <a:r>
              <a:rPr lang="es-ES" dirty="0"/>
              <a:t>(x + y + z)</a:t>
            </a:r>
          </a:p>
        </p:txBody>
      </p:sp>
    </p:spTree>
    <p:extLst>
      <p:ext uri="{BB962C8B-B14F-4D97-AF65-F5344CB8AC3E}">
        <p14:creationId xmlns:p14="http://schemas.microsoft.com/office/powerpoint/2010/main" val="299036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3855" y="1447799"/>
            <a:ext cx="3108626" cy="1444752"/>
          </a:xfrm>
        </p:spPr>
        <p:txBody>
          <a:bodyPr anchor="b">
            <a:normAutofit/>
          </a:bodyPr>
          <a:lstStyle/>
          <a:p>
            <a:r>
              <a:rPr lang="es-ES" sz="3200">
                <a:solidFill>
                  <a:srgbClr val="EBEBEB"/>
                </a:solidFill>
              </a:rPr>
              <a:t>Python – Tipos de datos</a:t>
            </a: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a:spLocks noGrp="1"/>
          </p:cNvSpPr>
          <p:nvPr>
            <p:ph idx="1"/>
          </p:nvPr>
        </p:nvSpPr>
        <p:spPr>
          <a:xfrm>
            <a:off x="643855" y="3072385"/>
            <a:ext cx="3108057" cy="2947415"/>
          </a:xfrm>
        </p:spPr>
        <p:txBody>
          <a:bodyPr>
            <a:normAutofit/>
          </a:bodyPr>
          <a:lstStyle/>
          <a:p>
            <a:pPr marL="0" indent="0">
              <a:buNone/>
            </a:pPr>
            <a:r>
              <a:rPr lang="es-ES" sz="1400">
                <a:solidFill>
                  <a:srgbClr val="FFFFFF"/>
                </a:solidFill>
              </a:rPr>
              <a:t>En Python, el tipo de datos se establece cuando asigna un valor a una variable:</a:t>
            </a:r>
          </a:p>
          <a:p>
            <a:pPr marL="0" indent="0">
              <a:buNone/>
            </a:pPr>
            <a:endParaRPr lang="es-ES" sz="1400">
              <a:solidFill>
                <a:srgbClr val="FFFFFF"/>
              </a:solidFill>
            </a:endParaRPr>
          </a:p>
        </p:txBody>
      </p:sp>
      <p:pic>
        <p:nvPicPr>
          <p:cNvPr id="4" name="Imagen 3"/>
          <p:cNvPicPr>
            <a:picLocks noChangeAspect="1"/>
          </p:cNvPicPr>
          <p:nvPr/>
        </p:nvPicPr>
        <p:blipFill>
          <a:blip r:embed="rId2"/>
          <a:stretch>
            <a:fillRect/>
          </a:stretch>
        </p:blipFill>
        <p:spPr>
          <a:xfrm>
            <a:off x="5048451" y="2345313"/>
            <a:ext cx="6495847" cy="2776973"/>
          </a:xfrm>
          <a:prstGeom prst="rect">
            <a:avLst/>
          </a:prstGeom>
          <a:effectLst/>
        </p:spPr>
      </p:pic>
    </p:spTree>
    <p:extLst>
      <p:ext uri="{BB962C8B-B14F-4D97-AF65-F5344CB8AC3E}">
        <p14:creationId xmlns:p14="http://schemas.microsoft.com/office/powerpoint/2010/main" val="165406108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3855" y="1447799"/>
            <a:ext cx="3108626" cy="1444752"/>
          </a:xfrm>
        </p:spPr>
        <p:txBody>
          <a:bodyPr anchor="b">
            <a:normAutofit/>
          </a:bodyPr>
          <a:lstStyle/>
          <a:p>
            <a:r>
              <a:rPr lang="es-ES" sz="3200">
                <a:solidFill>
                  <a:srgbClr val="EBEBEB"/>
                </a:solidFill>
              </a:rPr>
              <a:t>Python – Tipos de Datos</a:t>
            </a: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a:spLocks noGrp="1"/>
          </p:cNvSpPr>
          <p:nvPr>
            <p:ph idx="1"/>
          </p:nvPr>
        </p:nvSpPr>
        <p:spPr>
          <a:xfrm>
            <a:off x="643855" y="3072385"/>
            <a:ext cx="3108057" cy="2947415"/>
          </a:xfrm>
        </p:spPr>
        <p:txBody>
          <a:bodyPr>
            <a:normAutofit/>
          </a:bodyPr>
          <a:lstStyle/>
          <a:p>
            <a:pPr marL="0" indent="0">
              <a:buNone/>
            </a:pPr>
            <a:r>
              <a:rPr lang="es-ES" sz="1400">
                <a:solidFill>
                  <a:srgbClr val="FFFFFF"/>
                </a:solidFill>
              </a:rPr>
              <a:t>Si desea especificar el tipo de datos, puede utilizar las siguientes funciones de construcción:</a:t>
            </a:r>
          </a:p>
          <a:p>
            <a:pPr marL="0" indent="0">
              <a:buNone/>
            </a:pPr>
            <a:endParaRPr lang="es-ES" sz="1400">
              <a:solidFill>
                <a:srgbClr val="FFFFFF"/>
              </a:solidFill>
            </a:endParaRPr>
          </a:p>
        </p:txBody>
      </p:sp>
      <p:pic>
        <p:nvPicPr>
          <p:cNvPr id="4" name="Imagen 3"/>
          <p:cNvPicPr>
            <a:picLocks noChangeAspect="1"/>
          </p:cNvPicPr>
          <p:nvPr/>
        </p:nvPicPr>
        <p:blipFill>
          <a:blip r:embed="rId2"/>
          <a:stretch>
            <a:fillRect/>
          </a:stretch>
        </p:blipFill>
        <p:spPr>
          <a:xfrm>
            <a:off x="5048451" y="1760686"/>
            <a:ext cx="6495847" cy="3946226"/>
          </a:xfrm>
          <a:prstGeom prst="rect">
            <a:avLst/>
          </a:prstGeom>
          <a:effectLst/>
        </p:spPr>
      </p:pic>
    </p:spTree>
    <p:extLst>
      <p:ext uri="{BB962C8B-B14F-4D97-AF65-F5344CB8AC3E}">
        <p14:creationId xmlns:p14="http://schemas.microsoft.com/office/powerpoint/2010/main" val="31784754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263FD8-4E61-41A0-A805-53322C5F7873}"/>
              </a:ext>
            </a:extLst>
          </p:cNvPr>
          <p:cNvSpPr>
            <a:spLocks noGrp="1"/>
          </p:cNvSpPr>
          <p:nvPr>
            <p:ph type="title"/>
          </p:nvPr>
        </p:nvSpPr>
        <p:spPr>
          <a:xfrm>
            <a:off x="636916" y="4542503"/>
            <a:ext cx="9184606" cy="1179870"/>
          </a:xfrm>
        </p:spPr>
        <p:txBody>
          <a:bodyPr vert="horz" lIns="91440" tIns="45720" rIns="91440" bIns="45720" rtlCol="0" anchor="b">
            <a:normAutofit/>
          </a:bodyPr>
          <a:lstStyle/>
          <a:p>
            <a:r>
              <a:rPr lang="en-US" sz="6000"/>
              <a:t>Tipos de datos Enteros</a:t>
            </a:r>
          </a:p>
        </p:txBody>
      </p:sp>
      <p:pic>
        <p:nvPicPr>
          <p:cNvPr id="5" name="Content Placeholder 4">
            <a:extLst>
              <a:ext uri="{FF2B5EF4-FFF2-40B4-BE49-F238E27FC236}">
                <a16:creationId xmlns:a16="http://schemas.microsoft.com/office/drawing/2014/main" id="{B631A501-60DC-4D56-8127-9006F421B4F2}"/>
              </a:ext>
            </a:extLst>
          </p:cNvPr>
          <p:cNvPicPr>
            <a:picLocks noGrp="1" noChangeAspect="1"/>
          </p:cNvPicPr>
          <p:nvPr>
            <p:ph idx="1"/>
          </p:nvPr>
        </p:nvPicPr>
        <p:blipFill rotWithShape="1">
          <a:blip r:embed="rId7"/>
          <a:srcRect r="9483" b="-1"/>
          <a:stretch/>
        </p:blipFill>
        <p:spPr>
          <a:xfrm>
            <a:off x="635458" y="640080"/>
            <a:ext cx="9186063"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5189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400530"/>
          </a:xfrm>
        </p:spPr>
        <p:txBody>
          <a:bodyPr>
            <a:normAutofit/>
          </a:bodyPr>
          <a:lstStyle/>
          <a:p>
            <a:pPr algn="ctr"/>
            <a:r>
              <a:rPr lang="es-ES" dirty="0"/>
              <a:t>Python</a:t>
            </a:r>
          </a:p>
        </p:txBody>
      </p:sp>
      <p:graphicFrame>
        <p:nvGraphicFramePr>
          <p:cNvPr id="5" name="Marcador de contenido 2">
            <a:extLst>
              <a:ext uri="{FF2B5EF4-FFF2-40B4-BE49-F238E27FC236}">
                <a16:creationId xmlns:a16="http://schemas.microsoft.com/office/drawing/2014/main" id="{BCBFE9DB-9D1B-5CB9-773C-2669225280F7}"/>
              </a:ext>
            </a:extLst>
          </p:cNvPr>
          <p:cNvGraphicFramePr>
            <a:graphicFrameLocks noGrp="1"/>
          </p:cNvGraphicFramePr>
          <p:nvPr>
            <p:ph idx="1"/>
            <p:extLst>
              <p:ext uri="{D42A27DB-BD31-4B8C-83A1-F6EECF244321}">
                <p14:modId xmlns:p14="http://schemas.microsoft.com/office/powerpoint/2010/main" val="372650896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112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AC8FB1-FED7-449B-A940-5F18BA93FA9F}"/>
              </a:ext>
            </a:extLst>
          </p:cNvPr>
          <p:cNvSpPr>
            <a:spLocks noGrp="1"/>
          </p:cNvSpPr>
          <p:nvPr>
            <p:ph type="title"/>
          </p:nvPr>
        </p:nvSpPr>
        <p:spPr>
          <a:xfrm>
            <a:off x="636916" y="4542503"/>
            <a:ext cx="9184606" cy="1179870"/>
          </a:xfrm>
        </p:spPr>
        <p:txBody>
          <a:bodyPr vert="horz" lIns="91440" tIns="45720" rIns="91440" bIns="45720" rtlCol="0" anchor="b">
            <a:normAutofit/>
          </a:bodyPr>
          <a:lstStyle/>
          <a:p>
            <a:r>
              <a:rPr lang="en-US" sz="6000" dirty="0" err="1"/>
              <a:t>Tipos</a:t>
            </a:r>
            <a:r>
              <a:rPr lang="en-US" sz="6000" dirty="0"/>
              <a:t> de </a:t>
            </a:r>
            <a:r>
              <a:rPr lang="en-US" sz="6000" dirty="0" err="1"/>
              <a:t>datos</a:t>
            </a:r>
            <a:r>
              <a:rPr lang="en-US" sz="6000" dirty="0"/>
              <a:t> </a:t>
            </a:r>
            <a:r>
              <a:rPr lang="en-US" sz="6000" dirty="0" err="1"/>
              <a:t>Flotantes</a:t>
            </a:r>
            <a:endParaRPr lang="en-US" sz="6000" dirty="0"/>
          </a:p>
        </p:txBody>
      </p:sp>
      <p:pic>
        <p:nvPicPr>
          <p:cNvPr id="5" name="Content Placeholder 4">
            <a:extLst>
              <a:ext uri="{FF2B5EF4-FFF2-40B4-BE49-F238E27FC236}">
                <a16:creationId xmlns:a16="http://schemas.microsoft.com/office/drawing/2014/main" id="{8B990665-DA3A-4384-993F-C9C7EF59C3D5}"/>
              </a:ext>
            </a:extLst>
          </p:cNvPr>
          <p:cNvPicPr>
            <a:picLocks noGrp="1" noChangeAspect="1"/>
          </p:cNvPicPr>
          <p:nvPr>
            <p:ph idx="1"/>
          </p:nvPr>
        </p:nvPicPr>
        <p:blipFill rotWithShape="1">
          <a:blip r:embed="rId7"/>
          <a:srcRect r="21597" b="2"/>
          <a:stretch/>
        </p:blipFill>
        <p:spPr>
          <a:xfrm>
            <a:off x="635458" y="640080"/>
            <a:ext cx="9186063"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3154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89"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7891"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 name="Marcador de contenido 2"/>
          <p:cNvSpPr>
            <a:spLocks noGrp="1"/>
          </p:cNvSpPr>
          <p:nvPr>
            <p:ph idx="1"/>
          </p:nvPr>
        </p:nvSpPr>
        <p:spPr>
          <a:xfrm>
            <a:off x="1068388" y="1645920"/>
            <a:ext cx="5919503" cy="4470821"/>
          </a:xfrm>
        </p:spPr>
        <p:txBody>
          <a:bodyPr>
            <a:normAutofit/>
          </a:bodyPr>
          <a:lstStyle/>
          <a:p>
            <a:pPr marL="0" indent="0">
              <a:lnSpc>
                <a:spcPct val="90000"/>
              </a:lnSpc>
              <a:buNone/>
            </a:pPr>
            <a:r>
              <a:rPr lang="es-ES" sz="1700"/>
              <a:t>Hay tres tipos numéricos en Python:</a:t>
            </a:r>
          </a:p>
          <a:p>
            <a:pPr marL="0" indent="0">
              <a:lnSpc>
                <a:spcPct val="90000"/>
              </a:lnSpc>
              <a:buNone/>
            </a:pPr>
            <a:endParaRPr lang="es-ES" sz="1700"/>
          </a:p>
          <a:p>
            <a:pPr marL="0" indent="0">
              <a:lnSpc>
                <a:spcPct val="90000"/>
              </a:lnSpc>
              <a:buNone/>
            </a:pPr>
            <a:r>
              <a:rPr lang="es-ES" sz="1700" err="1"/>
              <a:t>int</a:t>
            </a:r>
            <a:endParaRPr lang="es-ES" sz="1700"/>
          </a:p>
          <a:p>
            <a:pPr marL="0" indent="0">
              <a:lnSpc>
                <a:spcPct val="90000"/>
              </a:lnSpc>
              <a:buNone/>
            </a:pPr>
            <a:r>
              <a:rPr lang="es-ES" sz="1700" err="1"/>
              <a:t>float</a:t>
            </a:r>
            <a:endParaRPr lang="es-ES" sz="1700"/>
          </a:p>
          <a:p>
            <a:pPr marL="0" indent="0">
              <a:lnSpc>
                <a:spcPct val="90000"/>
              </a:lnSpc>
              <a:buNone/>
            </a:pPr>
            <a:r>
              <a:rPr lang="es-ES" sz="1700" err="1"/>
              <a:t>complex</a:t>
            </a:r>
            <a:endParaRPr lang="es-ES" sz="1700"/>
          </a:p>
          <a:p>
            <a:pPr marL="0" indent="0">
              <a:lnSpc>
                <a:spcPct val="90000"/>
              </a:lnSpc>
              <a:buNone/>
            </a:pPr>
            <a:r>
              <a:rPr lang="es-ES" sz="1700"/>
              <a:t>Las variables de tipo numérico se crean cuando les asignas un valor:</a:t>
            </a:r>
          </a:p>
          <a:p>
            <a:pPr marL="0" indent="0">
              <a:lnSpc>
                <a:spcPct val="90000"/>
              </a:lnSpc>
              <a:buNone/>
            </a:pPr>
            <a:endParaRPr lang="es-ES" sz="1700"/>
          </a:p>
          <a:p>
            <a:pPr marL="0" indent="0">
              <a:lnSpc>
                <a:spcPct val="90000"/>
              </a:lnSpc>
              <a:buNone/>
            </a:pPr>
            <a:r>
              <a:rPr lang="es-ES" sz="1700"/>
              <a:t>Ejemplo</a:t>
            </a:r>
          </a:p>
          <a:p>
            <a:pPr marL="0" indent="0">
              <a:lnSpc>
                <a:spcPct val="90000"/>
              </a:lnSpc>
              <a:buNone/>
            </a:pPr>
            <a:r>
              <a:rPr lang="es-ES" sz="1700"/>
              <a:t>x = 1    # </a:t>
            </a:r>
            <a:r>
              <a:rPr lang="es-ES" sz="1700" err="1"/>
              <a:t>int</a:t>
            </a:r>
            <a:endParaRPr lang="es-ES" sz="1700"/>
          </a:p>
          <a:p>
            <a:pPr marL="0" indent="0">
              <a:lnSpc>
                <a:spcPct val="90000"/>
              </a:lnSpc>
              <a:buNone/>
            </a:pPr>
            <a:r>
              <a:rPr lang="es-ES" sz="1700"/>
              <a:t>y = 2.8  # </a:t>
            </a:r>
            <a:r>
              <a:rPr lang="es-ES" sz="1700" err="1"/>
              <a:t>float</a:t>
            </a:r>
            <a:endParaRPr lang="es-ES" sz="1700"/>
          </a:p>
          <a:p>
            <a:pPr marL="0" indent="0">
              <a:lnSpc>
                <a:spcPct val="90000"/>
              </a:lnSpc>
              <a:buNone/>
            </a:pPr>
            <a:r>
              <a:rPr lang="es-ES" sz="1700"/>
              <a:t>z = 1j   # </a:t>
            </a:r>
            <a:r>
              <a:rPr lang="es-ES" sz="1700" err="1"/>
              <a:t>complex</a:t>
            </a:r>
            <a:endParaRPr lang="es-ES" sz="1700"/>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1089"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015978" y="1645920"/>
            <a:ext cx="3522879" cy="4470821"/>
          </a:xfrm>
        </p:spPr>
        <p:txBody>
          <a:bodyPr>
            <a:normAutofit/>
          </a:bodyPr>
          <a:lstStyle/>
          <a:p>
            <a:r>
              <a:rPr lang="es-ES">
                <a:solidFill>
                  <a:srgbClr val="FFFFFF"/>
                </a:solidFill>
              </a:rPr>
              <a:t>Python – Tipos de datos</a:t>
            </a:r>
          </a:p>
        </p:txBody>
      </p:sp>
    </p:spTree>
    <p:extLst>
      <p:ext uri="{BB962C8B-B14F-4D97-AF65-F5344CB8AC3E}">
        <p14:creationId xmlns:p14="http://schemas.microsoft.com/office/powerpoint/2010/main" val="420109198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a:t>
            </a:r>
            <a:r>
              <a:rPr lang="es-ES" dirty="0" err="1"/>
              <a:t>Cast</a:t>
            </a:r>
            <a:endParaRPr lang="es-ES" dirty="0"/>
          </a:p>
        </p:txBody>
      </p:sp>
      <p:sp>
        <p:nvSpPr>
          <p:cNvPr id="3" name="Marcador de contenido 2"/>
          <p:cNvSpPr>
            <a:spLocks noGrp="1"/>
          </p:cNvSpPr>
          <p:nvPr>
            <p:ph idx="1"/>
          </p:nvPr>
        </p:nvSpPr>
        <p:spPr/>
        <p:txBody>
          <a:bodyPr>
            <a:normAutofit fontScale="70000" lnSpcReduction="20000"/>
          </a:bodyPr>
          <a:lstStyle/>
          <a:p>
            <a:pPr marL="0" indent="0">
              <a:buNone/>
            </a:pPr>
            <a:r>
              <a:rPr lang="es-ES" dirty="0"/>
              <a:t>Convertir de un tipo a otro:</a:t>
            </a:r>
          </a:p>
          <a:p>
            <a:pPr marL="0" indent="0">
              <a:buNone/>
            </a:pPr>
            <a:endParaRPr lang="es-ES" dirty="0"/>
          </a:p>
          <a:p>
            <a:pPr marL="0" indent="0">
              <a:buNone/>
            </a:pPr>
            <a:r>
              <a:rPr lang="es-ES" dirty="0"/>
              <a:t>x = 1    # </a:t>
            </a:r>
            <a:r>
              <a:rPr lang="es-ES" dirty="0" err="1"/>
              <a:t>int</a:t>
            </a:r>
            <a:endParaRPr lang="es-ES" dirty="0"/>
          </a:p>
          <a:p>
            <a:pPr marL="0" indent="0">
              <a:buNone/>
            </a:pPr>
            <a:r>
              <a:rPr lang="es-ES" dirty="0"/>
              <a:t>y = 2.8  # </a:t>
            </a:r>
            <a:r>
              <a:rPr lang="es-ES" dirty="0" err="1"/>
              <a:t>float</a:t>
            </a:r>
            <a:endParaRPr lang="es-ES" dirty="0"/>
          </a:p>
          <a:p>
            <a:pPr marL="0" indent="0">
              <a:buNone/>
            </a:pPr>
            <a:r>
              <a:rPr lang="es-ES" dirty="0"/>
              <a:t>z = 1j   # </a:t>
            </a:r>
            <a:r>
              <a:rPr lang="es-ES" dirty="0" err="1"/>
              <a:t>complex</a:t>
            </a:r>
            <a:endParaRPr lang="es-ES" dirty="0"/>
          </a:p>
          <a:p>
            <a:pPr marL="0" indent="0">
              <a:buNone/>
            </a:pPr>
            <a:endParaRPr lang="es-ES" dirty="0"/>
          </a:p>
          <a:p>
            <a:pPr marL="0" indent="0">
              <a:buNone/>
            </a:pPr>
            <a:r>
              <a:rPr lang="es-ES" dirty="0"/>
              <a:t>#</a:t>
            </a:r>
            <a:r>
              <a:rPr lang="es-ES" dirty="0" err="1"/>
              <a:t>convert</a:t>
            </a:r>
            <a:r>
              <a:rPr lang="es-ES" dirty="0"/>
              <a:t> </a:t>
            </a:r>
            <a:r>
              <a:rPr lang="es-ES" dirty="0" err="1"/>
              <a:t>from</a:t>
            </a:r>
            <a:r>
              <a:rPr lang="es-ES" dirty="0"/>
              <a:t> </a:t>
            </a:r>
            <a:r>
              <a:rPr lang="es-ES" dirty="0" err="1"/>
              <a:t>int</a:t>
            </a:r>
            <a:r>
              <a:rPr lang="es-ES" dirty="0"/>
              <a:t> to </a:t>
            </a:r>
            <a:r>
              <a:rPr lang="es-ES" dirty="0" err="1"/>
              <a:t>float</a:t>
            </a:r>
            <a:r>
              <a:rPr lang="es-ES" dirty="0"/>
              <a:t>:</a:t>
            </a:r>
          </a:p>
          <a:p>
            <a:pPr marL="0" indent="0">
              <a:buNone/>
            </a:pPr>
            <a:r>
              <a:rPr lang="es-ES" dirty="0"/>
              <a:t>a = </a:t>
            </a:r>
            <a:r>
              <a:rPr lang="es-ES" dirty="0" err="1"/>
              <a:t>float</a:t>
            </a:r>
            <a:r>
              <a:rPr lang="es-ES" dirty="0"/>
              <a:t>(x)</a:t>
            </a:r>
          </a:p>
          <a:p>
            <a:pPr marL="0" indent="0">
              <a:buNone/>
            </a:pPr>
            <a:endParaRPr lang="es-ES" dirty="0"/>
          </a:p>
          <a:p>
            <a:pPr marL="0" indent="0">
              <a:buNone/>
            </a:pPr>
            <a:r>
              <a:rPr lang="es-ES" dirty="0"/>
              <a:t>#</a:t>
            </a:r>
            <a:r>
              <a:rPr lang="es-ES" dirty="0" err="1"/>
              <a:t>convert</a:t>
            </a:r>
            <a:r>
              <a:rPr lang="es-ES" dirty="0"/>
              <a:t> </a:t>
            </a:r>
            <a:r>
              <a:rPr lang="es-ES" dirty="0" err="1"/>
              <a:t>from</a:t>
            </a:r>
            <a:r>
              <a:rPr lang="es-ES" dirty="0"/>
              <a:t> </a:t>
            </a:r>
            <a:r>
              <a:rPr lang="es-ES" dirty="0" err="1"/>
              <a:t>float</a:t>
            </a:r>
            <a:r>
              <a:rPr lang="es-ES" dirty="0"/>
              <a:t> to </a:t>
            </a:r>
            <a:r>
              <a:rPr lang="es-ES" dirty="0" err="1"/>
              <a:t>int</a:t>
            </a:r>
            <a:r>
              <a:rPr lang="es-ES" dirty="0"/>
              <a:t>:</a:t>
            </a:r>
          </a:p>
          <a:p>
            <a:pPr marL="0" indent="0">
              <a:buNone/>
            </a:pPr>
            <a:r>
              <a:rPr lang="es-ES" dirty="0"/>
              <a:t>b = </a:t>
            </a:r>
            <a:r>
              <a:rPr lang="es-ES" dirty="0" err="1"/>
              <a:t>int</a:t>
            </a:r>
            <a:r>
              <a:rPr lang="es-ES" dirty="0"/>
              <a:t>(y)</a:t>
            </a:r>
          </a:p>
          <a:p>
            <a:pPr marL="0" indent="0">
              <a:buNone/>
            </a:pPr>
            <a:endParaRPr lang="es-ES" dirty="0"/>
          </a:p>
          <a:p>
            <a:pPr marL="0" indent="0">
              <a:buNone/>
            </a:pPr>
            <a:r>
              <a:rPr lang="es-ES" dirty="0"/>
              <a:t>#</a:t>
            </a:r>
            <a:r>
              <a:rPr lang="es-ES" dirty="0" err="1"/>
              <a:t>convert</a:t>
            </a:r>
            <a:r>
              <a:rPr lang="es-ES" dirty="0"/>
              <a:t> </a:t>
            </a:r>
            <a:r>
              <a:rPr lang="es-ES" dirty="0" err="1"/>
              <a:t>from</a:t>
            </a:r>
            <a:r>
              <a:rPr lang="es-ES" dirty="0"/>
              <a:t> </a:t>
            </a:r>
            <a:r>
              <a:rPr lang="es-ES" dirty="0" err="1"/>
              <a:t>int</a:t>
            </a:r>
            <a:r>
              <a:rPr lang="es-ES" dirty="0"/>
              <a:t> to </a:t>
            </a:r>
            <a:r>
              <a:rPr lang="es-ES" dirty="0" err="1"/>
              <a:t>complex</a:t>
            </a:r>
            <a:r>
              <a:rPr lang="es-ES" dirty="0"/>
              <a:t>:</a:t>
            </a:r>
          </a:p>
          <a:p>
            <a:pPr marL="0" indent="0">
              <a:buNone/>
            </a:pPr>
            <a:r>
              <a:rPr lang="es-ES" dirty="0"/>
              <a:t>c = </a:t>
            </a:r>
            <a:r>
              <a:rPr lang="es-ES" dirty="0" err="1"/>
              <a:t>complex</a:t>
            </a:r>
            <a:r>
              <a:rPr lang="es-ES" dirty="0"/>
              <a:t>(x)</a:t>
            </a:r>
          </a:p>
        </p:txBody>
      </p:sp>
    </p:spTree>
    <p:extLst>
      <p:ext uri="{BB962C8B-B14F-4D97-AF65-F5344CB8AC3E}">
        <p14:creationId xmlns:p14="http://schemas.microsoft.com/office/powerpoint/2010/main" val="69031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B5C4A-B61B-4BFD-AC2B-F0D1B856D9C6}"/>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Python Funciones Matemáticas</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9C296D5-5D89-4569-A458-9119535E7CF1}"/>
              </a:ext>
            </a:extLst>
          </p:cNvPr>
          <p:cNvPicPr>
            <a:picLocks noGrp="1" noChangeAspect="1"/>
          </p:cNvPicPr>
          <p:nvPr>
            <p:ph idx="1"/>
          </p:nvPr>
        </p:nvPicPr>
        <p:blipFill>
          <a:blip r:embed="rId6"/>
          <a:stretch>
            <a:fillRect/>
          </a:stretch>
        </p:blipFill>
        <p:spPr>
          <a:xfrm>
            <a:off x="649730" y="1545220"/>
            <a:ext cx="6890032" cy="4013522"/>
          </a:xfrm>
          <a:prstGeom prst="rect">
            <a:avLst/>
          </a:prstGeom>
          <a:effectLst/>
        </p:spPr>
      </p:pic>
    </p:spTree>
    <p:extLst>
      <p:ext uri="{BB962C8B-B14F-4D97-AF65-F5344CB8AC3E}">
        <p14:creationId xmlns:p14="http://schemas.microsoft.com/office/powerpoint/2010/main" val="405528684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A373D99D-BB31-4EA3-B421-050DEDF1AE9B}"/>
              </a:ext>
            </a:extLst>
          </p:cNvPr>
          <p:cNvPicPr>
            <a:picLocks noGrp="1" noChangeAspect="1"/>
          </p:cNvPicPr>
          <p:nvPr>
            <p:ph idx="1"/>
          </p:nvPr>
        </p:nvPicPr>
        <p:blipFill>
          <a:blip r:embed="rId6"/>
          <a:stretch>
            <a:fillRect/>
          </a:stretch>
        </p:blipFill>
        <p:spPr>
          <a:xfrm>
            <a:off x="635458" y="1503750"/>
            <a:ext cx="9150807" cy="1509883"/>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F8DA2B-BD20-4D8E-978C-7A8C5D650BE6}"/>
              </a:ext>
            </a:extLst>
          </p:cNvPr>
          <p:cNvSpPr>
            <a:spLocks noGrp="1"/>
          </p:cNvSpPr>
          <p:nvPr>
            <p:ph type="title"/>
          </p:nvPr>
        </p:nvSpPr>
        <p:spPr>
          <a:xfrm>
            <a:off x="636915" y="3928983"/>
            <a:ext cx="9182945" cy="1793390"/>
          </a:xfrm>
        </p:spPr>
        <p:txBody>
          <a:bodyPr vert="horz" lIns="91440" tIns="45720" rIns="91440" bIns="45720" rtlCol="0" anchor="b">
            <a:normAutofit/>
          </a:bodyPr>
          <a:lstStyle/>
          <a:p>
            <a:r>
              <a:rPr lang="en-US" sz="6100" b="0" i="0" kern="1200">
                <a:solidFill>
                  <a:srgbClr val="EBEBEB"/>
                </a:solidFill>
                <a:latin typeface="+mj-lt"/>
                <a:ea typeface="+mj-ea"/>
                <a:cs typeface="+mj-cs"/>
              </a:rPr>
              <a:t>Funciones Predefinidas</a:t>
            </a:r>
          </a:p>
        </p:txBody>
      </p:sp>
    </p:spTree>
    <p:extLst>
      <p:ext uri="{BB962C8B-B14F-4D97-AF65-F5344CB8AC3E}">
        <p14:creationId xmlns:p14="http://schemas.microsoft.com/office/powerpoint/2010/main" val="10079579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4A8034FE-5C2F-4EF7-A138-199CE8766761}"/>
              </a:ext>
            </a:extLst>
          </p:cNvPr>
          <p:cNvPicPr>
            <a:picLocks noGrp="1" noChangeAspect="1"/>
          </p:cNvPicPr>
          <p:nvPr>
            <p:ph idx="1"/>
          </p:nvPr>
        </p:nvPicPr>
        <p:blipFill>
          <a:blip r:embed="rId6"/>
          <a:stretch>
            <a:fillRect/>
          </a:stretch>
        </p:blipFill>
        <p:spPr>
          <a:xfrm>
            <a:off x="635458" y="640082"/>
            <a:ext cx="7911837" cy="2373552"/>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A793E5-481A-4DD3-B51A-E9549B257F90}"/>
              </a:ext>
            </a:extLst>
          </p:cNvPr>
          <p:cNvSpPr>
            <a:spLocks noGrp="1"/>
          </p:cNvSpPr>
          <p:nvPr>
            <p:ph type="title"/>
          </p:nvPr>
        </p:nvSpPr>
        <p:spPr>
          <a:xfrm>
            <a:off x="636915" y="3928983"/>
            <a:ext cx="9182945" cy="1793390"/>
          </a:xfrm>
        </p:spPr>
        <p:txBody>
          <a:bodyPr vert="horz" lIns="91440" tIns="45720" rIns="91440" bIns="45720" rtlCol="0" anchor="b">
            <a:normAutofit/>
          </a:bodyPr>
          <a:lstStyle/>
          <a:p>
            <a:r>
              <a:rPr lang="en-US" sz="6100" b="0" i="0" kern="1200">
                <a:solidFill>
                  <a:srgbClr val="EBEBEB"/>
                </a:solidFill>
                <a:latin typeface="+mj-lt"/>
                <a:ea typeface="+mj-ea"/>
                <a:cs typeface="+mj-cs"/>
              </a:rPr>
              <a:t>Funciones predefinidas</a:t>
            </a:r>
          </a:p>
        </p:txBody>
      </p:sp>
    </p:spTree>
    <p:extLst>
      <p:ext uri="{BB962C8B-B14F-4D97-AF65-F5344CB8AC3E}">
        <p14:creationId xmlns:p14="http://schemas.microsoft.com/office/powerpoint/2010/main" val="39250337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10656886-C6E9-4DD7-9F3B-96994A4112CE}"/>
              </a:ext>
            </a:extLst>
          </p:cNvPr>
          <p:cNvPicPr>
            <a:picLocks noGrp="1" noChangeAspect="1"/>
          </p:cNvPicPr>
          <p:nvPr>
            <p:ph idx="1"/>
          </p:nvPr>
        </p:nvPicPr>
        <p:blipFill>
          <a:blip r:embed="rId6"/>
          <a:stretch>
            <a:fillRect/>
          </a:stretch>
        </p:blipFill>
        <p:spPr>
          <a:xfrm>
            <a:off x="635458" y="416690"/>
            <a:ext cx="9272471" cy="3796496"/>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52AD7-CD1C-4100-8B81-625A182C7E87}"/>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Python – Composición de funciones</a:t>
            </a:r>
          </a:p>
        </p:txBody>
      </p:sp>
    </p:spTree>
    <p:extLst>
      <p:ext uri="{BB962C8B-B14F-4D97-AF65-F5344CB8AC3E}">
        <p14:creationId xmlns:p14="http://schemas.microsoft.com/office/powerpoint/2010/main" val="368787273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89"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7891"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 name="Content Placeholder 2">
            <a:extLst>
              <a:ext uri="{FF2B5EF4-FFF2-40B4-BE49-F238E27FC236}">
                <a16:creationId xmlns:a16="http://schemas.microsoft.com/office/drawing/2014/main" id="{0E967582-93A4-400E-9B88-90611A2F3EA0}"/>
              </a:ext>
            </a:extLst>
          </p:cNvPr>
          <p:cNvSpPr>
            <a:spLocks noGrp="1"/>
          </p:cNvSpPr>
          <p:nvPr>
            <p:ph idx="1"/>
          </p:nvPr>
        </p:nvSpPr>
        <p:spPr>
          <a:xfrm>
            <a:off x="1068388" y="1645920"/>
            <a:ext cx="5919503" cy="4470821"/>
          </a:xfrm>
        </p:spPr>
        <p:txBody>
          <a:bodyPr>
            <a:normAutofit/>
          </a:bodyPr>
          <a:lstStyle/>
          <a:p>
            <a:pPr marL="0" indent="0">
              <a:lnSpc>
                <a:spcPct val="90000"/>
              </a:lnSpc>
              <a:buNone/>
            </a:pPr>
            <a:r>
              <a:rPr lang="es-ES" sz="1700"/>
              <a:t>La sintaxis de la definición de una función es:</a:t>
            </a:r>
          </a:p>
          <a:p>
            <a:pPr marL="0" indent="0">
              <a:lnSpc>
                <a:spcPct val="90000"/>
              </a:lnSpc>
              <a:buNone/>
            </a:pPr>
            <a:r>
              <a:rPr lang="es-ES" sz="1700"/>
              <a:t> </a:t>
            </a:r>
            <a:r>
              <a:rPr lang="es-ES" sz="1700" err="1"/>
              <a:t>def</a:t>
            </a:r>
            <a:r>
              <a:rPr lang="es-ES" sz="1700"/>
              <a:t> NOMBRE( LISTA DE PARAMETROS ): </a:t>
            </a:r>
          </a:p>
          <a:p>
            <a:pPr marL="0" indent="0">
              <a:lnSpc>
                <a:spcPct val="90000"/>
              </a:lnSpc>
              <a:buNone/>
            </a:pPr>
            <a:r>
              <a:rPr lang="es-ES" sz="1700"/>
              <a:t>   SENTENCIAS</a:t>
            </a:r>
          </a:p>
          <a:p>
            <a:pPr marL="0" indent="0">
              <a:lnSpc>
                <a:spcPct val="90000"/>
              </a:lnSpc>
              <a:buNone/>
            </a:pPr>
            <a:r>
              <a:rPr lang="es-ES" sz="1700"/>
              <a:t>Ejemplo:</a:t>
            </a:r>
          </a:p>
          <a:p>
            <a:pPr marL="0" indent="0">
              <a:lnSpc>
                <a:spcPct val="90000"/>
              </a:lnSpc>
              <a:buNone/>
            </a:pPr>
            <a:r>
              <a:rPr lang="es-ES" sz="1700" err="1"/>
              <a:t>def</a:t>
            </a:r>
            <a:r>
              <a:rPr lang="es-ES" sz="1700"/>
              <a:t> </a:t>
            </a:r>
            <a:r>
              <a:rPr lang="es-ES" sz="1700" err="1"/>
              <a:t>nueva_linea</a:t>
            </a:r>
            <a:r>
              <a:rPr lang="es-ES" sz="1700"/>
              <a:t>(): </a:t>
            </a:r>
          </a:p>
          <a:p>
            <a:pPr marL="0" indent="0">
              <a:lnSpc>
                <a:spcPct val="90000"/>
              </a:lnSpc>
              <a:buNone/>
            </a:pPr>
            <a:r>
              <a:rPr lang="es-ES" sz="1700"/>
              <a:t>  </a:t>
            </a:r>
            <a:r>
              <a:rPr lang="es-ES" sz="1700" err="1"/>
              <a:t>print</a:t>
            </a:r>
            <a:r>
              <a:rPr lang="es-ES" sz="1700"/>
              <a:t> </a:t>
            </a:r>
          </a:p>
          <a:p>
            <a:pPr marL="0" indent="0">
              <a:lnSpc>
                <a:spcPct val="90000"/>
              </a:lnSpc>
              <a:buNone/>
            </a:pPr>
            <a:r>
              <a:rPr lang="es-ES" sz="1700"/>
              <a:t>Esta función se llama nueva línea. </a:t>
            </a:r>
          </a:p>
          <a:p>
            <a:pPr marL="0" indent="0">
              <a:lnSpc>
                <a:spcPct val="90000"/>
              </a:lnSpc>
              <a:buNone/>
            </a:pPr>
            <a:r>
              <a:rPr lang="es-ES" sz="1700"/>
              <a:t>Los paréntesis vacíos indican que no tiene parámetros. </a:t>
            </a:r>
          </a:p>
          <a:p>
            <a:pPr marL="0" indent="0">
              <a:lnSpc>
                <a:spcPct val="90000"/>
              </a:lnSpc>
              <a:buNone/>
            </a:pPr>
            <a:r>
              <a:rPr lang="es-ES" sz="1700"/>
              <a:t>Contiene una única sentencia, que muestra como salida un carácter de nueva línea (es lo que sucede cuando utiliza una orden </a:t>
            </a:r>
            <a:r>
              <a:rPr lang="es-ES" sz="1700" err="1"/>
              <a:t>print</a:t>
            </a:r>
            <a:r>
              <a:rPr lang="es-ES" sz="1700"/>
              <a:t> sin argumentos).</a:t>
            </a:r>
          </a:p>
          <a:p>
            <a:pPr marL="0" indent="0">
              <a:lnSpc>
                <a:spcPct val="90000"/>
              </a:lnSpc>
              <a:buNone/>
            </a:pPr>
            <a:endParaRPr lang="en-US" sz="1700"/>
          </a:p>
        </p:txBody>
      </p:sp>
      <p:sp>
        <p:nvSpPr>
          <p:cNvPr id="32" name="Freeform: Shape 26">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1089"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2AE82-3BAD-4F82-9CFB-BE07991B79B5}"/>
              </a:ext>
            </a:extLst>
          </p:cNvPr>
          <p:cNvSpPr>
            <a:spLocks noGrp="1"/>
          </p:cNvSpPr>
          <p:nvPr>
            <p:ph type="title"/>
          </p:nvPr>
        </p:nvSpPr>
        <p:spPr>
          <a:xfrm>
            <a:off x="8015978" y="1645920"/>
            <a:ext cx="3522879" cy="4470821"/>
          </a:xfrm>
        </p:spPr>
        <p:txBody>
          <a:bodyPr>
            <a:normAutofit/>
          </a:bodyPr>
          <a:lstStyle/>
          <a:p>
            <a:r>
              <a:rPr lang="es-AR">
                <a:solidFill>
                  <a:srgbClr val="FFFFFF"/>
                </a:solidFill>
              </a:rPr>
              <a:t>Python – Creando funciones </a:t>
            </a:r>
            <a:endParaRPr lang="en-US">
              <a:solidFill>
                <a:srgbClr val="FFFFFF"/>
              </a:solidFill>
            </a:endParaRPr>
          </a:p>
        </p:txBody>
      </p:sp>
    </p:spTree>
    <p:extLst>
      <p:ext uri="{BB962C8B-B14F-4D97-AF65-F5344CB8AC3E}">
        <p14:creationId xmlns:p14="http://schemas.microsoft.com/office/powerpoint/2010/main" val="250607828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1D7C-CCD4-49A1-B103-4C08334AEE94}"/>
              </a:ext>
            </a:extLst>
          </p:cNvPr>
          <p:cNvSpPr>
            <a:spLocks noGrp="1"/>
          </p:cNvSpPr>
          <p:nvPr>
            <p:ph type="title"/>
          </p:nvPr>
        </p:nvSpPr>
        <p:spPr/>
        <p:txBody>
          <a:bodyPr/>
          <a:lstStyle/>
          <a:p>
            <a:pPr algn="ctr"/>
            <a:r>
              <a:rPr lang="es-AR" dirty="0"/>
              <a:t>Python – Creando funciones</a:t>
            </a:r>
            <a:endParaRPr lang="en-US" dirty="0"/>
          </a:p>
        </p:txBody>
      </p:sp>
      <p:sp>
        <p:nvSpPr>
          <p:cNvPr id="3" name="Content Placeholder 2">
            <a:extLst>
              <a:ext uri="{FF2B5EF4-FFF2-40B4-BE49-F238E27FC236}">
                <a16:creationId xmlns:a16="http://schemas.microsoft.com/office/drawing/2014/main" id="{EC938F0B-22B1-4C1F-ACA4-8A019BAFF4EF}"/>
              </a:ext>
            </a:extLst>
          </p:cNvPr>
          <p:cNvSpPr>
            <a:spLocks noGrp="1"/>
          </p:cNvSpPr>
          <p:nvPr>
            <p:ph idx="1"/>
          </p:nvPr>
        </p:nvSpPr>
        <p:spPr/>
        <p:txBody>
          <a:bodyPr/>
          <a:lstStyle/>
          <a:p>
            <a:pPr marL="0" indent="0">
              <a:buNone/>
            </a:pPr>
            <a:r>
              <a:rPr lang="es-AR" dirty="0"/>
              <a:t>Ejemplo de función que recibe parámetros:</a:t>
            </a:r>
          </a:p>
          <a:p>
            <a:pPr marL="0" indent="0">
              <a:buNone/>
            </a:pPr>
            <a:r>
              <a:rPr lang="es-ES" dirty="0" err="1"/>
              <a:t>def</a:t>
            </a:r>
            <a:r>
              <a:rPr lang="es-ES" dirty="0"/>
              <a:t> </a:t>
            </a:r>
            <a:r>
              <a:rPr lang="es-ES" dirty="0" err="1"/>
              <a:t>imprimeDoble</a:t>
            </a:r>
            <a:r>
              <a:rPr lang="es-ES" dirty="0"/>
              <a:t>(paso): </a:t>
            </a:r>
          </a:p>
          <a:p>
            <a:pPr marL="0" indent="0">
              <a:buNone/>
            </a:pPr>
            <a:r>
              <a:rPr lang="es-ES" dirty="0" err="1"/>
              <a:t>print</a:t>
            </a:r>
            <a:r>
              <a:rPr lang="es-ES" dirty="0"/>
              <a:t> paso, paso</a:t>
            </a:r>
          </a:p>
          <a:p>
            <a:pPr marL="0" indent="0">
              <a:buNone/>
            </a:pPr>
            <a:r>
              <a:rPr lang="en-US" dirty="0"/>
              <a:t>La </a:t>
            </a:r>
            <a:r>
              <a:rPr lang="en-US" dirty="0" err="1"/>
              <a:t>función</a:t>
            </a:r>
            <a:r>
              <a:rPr lang="en-US" dirty="0"/>
              <a:t> </a:t>
            </a:r>
            <a:r>
              <a:rPr lang="en-US" dirty="0" err="1"/>
              <a:t>imprimeDoble</a:t>
            </a:r>
            <a:r>
              <a:rPr lang="en-US" dirty="0"/>
              <a:t> </a:t>
            </a:r>
            <a:r>
              <a:rPr lang="en-US" dirty="0" err="1"/>
              <a:t>sirve</a:t>
            </a:r>
            <a:r>
              <a:rPr lang="en-US" dirty="0"/>
              <a:t> con </a:t>
            </a:r>
            <a:r>
              <a:rPr lang="en-US" dirty="0" err="1"/>
              <a:t>cualquier</a:t>
            </a:r>
            <a:r>
              <a:rPr lang="en-US" dirty="0"/>
              <a:t> </a:t>
            </a:r>
            <a:r>
              <a:rPr lang="en-US" dirty="0" err="1"/>
              <a:t>tipo</a:t>
            </a:r>
            <a:r>
              <a:rPr lang="en-US" dirty="0"/>
              <a:t> (de </a:t>
            </a:r>
            <a:r>
              <a:rPr lang="en-US" dirty="0" err="1"/>
              <a:t>dato</a:t>
            </a:r>
            <a:r>
              <a:rPr lang="en-US" dirty="0"/>
              <a:t>) que se </a:t>
            </a:r>
            <a:r>
              <a:rPr lang="en-US" dirty="0" err="1"/>
              <a:t>pueda</a:t>
            </a:r>
            <a:r>
              <a:rPr lang="en-US" dirty="0"/>
              <a:t> </a:t>
            </a:r>
            <a:r>
              <a:rPr lang="en-US" dirty="0" err="1"/>
              <a:t>imprimir</a:t>
            </a:r>
            <a:r>
              <a:rPr lang="en-US" dirty="0"/>
              <a:t>: </a:t>
            </a:r>
          </a:p>
          <a:p>
            <a:pPr marL="0" indent="0">
              <a:buNone/>
            </a:pPr>
            <a:r>
              <a:rPr lang="en-US" dirty="0"/>
              <a:t>&gt;&gt;&gt; </a:t>
            </a:r>
            <a:r>
              <a:rPr lang="en-US" dirty="0" err="1"/>
              <a:t>imprimeDoble</a:t>
            </a:r>
            <a:r>
              <a:rPr lang="en-US" dirty="0"/>
              <a:t>(’</a:t>
            </a:r>
            <a:r>
              <a:rPr lang="en-US" dirty="0" err="1"/>
              <a:t>Jamón</a:t>
            </a:r>
            <a:r>
              <a:rPr lang="en-US" dirty="0"/>
              <a:t>’)  	-&gt; </a:t>
            </a:r>
            <a:r>
              <a:rPr lang="en-US" dirty="0" err="1"/>
              <a:t>Jamón</a:t>
            </a:r>
            <a:r>
              <a:rPr lang="en-US" dirty="0"/>
              <a:t> </a:t>
            </a:r>
            <a:r>
              <a:rPr lang="en-US" dirty="0" err="1"/>
              <a:t>Jamón</a:t>
            </a:r>
            <a:r>
              <a:rPr lang="en-US" dirty="0"/>
              <a:t> </a:t>
            </a:r>
          </a:p>
          <a:p>
            <a:pPr marL="0" indent="0">
              <a:buNone/>
            </a:pPr>
            <a:r>
              <a:rPr lang="en-US" dirty="0"/>
              <a:t>&gt;&gt;&gt; </a:t>
            </a:r>
            <a:r>
              <a:rPr lang="en-US" dirty="0" err="1"/>
              <a:t>imprimeDoble</a:t>
            </a:r>
            <a:r>
              <a:rPr lang="en-US" dirty="0"/>
              <a:t>(5)  			-&gt; 5 5 </a:t>
            </a:r>
          </a:p>
          <a:p>
            <a:pPr marL="0" indent="0">
              <a:buNone/>
            </a:pPr>
            <a:r>
              <a:rPr lang="en-US" dirty="0"/>
              <a:t>&gt;&gt;&gt; </a:t>
            </a:r>
            <a:r>
              <a:rPr lang="en-US" dirty="0" err="1"/>
              <a:t>imprimeDoble</a:t>
            </a:r>
            <a:r>
              <a:rPr lang="en-US" dirty="0"/>
              <a:t>(3.14159)  	-&gt; 3.14159 3.14159</a:t>
            </a:r>
          </a:p>
        </p:txBody>
      </p:sp>
    </p:spTree>
    <p:extLst>
      <p:ext uri="{BB962C8B-B14F-4D97-AF65-F5344CB8AC3E}">
        <p14:creationId xmlns:p14="http://schemas.microsoft.com/office/powerpoint/2010/main" val="420357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699C4-4C1E-4F1B-862B-FF564855E3A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Python – Operador Módulo</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B005AE1-6EC6-4F7E-81C2-0333E5DDFE38}"/>
              </a:ext>
            </a:extLst>
          </p:cNvPr>
          <p:cNvPicPr>
            <a:picLocks noGrp="1" noChangeAspect="1"/>
          </p:cNvPicPr>
          <p:nvPr>
            <p:ph idx="1"/>
          </p:nvPr>
        </p:nvPicPr>
        <p:blipFill>
          <a:blip r:embed="rId6"/>
          <a:stretch>
            <a:fillRect/>
          </a:stretch>
        </p:blipFill>
        <p:spPr>
          <a:xfrm>
            <a:off x="243069" y="787078"/>
            <a:ext cx="7301156" cy="4397474"/>
          </a:xfrm>
          <a:prstGeom prst="rect">
            <a:avLst/>
          </a:prstGeom>
          <a:effectLst/>
        </p:spPr>
      </p:pic>
    </p:spTree>
    <p:extLst>
      <p:ext uri="{BB962C8B-B14F-4D97-AF65-F5344CB8AC3E}">
        <p14:creationId xmlns:p14="http://schemas.microsoft.com/office/powerpoint/2010/main" val="23162038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DCB5E-9AB6-41B6-BF4D-C230F3CA14CC}"/>
              </a:ext>
            </a:extLst>
          </p:cNvPr>
          <p:cNvSpPr>
            <a:spLocks noGrp="1"/>
          </p:cNvSpPr>
          <p:nvPr>
            <p:ph type="title"/>
          </p:nvPr>
        </p:nvSpPr>
        <p:spPr>
          <a:xfrm>
            <a:off x="648929" y="629266"/>
            <a:ext cx="3505495" cy="1622321"/>
          </a:xfrm>
        </p:spPr>
        <p:txBody>
          <a:bodyPr>
            <a:normAutofit/>
          </a:bodyPr>
          <a:lstStyle/>
          <a:p>
            <a:r>
              <a:rPr lang="es-AR">
                <a:solidFill>
                  <a:srgbClr val="EBEBEB"/>
                </a:solidFill>
              </a:rPr>
              <a:t>Python </a:t>
            </a:r>
            <a:endParaRPr lang="en-US">
              <a:solidFill>
                <a:srgbClr val="EBEBEB"/>
              </a:solidFill>
            </a:endParaRPr>
          </a:p>
        </p:txBody>
      </p:sp>
      <p:sp>
        <p:nvSpPr>
          <p:cNvPr id="20" name="Rectangle 12">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C3C0943-4D4D-4FF4-A900-E37338306DA3}"/>
              </a:ext>
            </a:extLst>
          </p:cNvPr>
          <p:cNvPicPr>
            <a:picLocks noChangeAspect="1"/>
          </p:cNvPicPr>
          <p:nvPr/>
        </p:nvPicPr>
        <p:blipFill>
          <a:blip r:embed="rId2"/>
          <a:stretch>
            <a:fillRect/>
          </a:stretch>
        </p:blipFill>
        <p:spPr>
          <a:xfrm>
            <a:off x="5123688" y="571499"/>
            <a:ext cx="6099466" cy="5652319"/>
          </a:xfrm>
          <a:prstGeom prst="rect">
            <a:avLst/>
          </a:prstGeom>
          <a:effectLst/>
        </p:spPr>
      </p:pic>
      <p:sp>
        <p:nvSpPr>
          <p:cNvPr id="22" name="Rectangle 16">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BA498B-215D-45D6-AEB8-1CD6C6E0A0B7}"/>
              </a:ext>
            </a:extLst>
          </p:cNvPr>
          <p:cNvSpPr>
            <a:spLocks noGrp="1"/>
          </p:cNvSpPr>
          <p:nvPr>
            <p:ph idx="1"/>
          </p:nvPr>
        </p:nvSpPr>
        <p:spPr>
          <a:xfrm>
            <a:off x="648931" y="2438400"/>
            <a:ext cx="3505494" cy="3785419"/>
          </a:xfrm>
        </p:spPr>
        <p:txBody>
          <a:bodyPr>
            <a:normAutofit/>
          </a:bodyPr>
          <a:lstStyle/>
          <a:p>
            <a:pPr marL="0" indent="0">
              <a:buNone/>
            </a:pPr>
            <a:r>
              <a:rPr lang="es-AR" dirty="0">
                <a:solidFill>
                  <a:srgbClr val="FFFFFF"/>
                </a:solidFill>
              </a:rPr>
              <a:t>Ventajas </a:t>
            </a:r>
          </a:p>
          <a:p>
            <a:pPr marL="0" indent="0">
              <a:buNone/>
            </a:pPr>
            <a:endParaRPr lang="en-US" dirty="0">
              <a:solidFill>
                <a:srgbClr val="FFFFFF"/>
              </a:solidFill>
            </a:endParaRPr>
          </a:p>
        </p:txBody>
      </p:sp>
    </p:spTree>
    <p:extLst>
      <p:ext uri="{BB962C8B-B14F-4D97-AF65-F5344CB8AC3E}">
        <p14:creationId xmlns:p14="http://schemas.microsoft.com/office/powerpoint/2010/main" val="3838252249"/>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5" name="Picture 6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7" name="Oval 6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6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 name="Picture 7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3" name="Rectangle 7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C80E7-C7FB-48F1-A926-2A28A6703E93}"/>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Python – </a:t>
            </a:r>
            <a:r>
              <a:rPr lang="en-US" b="0" i="0" kern="1200">
                <a:solidFill>
                  <a:srgbClr val="EBEBEB"/>
                </a:solidFill>
                <a:latin typeface="+mj-lt"/>
                <a:ea typeface="+mj-ea"/>
                <a:cs typeface="+mj-cs"/>
              </a:rPr>
              <a:t>Expresiones</a:t>
            </a:r>
            <a:r>
              <a:rPr lang="en-US" b="0" i="0" kern="1200" dirty="0">
                <a:solidFill>
                  <a:srgbClr val="EBEBEB"/>
                </a:solidFill>
                <a:latin typeface="+mj-lt"/>
                <a:ea typeface="+mj-ea"/>
                <a:cs typeface="+mj-cs"/>
              </a:rPr>
              <a:t> </a:t>
            </a:r>
            <a:r>
              <a:rPr lang="en-US" b="0" i="0" kern="1200">
                <a:solidFill>
                  <a:srgbClr val="EBEBEB"/>
                </a:solidFill>
                <a:latin typeface="+mj-lt"/>
                <a:ea typeface="+mj-ea"/>
                <a:cs typeface="+mj-cs"/>
              </a:rPr>
              <a:t>Booleanas</a:t>
            </a:r>
            <a:endParaRPr lang="en-US" b="0" i="0" kern="1200" dirty="0">
              <a:solidFill>
                <a:srgbClr val="EBEBEB"/>
              </a:solidFill>
              <a:latin typeface="+mj-lt"/>
              <a:ea typeface="+mj-ea"/>
              <a:cs typeface="+mj-cs"/>
            </a:endParaRPr>
          </a:p>
        </p:txBody>
      </p:sp>
      <p:sp useBgFill="1">
        <p:nvSpPr>
          <p:cNvPr id="77" name="Rectangle 76">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FD35296-98D0-4BBB-9348-A96864892D81}"/>
              </a:ext>
            </a:extLst>
          </p:cNvPr>
          <p:cNvPicPr>
            <a:picLocks noGrp="1" noChangeAspect="1"/>
          </p:cNvPicPr>
          <p:nvPr>
            <p:ph idx="1"/>
          </p:nvPr>
        </p:nvPicPr>
        <p:blipFill>
          <a:blip r:embed="rId6"/>
          <a:stretch>
            <a:fillRect/>
          </a:stretch>
        </p:blipFill>
        <p:spPr>
          <a:xfrm>
            <a:off x="647701" y="752354"/>
            <a:ext cx="6904877" cy="5343646"/>
          </a:xfrm>
          <a:prstGeom prst="rect">
            <a:avLst/>
          </a:prstGeom>
          <a:effectLst/>
        </p:spPr>
      </p:pic>
    </p:spTree>
    <p:extLst>
      <p:ext uri="{BB962C8B-B14F-4D97-AF65-F5344CB8AC3E}">
        <p14:creationId xmlns:p14="http://schemas.microsoft.com/office/powerpoint/2010/main" val="2033892935"/>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03178F3-8479-49E8-9C94-064156AA9F74}"/>
              </a:ext>
            </a:extLst>
          </p:cNvPr>
          <p:cNvSpPr>
            <a:spLocks noGrp="1"/>
          </p:cNvSpPr>
          <p:nvPr>
            <p:ph type="title"/>
          </p:nvPr>
        </p:nvSpPr>
        <p:spPr>
          <a:xfrm>
            <a:off x="806195" y="804672"/>
            <a:ext cx="3521359" cy="5248656"/>
          </a:xfrm>
        </p:spPr>
        <p:txBody>
          <a:bodyPr anchor="ctr">
            <a:normAutofit/>
          </a:bodyPr>
          <a:lstStyle/>
          <a:p>
            <a:pPr algn="ctr"/>
            <a:r>
              <a:rPr lang="es-AR" sz="3600" dirty="0"/>
              <a:t>Python – Uso de condicionales</a:t>
            </a:r>
            <a:endParaRPr lang="en-US" sz="3600" dirty="0"/>
          </a:p>
        </p:txBody>
      </p:sp>
      <p:sp>
        <p:nvSpPr>
          <p:cNvPr id="3" name="Content Placeholder 2">
            <a:extLst>
              <a:ext uri="{FF2B5EF4-FFF2-40B4-BE49-F238E27FC236}">
                <a16:creationId xmlns:a16="http://schemas.microsoft.com/office/drawing/2014/main" id="{3D801F63-B137-414D-96CC-61D4FC59DF95}"/>
              </a:ext>
            </a:extLst>
          </p:cNvPr>
          <p:cNvSpPr>
            <a:spLocks noGrp="1"/>
          </p:cNvSpPr>
          <p:nvPr>
            <p:ph idx="1"/>
          </p:nvPr>
        </p:nvSpPr>
        <p:spPr>
          <a:xfrm>
            <a:off x="4975861" y="804671"/>
            <a:ext cx="6399930" cy="5248657"/>
          </a:xfrm>
        </p:spPr>
        <p:txBody>
          <a:bodyPr anchor="ctr">
            <a:normAutofit/>
          </a:bodyPr>
          <a:lstStyle/>
          <a:p>
            <a:pPr marL="0" indent="0">
              <a:buNone/>
            </a:pPr>
            <a:r>
              <a:rPr lang="es-ES" dirty="0" err="1"/>
              <a:t>if</a:t>
            </a:r>
            <a:r>
              <a:rPr lang="es-ES" dirty="0"/>
              <a:t> x &lt; y: </a:t>
            </a:r>
          </a:p>
          <a:p>
            <a:pPr marL="0" indent="0">
              <a:buNone/>
            </a:pPr>
            <a:r>
              <a:rPr lang="es-ES" dirty="0"/>
              <a:t>  </a:t>
            </a:r>
            <a:r>
              <a:rPr lang="es-ES" dirty="0" err="1"/>
              <a:t>print</a:t>
            </a:r>
            <a:r>
              <a:rPr lang="es-ES" dirty="0"/>
              <a:t> x, "es menor que", y </a:t>
            </a:r>
          </a:p>
          <a:p>
            <a:pPr marL="0" indent="0">
              <a:buNone/>
            </a:pPr>
            <a:r>
              <a:rPr lang="es-ES" dirty="0" err="1"/>
              <a:t>elif</a:t>
            </a:r>
            <a:r>
              <a:rPr lang="es-ES" dirty="0"/>
              <a:t> x &gt; y: </a:t>
            </a:r>
          </a:p>
          <a:p>
            <a:pPr marL="0" indent="0">
              <a:buNone/>
            </a:pPr>
            <a:r>
              <a:rPr lang="es-ES" dirty="0"/>
              <a:t>  </a:t>
            </a:r>
            <a:r>
              <a:rPr lang="es-ES" dirty="0" err="1"/>
              <a:t>print</a:t>
            </a:r>
            <a:r>
              <a:rPr lang="es-ES" dirty="0"/>
              <a:t> x, "es mayor que", y </a:t>
            </a:r>
          </a:p>
          <a:p>
            <a:pPr marL="0" indent="0">
              <a:buNone/>
            </a:pPr>
            <a:r>
              <a:rPr lang="es-ES" dirty="0" err="1"/>
              <a:t>else</a:t>
            </a:r>
            <a:r>
              <a:rPr lang="es-ES" dirty="0"/>
              <a:t>: </a:t>
            </a:r>
          </a:p>
          <a:p>
            <a:pPr marL="0" indent="0">
              <a:buNone/>
            </a:pPr>
            <a:r>
              <a:rPr lang="es-ES" dirty="0"/>
              <a:t>  </a:t>
            </a:r>
            <a:r>
              <a:rPr lang="es-ES" dirty="0" err="1"/>
              <a:t>print</a:t>
            </a:r>
            <a:r>
              <a:rPr lang="es-ES" dirty="0"/>
              <a:t> x, "y", y, "son iguales"</a:t>
            </a:r>
            <a:endParaRPr lang="en-US" dirty="0"/>
          </a:p>
        </p:txBody>
      </p:sp>
    </p:spTree>
    <p:extLst>
      <p:ext uri="{BB962C8B-B14F-4D97-AF65-F5344CB8AC3E}">
        <p14:creationId xmlns:p14="http://schemas.microsoft.com/office/powerpoint/2010/main" val="1353341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A85B40-94D1-42EB-881B-9636A761D3F5}"/>
              </a:ext>
            </a:extLst>
          </p:cNvPr>
          <p:cNvSpPr>
            <a:spLocks noGrp="1"/>
          </p:cNvSpPr>
          <p:nvPr>
            <p:ph type="title"/>
          </p:nvPr>
        </p:nvSpPr>
        <p:spPr>
          <a:xfrm>
            <a:off x="648930" y="629267"/>
            <a:ext cx="9252154" cy="1016654"/>
          </a:xfrm>
        </p:spPr>
        <p:txBody>
          <a:bodyPr>
            <a:normAutofit/>
          </a:bodyPr>
          <a:lstStyle/>
          <a:p>
            <a:pPr algn="ctr"/>
            <a:r>
              <a:rPr lang="es-AR" dirty="0">
                <a:solidFill>
                  <a:srgbClr val="EBEBEB"/>
                </a:solidFill>
              </a:rPr>
              <a:t>Python - Recursividad</a:t>
            </a:r>
            <a:endParaRPr lang="en-US" dirty="0">
              <a:solidFill>
                <a:srgbClr val="EBEBEB"/>
              </a:solidFill>
            </a:endParaRP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B0297A24-7C7F-44BE-B6A9-FD6640F6E78D}"/>
              </a:ext>
            </a:extLst>
          </p:cNvPr>
          <p:cNvSpPr>
            <a:spLocks noGrp="1"/>
          </p:cNvSpPr>
          <p:nvPr>
            <p:ph idx="1"/>
          </p:nvPr>
        </p:nvSpPr>
        <p:spPr>
          <a:xfrm>
            <a:off x="648931" y="2548281"/>
            <a:ext cx="5122606" cy="3658689"/>
          </a:xfrm>
        </p:spPr>
        <p:txBody>
          <a:bodyPr>
            <a:normAutofit/>
          </a:bodyPr>
          <a:lstStyle/>
          <a:p>
            <a:pPr marL="0" indent="0">
              <a:buNone/>
            </a:pPr>
            <a:r>
              <a:rPr lang="es-AR"/>
              <a:t>Ejemplo de funciones recursivas</a:t>
            </a:r>
          </a:p>
          <a:p>
            <a:pPr marL="0" indent="0">
              <a:buNone/>
            </a:pPr>
            <a:endParaRPr lang="es-AR"/>
          </a:p>
          <a:p>
            <a:pPr marL="0" indent="0">
              <a:buNone/>
            </a:pPr>
            <a:endParaRPr lang="en-US"/>
          </a:p>
        </p:txBody>
      </p:sp>
      <p:pic>
        <p:nvPicPr>
          <p:cNvPr id="5" name="Picture 4">
            <a:extLst>
              <a:ext uri="{FF2B5EF4-FFF2-40B4-BE49-F238E27FC236}">
                <a16:creationId xmlns:a16="http://schemas.microsoft.com/office/drawing/2014/main" id="{8EB379E6-638E-4CA0-92AE-99E78CBA7DC1}"/>
              </a:ext>
            </a:extLst>
          </p:cNvPr>
          <p:cNvPicPr>
            <a:picLocks noChangeAspect="1"/>
          </p:cNvPicPr>
          <p:nvPr/>
        </p:nvPicPr>
        <p:blipFill>
          <a:blip r:embed="rId2"/>
          <a:stretch>
            <a:fillRect/>
          </a:stretch>
        </p:blipFill>
        <p:spPr>
          <a:xfrm>
            <a:off x="6242387" y="2543847"/>
            <a:ext cx="5702687" cy="1932400"/>
          </a:xfrm>
          <a:prstGeom prst="rect">
            <a:avLst/>
          </a:prstGeom>
          <a:effectLst/>
        </p:spPr>
      </p:pic>
      <p:pic>
        <p:nvPicPr>
          <p:cNvPr id="6" name="Picture 5">
            <a:extLst>
              <a:ext uri="{FF2B5EF4-FFF2-40B4-BE49-F238E27FC236}">
                <a16:creationId xmlns:a16="http://schemas.microsoft.com/office/drawing/2014/main" id="{035F54F8-472E-49A5-BA3B-7559D092768B}"/>
              </a:ext>
            </a:extLst>
          </p:cNvPr>
          <p:cNvPicPr>
            <a:picLocks noChangeAspect="1"/>
          </p:cNvPicPr>
          <p:nvPr/>
        </p:nvPicPr>
        <p:blipFill>
          <a:blip r:embed="rId3"/>
          <a:stretch>
            <a:fillRect/>
          </a:stretch>
        </p:blipFill>
        <p:spPr>
          <a:xfrm>
            <a:off x="6241969" y="4476247"/>
            <a:ext cx="5122605" cy="1726901"/>
          </a:xfrm>
          <a:prstGeom prst="rect">
            <a:avLst/>
          </a:prstGeom>
        </p:spPr>
      </p:pic>
    </p:spTree>
    <p:extLst>
      <p:ext uri="{BB962C8B-B14F-4D97-AF65-F5344CB8AC3E}">
        <p14:creationId xmlns:p14="http://schemas.microsoft.com/office/powerpoint/2010/main" val="338966717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735B1-D52A-443C-A61F-88AD68FC05D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Python Recursividad</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F7937CF-4BA9-4E74-9895-44A1AF2A9C12}"/>
              </a:ext>
            </a:extLst>
          </p:cNvPr>
          <p:cNvPicPr>
            <a:picLocks noGrp="1" noChangeAspect="1"/>
          </p:cNvPicPr>
          <p:nvPr>
            <p:ph idx="1"/>
          </p:nvPr>
        </p:nvPicPr>
        <p:blipFill>
          <a:blip r:embed="rId6"/>
          <a:stretch>
            <a:fillRect/>
          </a:stretch>
        </p:blipFill>
        <p:spPr>
          <a:xfrm>
            <a:off x="312517" y="1774880"/>
            <a:ext cx="7035276" cy="4321120"/>
          </a:xfrm>
          <a:prstGeom prst="rect">
            <a:avLst/>
          </a:prstGeom>
          <a:effectLst/>
        </p:spPr>
      </p:pic>
    </p:spTree>
    <p:extLst>
      <p:ext uri="{BB962C8B-B14F-4D97-AF65-F5344CB8AC3E}">
        <p14:creationId xmlns:p14="http://schemas.microsoft.com/office/powerpoint/2010/main" val="416669239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778CD4-6492-433A-A1DE-CD5D53B69798}"/>
              </a:ext>
            </a:extLst>
          </p:cNvPr>
          <p:cNvSpPr>
            <a:spLocks noGrp="1"/>
          </p:cNvSpPr>
          <p:nvPr>
            <p:ph type="title"/>
          </p:nvPr>
        </p:nvSpPr>
        <p:spPr>
          <a:xfrm>
            <a:off x="653143" y="1645920"/>
            <a:ext cx="3522879" cy="4470821"/>
          </a:xfrm>
        </p:spPr>
        <p:txBody>
          <a:bodyPr>
            <a:normAutofit/>
          </a:bodyPr>
          <a:lstStyle/>
          <a:p>
            <a:pPr algn="r"/>
            <a:r>
              <a:rPr lang="es-AR">
                <a:solidFill>
                  <a:schemeClr val="bg2"/>
                </a:solidFill>
              </a:rPr>
              <a:t>Python – Entrada por teclado</a:t>
            </a:r>
            <a:endParaRPr lang="en-US">
              <a:solidFill>
                <a:schemeClr val="bg2"/>
              </a:solidFill>
            </a:endParaRPr>
          </a:p>
        </p:txBody>
      </p:sp>
      <p:sp>
        <p:nvSpPr>
          <p:cNvPr id="3" name="Content Placeholder 2">
            <a:extLst>
              <a:ext uri="{FF2B5EF4-FFF2-40B4-BE49-F238E27FC236}">
                <a16:creationId xmlns:a16="http://schemas.microsoft.com/office/drawing/2014/main" id="{C593879D-0B3D-4470-AB63-35E028C97690}"/>
              </a:ext>
            </a:extLst>
          </p:cNvPr>
          <p:cNvSpPr>
            <a:spLocks noGrp="1"/>
          </p:cNvSpPr>
          <p:nvPr>
            <p:ph idx="1"/>
          </p:nvPr>
        </p:nvSpPr>
        <p:spPr>
          <a:xfrm>
            <a:off x="5204109" y="1143000"/>
            <a:ext cx="6269434" cy="4973741"/>
          </a:xfrm>
        </p:spPr>
        <p:txBody>
          <a:bodyPr>
            <a:normAutofit/>
          </a:bodyPr>
          <a:lstStyle/>
          <a:p>
            <a:pPr marL="0" indent="0">
              <a:lnSpc>
                <a:spcPct val="90000"/>
              </a:lnSpc>
              <a:buNone/>
            </a:pPr>
            <a:r>
              <a:rPr lang="es-ES" sz="1900" dirty="0"/>
              <a:t>Python proporciona funciones internas que obtienen entradas desde el teclado. La más sencilla se llama </a:t>
            </a:r>
            <a:r>
              <a:rPr lang="es-ES" sz="1900" dirty="0" err="1"/>
              <a:t>raw_input</a:t>
            </a:r>
            <a:r>
              <a:rPr lang="es-ES" sz="1900" dirty="0"/>
              <a:t>. </a:t>
            </a:r>
          </a:p>
          <a:p>
            <a:pPr marL="0" indent="0">
              <a:lnSpc>
                <a:spcPct val="90000"/>
              </a:lnSpc>
              <a:buNone/>
            </a:pPr>
            <a:r>
              <a:rPr lang="es-ES" sz="1900" dirty="0"/>
              <a:t>Cuando llamamos a esta función, el programa se detiene y espera a que el usuario escriba algo. </a:t>
            </a:r>
          </a:p>
          <a:p>
            <a:pPr marL="0" indent="0">
              <a:lnSpc>
                <a:spcPct val="90000"/>
              </a:lnSpc>
              <a:buNone/>
            </a:pPr>
            <a:r>
              <a:rPr lang="es-ES" sz="1900" dirty="0"/>
              <a:t>Cuando el usuario pulsa la tecla </a:t>
            </a:r>
            <a:r>
              <a:rPr lang="es-ES" sz="1900" dirty="0" err="1"/>
              <a:t>Return</a:t>
            </a:r>
            <a:r>
              <a:rPr lang="es-ES" sz="1900" dirty="0"/>
              <a:t> o </a:t>
            </a:r>
            <a:r>
              <a:rPr lang="es-ES" sz="1900" dirty="0" err="1"/>
              <a:t>Enter</a:t>
            </a:r>
            <a:r>
              <a:rPr lang="es-ES" sz="1900" dirty="0"/>
              <a:t>, el programa se reanuda y </a:t>
            </a:r>
            <a:r>
              <a:rPr lang="es-ES" sz="1900" dirty="0" err="1"/>
              <a:t>raw_input</a:t>
            </a:r>
            <a:r>
              <a:rPr lang="es-ES" sz="1900" dirty="0"/>
              <a:t> devuelve lo que el usuario escribió como tipo </a:t>
            </a:r>
            <a:r>
              <a:rPr lang="es-ES" sz="1900" dirty="0" err="1"/>
              <a:t>string</a:t>
            </a:r>
            <a:r>
              <a:rPr lang="es-ES" sz="1900" dirty="0"/>
              <a:t>:</a:t>
            </a:r>
          </a:p>
          <a:p>
            <a:pPr marL="0" indent="0">
              <a:lnSpc>
                <a:spcPct val="90000"/>
              </a:lnSpc>
              <a:buNone/>
            </a:pPr>
            <a:endParaRPr lang="es-ES" sz="1900" dirty="0"/>
          </a:p>
          <a:p>
            <a:pPr marL="0" indent="0">
              <a:lnSpc>
                <a:spcPct val="90000"/>
              </a:lnSpc>
              <a:buNone/>
            </a:pPr>
            <a:r>
              <a:rPr lang="pt-BR" sz="1900" dirty="0"/>
              <a:t>&gt;&gt;&gt; entrada = raw_input () </a:t>
            </a:r>
          </a:p>
          <a:p>
            <a:pPr marL="0" indent="0">
              <a:lnSpc>
                <a:spcPct val="90000"/>
              </a:lnSpc>
              <a:buNone/>
            </a:pPr>
            <a:r>
              <a:rPr lang="pt-BR" sz="1900" dirty="0"/>
              <a:t>Hola </a:t>
            </a:r>
          </a:p>
          <a:p>
            <a:pPr marL="0" indent="0">
              <a:lnSpc>
                <a:spcPct val="90000"/>
              </a:lnSpc>
              <a:buNone/>
            </a:pPr>
            <a:r>
              <a:rPr lang="pt-BR" sz="1900" dirty="0"/>
              <a:t>&gt;&gt;&gt; print entrada </a:t>
            </a:r>
          </a:p>
          <a:p>
            <a:pPr marL="0" indent="0">
              <a:lnSpc>
                <a:spcPct val="90000"/>
              </a:lnSpc>
              <a:buNone/>
            </a:pPr>
            <a:r>
              <a:rPr lang="pt-BR" sz="1900" dirty="0"/>
              <a:t>Hola</a:t>
            </a:r>
            <a:endParaRPr lang="en-US" sz="1900" dirty="0"/>
          </a:p>
        </p:txBody>
      </p:sp>
    </p:spTree>
    <p:extLst>
      <p:ext uri="{BB962C8B-B14F-4D97-AF65-F5344CB8AC3E}">
        <p14:creationId xmlns:p14="http://schemas.microsoft.com/office/powerpoint/2010/main" val="343663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15A51-2588-4A7E-AAFF-A878E773A7B2}"/>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Python – Comprobación de tipos</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5954B9A-B9FB-4B51-B69A-98885E8C1F7D}"/>
              </a:ext>
            </a:extLst>
          </p:cNvPr>
          <p:cNvPicPr>
            <a:picLocks noGrp="1" noChangeAspect="1"/>
          </p:cNvPicPr>
          <p:nvPr>
            <p:ph idx="1"/>
          </p:nvPr>
        </p:nvPicPr>
        <p:blipFill>
          <a:blip r:embed="rId6"/>
          <a:stretch>
            <a:fillRect/>
          </a:stretch>
        </p:blipFill>
        <p:spPr>
          <a:xfrm>
            <a:off x="636915" y="914401"/>
            <a:ext cx="6799776" cy="4838218"/>
          </a:xfrm>
          <a:prstGeom prst="rect">
            <a:avLst/>
          </a:prstGeom>
          <a:effectLst/>
        </p:spPr>
      </p:pic>
    </p:spTree>
    <p:extLst>
      <p:ext uri="{BB962C8B-B14F-4D97-AF65-F5344CB8AC3E}">
        <p14:creationId xmlns:p14="http://schemas.microsoft.com/office/powerpoint/2010/main" val="94931076"/>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r>
              <a:rPr lang="es-ES">
                <a:solidFill>
                  <a:srgbClr val="FFFFFF"/>
                </a:solidFill>
              </a:rPr>
              <a:t>Python- Uso de Random</a:t>
            </a:r>
          </a:p>
        </p:txBody>
      </p:sp>
      <p:sp>
        <p:nvSpPr>
          <p:cNvPr id="3" name="Marcador de contenido 2"/>
          <p:cNvSpPr>
            <a:spLocks noGrp="1"/>
          </p:cNvSpPr>
          <p:nvPr>
            <p:ph idx="1"/>
          </p:nvPr>
        </p:nvSpPr>
        <p:spPr>
          <a:xfrm>
            <a:off x="1103312" y="2763520"/>
            <a:ext cx="8946541" cy="3484879"/>
          </a:xfrm>
        </p:spPr>
        <p:txBody>
          <a:bodyPr>
            <a:normAutofit/>
          </a:bodyPr>
          <a:lstStyle/>
          <a:p>
            <a:pPr marL="0" indent="0">
              <a:buNone/>
            </a:pPr>
            <a:r>
              <a:rPr lang="es-ES" dirty="0"/>
              <a:t>Python no tiene una </a:t>
            </a:r>
            <a:r>
              <a:rPr lang="es-ES" dirty="0" err="1"/>
              <a:t>random</a:t>
            </a:r>
            <a:r>
              <a:rPr lang="es-ES" dirty="0"/>
              <a:t>()función para hacer un número aleatorio, pero Python tiene un módulo integrado llamado </a:t>
            </a:r>
            <a:r>
              <a:rPr lang="es-ES" dirty="0" err="1"/>
              <a:t>random</a:t>
            </a:r>
            <a:r>
              <a:rPr lang="es-ES" dirty="0"/>
              <a:t> que se puede usar para hacer números aleatorios:</a:t>
            </a:r>
          </a:p>
          <a:p>
            <a:pPr marL="0" indent="0">
              <a:buNone/>
            </a:pPr>
            <a:r>
              <a:rPr lang="es-ES" dirty="0"/>
              <a:t>Ejemplo</a:t>
            </a:r>
          </a:p>
          <a:p>
            <a:pPr marL="0" indent="0">
              <a:buNone/>
            </a:pPr>
            <a:r>
              <a:rPr lang="es-ES" dirty="0"/>
              <a:t>Importe el módulo aleatorio y muestre un número aleatorio entre 1 y 9:</a:t>
            </a:r>
          </a:p>
          <a:p>
            <a:pPr marL="0" indent="0">
              <a:buNone/>
            </a:pPr>
            <a:r>
              <a:rPr lang="es-ES" dirty="0" err="1"/>
              <a:t>import</a:t>
            </a:r>
            <a:r>
              <a:rPr lang="es-ES" dirty="0"/>
              <a:t> </a:t>
            </a:r>
            <a:r>
              <a:rPr lang="es-ES" dirty="0" err="1"/>
              <a:t>random</a:t>
            </a:r>
            <a:endParaRPr lang="es-ES" dirty="0"/>
          </a:p>
          <a:p>
            <a:pPr marL="0" indent="0">
              <a:buNone/>
            </a:pPr>
            <a:r>
              <a:rPr lang="es-ES" dirty="0" err="1"/>
              <a:t>print</a:t>
            </a:r>
            <a:r>
              <a:rPr lang="es-ES" dirty="0"/>
              <a:t>(</a:t>
            </a:r>
            <a:r>
              <a:rPr lang="es-ES" dirty="0" err="1"/>
              <a:t>random.randrange</a:t>
            </a:r>
            <a:r>
              <a:rPr lang="es-ES" dirty="0"/>
              <a:t>(1, 10))</a:t>
            </a:r>
          </a:p>
        </p:txBody>
      </p:sp>
    </p:spTree>
    <p:extLst>
      <p:ext uri="{BB962C8B-B14F-4D97-AF65-F5344CB8AC3E}">
        <p14:creationId xmlns:p14="http://schemas.microsoft.com/office/powerpoint/2010/main" val="287638597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4839006-55F4-499E-862F-F8F9F2EAA277}"/>
              </a:ext>
            </a:extLst>
          </p:cNvPr>
          <p:cNvPicPr>
            <a:picLocks noGrp="1" noChangeAspect="1"/>
          </p:cNvPicPr>
          <p:nvPr>
            <p:ph idx="1"/>
          </p:nvPr>
        </p:nvPicPr>
        <p:blipFill>
          <a:blip r:embed="rId6"/>
          <a:stretch>
            <a:fillRect/>
          </a:stretch>
        </p:blipFill>
        <p:spPr>
          <a:xfrm>
            <a:off x="635458" y="640081"/>
            <a:ext cx="8255831" cy="2809447"/>
          </a:xfrm>
          <a:prstGeom prst="rect">
            <a:avLst/>
          </a:prstGeom>
          <a:effectLst/>
        </p:spPr>
      </p:pic>
      <p:sp>
        <p:nvSpPr>
          <p:cNvPr id="24" name="Rectangle 23">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D90445D0-0CAC-4859-AB78-E39F32C0B23B}"/>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5600" b="0" i="0" kern="1200">
                <a:solidFill>
                  <a:srgbClr val="EBEBEB"/>
                </a:solidFill>
                <a:latin typeface="+mj-lt"/>
                <a:ea typeface="+mj-ea"/>
                <a:cs typeface="+mj-cs"/>
              </a:rPr>
              <a:t>Python – Sentencia while</a:t>
            </a:r>
          </a:p>
        </p:txBody>
      </p:sp>
      <p:sp>
        <p:nvSpPr>
          <p:cNvPr id="28"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243722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009BD6-8FCB-4CEC-9437-D65A756E8730}"/>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dirty="0"/>
              <a:t>Python -</a:t>
            </a:r>
            <a:r>
              <a:rPr lang="en-US" sz="5400" dirty="0" err="1"/>
              <a:t>Sentencia</a:t>
            </a:r>
            <a:r>
              <a:rPr lang="en-US" sz="5400" dirty="0"/>
              <a:t> While</a:t>
            </a:r>
          </a:p>
        </p:txBody>
      </p:sp>
      <p:sp>
        <p:nvSpPr>
          <p:cNvPr id="24" name="Freeform: Shape 23">
            <a:extLst>
              <a:ext uri="{FF2B5EF4-FFF2-40B4-BE49-F238E27FC236}">
                <a16:creationId xmlns:a16="http://schemas.microsoft.com/office/drawing/2014/main" id="{E1C4BA7C-A6A2-4500-B971-6AA7E6436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rgbClr val="FFFFFF"/>
          </a:solidFill>
          <a:ln>
            <a:noFill/>
          </a:ln>
        </p:spPr>
      </p:sp>
      <p:pic>
        <p:nvPicPr>
          <p:cNvPr id="5" name="Content Placeholder 4">
            <a:extLst>
              <a:ext uri="{FF2B5EF4-FFF2-40B4-BE49-F238E27FC236}">
                <a16:creationId xmlns:a16="http://schemas.microsoft.com/office/drawing/2014/main" id="{DC677B73-3803-48A4-B9C8-F68AAAE049E0}"/>
              </a:ext>
            </a:extLst>
          </p:cNvPr>
          <p:cNvPicPr>
            <a:picLocks noGrp="1" noChangeAspect="1"/>
          </p:cNvPicPr>
          <p:nvPr>
            <p:ph idx="1"/>
          </p:nvPr>
        </p:nvPicPr>
        <p:blipFill>
          <a:blip r:embed="rId7"/>
          <a:stretch>
            <a:fillRect/>
          </a:stretch>
        </p:blipFill>
        <p:spPr>
          <a:xfrm>
            <a:off x="738902" y="647698"/>
            <a:ext cx="5264310" cy="2123995"/>
          </a:xfrm>
          <a:prstGeom prst="rect">
            <a:avLst/>
          </a:prstGeom>
          <a:effectLst/>
        </p:spPr>
      </p:pic>
      <p:sp>
        <p:nvSpPr>
          <p:cNvPr id="26" name="Freeform 27">
            <a:extLst>
              <a:ext uri="{FF2B5EF4-FFF2-40B4-BE49-F238E27FC236}">
                <a16:creationId xmlns:a16="http://schemas.microsoft.com/office/drawing/2014/main" id="{4E4027F0-F0A7-4B5F-8B96-D3389FA2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a:extLst>
              <a:ext uri="{FF2B5EF4-FFF2-40B4-BE49-F238E27FC236}">
                <a16:creationId xmlns:a16="http://schemas.microsoft.com/office/drawing/2014/main" id="{23BFF2FF-FE12-4A64-B548-E89801A2C959}"/>
              </a:ext>
            </a:extLst>
          </p:cNvPr>
          <p:cNvPicPr>
            <a:picLocks noChangeAspect="1"/>
          </p:cNvPicPr>
          <p:nvPr/>
        </p:nvPicPr>
        <p:blipFill>
          <a:blip r:embed="rId8"/>
          <a:stretch>
            <a:fillRect/>
          </a:stretch>
        </p:blipFill>
        <p:spPr>
          <a:xfrm>
            <a:off x="776087" y="2878374"/>
            <a:ext cx="5186091" cy="3331463"/>
          </a:xfrm>
          <a:prstGeom prst="rect">
            <a:avLst/>
          </a:prstGeom>
          <a:effectLst/>
        </p:spPr>
      </p:pic>
    </p:spTree>
    <p:extLst>
      <p:ext uri="{BB962C8B-B14F-4D97-AF65-F5344CB8AC3E}">
        <p14:creationId xmlns:p14="http://schemas.microsoft.com/office/powerpoint/2010/main" val="1330528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B3E7-B02E-4344-948C-EBF08498C999}"/>
              </a:ext>
            </a:extLst>
          </p:cNvPr>
          <p:cNvSpPr>
            <a:spLocks noGrp="1"/>
          </p:cNvSpPr>
          <p:nvPr>
            <p:ph type="title"/>
          </p:nvPr>
        </p:nvSpPr>
        <p:spPr/>
        <p:txBody>
          <a:bodyPr/>
          <a:lstStyle/>
          <a:p>
            <a:pPr algn="ctr"/>
            <a:r>
              <a:rPr lang="es-AR"/>
              <a:t>Python - Matrices</a:t>
            </a:r>
            <a:endParaRPr lang="en-US" dirty="0"/>
          </a:p>
        </p:txBody>
      </p:sp>
      <p:pic>
        <p:nvPicPr>
          <p:cNvPr id="5" name="Content Placeholder 4">
            <a:extLst>
              <a:ext uri="{FF2B5EF4-FFF2-40B4-BE49-F238E27FC236}">
                <a16:creationId xmlns:a16="http://schemas.microsoft.com/office/drawing/2014/main" id="{3E70E9CA-24B1-48D7-8914-096012BC7DB7}"/>
              </a:ext>
            </a:extLst>
          </p:cNvPr>
          <p:cNvPicPr>
            <a:picLocks noGrp="1" noChangeAspect="1"/>
          </p:cNvPicPr>
          <p:nvPr>
            <p:ph idx="1"/>
          </p:nvPr>
        </p:nvPicPr>
        <p:blipFill>
          <a:blip r:embed="rId2"/>
          <a:stretch>
            <a:fillRect/>
          </a:stretch>
        </p:blipFill>
        <p:spPr>
          <a:xfrm>
            <a:off x="2604843" y="1640064"/>
            <a:ext cx="5692491" cy="2328499"/>
          </a:xfrm>
        </p:spPr>
      </p:pic>
      <p:pic>
        <p:nvPicPr>
          <p:cNvPr id="7" name="Picture 6">
            <a:extLst>
              <a:ext uri="{FF2B5EF4-FFF2-40B4-BE49-F238E27FC236}">
                <a16:creationId xmlns:a16="http://schemas.microsoft.com/office/drawing/2014/main" id="{FD276C94-3D7F-4E4F-A7BA-39384ABA84FA}"/>
              </a:ext>
            </a:extLst>
          </p:cNvPr>
          <p:cNvPicPr>
            <a:picLocks noChangeAspect="1"/>
          </p:cNvPicPr>
          <p:nvPr/>
        </p:nvPicPr>
        <p:blipFill>
          <a:blip r:embed="rId3"/>
          <a:stretch>
            <a:fillRect/>
          </a:stretch>
        </p:blipFill>
        <p:spPr>
          <a:xfrm>
            <a:off x="2604844" y="3440288"/>
            <a:ext cx="5692492" cy="1388585"/>
          </a:xfrm>
          <a:prstGeom prst="rect">
            <a:avLst/>
          </a:prstGeom>
        </p:spPr>
      </p:pic>
      <p:pic>
        <p:nvPicPr>
          <p:cNvPr id="9" name="Picture 8">
            <a:extLst>
              <a:ext uri="{FF2B5EF4-FFF2-40B4-BE49-F238E27FC236}">
                <a16:creationId xmlns:a16="http://schemas.microsoft.com/office/drawing/2014/main" id="{654F2579-AFF4-4939-B1FD-F950A55E1408}"/>
              </a:ext>
            </a:extLst>
          </p:cNvPr>
          <p:cNvPicPr>
            <a:picLocks noChangeAspect="1"/>
          </p:cNvPicPr>
          <p:nvPr/>
        </p:nvPicPr>
        <p:blipFill>
          <a:blip r:embed="rId4"/>
          <a:stretch>
            <a:fillRect/>
          </a:stretch>
        </p:blipFill>
        <p:spPr>
          <a:xfrm>
            <a:off x="2604841" y="4375093"/>
            <a:ext cx="5692493" cy="2217618"/>
          </a:xfrm>
          <a:prstGeom prst="rect">
            <a:avLst/>
          </a:prstGeom>
        </p:spPr>
      </p:pic>
    </p:spTree>
    <p:extLst>
      <p:ext uri="{BB962C8B-B14F-4D97-AF65-F5344CB8AC3E}">
        <p14:creationId xmlns:p14="http://schemas.microsoft.com/office/powerpoint/2010/main" val="111760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57F99-878E-4742-964E-1D962A07248D}"/>
              </a:ext>
            </a:extLst>
          </p:cNvPr>
          <p:cNvSpPr>
            <a:spLocks noGrp="1"/>
          </p:cNvSpPr>
          <p:nvPr>
            <p:ph type="title"/>
          </p:nvPr>
        </p:nvSpPr>
        <p:spPr>
          <a:xfrm>
            <a:off x="648929" y="629266"/>
            <a:ext cx="3505495" cy="1622321"/>
          </a:xfrm>
        </p:spPr>
        <p:txBody>
          <a:bodyPr>
            <a:normAutofit/>
          </a:bodyPr>
          <a:lstStyle/>
          <a:p>
            <a:r>
              <a:rPr lang="es-AR">
                <a:solidFill>
                  <a:srgbClr val="EBEBEB"/>
                </a:solidFill>
              </a:rPr>
              <a:t>Python </a:t>
            </a:r>
            <a:endParaRPr lang="en-US">
              <a:solidFill>
                <a:srgbClr val="EBEBEB"/>
              </a:solidFill>
            </a:endParaRPr>
          </a:p>
        </p:txBody>
      </p:sp>
      <p:sp>
        <p:nvSpPr>
          <p:cNvPr id="12"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CDFCD3-47E6-48F6-BB16-AAE7CD793841}"/>
              </a:ext>
            </a:extLst>
          </p:cNvPr>
          <p:cNvPicPr>
            <a:picLocks noChangeAspect="1"/>
          </p:cNvPicPr>
          <p:nvPr/>
        </p:nvPicPr>
        <p:blipFill>
          <a:blip r:embed="rId2"/>
          <a:stretch>
            <a:fillRect/>
          </a:stretch>
        </p:blipFill>
        <p:spPr>
          <a:xfrm>
            <a:off x="5608110" y="1328025"/>
            <a:ext cx="5614835" cy="2248552"/>
          </a:xfrm>
          <a:prstGeom prst="rect">
            <a:avLst/>
          </a:prstGeom>
          <a:effectLst/>
        </p:spPr>
      </p:pic>
      <p:sp>
        <p:nvSpPr>
          <p:cNvPr id="16"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D493895-E589-401E-9950-B5F00AF74169}"/>
              </a:ext>
            </a:extLst>
          </p:cNvPr>
          <p:cNvSpPr>
            <a:spLocks noGrp="1"/>
          </p:cNvSpPr>
          <p:nvPr>
            <p:ph idx="1"/>
          </p:nvPr>
        </p:nvSpPr>
        <p:spPr>
          <a:xfrm>
            <a:off x="648931" y="2438400"/>
            <a:ext cx="3505494" cy="3785419"/>
          </a:xfrm>
        </p:spPr>
        <p:txBody>
          <a:bodyPr>
            <a:normAutofit/>
          </a:bodyPr>
          <a:lstStyle/>
          <a:p>
            <a:pPr marL="0" indent="0">
              <a:buNone/>
            </a:pPr>
            <a:r>
              <a:rPr lang="es-AR">
                <a:solidFill>
                  <a:srgbClr val="FFFFFF"/>
                </a:solidFill>
              </a:rPr>
              <a:t>Desventajas </a:t>
            </a:r>
          </a:p>
          <a:p>
            <a:pPr marL="0" indent="0">
              <a:buNone/>
            </a:pPr>
            <a:endParaRPr lang="en-US">
              <a:solidFill>
                <a:srgbClr val="FFFFFF"/>
              </a:solidFill>
            </a:endParaRPr>
          </a:p>
        </p:txBody>
      </p:sp>
      <p:pic>
        <p:nvPicPr>
          <p:cNvPr id="7" name="Picture 6">
            <a:extLst>
              <a:ext uri="{FF2B5EF4-FFF2-40B4-BE49-F238E27FC236}">
                <a16:creationId xmlns:a16="http://schemas.microsoft.com/office/drawing/2014/main" id="{EAC91F63-0B5A-4967-BBAF-5579C67683CB}"/>
              </a:ext>
            </a:extLst>
          </p:cNvPr>
          <p:cNvPicPr>
            <a:picLocks noChangeAspect="1"/>
          </p:cNvPicPr>
          <p:nvPr/>
        </p:nvPicPr>
        <p:blipFill>
          <a:blip r:embed="rId3"/>
          <a:stretch>
            <a:fillRect/>
          </a:stretch>
        </p:blipFill>
        <p:spPr>
          <a:xfrm>
            <a:off x="5608110" y="3410539"/>
            <a:ext cx="4857750" cy="1099595"/>
          </a:xfrm>
          <a:prstGeom prst="rect">
            <a:avLst/>
          </a:prstGeom>
        </p:spPr>
      </p:pic>
    </p:spTree>
    <p:extLst>
      <p:ext uri="{BB962C8B-B14F-4D97-AF65-F5344CB8AC3E}">
        <p14:creationId xmlns:p14="http://schemas.microsoft.com/office/powerpoint/2010/main" val="159847406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r>
              <a:rPr lang="es-ES">
                <a:solidFill>
                  <a:srgbClr val="FFFFFF"/>
                </a:solidFill>
              </a:rPr>
              <a:t>Python - Strings</a:t>
            </a:r>
          </a:p>
        </p:txBody>
      </p:sp>
      <p:sp>
        <p:nvSpPr>
          <p:cNvPr id="3" name="Marcador de contenido 2"/>
          <p:cNvSpPr>
            <a:spLocks noGrp="1"/>
          </p:cNvSpPr>
          <p:nvPr>
            <p:ph idx="1"/>
          </p:nvPr>
        </p:nvSpPr>
        <p:spPr>
          <a:xfrm>
            <a:off x="1103312" y="2763520"/>
            <a:ext cx="8946541" cy="3484879"/>
          </a:xfrm>
        </p:spPr>
        <p:txBody>
          <a:bodyPr>
            <a:normAutofit/>
          </a:bodyPr>
          <a:lstStyle/>
          <a:p>
            <a:pPr marL="0" indent="0">
              <a:lnSpc>
                <a:spcPct val="90000"/>
              </a:lnSpc>
              <a:buNone/>
            </a:pPr>
            <a:r>
              <a:rPr lang="es-ES" sz="1900"/>
              <a:t>Las cadenas en </a:t>
            </a:r>
            <a:r>
              <a:rPr lang="es-ES" sz="1900" err="1"/>
              <a:t>python</a:t>
            </a:r>
            <a:r>
              <a:rPr lang="es-ES" sz="1900"/>
              <a:t> están entre comillas simples o comillas dobles.</a:t>
            </a:r>
          </a:p>
          <a:p>
            <a:pPr marL="0" indent="0">
              <a:lnSpc>
                <a:spcPct val="90000"/>
              </a:lnSpc>
              <a:buNone/>
            </a:pPr>
            <a:r>
              <a:rPr lang="es-ES" sz="1900"/>
              <a:t>“hola” es lo mismo que 'hola' .</a:t>
            </a:r>
          </a:p>
          <a:p>
            <a:pPr marL="0" indent="0">
              <a:lnSpc>
                <a:spcPct val="90000"/>
              </a:lnSpc>
              <a:buNone/>
            </a:pPr>
            <a:r>
              <a:rPr lang="es-ES" sz="1900" err="1"/>
              <a:t>print</a:t>
            </a:r>
            <a:r>
              <a:rPr lang="es-ES" sz="1900"/>
              <a:t>("</a:t>
            </a:r>
            <a:r>
              <a:rPr lang="es-ES" sz="1900" err="1"/>
              <a:t>Hello</a:t>
            </a:r>
            <a:r>
              <a:rPr lang="es-ES" sz="1900"/>
              <a:t>")</a:t>
            </a:r>
            <a:br>
              <a:rPr lang="es-ES" sz="1900"/>
            </a:br>
            <a:r>
              <a:rPr lang="es-ES" sz="1900" err="1"/>
              <a:t>print</a:t>
            </a:r>
            <a:r>
              <a:rPr lang="es-ES" sz="1900"/>
              <a:t>('</a:t>
            </a:r>
            <a:r>
              <a:rPr lang="es-ES" sz="1900" err="1"/>
              <a:t>Hello</a:t>
            </a:r>
            <a:r>
              <a:rPr lang="es-ES" sz="1900"/>
              <a:t>')</a:t>
            </a:r>
          </a:p>
          <a:p>
            <a:pPr marL="0" indent="0">
              <a:lnSpc>
                <a:spcPct val="90000"/>
              </a:lnSpc>
              <a:buNone/>
            </a:pPr>
            <a:r>
              <a:rPr lang="es-ES" sz="1900"/>
              <a:t>Asignación</a:t>
            </a:r>
          </a:p>
          <a:p>
            <a:pPr marL="0" indent="0">
              <a:lnSpc>
                <a:spcPct val="90000"/>
              </a:lnSpc>
              <a:buNone/>
            </a:pPr>
            <a:r>
              <a:rPr lang="es-ES" sz="1900"/>
              <a:t>a = "</a:t>
            </a:r>
            <a:r>
              <a:rPr lang="es-ES" sz="1900" err="1"/>
              <a:t>Hello</a:t>
            </a:r>
            <a:r>
              <a:rPr lang="es-ES" sz="1900"/>
              <a:t>"</a:t>
            </a:r>
            <a:br>
              <a:rPr lang="es-ES" sz="1900"/>
            </a:br>
            <a:r>
              <a:rPr lang="es-ES" sz="1900" err="1"/>
              <a:t>print</a:t>
            </a:r>
            <a:r>
              <a:rPr lang="es-ES" sz="1900"/>
              <a:t>(a)</a:t>
            </a:r>
          </a:p>
          <a:p>
            <a:pPr marL="0" indent="0">
              <a:lnSpc>
                <a:spcPct val="90000"/>
              </a:lnSpc>
              <a:buNone/>
            </a:pPr>
            <a:r>
              <a:rPr lang="es-ES" sz="1900"/>
              <a:t>Las cadenas son matrices</a:t>
            </a:r>
          </a:p>
          <a:p>
            <a:pPr marL="0" indent="0">
              <a:lnSpc>
                <a:spcPct val="90000"/>
              </a:lnSpc>
              <a:buNone/>
            </a:pPr>
            <a:r>
              <a:rPr lang="es-ES" sz="1900"/>
              <a:t>a = "</a:t>
            </a:r>
            <a:r>
              <a:rPr lang="es-ES" sz="1900" err="1"/>
              <a:t>Hello</a:t>
            </a:r>
            <a:r>
              <a:rPr lang="es-ES" sz="1900"/>
              <a:t>, </a:t>
            </a:r>
            <a:r>
              <a:rPr lang="es-ES" sz="1900" err="1"/>
              <a:t>World</a:t>
            </a:r>
            <a:r>
              <a:rPr lang="es-ES" sz="1900"/>
              <a:t>!"</a:t>
            </a:r>
            <a:br>
              <a:rPr lang="es-ES" sz="1900"/>
            </a:br>
            <a:r>
              <a:rPr lang="es-ES" sz="1900" err="1"/>
              <a:t>print</a:t>
            </a:r>
            <a:r>
              <a:rPr lang="es-ES" sz="1900"/>
              <a:t>(a[1])</a:t>
            </a:r>
          </a:p>
        </p:txBody>
      </p:sp>
    </p:spTree>
    <p:extLst>
      <p:ext uri="{BB962C8B-B14F-4D97-AF65-F5344CB8AC3E}">
        <p14:creationId xmlns:p14="http://schemas.microsoft.com/office/powerpoint/2010/main" val="3101523548"/>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r>
              <a:rPr lang="es-ES">
                <a:solidFill>
                  <a:srgbClr val="FFFFFF"/>
                </a:solidFill>
              </a:rPr>
              <a:t>Pyhon - Strings</a:t>
            </a:r>
          </a:p>
        </p:txBody>
      </p:sp>
      <p:sp>
        <p:nvSpPr>
          <p:cNvPr id="3" name="Marcador de contenido 2"/>
          <p:cNvSpPr>
            <a:spLocks noGrp="1"/>
          </p:cNvSpPr>
          <p:nvPr>
            <p:ph idx="1"/>
          </p:nvPr>
        </p:nvSpPr>
        <p:spPr>
          <a:xfrm>
            <a:off x="1103312" y="2763520"/>
            <a:ext cx="8946541" cy="3484879"/>
          </a:xfrm>
        </p:spPr>
        <p:txBody>
          <a:bodyPr>
            <a:normAutofit/>
          </a:bodyPr>
          <a:lstStyle/>
          <a:p>
            <a:pPr marL="0" indent="0">
              <a:lnSpc>
                <a:spcPct val="90000"/>
              </a:lnSpc>
              <a:buNone/>
            </a:pPr>
            <a:r>
              <a:rPr lang="es-ES" dirty="0"/>
              <a:t>Longitud de una cadena:</a:t>
            </a:r>
            <a:endParaRPr lang="es-ES"/>
          </a:p>
          <a:p>
            <a:pPr marL="0" indent="0">
              <a:lnSpc>
                <a:spcPct val="90000"/>
              </a:lnSpc>
              <a:buNone/>
            </a:pPr>
            <a:r>
              <a:rPr lang="es-ES" dirty="0"/>
              <a:t>a = "</a:t>
            </a:r>
            <a:r>
              <a:rPr lang="es-ES" dirty="0" err="1"/>
              <a:t>Hello</a:t>
            </a:r>
            <a:r>
              <a:rPr lang="es-ES" dirty="0"/>
              <a:t>, </a:t>
            </a:r>
            <a:r>
              <a:rPr lang="es-ES" dirty="0" err="1"/>
              <a:t>World</a:t>
            </a:r>
            <a:r>
              <a:rPr lang="es-ES" dirty="0"/>
              <a:t>!"</a:t>
            </a:r>
            <a:br>
              <a:rPr lang="es-ES" dirty="0"/>
            </a:br>
            <a:r>
              <a:rPr lang="es-ES" dirty="0" err="1"/>
              <a:t>print</a:t>
            </a:r>
            <a:r>
              <a:rPr lang="es-ES" dirty="0"/>
              <a:t>(</a:t>
            </a:r>
            <a:r>
              <a:rPr lang="es-ES" dirty="0" err="1"/>
              <a:t>len</a:t>
            </a:r>
            <a:r>
              <a:rPr lang="es-ES" dirty="0"/>
              <a:t>(a))</a:t>
            </a:r>
            <a:endParaRPr lang="es-ES"/>
          </a:p>
          <a:p>
            <a:pPr marL="0" indent="0">
              <a:lnSpc>
                <a:spcPct val="90000"/>
              </a:lnSpc>
              <a:buNone/>
            </a:pPr>
            <a:endParaRPr lang="es-ES"/>
          </a:p>
          <a:p>
            <a:pPr marL="0" indent="0">
              <a:lnSpc>
                <a:spcPct val="90000"/>
              </a:lnSpc>
              <a:buNone/>
            </a:pPr>
            <a:r>
              <a:rPr lang="es-ES" dirty="0"/>
              <a:t>Comprobación en una cadena:</a:t>
            </a:r>
            <a:endParaRPr lang="es-ES"/>
          </a:p>
          <a:p>
            <a:pPr marL="0" indent="0">
              <a:lnSpc>
                <a:spcPct val="90000"/>
              </a:lnSpc>
              <a:buNone/>
            </a:pPr>
            <a:r>
              <a:rPr lang="en-US" dirty="0"/>
              <a:t>txt = "The best things in life are free!"</a:t>
            </a:r>
            <a:br>
              <a:rPr lang="en-US" dirty="0"/>
            </a:br>
            <a:r>
              <a:rPr lang="en-US" dirty="0"/>
              <a:t>print("free" in txt)</a:t>
            </a:r>
            <a:endParaRPr lang="en-US"/>
          </a:p>
          <a:p>
            <a:pPr marL="0" indent="0">
              <a:lnSpc>
                <a:spcPct val="90000"/>
              </a:lnSpc>
              <a:buNone/>
            </a:pPr>
            <a:r>
              <a:rPr lang="en-US" dirty="0"/>
              <a:t>txt = "The best things in life are free!"</a:t>
            </a:r>
            <a:br>
              <a:rPr lang="en-US" dirty="0"/>
            </a:br>
            <a:r>
              <a:rPr lang="en-US" dirty="0"/>
              <a:t>if "free" in txt:</a:t>
            </a:r>
            <a:br>
              <a:rPr lang="en-US" dirty="0"/>
            </a:br>
            <a:r>
              <a:rPr lang="en-US" dirty="0"/>
              <a:t>  print("Yes, 'free' is present.")</a:t>
            </a:r>
            <a:endParaRPr lang="es-ES"/>
          </a:p>
        </p:txBody>
      </p:sp>
    </p:spTree>
    <p:extLst>
      <p:ext uri="{BB962C8B-B14F-4D97-AF65-F5344CB8AC3E}">
        <p14:creationId xmlns:p14="http://schemas.microsoft.com/office/powerpoint/2010/main" val="1677205845"/>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Strings</a:t>
            </a:r>
          </a:p>
        </p:txBody>
      </p:sp>
      <p:sp>
        <p:nvSpPr>
          <p:cNvPr id="3" name="Marcador de contenido 2"/>
          <p:cNvSpPr>
            <a:spLocks noGrp="1"/>
          </p:cNvSpPr>
          <p:nvPr>
            <p:ph idx="1"/>
          </p:nvPr>
        </p:nvSpPr>
        <p:spPr>
          <a:xfrm>
            <a:off x="5204109" y="1645920"/>
            <a:ext cx="6269434" cy="4470821"/>
          </a:xfrm>
        </p:spPr>
        <p:txBody>
          <a:bodyPr>
            <a:normAutofit/>
          </a:bodyPr>
          <a:lstStyle/>
          <a:p>
            <a:pPr marL="0" indent="0">
              <a:lnSpc>
                <a:spcPct val="90000"/>
              </a:lnSpc>
              <a:buNone/>
            </a:pPr>
            <a:r>
              <a:rPr lang="en-US" dirty="0" err="1"/>
              <a:t>Obtener</a:t>
            </a:r>
            <a:r>
              <a:rPr lang="en-US" dirty="0"/>
              <a:t>  </a:t>
            </a:r>
            <a:r>
              <a:rPr lang="en-US" dirty="0" err="1"/>
              <a:t>caracteres</a:t>
            </a:r>
            <a:r>
              <a:rPr lang="en-US" dirty="0"/>
              <a:t> </a:t>
            </a:r>
            <a:r>
              <a:rPr lang="en-US" dirty="0" err="1"/>
              <a:t>desde</a:t>
            </a:r>
            <a:r>
              <a:rPr lang="en-US" dirty="0"/>
              <a:t> la </a:t>
            </a:r>
            <a:r>
              <a:rPr lang="en-US" dirty="0" err="1"/>
              <a:t>posición</a:t>
            </a:r>
            <a:r>
              <a:rPr lang="en-US" dirty="0"/>
              <a:t> 2 a la 5 (no </a:t>
            </a:r>
            <a:r>
              <a:rPr lang="en-US" dirty="0" err="1"/>
              <a:t>incluida</a:t>
            </a:r>
            <a:r>
              <a:rPr lang="en-US" dirty="0"/>
              <a:t>):</a:t>
            </a:r>
            <a:endParaRPr lang="en-US"/>
          </a:p>
          <a:p>
            <a:pPr marL="0" indent="0">
              <a:lnSpc>
                <a:spcPct val="90000"/>
              </a:lnSpc>
              <a:buNone/>
            </a:pPr>
            <a:r>
              <a:rPr lang="en-US" dirty="0"/>
              <a:t>b = "Hello, World!"</a:t>
            </a:r>
            <a:br>
              <a:rPr lang="en-US" dirty="0"/>
            </a:br>
            <a:r>
              <a:rPr lang="en-US" dirty="0"/>
              <a:t>print(b[2:5])</a:t>
            </a:r>
            <a:endParaRPr lang="en-US"/>
          </a:p>
          <a:p>
            <a:pPr marL="0" indent="0">
              <a:lnSpc>
                <a:spcPct val="90000"/>
              </a:lnSpc>
              <a:buNone/>
            </a:pPr>
            <a:r>
              <a:rPr lang="es-ES" dirty="0"/>
              <a:t>a = "</a:t>
            </a:r>
            <a:r>
              <a:rPr lang="es-ES" dirty="0" err="1"/>
              <a:t>Hello</a:t>
            </a:r>
            <a:r>
              <a:rPr lang="es-ES" dirty="0"/>
              <a:t>, </a:t>
            </a:r>
            <a:r>
              <a:rPr lang="es-ES" dirty="0" err="1"/>
              <a:t>World</a:t>
            </a:r>
            <a:r>
              <a:rPr lang="es-ES" dirty="0"/>
              <a:t>!"</a:t>
            </a:r>
            <a:br>
              <a:rPr lang="es-ES" dirty="0"/>
            </a:br>
            <a:r>
              <a:rPr lang="es-ES" dirty="0" err="1"/>
              <a:t>print</a:t>
            </a:r>
            <a:r>
              <a:rPr lang="es-ES" dirty="0"/>
              <a:t>(</a:t>
            </a:r>
            <a:r>
              <a:rPr lang="es-ES" dirty="0" err="1"/>
              <a:t>a.upper</a:t>
            </a:r>
            <a:r>
              <a:rPr lang="es-ES" dirty="0"/>
              <a:t>())</a:t>
            </a:r>
            <a:endParaRPr lang="es-ES"/>
          </a:p>
          <a:p>
            <a:pPr marL="0" indent="0">
              <a:lnSpc>
                <a:spcPct val="90000"/>
              </a:lnSpc>
              <a:buNone/>
            </a:pPr>
            <a:r>
              <a:rPr lang="es-ES" dirty="0"/>
              <a:t>a = "</a:t>
            </a:r>
            <a:r>
              <a:rPr lang="es-ES" dirty="0" err="1"/>
              <a:t>Hello</a:t>
            </a:r>
            <a:r>
              <a:rPr lang="es-ES" dirty="0"/>
              <a:t>, </a:t>
            </a:r>
            <a:r>
              <a:rPr lang="es-ES" dirty="0" err="1"/>
              <a:t>World</a:t>
            </a:r>
            <a:r>
              <a:rPr lang="es-ES" dirty="0"/>
              <a:t>!"</a:t>
            </a:r>
            <a:br>
              <a:rPr lang="es-ES" dirty="0"/>
            </a:br>
            <a:r>
              <a:rPr lang="es-ES" dirty="0" err="1"/>
              <a:t>print</a:t>
            </a:r>
            <a:r>
              <a:rPr lang="es-ES" dirty="0"/>
              <a:t>(</a:t>
            </a:r>
            <a:r>
              <a:rPr lang="es-ES" dirty="0" err="1"/>
              <a:t>a.lower</a:t>
            </a:r>
            <a:r>
              <a:rPr lang="es-ES" dirty="0"/>
              <a:t>())</a:t>
            </a:r>
            <a:endParaRPr lang="es-ES"/>
          </a:p>
          <a:p>
            <a:pPr marL="0" indent="0">
              <a:lnSpc>
                <a:spcPct val="90000"/>
              </a:lnSpc>
              <a:buNone/>
            </a:pPr>
            <a:r>
              <a:rPr lang="es-ES" dirty="0"/>
              <a:t>El </a:t>
            </a:r>
            <a:r>
              <a:rPr lang="es-ES" dirty="0" err="1"/>
              <a:t>metodo</a:t>
            </a:r>
            <a:r>
              <a:rPr lang="es-ES" dirty="0"/>
              <a:t> </a:t>
            </a:r>
            <a:r>
              <a:rPr lang="es-ES" dirty="0" err="1"/>
              <a:t>strip</a:t>
            </a:r>
            <a:r>
              <a:rPr lang="es-ES" dirty="0"/>
              <a:t>() remueve los espacios en blanco del principio o el final:</a:t>
            </a:r>
            <a:endParaRPr lang="es-ES"/>
          </a:p>
          <a:p>
            <a:pPr marL="0" indent="0">
              <a:lnSpc>
                <a:spcPct val="90000"/>
              </a:lnSpc>
              <a:buNone/>
            </a:pPr>
            <a:r>
              <a:rPr lang="es-ES" dirty="0"/>
              <a:t>a = " </a:t>
            </a:r>
            <a:r>
              <a:rPr lang="es-ES" dirty="0" err="1"/>
              <a:t>Hello</a:t>
            </a:r>
            <a:r>
              <a:rPr lang="es-ES" dirty="0"/>
              <a:t>, </a:t>
            </a:r>
            <a:r>
              <a:rPr lang="es-ES" dirty="0" err="1"/>
              <a:t>World</a:t>
            </a:r>
            <a:r>
              <a:rPr lang="es-ES" dirty="0"/>
              <a:t>! "</a:t>
            </a:r>
            <a:endParaRPr lang="es-ES"/>
          </a:p>
          <a:p>
            <a:pPr marL="0" indent="0">
              <a:lnSpc>
                <a:spcPct val="90000"/>
              </a:lnSpc>
              <a:buNone/>
            </a:pPr>
            <a:r>
              <a:rPr lang="es-ES" dirty="0" err="1"/>
              <a:t>print</a:t>
            </a:r>
            <a:r>
              <a:rPr lang="es-ES" dirty="0"/>
              <a:t>(</a:t>
            </a:r>
            <a:r>
              <a:rPr lang="es-ES" dirty="0" err="1"/>
              <a:t>a.strip</a:t>
            </a:r>
            <a:r>
              <a:rPr lang="es-ES" dirty="0"/>
              <a:t>()) # </a:t>
            </a:r>
            <a:r>
              <a:rPr lang="es-ES" dirty="0" err="1"/>
              <a:t>returns</a:t>
            </a:r>
            <a:r>
              <a:rPr lang="es-ES" dirty="0"/>
              <a:t> "</a:t>
            </a:r>
            <a:r>
              <a:rPr lang="es-ES" dirty="0" err="1"/>
              <a:t>Hello</a:t>
            </a:r>
            <a:r>
              <a:rPr lang="es-ES" dirty="0"/>
              <a:t>, </a:t>
            </a:r>
            <a:r>
              <a:rPr lang="es-ES" dirty="0" err="1"/>
              <a:t>World</a:t>
            </a:r>
            <a:r>
              <a:rPr lang="es-ES" dirty="0"/>
              <a:t>!"</a:t>
            </a:r>
            <a:endParaRPr lang="es-ES"/>
          </a:p>
        </p:txBody>
      </p:sp>
    </p:spTree>
    <p:extLst>
      <p:ext uri="{BB962C8B-B14F-4D97-AF65-F5344CB8AC3E}">
        <p14:creationId xmlns:p14="http://schemas.microsoft.com/office/powerpoint/2010/main" val="3743214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p:cNvSpPr>
            <a:spLocks noGrp="1"/>
          </p:cNvSpPr>
          <p:nvPr>
            <p:ph type="title"/>
          </p:nvPr>
        </p:nvSpPr>
        <p:spPr>
          <a:xfrm>
            <a:off x="806195" y="804672"/>
            <a:ext cx="3521359" cy="5248656"/>
          </a:xfrm>
        </p:spPr>
        <p:txBody>
          <a:bodyPr anchor="ctr">
            <a:normAutofit/>
          </a:bodyPr>
          <a:lstStyle/>
          <a:p>
            <a:pPr algn="ctr"/>
            <a:r>
              <a:rPr lang="es-ES" dirty="0"/>
              <a:t>Python - </a:t>
            </a:r>
            <a:r>
              <a:rPr lang="es-ES" dirty="0" err="1"/>
              <a:t>Strings</a:t>
            </a:r>
            <a:endParaRPr lang="es-ES" dirty="0"/>
          </a:p>
        </p:txBody>
      </p:sp>
      <p:sp>
        <p:nvSpPr>
          <p:cNvPr id="3" name="Marcador de contenido 2"/>
          <p:cNvSpPr>
            <a:spLocks noGrp="1"/>
          </p:cNvSpPr>
          <p:nvPr>
            <p:ph idx="1"/>
          </p:nvPr>
        </p:nvSpPr>
        <p:spPr>
          <a:xfrm>
            <a:off x="4975861" y="804671"/>
            <a:ext cx="6399930" cy="5248657"/>
          </a:xfrm>
        </p:spPr>
        <p:txBody>
          <a:bodyPr anchor="ctr">
            <a:normAutofit/>
          </a:bodyPr>
          <a:lstStyle/>
          <a:p>
            <a:pPr marL="0" indent="0">
              <a:buNone/>
            </a:pPr>
            <a:r>
              <a:rPr lang="es-ES" dirty="0"/>
              <a:t>Concatenar </a:t>
            </a:r>
            <a:r>
              <a:rPr lang="es-ES" dirty="0" err="1"/>
              <a:t>strings</a:t>
            </a:r>
            <a:endParaRPr lang="es-ES" dirty="0"/>
          </a:p>
          <a:p>
            <a:pPr marL="0" indent="0">
              <a:buNone/>
            </a:pPr>
            <a:r>
              <a:rPr lang="en-US" dirty="0"/>
              <a:t>a = "Hello"</a:t>
            </a:r>
            <a:br>
              <a:rPr lang="en-US" dirty="0"/>
            </a:br>
            <a:r>
              <a:rPr lang="en-US" dirty="0"/>
              <a:t>b = "World"</a:t>
            </a:r>
            <a:br>
              <a:rPr lang="en-US" dirty="0"/>
            </a:br>
            <a:r>
              <a:rPr lang="en-US" dirty="0"/>
              <a:t>c = a + b</a:t>
            </a:r>
            <a:br>
              <a:rPr lang="en-US" dirty="0"/>
            </a:br>
            <a:r>
              <a:rPr lang="en-US" dirty="0"/>
              <a:t>print(c)</a:t>
            </a:r>
          </a:p>
          <a:p>
            <a:pPr marL="0" indent="0">
              <a:buNone/>
            </a:pPr>
            <a:r>
              <a:rPr lang="en-US" dirty="0"/>
              <a:t>No se </a:t>
            </a:r>
            <a:r>
              <a:rPr lang="en-US" dirty="0" err="1"/>
              <a:t>pueden</a:t>
            </a:r>
            <a:r>
              <a:rPr lang="en-US" dirty="0"/>
              <a:t> </a:t>
            </a:r>
            <a:r>
              <a:rPr lang="en-US" dirty="0" err="1"/>
              <a:t>combinar</a:t>
            </a:r>
            <a:r>
              <a:rPr lang="en-US" dirty="0"/>
              <a:t> </a:t>
            </a:r>
            <a:r>
              <a:rPr lang="en-US" dirty="0" err="1"/>
              <a:t>cadenas</a:t>
            </a:r>
            <a:r>
              <a:rPr lang="en-US" dirty="0"/>
              <a:t> con </a:t>
            </a:r>
            <a:r>
              <a:rPr lang="en-US" dirty="0" err="1"/>
              <a:t>números</a:t>
            </a:r>
            <a:r>
              <a:rPr lang="en-US" dirty="0"/>
              <a:t>, para </a:t>
            </a:r>
            <a:r>
              <a:rPr lang="en-US" dirty="0" err="1"/>
              <a:t>esto</a:t>
            </a:r>
            <a:r>
              <a:rPr lang="en-US" dirty="0"/>
              <a:t> se </a:t>
            </a:r>
            <a:r>
              <a:rPr lang="en-US" dirty="0" err="1"/>
              <a:t>debe</a:t>
            </a:r>
            <a:r>
              <a:rPr lang="en-US" dirty="0"/>
              <a:t> </a:t>
            </a:r>
            <a:r>
              <a:rPr lang="en-US" dirty="0" err="1"/>
              <a:t>usar</a:t>
            </a:r>
            <a:r>
              <a:rPr lang="en-US" dirty="0"/>
              <a:t> el </a:t>
            </a:r>
            <a:r>
              <a:rPr lang="en-US" dirty="0" err="1"/>
              <a:t>método</a:t>
            </a:r>
            <a:r>
              <a:rPr lang="en-US" dirty="0"/>
              <a:t> format:</a:t>
            </a:r>
          </a:p>
          <a:p>
            <a:pPr marL="0" indent="0">
              <a:buNone/>
            </a:pPr>
            <a:r>
              <a:rPr lang="en-US" dirty="0"/>
              <a:t>age = 36</a:t>
            </a:r>
            <a:br>
              <a:rPr lang="en-US" dirty="0"/>
            </a:br>
            <a:r>
              <a:rPr lang="en-US" dirty="0"/>
              <a:t>txt = "My name is John, and I am {}"</a:t>
            </a:r>
            <a:br>
              <a:rPr lang="en-US" dirty="0"/>
            </a:br>
            <a:r>
              <a:rPr lang="en-US" dirty="0"/>
              <a:t>print(</a:t>
            </a:r>
            <a:r>
              <a:rPr lang="en-US" dirty="0" err="1"/>
              <a:t>txt.format</a:t>
            </a:r>
            <a:r>
              <a:rPr lang="en-US" dirty="0"/>
              <a:t>(age))</a:t>
            </a:r>
          </a:p>
          <a:p>
            <a:pPr marL="0" indent="0">
              <a:buNone/>
            </a:pPr>
            <a:r>
              <a:rPr lang="es-ES" dirty="0" err="1"/>
              <a:t>quantity</a:t>
            </a:r>
            <a:r>
              <a:rPr lang="es-ES" dirty="0"/>
              <a:t> = 3</a:t>
            </a:r>
            <a:br>
              <a:rPr lang="es-ES" dirty="0"/>
            </a:br>
            <a:r>
              <a:rPr lang="es-ES" dirty="0" err="1"/>
              <a:t>itemno</a:t>
            </a:r>
            <a:r>
              <a:rPr lang="es-ES" dirty="0"/>
              <a:t> = 567</a:t>
            </a:r>
            <a:br>
              <a:rPr lang="es-ES" dirty="0"/>
            </a:br>
            <a:r>
              <a:rPr lang="es-ES" dirty="0" err="1"/>
              <a:t>price</a:t>
            </a:r>
            <a:r>
              <a:rPr lang="es-ES" dirty="0"/>
              <a:t> = 49.95</a:t>
            </a:r>
            <a:br>
              <a:rPr lang="es-ES" dirty="0"/>
            </a:br>
            <a:r>
              <a:rPr lang="es-ES" dirty="0" err="1"/>
              <a:t>myorder</a:t>
            </a:r>
            <a:r>
              <a:rPr lang="es-ES" dirty="0"/>
              <a:t> = "I </a:t>
            </a:r>
            <a:r>
              <a:rPr lang="es-ES" dirty="0" err="1"/>
              <a:t>want</a:t>
            </a:r>
            <a:r>
              <a:rPr lang="es-ES" dirty="0"/>
              <a:t> {} </a:t>
            </a:r>
            <a:r>
              <a:rPr lang="es-ES" dirty="0" err="1"/>
              <a:t>pieces</a:t>
            </a:r>
            <a:r>
              <a:rPr lang="es-ES" dirty="0"/>
              <a:t> of </a:t>
            </a:r>
            <a:r>
              <a:rPr lang="es-ES" dirty="0" err="1"/>
              <a:t>item</a:t>
            </a:r>
            <a:r>
              <a:rPr lang="es-ES" dirty="0"/>
              <a:t> {} </a:t>
            </a:r>
            <a:r>
              <a:rPr lang="es-ES" dirty="0" err="1"/>
              <a:t>for</a:t>
            </a:r>
            <a:r>
              <a:rPr lang="es-ES" dirty="0"/>
              <a:t> {} </a:t>
            </a:r>
            <a:r>
              <a:rPr lang="es-ES" dirty="0" err="1"/>
              <a:t>dollars</a:t>
            </a:r>
            <a:r>
              <a:rPr lang="es-ES" dirty="0"/>
              <a:t>."</a:t>
            </a:r>
            <a:br>
              <a:rPr lang="es-ES" dirty="0"/>
            </a:br>
            <a:r>
              <a:rPr lang="es-ES" dirty="0" err="1"/>
              <a:t>print</a:t>
            </a:r>
            <a:r>
              <a:rPr lang="es-ES" dirty="0"/>
              <a:t>(</a:t>
            </a:r>
            <a:r>
              <a:rPr lang="es-ES" dirty="0" err="1"/>
              <a:t>myorder.format</a:t>
            </a:r>
            <a:r>
              <a:rPr lang="es-ES" dirty="0"/>
              <a:t>(</a:t>
            </a:r>
            <a:r>
              <a:rPr lang="es-ES" dirty="0" err="1"/>
              <a:t>quantity</a:t>
            </a:r>
            <a:r>
              <a:rPr lang="es-ES" dirty="0"/>
              <a:t>, </a:t>
            </a:r>
            <a:r>
              <a:rPr lang="es-ES" dirty="0" err="1"/>
              <a:t>itemno</a:t>
            </a:r>
            <a:r>
              <a:rPr lang="es-ES" dirty="0"/>
              <a:t>, </a:t>
            </a:r>
            <a:r>
              <a:rPr lang="es-ES" dirty="0" err="1"/>
              <a:t>price</a:t>
            </a:r>
            <a:r>
              <a:rPr lang="es-ES" dirty="0"/>
              <a:t>))</a:t>
            </a:r>
          </a:p>
        </p:txBody>
      </p:sp>
    </p:spTree>
    <p:extLst>
      <p:ext uri="{BB962C8B-B14F-4D97-AF65-F5344CB8AC3E}">
        <p14:creationId xmlns:p14="http://schemas.microsoft.com/office/powerpoint/2010/main" val="888913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B21B4280-CE32-4E3B-9D48-D98C73616978}"/>
              </a:ext>
            </a:extLst>
          </p:cNvPr>
          <p:cNvPicPr>
            <a:picLocks noGrp="1" noChangeAspect="1"/>
          </p:cNvPicPr>
          <p:nvPr>
            <p:ph idx="1"/>
          </p:nvPr>
        </p:nvPicPr>
        <p:blipFill>
          <a:blip r:embed="rId6"/>
          <a:stretch>
            <a:fillRect/>
          </a:stretch>
        </p:blipFill>
        <p:spPr>
          <a:xfrm>
            <a:off x="635458" y="748808"/>
            <a:ext cx="9150807" cy="2264825"/>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0A3781-3A9F-4468-BA60-92D82E9F0B7F}"/>
              </a:ext>
            </a:extLst>
          </p:cNvPr>
          <p:cNvSpPr>
            <a:spLocks noGrp="1"/>
          </p:cNvSpPr>
          <p:nvPr>
            <p:ph type="title"/>
          </p:nvPr>
        </p:nvSpPr>
        <p:spPr>
          <a:xfrm>
            <a:off x="636915" y="3928983"/>
            <a:ext cx="9182945" cy="1793390"/>
          </a:xfrm>
        </p:spPr>
        <p:txBody>
          <a:bodyPr vert="horz" lIns="91440" tIns="45720" rIns="91440" bIns="45720" rtlCol="0" anchor="b">
            <a:normAutofit/>
          </a:bodyPr>
          <a:lstStyle/>
          <a:p>
            <a:pPr>
              <a:lnSpc>
                <a:spcPct val="90000"/>
              </a:lnSpc>
            </a:pPr>
            <a:r>
              <a:rPr lang="en-US" sz="6100" b="0" i="0" kern="1200" dirty="0">
                <a:solidFill>
                  <a:srgbClr val="EBEBEB"/>
                </a:solidFill>
                <a:latin typeface="+mj-lt"/>
                <a:ea typeface="+mj-ea"/>
                <a:cs typeface="+mj-cs"/>
              </a:rPr>
              <a:t>Python – String </a:t>
            </a:r>
            <a:r>
              <a:rPr lang="en-US" sz="6100" b="0" i="0" kern="1200" dirty="0" err="1">
                <a:solidFill>
                  <a:srgbClr val="EBEBEB"/>
                </a:solidFill>
                <a:latin typeface="+mj-lt"/>
                <a:ea typeface="+mj-ea"/>
                <a:cs typeface="+mj-cs"/>
              </a:rPr>
              <a:t>Conversión</a:t>
            </a:r>
            <a:endParaRPr lang="en-US" sz="6100" b="0" i="0" kern="1200" dirty="0">
              <a:solidFill>
                <a:srgbClr val="EBEBEB"/>
              </a:solidFill>
              <a:latin typeface="+mj-lt"/>
              <a:ea typeface="+mj-ea"/>
              <a:cs typeface="+mj-cs"/>
            </a:endParaRPr>
          </a:p>
        </p:txBody>
      </p:sp>
    </p:spTree>
    <p:extLst>
      <p:ext uri="{BB962C8B-B14F-4D97-AF65-F5344CB8AC3E}">
        <p14:creationId xmlns:p14="http://schemas.microsoft.com/office/powerpoint/2010/main" val="417327042"/>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F378A-CF5A-48C8-B8FF-D7B292D4278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Python - Strings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35DA274-01BC-4352-8059-23CD3CB05C33}"/>
              </a:ext>
            </a:extLst>
          </p:cNvPr>
          <p:cNvPicPr>
            <a:picLocks noGrp="1" noChangeAspect="1"/>
          </p:cNvPicPr>
          <p:nvPr>
            <p:ph idx="1"/>
          </p:nvPr>
        </p:nvPicPr>
        <p:blipFill>
          <a:blip r:embed="rId6"/>
          <a:stretch>
            <a:fillRect/>
          </a:stretch>
        </p:blipFill>
        <p:spPr>
          <a:xfrm>
            <a:off x="643854" y="938505"/>
            <a:ext cx="6270662" cy="4980525"/>
          </a:xfrm>
          <a:prstGeom prst="rect">
            <a:avLst/>
          </a:prstGeom>
          <a:effectLst/>
        </p:spPr>
      </p:pic>
    </p:spTree>
    <p:extLst>
      <p:ext uri="{BB962C8B-B14F-4D97-AF65-F5344CB8AC3E}">
        <p14:creationId xmlns:p14="http://schemas.microsoft.com/office/powerpoint/2010/main" val="1452679182"/>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67D9-34E5-43AB-A0A6-107CDC2251E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Python – Módulo String</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61A49FF6-747E-4947-BB34-2785FDD9916B}"/>
              </a:ext>
            </a:extLst>
          </p:cNvPr>
          <p:cNvPicPr>
            <a:picLocks noGrp="1" noChangeAspect="1"/>
          </p:cNvPicPr>
          <p:nvPr>
            <p:ph idx="1"/>
          </p:nvPr>
        </p:nvPicPr>
        <p:blipFill>
          <a:blip r:embed="rId6"/>
          <a:stretch>
            <a:fillRect/>
          </a:stretch>
        </p:blipFill>
        <p:spPr>
          <a:xfrm>
            <a:off x="643853" y="1759352"/>
            <a:ext cx="6703939" cy="3993266"/>
          </a:xfrm>
          <a:prstGeom prst="rect">
            <a:avLst/>
          </a:prstGeom>
          <a:effectLst/>
        </p:spPr>
      </p:pic>
    </p:spTree>
    <p:extLst>
      <p:ext uri="{BB962C8B-B14F-4D97-AF65-F5344CB8AC3E}">
        <p14:creationId xmlns:p14="http://schemas.microsoft.com/office/powerpoint/2010/main" val="118241944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9B716-62AA-43E2-A0A2-7FA320AF2211}"/>
              </a:ext>
            </a:extLst>
          </p:cNvPr>
          <p:cNvSpPr>
            <a:spLocks noGrp="1"/>
          </p:cNvSpPr>
          <p:nvPr>
            <p:ph type="title"/>
          </p:nvPr>
        </p:nvSpPr>
        <p:spPr>
          <a:xfrm>
            <a:off x="179391" y="331839"/>
            <a:ext cx="4166510" cy="1622321"/>
          </a:xfrm>
        </p:spPr>
        <p:txBody>
          <a:bodyPr>
            <a:normAutofit/>
          </a:bodyPr>
          <a:lstStyle/>
          <a:p>
            <a:r>
              <a:rPr lang="es-AR" dirty="0">
                <a:solidFill>
                  <a:srgbClr val="EBEBEB"/>
                </a:solidFill>
              </a:rPr>
              <a:t>Python</a:t>
            </a:r>
            <a:endParaRPr lang="en-US"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E849CB3A-33E4-4FB0-A49C-E4C4F17BD15C}"/>
              </a:ext>
            </a:extLst>
          </p:cNvPr>
          <p:cNvPicPr>
            <a:picLocks noChangeAspect="1"/>
          </p:cNvPicPr>
          <p:nvPr/>
        </p:nvPicPr>
        <p:blipFill>
          <a:blip r:embed="rId2"/>
          <a:stretch>
            <a:fillRect/>
          </a:stretch>
        </p:blipFill>
        <p:spPr>
          <a:xfrm>
            <a:off x="5960533" y="1275644"/>
            <a:ext cx="5960533" cy="4777915"/>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D549991-1BE8-B777-B635-13647E90582B}"/>
              </a:ext>
            </a:extLst>
          </p:cNvPr>
          <p:cNvSpPr>
            <a:spLocks noGrp="1"/>
          </p:cNvSpPr>
          <p:nvPr>
            <p:ph idx="1"/>
          </p:nvPr>
        </p:nvSpPr>
        <p:spPr>
          <a:xfrm>
            <a:off x="648931" y="2438400"/>
            <a:ext cx="4166509" cy="686765"/>
          </a:xfrm>
        </p:spPr>
        <p:txBody>
          <a:bodyPr>
            <a:normAutofit/>
          </a:bodyPr>
          <a:lstStyle/>
          <a:p>
            <a:pPr marL="0" indent="0">
              <a:buNone/>
            </a:pPr>
            <a:r>
              <a:rPr lang="es-AR" dirty="0">
                <a:solidFill>
                  <a:srgbClr val="EBEBEB"/>
                </a:solidFill>
              </a:rPr>
              <a:t>Módulo </a:t>
            </a:r>
            <a:r>
              <a:rPr lang="es-AR" dirty="0" err="1">
                <a:solidFill>
                  <a:srgbClr val="EBEBEB"/>
                </a:solidFill>
              </a:rPr>
              <a:t>String</a:t>
            </a:r>
            <a:endParaRPr lang="en-US" dirty="0">
              <a:solidFill>
                <a:srgbClr val="EBEBEB"/>
              </a:solidFill>
            </a:endParaRPr>
          </a:p>
        </p:txBody>
      </p:sp>
    </p:spTree>
    <p:extLst>
      <p:ext uri="{BB962C8B-B14F-4D97-AF65-F5344CB8AC3E}">
        <p14:creationId xmlns:p14="http://schemas.microsoft.com/office/powerpoint/2010/main" val="887600755"/>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4" name="Picture 2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2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3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3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3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3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38">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0">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21" name="Graphic 6" descr="Snake">
            <a:extLst>
              <a:ext uri="{FF2B5EF4-FFF2-40B4-BE49-F238E27FC236}">
                <a16:creationId xmlns:a16="http://schemas.microsoft.com/office/drawing/2014/main" id="{04D53ADF-7C2F-089E-D11D-28424EF8DC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0505" y="559115"/>
            <a:ext cx="3291844" cy="3291844"/>
          </a:xfrm>
          <a:prstGeom prst="rect">
            <a:avLst/>
          </a:prstGeom>
          <a:effectLst/>
        </p:spPr>
      </p:pic>
      <p:sp useBgFill="1">
        <p:nvSpPr>
          <p:cNvPr id="45"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0C9536A0-D4FC-4C94-BC2C-D614E925B58B}"/>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a:t>Python</a:t>
            </a:r>
          </a:p>
        </p:txBody>
      </p:sp>
      <p:sp>
        <p:nvSpPr>
          <p:cNvPr id="3" name="Content Placeholder 2">
            <a:extLst>
              <a:ext uri="{FF2B5EF4-FFF2-40B4-BE49-F238E27FC236}">
                <a16:creationId xmlns:a16="http://schemas.microsoft.com/office/drawing/2014/main" id="{B787C294-12E6-4042-BAC4-4C0222D577A8}"/>
              </a:ext>
            </a:extLst>
          </p:cNvPr>
          <p:cNvSpPr>
            <a:spLocks noGrp="1"/>
          </p:cNvSpPr>
          <p:nvPr>
            <p:ph idx="1"/>
          </p:nvPr>
        </p:nvSpPr>
        <p:spPr>
          <a:xfrm>
            <a:off x="643855" y="5722372"/>
            <a:ext cx="9336758" cy="481701"/>
          </a:xfrm>
        </p:spPr>
        <p:txBody>
          <a:bodyPr vert="horz" lIns="91440" tIns="45720" rIns="91440" bIns="45720" rtlCol="0" anchor="t">
            <a:normAutofit/>
          </a:bodyPr>
          <a:lstStyle/>
          <a:p>
            <a:pPr marL="0" indent="0">
              <a:buNone/>
            </a:pPr>
            <a:r>
              <a:rPr lang="en-US" cap="all">
                <a:solidFill>
                  <a:schemeClr val="bg2">
                    <a:lumMod val="40000"/>
                    <a:lumOff val="60000"/>
                  </a:schemeClr>
                </a:solidFill>
              </a:rPr>
              <a:t>Módulo String</a:t>
            </a:r>
          </a:p>
        </p:txBody>
      </p:sp>
      <p:pic>
        <p:nvPicPr>
          <p:cNvPr id="5" name="Picture 4">
            <a:extLst>
              <a:ext uri="{FF2B5EF4-FFF2-40B4-BE49-F238E27FC236}">
                <a16:creationId xmlns:a16="http://schemas.microsoft.com/office/drawing/2014/main" id="{CD15A97A-67B5-41A5-9529-960B98B8264D}"/>
              </a:ext>
            </a:extLst>
          </p:cNvPr>
          <p:cNvPicPr>
            <a:picLocks noChangeAspect="1"/>
          </p:cNvPicPr>
          <p:nvPr/>
        </p:nvPicPr>
        <p:blipFill>
          <a:blip r:embed="rId9"/>
          <a:stretch>
            <a:fillRect/>
          </a:stretch>
        </p:blipFill>
        <p:spPr>
          <a:xfrm>
            <a:off x="703569" y="192107"/>
            <a:ext cx="6592274" cy="3900668"/>
          </a:xfrm>
          <a:prstGeom prst="rect">
            <a:avLst/>
          </a:prstGeom>
          <a:effectLst/>
        </p:spPr>
      </p:pic>
    </p:spTree>
    <p:extLst>
      <p:ext uri="{BB962C8B-B14F-4D97-AF65-F5344CB8AC3E}">
        <p14:creationId xmlns:p14="http://schemas.microsoft.com/office/powerpoint/2010/main" val="5383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4" name="Picture 2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2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3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3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3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3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38">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0">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21" name="Graphic 6" descr="Snake">
            <a:extLst>
              <a:ext uri="{FF2B5EF4-FFF2-40B4-BE49-F238E27FC236}">
                <a16:creationId xmlns:a16="http://schemas.microsoft.com/office/drawing/2014/main" id="{04D53ADF-7C2F-089E-D11D-28424EF8DC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0505" y="559115"/>
            <a:ext cx="3291844" cy="3291844"/>
          </a:xfrm>
          <a:prstGeom prst="rect">
            <a:avLst/>
          </a:prstGeom>
          <a:effectLst/>
        </p:spPr>
      </p:pic>
      <p:sp useBgFill="1">
        <p:nvSpPr>
          <p:cNvPr id="45"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0C9536A0-D4FC-4C94-BC2C-D614E925B58B}"/>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a:t>Python</a:t>
            </a:r>
          </a:p>
        </p:txBody>
      </p:sp>
      <p:sp>
        <p:nvSpPr>
          <p:cNvPr id="3" name="Content Placeholder 2">
            <a:extLst>
              <a:ext uri="{FF2B5EF4-FFF2-40B4-BE49-F238E27FC236}">
                <a16:creationId xmlns:a16="http://schemas.microsoft.com/office/drawing/2014/main" id="{B787C294-12E6-4042-BAC4-4C0222D577A8}"/>
              </a:ext>
            </a:extLst>
          </p:cNvPr>
          <p:cNvSpPr>
            <a:spLocks noGrp="1"/>
          </p:cNvSpPr>
          <p:nvPr>
            <p:ph idx="1"/>
          </p:nvPr>
        </p:nvSpPr>
        <p:spPr>
          <a:xfrm>
            <a:off x="643855" y="5722372"/>
            <a:ext cx="9336758" cy="481701"/>
          </a:xfrm>
        </p:spPr>
        <p:txBody>
          <a:bodyPr vert="horz" lIns="91440" tIns="45720" rIns="91440" bIns="45720" rtlCol="0" anchor="t">
            <a:normAutofit/>
          </a:bodyPr>
          <a:lstStyle/>
          <a:p>
            <a:pPr marL="0" indent="0">
              <a:buNone/>
            </a:pPr>
            <a:r>
              <a:rPr lang="en-US" cap="all">
                <a:solidFill>
                  <a:schemeClr val="bg2">
                    <a:lumMod val="40000"/>
                    <a:lumOff val="60000"/>
                  </a:schemeClr>
                </a:solidFill>
              </a:rPr>
              <a:t>Módulo String</a:t>
            </a:r>
          </a:p>
        </p:txBody>
      </p:sp>
      <p:pic>
        <p:nvPicPr>
          <p:cNvPr id="6" name="Picture 5">
            <a:extLst>
              <a:ext uri="{FF2B5EF4-FFF2-40B4-BE49-F238E27FC236}">
                <a16:creationId xmlns:a16="http://schemas.microsoft.com/office/drawing/2014/main" id="{0E49AE03-A75D-408E-AA80-38E3F39144C3}"/>
              </a:ext>
            </a:extLst>
          </p:cNvPr>
          <p:cNvPicPr>
            <a:picLocks noChangeAspect="1"/>
          </p:cNvPicPr>
          <p:nvPr/>
        </p:nvPicPr>
        <p:blipFill>
          <a:blip r:embed="rId9"/>
          <a:stretch>
            <a:fillRect/>
          </a:stretch>
        </p:blipFill>
        <p:spPr>
          <a:xfrm>
            <a:off x="459308" y="279311"/>
            <a:ext cx="6760553" cy="3571648"/>
          </a:xfrm>
          <a:prstGeom prst="rect">
            <a:avLst/>
          </a:prstGeom>
        </p:spPr>
      </p:pic>
    </p:spTree>
    <p:extLst>
      <p:ext uri="{BB962C8B-B14F-4D97-AF65-F5344CB8AC3E}">
        <p14:creationId xmlns:p14="http://schemas.microsoft.com/office/powerpoint/2010/main" val="257683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7D23FF59-3BF1-4242-A5D4-35C23615BEDB}"/>
              </a:ext>
            </a:extLst>
          </p:cNvPr>
          <p:cNvPicPr>
            <a:picLocks noGrp="1" noChangeAspect="1"/>
          </p:cNvPicPr>
          <p:nvPr>
            <p:ph idx="1"/>
          </p:nvPr>
        </p:nvPicPr>
        <p:blipFill>
          <a:blip r:embed="rId6"/>
          <a:stretch>
            <a:fillRect/>
          </a:stretch>
        </p:blipFill>
        <p:spPr>
          <a:xfrm>
            <a:off x="635458" y="640081"/>
            <a:ext cx="9150808" cy="3538380"/>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A621-95F4-4C5A-9567-9E8172C97888}"/>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Python – Uso actual</a:t>
            </a:r>
          </a:p>
        </p:txBody>
      </p:sp>
    </p:spTree>
    <p:extLst>
      <p:ext uri="{BB962C8B-B14F-4D97-AF65-F5344CB8AC3E}">
        <p14:creationId xmlns:p14="http://schemas.microsoft.com/office/powerpoint/2010/main" val="804033267"/>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9536A0-D4FC-4C94-BC2C-D614E925B58B}"/>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a:t>Python</a:t>
            </a:r>
          </a:p>
        </p:txBody>
      </p:sp>
      <p:sp>
        <p:nvSpPr>
          <p:cNvPr id="3" name="Content Placeholder 2">
            <a:extLst>
              <a:ext uri="{FF2B5EF4-FFF2-40B4-BE49-F238E27FC236}">
                <a16:creationId xmlns:a16="http://schemas.microsoft.com/office/drawing/2014/main" id="{B787C294-12E6-4042-BAC4-4C0222D577A8}"/>
              </a:ext>
            </a:extLst>
          </p:cNvPr>
          <p:cNvSpPr>
            <a:spLocks noGrp="1"/>
          </p:cNvSpPr>
          <p:nvPr>
            <p:ph idx="1"/>
          </p:nvPr>
        </p:nvSpPr>
        <p:spPr>
          <a:xfrm>
            <a:off x="8210623" y="4740729"/>
            <a:ext cx="3333676" cy="1469570"/>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Módulo String</a:t>
            </a:r>
          </a:p>
        </p:txBody>
      </p:sp>
      <p:sp>
        <p:nvSpPr>
          <p:cNvPr id="69" name="Freeform: Shape 68">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21" name="Graphic 6" descr="Snake">
            <a:extLst>
              <a:ext uri="{FF2B5EF4-FFF2-40B4-BE49-F238E27FC236}">
                <a16:creationId xmlns:a16="http://schemas.microsoft.com/office/drawing/2014/main" id="{04D53ADF-7C2F-089E-D11D-28424EF8DC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6760" y="647701"/>
            <a:ext cx="2658666" cy="2658666"/>
          </a:xfrm>
          <a:prstGeom prst="rect">
            <a:avLst/>
          </a:prstGeom>
          <a:effectLst/>
        </p:spPr>
      </p:pic>
      <p:sp>
        <p:nvSpPr>
          <p:cNvPr id="71"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B2608D00-4FB2-4EC9-B325-96B04BD79104}"/>
              </a:ext>
            </a:extLst>
          </p:cNvPr>
          <p:cNvPicPr>
            <a:picLocks noChangeAspect="1"/>
          </p:cNvPicPr>
          <p:nvPr/>
        </p:nvPicPr>
        <p:blipFill>
          <a:blip r:embed="rId9"/>
          <a:stretch>
            <a:fillRect/>
          </a:stretch>
        </p:blipFill>
        <p:spPr>
          <a:xfrm>
            <a:off x="300941" y="358814"/>
            <a:ext cx="6863457" cy="6377651"/>
          </a:xfrm>
          <a:prstGeom prst="rect">
            <a:avLst/>
          </a:prstGeom>
          <a:effectLst/>
        </p:spPr>
      </p:pic>
    </p:spTree>
    <p:extLst>
      <p:ext uri="{BB962C8B-B14F-4D97-AF65-F5344CB8AC3E}">
        <p14:creationId xmlns:p14="http://schemas.microsoft.com/office/powerpoint/2010/main" val="302001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9536A0-D4FC-4C94-BC2C-D614E925B58B}"/>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a:t>Python</a:t>
            </a:r>
          </a:p>
        </p:txBody>
      </p:sp>
      <p:sp>
        <p:nvSpPr>
          <p:cNvPr id="3" name="Content Placeholder 2">
            <a:extLst>
              <a:ext uri="{FF2B5EF4-FFF2-40B4-BE49-F238E27FC236}">
                <a16:creationId xmlns:a16="http://schemas.microsoft.com/office/drawing/2014/main" id="{B787C294-12E6-4042-BAC4-4C0222D577A8}"/>
              </a:ext>
            </a:extLst>
          </p:cNvPr>
          <p:cNvSpPr>
            <a:spLocks noGrp="1"/>
          </p:cNvSpPr>
          <p:nvPr>
            <p:ph idx="1"/>
          </p:nvPr>
        </p:nvSpPr>
        <p:spPr>
          <a:xfrm>
            <a:off x="8210623" y="4740729"/>
            <a:ext cx="3333676" cy="1469570"/>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Módulo String</a:t>
            </a:r>
          </a:p>
        </p:txBody>
      </p:sp>
      <p:sp>
        <p:nvSpPr>
          <p:cNvPr id="69" name="Freeform: Shape 68">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21" name="Graphic 6" descr="Snake">
            <a:extLst>
              <a:ext uri="{FF2B5EF4-FFF2-40B4-BE49-F238E27FC236}">
                <a16:creationId xmlns:a16="http://schemas.microsoft.com/office/drawing/2014/main" id="{04D53ADF-7C2F-089E-D11D-28424EF8DC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6760" y="647701"/>
            <a:ext cx="2658666" cy="2658666"/>
          </a:xfrm>
          <a:prstGeom prst="rect">
            <a:avLst/>
          </a:prstGeom>
          <a:effectLst/>
        </p:spPr>
      </p:pic>
      <p:sp>
        <p:nvSpPr>
          <p:cNvPr id="71"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E706B47A-7D0F-4D05-BA93-960ADF917CD3}"/>
              </a:ext>
            </a:extLst>
          </p:cNvPr>
          <p:cNvPicPr>
            <a:picLocks noChangeAspect="1"/>
          </p:cNvPicPr>
          <p:nvPr/>
        </p:nvPicPr>
        <p:blipFill>
          <a:blip r:embed="rId9"/>
          <a:stretch>
            <a:fillRect/>
          </a:stretch>
        </p:blipFill>
        <p:spPr>
          <a:xfrm>
            <a:off x="628749" y="293197"/>
            <a:ext cx="6434263" cy="6564803"/>
          </a:xfrm>
          <a:prstGeom prst="rect">
            <a:avLst/>
          </a:prstGeom>
        </p:spPr>
      </p:pic>
    </p:spTree>
    <p:extLst>
      <p:ext uri="{BB962C8B-B14F-4D97-AF65-F5344CB8AC3E}">
        <p14:creationId xmlns:p14="http://schemas.microsoft.com/office/powerpoint/2010/main" val="397545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a:spLocks noGrp="1"/>
          </p:cNvSpPr>
          <p:nvPr>
            <p:ph type="title"/>
          </p:nvPr>
        </p:nvSpPr>
        <p:spPr>
          <a:xfrm>
            <a:off x="648930" y="629267"/>
            <a:ext cx="9252154" cy="1016654"/>
          </a:xfrm>
        </p:spPr>
        <p:txBody>
          <a:bodyPr>
            <a:normAutofit/>
          </a:bodyPr>
          <a:lstStyle/>
          <a:p>
            <a:r>
              <a:rPr lang="es-ES">
                <a:solidFill>
                  <a:srgbClr val="EBEBEB"/>
                </a:solidFill>
              </a:rPr>
              <a:t>Python – Colecciones</a:t>
            </a:r>
          </a:p>
        </p:txBody>
      </p:sp>
      <p:sp>
        <p:nvSpPr>
          <p:cNvPr id="24" name="Rectangle 2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Marcador de contenido 2">
            <a:extLst>
              <a:ext uri="{FF2B5EF4-FFF2-40B4-BE49-F238E27FC236}">
                <a16:creationId xmlns:a16="http://schemas.microsoft.com/office/drawing/2014/main" id="{4B1541C3-4AA9-ADF4-408E-3150C81562E7}"/>
              </a:ext>
            </a:extLst>
          </p:cNvPr>
          <p:cNvGraphicFramePr>
            <a:graphicFrameLocks noGrp="1"/>
          </p:cNvGraphicFramePr>
          <p:nvPr>
            <p:ph idx="1"/>
            <p:extLst>
              <p:ext uri="{D42A27DB-BD31-4B8C-83A1-F6EECF244321}">
                <p14:modId xmlns:p14="http://schemas.microsoft.com/office/powerpoint/2010/main" val="370332051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442934"/>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buNone/>
            </a:pPr>
            <a:r>
              <a:rPr lang="es-ES" dirty="0"/>
              <a:t>Listas</a:t>
            </a:r>
          </a:p>
          <a:p>
            <a:pPr marL="0" indent="0">
              <a:buNone/>
            </a:pPr>
            <a:r>
              <a:rPr lang="en-US" dirty="0"/>
              <a:t>List items can be of any data type:</a:t>
            </a:r>
          </a:p>
          <a:p>
            <a:pPr marL="0" indent="0">
              <a:buNone/>
            </a:pPr>
            <a:r>
              <a:rPr lang="es-ES" dirty="0"/>
              <a:t>list1 = ["</a:t>
            </a:r>
            <a:r>
              <a:rPr lang="es-ES" dirty="0" err="1"/>
              <a:t>apple</a:t>
            </a:r>
            <a:r>
              <a:rPr lang="es-ES" dirty="0"/>
              <a:t>", "banana", "</a:t>
            </a:r>
            <a:r>
              <a:rPr lang="es-ES" dirty="0" err="1"/>
              <a:t>cherry</a:t>
            </a:r>
            <a:r>
              <a:rPr lang="es-ES" dirty="0"/>
              <a:t>"]</a:t>
            </a:r>
            <a:br>
              <a:rPr lang="es-ES" dirty="0"/>
            </a:br>
            <a:r>
              <a:rPr lang="es-ES" dirty="0"/>
              <a:t>list2 = [1, 5, 7, 9, 3]</a:t>
            </a:r>
            <a:br>
              <a:rPr lang="es-ES" dirty="0"/>
            </a:br>
            <a:r>
              <a:rPr lang="es-ES" dirty="0"/>
              <a:t>list3 = [True, False, False]</a:t>
            </a:r>
          </a:p>
          <a:p>
            <a:pPr marL="0" indent="0">
              <a:buNone/>
            </a:pPr>
            <a:endParaRPr lang="es-ES" dirty="0"/>
          </a:p>
          <a:p>
            <a:pPr marL="0" indent="0">
              <a:buNone/>
            </a:pPr>
            <a:r>
              <a:rPr lang="en-US" dirty="0" err="1"/>
              <a:t>thislist</a:t>
            </a:r>
            <a:r>
              <a:rPr lang="en-US" dirty="0"/>
              <a:t> = ["apple", "banana", "cherry"]</a:t>
            </a:r>
            <a:br>
              <a:rPr lang="en-US" dirty="0"/>
            </a:br>
            <a:r>
              <a:rPr lang="en-US" dirty="0"/>
              <a:t>print(</a:t>
            </a:r>
            <a:r>
              <a:rPr lang="en-US" dirty="0" err="1"/>
              <a:t>thislist</a:t>
            </a:r>
            <a:r>
              <a:rPr lang="en-US" dirty="0"/>
              <a:t>)</a:t>
            </a:r>
          </a:p>
          <a:p>
            <a:pPr marL="0" indent="0">
              <a:buNone/>
            </a:pPr>
            <a:r>
              <a:rPr lang="en-US" dirty="0" err="1"/>
              <a:t>Longitud</a:t>
            </a:r>
            <a:r>
              <a:rPr lang="en-US" dirty="0"/>
              <a:t> de </a:t>
            </a:r>
            <a:r>
              <a:rPr lang="en-US" dirty="0" err="1"/>
              <a:t>listas</a:t>
            </a:r>
            <a:r>
              <a:rPr lang="en-US" dirty="0"/>
              <a:t>:</a:t>
            </a:r>
          </a:p>
          <a:p>
            <a:pPr marL="0" indent="0">
              <a:buNone/>
            </a:pPr>
            <a:r>
              <a:rPr lang="en-US" dirty="0" err="1"/>
              <a:t>thislist</a:t>
            </a:r>
            <a:r>
              <a:rPr lang="en-US" dirty="0"/>
              <a:t> = ["apple", "banana", "cherry"]</a:t>
            </a:r>
            <a:br>
              <a:rPr lang="en-US" dirty="0"/>
            </a:br>
            <a:r>
              <a:rPr lang="en-US" dirty="0"/>
              <a:t>print(</a:t>
            </a:r>
            <a:r>
              <a:rPr lang="en-US" dirty="0" err="1"/>
              <a:t>len</a:t>
            </a:r>
            <a:r>
              <a:rPr lang="en-US" dirty="0"/>
              <a:t>(</a:t>
            </a:r>
            <a:r>
              <a:rPr lang="en-US" dirty="0" err="1"/>
              <a:t>thislist</a:t>
            </a:r>
            <a:r>
              <a:rPr lang="en-US" dirty="0"/>
              <a:t>))</a:t>
            </a:r>
            <a:endParaRPr lang="es-ES" dirty="0"/>
          </a:p>
        </p:txBody>
      </p:sp>
    </p:spTree>
    <p:extLst>
      <p:ext uri="{BB962C8B-B14F-4D97-AF65-F5344CB8AC3E}">
        <p14:creationId xmlns:p14="http://schemas.microsoft.com/office/powerpoint/2010/main" val="18743976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buNone/>
            </a:pPr>
            <a:r>
              <a:rPr lang="es-ES" dirty="0"/>
              <a:t>Cambiar datos en una lista:</a:t>
            </a:r>
          </a:p>
          <a:p>
            <a:pPr marL="0" indent="0">
              <a:buNone/>
            </a:pPr>
            <a:r>
              <a:rPr lang="en-US" dirty="0" err="1"/>
              <a:t>thislist</a:t>
            </a:r>
            <a:r>
              <a:rPr lang="en-US" dirty="0"/>
              <a:t> = ["apple", "banana", "cherry"]</a:t>
            </a:r>
            <a:br>
              <a:rPr lang="en-US" dirty="0"/>
            </a:br>
            <a:r>
              <a:rPr lang="en-US" dirty="0" err="1"/>
              <a:t>thislist</a:t>
            </a:r>
            <a:r>
              <a:rPr lang="en-US" dirty="0"/>
              <a:t>[1] = "blackcurrant"</a:t>
            </a:r>
            <a:br>
              <a:rPr lang="en-US" dirty="0"/>
            </a:br>
            <a:r>
              <a:rPr lang="en-US" dirty="0"/>
              <a:t>print(</a:t>
            </a:r>
            <a:r>
              <a:rPr lang="en-US" dirty="0" err="1"/>
              <a:t>thislist</a:t>
            </a:r>
            <a:r>
              <a:rPr lang="en-US" dirty="0"/>
              <a:t>)</a:t>
            </a:r>
          </a:p>
          <a:p>
            <a:pPr marL="0" indent="0">
              <a:buNone/>
            </a:pPr>
            <a:r>
              <a:rPr lang="en-US" dirty="0"/>
              <a:t>Change the values "banana" and "cherry" with the values "blackcurrant" and "watermelon":</a:t>
            </a:r>
          </a:p>
          <a:p>
            <a:pPr marL="0" indent="0">
              <a:buNone/>
            </a:pPr>
            <a:r>
              <a:rPr lang="en-US" dirty="0" err="1"/>
              <a:t>thislist</a:t>
            </a:r>
            <a:r>
              <a:rPr lang="en-US" dirty="0"/>
              <a:t> = ["apple", "banana", "cherry", "orange", "kiwi", "mango"]</a:t>
            </a:r>
            <a:br>
              <a:rPr lang="en-US" dirty="0"/>
            </a:br>
            <a:r>
              <a:rPr lang="en-US" dirty="0" err="1"/>
              <a:t>thislist</a:t>
            </a:r>
            <a:r>
              <a:rPr lang="en-US" dirty="0"/>
              <a:t>[1:3] = ["blackcurrant", "watermelon"]</a:t>
            </a:r>
            <a:br>
              <a:rPr lang="en-US" dirty="0"/>
            </a:br>
            <a:r>
              <a:rPr lang="en-US" dirty="0"/>
              <a:t>print(</a:t>
            </a:r>
            <a:r>
              <a:rPr lang="en-US" dirty="0" err="1"/>
              <a:t>thislist</a:t>
            </a:r>
            <a:r>
              <a:rPr lang="en-US" dirty="0"/>
              <a:t>)</a:t>
            </a:r>
          </a:p>
          <a:p>
            <a:pPr marL="0" indent="0">
              <a:buNone/>
            </a:pPr>
            <a:endParaRPr lang="es-ES" dirty="0"/>
          </a:p>
        </p:txBody>
      </p:sp>
    </p:spTree>
    <p:extLst>
      <p:ext uri="{BB962C8B-B14F-4D97-AF65-F5344CB8AC3E}">
        <p14:creationId xmlns:p14="http://schemas.microsoft.com/office/powerpoint/2010/main" val="496578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lnSpc>
                <a:spcPct val="90000"/>
              </a:lnSpc>
              <a:buNone/>
            </a:pPr>
            <a:r>
              <a:rPr lang="es-ES" dirty="0"/>
              <a:t>Agregar un valor al final de la lista:</a:t>
            </a:r>
            <a:endParaRPr lang="es-ES"/>
          </a:p>
          <a:p>
            <a:pPr marL="0" indent="0">
              <a:lnSpc>
                <a:spcPct val="90000"/>
              </a:lnSpc>
              <a:buNone/>
            </a:pPr>
            <a:r>
              <a:rPr lang="en-US" dirty="0" err="1"/>
              <a:t>thislist</a:t>
            </a:r>
            <a:r>
              <a:rPr lang="en-US" dirty="0"/>
              <a:t> = ["apple", "banana", "cherry"]</a:t>
            </a:r>
            <a:br>
              <a:rPr lang="en-US" dirty="0"/>
            </a:br>
            <a:r>
              <a:rPr lang="en-US" dirty="0" err="1"/>
              <a:t>thislist.append</a:t>
            </a:r>
            <a:r>
              <a:rPr lang="en-US" dirty="0"/>
              <a:t>("orange")</a:t>
            </a:r>
            <a:br>
              <a:rPr lang="en-US" dirty="0"/>
            </a:br>
            <a:r>
              <a:rPr lang="en-US" dirty="0"/>
              <a:t>print(</a:t>
            </a:r>
            <a:r>
              <a:rPr lang="en-US" dirty="0" err="1"/>
              <a:t>thislist</a:t>
            </a:r>
            <a:r>
              <a:rPr lang="en-US" dirty="0"/>
              <a:t>)</a:t>
            </a:r>
            <a:endParaRPr lang="en-US"/>
          </a:p>
          <a:p>
            <a:pPr marL="0" indent="0">
              <a:lnSpc>
                <a:spcPct val="90000"/>
              </a:lnSpc>
              <a:buNone/>
            </a:pPr>
            <a:r>
              <a:rPr lang="en-US" dirty="0" err="1"/>
              <a:t>Agregar</a:t>
            </a:r>
            <a:r>
              <a:rPr lang="en-US" dirty="0"/>
              <a:t> un valor </a:t>
            </a:r>
            <a:r>
              <a:rPr lang="en-US" dirty="0" err="1"/>
              <a:t>en</a:t>
            </a:r>
            <a:r>
              <a:rPr lang="en-US" dirty="0"/>
              <a:t> </a:t>
            </a:r>
            <a:r>
              <a:rPr lang="en-US" dirty="0" err="1"/>
              <a:t>una</a:t>
            </a:r>
            <a:r>
              <a:rPr lang="en-US" dirty="0"/>
              <a:t> </a:t>
            </a:r>
            <a:r>
              <a:rPr lang="en-US" dirty="0" err="1"/>
              <a:t>posición</a:t>
            </a:r>
            <a:r>
              <a:rPr lang="en-US" dirty="0"/>
              <a:t> </a:t>
            </a:r>
            <a:r>
              <a:rPr lang="en-US" dirty="0" err="1"/>
              <a:t>determinada</a:t>
            </a:r>
            <a:r>
              <a:rPr lang="en-US" dirty="0"/>
              <a:t>:</a:t>
            </a:r>
            <a:endParaRPr lang="en-US"/>
          </a:p>
          <a:p>
            <a:pPr marL="0" indent="0">
              <a:lnSpc>
                <a:spcPct val="90000"/>
              </a:lnSpc>
              <a:buNone/>
            </a:pPr>
            <a:r>
              <a:rPr lang="en-US" dirty="0" err="1"/>
              <a:t>thislist</a:t>
            </a:r>
            <a:r>
              <a:rPr lang="en-US" dirty="0"/>
              <a:t> = ["apple", "banana", "cherry"]</a:t>
            </a:r>
            <a:br>
              <a:rPr lang="en-US" dirty="0"/>
            </a:br>
            <a:r>
              <a:rPr lang="en-US" dirty="0" err="1"/>
              <a:t>thislist.insert</a:t>
            </a:r>
            <a:r>
              <a:rPr lang="en-US" dirty="0"/>
              <a:t>(1, "orange")</a:t>
            </a:r>
            <a:br>
              <a:rPr lang="en-US" dirty="0"/>
            </a:br>
            <a:r>
              <a:rPr lang="en-US" dirty="0"/>
              <a:t>print(</a:t>
            </a:r>
            <a:r>
              <a:rPr lang="en-US" dirty="0" err="1"/>
              <a:t>thislist</a:t>
            </a:r>
            <a:r>
              <a:rPr lang="en-US" dirty="0"/>
              <a:t>)</a:t>
            </a:r>
            <a:endParaRPr lang="en-US"/>
          </a:p>
          <a:p>
            <a:pPr marL="0" indent="0">
              <a:lnSpc>
                <a:spcPct val="90000"/>
              </a:lnSpc>
              <a:buNone/>
            </a:pPr>
            <a:r>
              <a:rPr lang="en-US" dirty="0"/>
              <a:t>Extender </a:t>
            </a:r>
            <a:r>
              <a:rPr lang="en-US" dirty="0" err="1"/>
              <a:t>una</a:t>
            </a:r>
            <a:r>
              <a:rPr lang="en-US" dirty="0"/>
              <a:t> </a:t>
            </a:r>
            <a:r>
              <a:rPr lang="en-US" dirty="0" err="1"/>
              <a:t>lista</a:t>
            </a:r>
            <a:r>
              <a:rPr lang="en-US" dirty="0"/>
              <a:t> con </a:t>
            </a:r>
            <a:r>
              <a:rPr lang="en-US" dirty="0" err="1"/>
              <a:t>otra</a:t>
            </a:r>
            <a:r>
              <a:rPr lang="en-US" dirty="0"/>
              <a:t> </a:t>
            </a:r>
            <a:r>
              <a:rPr lang="en-US" dirty="0" err="1"/>
              <a:t>lista</a:t>
            </a:r>
            <a:r>
              <a:rPr lang="en-US" dirty="0"/>
              <a:t>:</a:t>
            </a:r>
            <a:endParaRPr lang="en-US"/>
          </a:p>
          <a:p>
            <a:pPr marL="0" indent="0">
              <a:lnSpc>
                <a:spcPct val="90000"/>
              </a:lnSpc>
              <a:buNone/>
            </a:pPr>
            <a:r>
              <a:rPr lang="es-ES" dirty="0" err="1"/>
              <a:t>thislist</a:t>
            </a:r>
            <a:r>
              <a:rPr lang="es-ES" dirty="0"/>
              <a:t> = ["</a:t>
            </a:r>
            <a:r>
              <a:rPr lang="es-ES" dirty="0" err="1"/>
              <a:t>apple</a:t>
            </a:r>
            <a:r>
              <a:rPr lang="es-ES" dirty="0"/>
              <a:t>", "banana", "</a:t>
            </a:r>
            <a:r>
              <a:rPr lang="es-ES" dirty="0" err="1"/>
              <a:t>cherry</a:t>
            </a:r>
            <a:r>
              <a:rPr lang="es-ES" dirty="0"/>
              <a:t>"]</a:t>
            </a:r>
            <a:br>
              <a:rPr lang="es-ES" dirty="0"/>
            </a:br>
            <a:r>
              <a:rPr lang="es-ES" dirty="0"/>
              <a:t>tropical = ["mango", "</a:t>
            </a:r>
            <a:r>
              <a:rPr lang="es-ES" dirty="0" err="1"/>
              <a:t>pineapple</a:t>
            </a:r>
            <a:r>
              <a:rPr lang="es-ES" dirty="0"/>
              <a:t>", "papaya"]</a:t>
            </a:r>
            <a:br>
              <a:rPr lang="es-ES" dirty="0"/>
            </a:br>
            <a:r>
              <a:rPr lang="es-ES" dirty="0" err="1"/>
              <a:t>thislist.extend</a:t>
            </a:r>
            <a:r>
              <a:rPr lang="es-ES" dirty="0"/>
              <a:t>(tropical)</a:t>
            </a:r>
            <a:br>
              <a:rPr lang="es-ES" dirty="0"/>
            </a:br>
            <a:r>
              <a:rPr lang="es-ES" dirty="0" err="1"/>
              <a:t>print</a:t>
            </a:r>
            <a:r>
              <a:rPr lang="es-ES" dirty="0"/>
              <a:t>(</a:t>
            </a:r>
            <a:r>
              <a:rPr lang="es-ES" dirty="0" err="1"/>
              <a:t>thislist</a:t>
            </a:r>
            <a:r>
              <a:rPr lang="es-ES" dirty="0"/>
              <a:t>)</a:t>
            </a:r>
            <a:endParaRPr lang="es-ES"/>
          </a:p>
        </p:txBody>
      </p:sp>
    </p:spTree>
    <p:extLst>
      <p:ext uri="{BB962C8B-B14F-4D97-AF65-F5344CB8AC3E}">
        <p14:creationId xmlns:p14="http://schemas.microsoft.com/office/powerpoint/2010/main" val="552879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buNone/>
            </a:pPr>
            <a:r>
              <a:rPr lang="es-ES" dirty="0"/>
              <a:t>Eliminar un valor de una lista:</a:t>
            </a:r>
          </a:p>
          <a:p>
            <a:pPr marL="0" indent="0">
              <a:buNone/>
            </a:pPr>
            <a:r>
              <a:rPr lang="en-US" dirty="0" err="1"/>
              <a:t>thislist</a:t>
            </a:r>
            <a:r>
              <a:rPr lang="en-US" dirty="0"/>
              <a:t> = ["apple", "banana", "cherry"]</a:t>
            </a:r>
            <a:br>
              <a:rPr lang="en-US" dirty="0"/>
            </a:br>
            <a:r>
              <a:rPr lang="en-US" dirty="0" err="1"/>
              <a:t>thislist.remove</a:t>
            </a:r>
            <a:r>
              <a:rPr lang="en-US" dirty="0"/>
              <a:t>("banana")</a:t>
            </a:r>
            <a:br>
              <a:rPr lang="en-US" dirty="0"/>
            </a:br>
            <a:r>
              <a:rPr lang="en-US" dirty="0"/>
              <a:t>print(</a:t>
            </a:r>
            <a:r>
              <a:rPr lang="en-US" dirty="0" err="1"/>
              <a:t>thislist</a:t>
            </a:r>
            <a:r>
              <a:rPr lang="en-US" dirty="0"/>
              <a:t>)</a:t>
            </a:r>
          </a:p>
          <a:p>
            <a:pPr marL="0" indent="0">
              <a:buNone/>
            </a:pPr>
            <a:r>
              <a:rPr lang="en-US" dirty="0" err="1"/>
              <a:t>Eliminar</a:t>
            </a:r>
            <a:r>
              <a:rPr lang="en-US" dirty="0"/>
              <a:t> un valor </a:t>
            </a:r>
            <a:r>
              <a:rPr lang="en-US" dirty="0" err="1"/>
              <a:t>en</a:t>
            </a:r>
            <a:r>
              <a:rPr lang="en-US" dirty="0"/>
              <a:t> </a:t>
            </a:r>
            <a:r>
              <a:rPr lang="en-US" dirty="0" err="1"/>
              <a:t>una</a:t>
            </a:r>
            <a:r>
              <a:rPr lang="en-US" dirty="0"/>
              <a:t> </a:t>
            </a:r>
            <a:r>
              <a:rPr lang="en-US" dirty="0" err="1"/>
              <a:t>posición</a:t>
            </a:r>
            <a:r>
              <a:rPr lang="en-US" dirty="0"/>
              <a:t> </a:t>
            </a:r>
            <a:r>
              <a:rPr lang="en-US" dirty="0" err="1"/>
              <a:t>determinada</a:t>
            </a:r>
            <a:r>
              <a:rPr lang="en-US" dirty="0"/>
              <a:t>:</a:t>
            </a:r>
          </a:p>
          <a:p>
            <a:pPr marL="0" indent="0">
              <a:buNone/>
            </a:pPr>
            <a:r>
              <a:rPr lang="en-US" dirty="0" err="1"/>
              <a:t>thislist</a:t>
            </a:r>
            <a:r>
              <a:rPr lang="en-US" dirty="0"/>
              <a:t> = ["apple", "banana", "cherry"]</a:t>
            </a:r>
            <a:br>
              <a:rPr lang="en-US" dirty="0"/>
            </a:br>
            <a:r>
              <a:rPr lang="en-US" dirty="0" err="1"/>
              <a:t>thislist.pop</a:t>
            </a:r>
            <a:r>
              <a:rPr lang="en-US" dirty="0"/>
              <a:t>(1)</a:t>
            </a:r>
            <a:br>
              <a:rPr lang="en-US" dirty="0"/>
            </a:br>
            <a:r>
              <a:rPr lang="en-US" dirty="0"/>
              <a:t>print(</a:t>
            </a:r>
            <a:r>
              <a:rPr lang="en-US" dirty="0" err="1"/>
              <a:t>thislist</a:t>
            </a:r>
            <a:r>
              <a:rPr lang="en-US" dirty="0"/>
              <a:t>)</a:t>
            </a:r>
          </a:p>
          <a:p>
            <a:pPr marL="0" indent="0">
              <a:buNone/>
            </a:pPr>
            <a:r>
              <a:rPr lang="en-US" dirty="0" err="1"/>
              <a:t>Eliminar</a:t>
            </a:r>
            <a:r>
              <a:rPr lang="en-US" dirty="0"/>
              <a:t> el </a:t>
            </a:r>
            <a:r>
              <a:rPr lang="en-US" dirty="0" err="1"/>
              <a:t>último</a:t>
            </a:r>
            <a:r>
              <a:rPr lang="en-US" dirty="0"/>
              <a:t> </a:t>
            </a:r>
            <a:r>
              <a:rPr lang="en-US" dirty="0" err="1"/>
              <a:t>ítem</a:t>
            </a:r>
            <a:r>
              <a:rPr lang="en-US" dirty="0"/>
              <a:t>:</a:t>
            </a:r>
          </a:p>
          <a:p>
            <a:pPr marL="0" indent="0">
              <a:buNone/>
            </a:pPr>
            <a:r>
              <a:rPr lang="en-US" dirty="0" err="1"/>
              <a:t>thislist</a:t>
            </a:r>
            <a:r>
              <a:rPr lang="en-US" dirty="0"/>
              <a:t> = ["apple", "banana", "cherry"]</a:t>
            </a:r>
            <a:br>
              <a:rPr lang="en-US" dirty="0"/>
            </a:br>
            <a:r>
              <a:rPr lang="en-US" dirty="0" err="1"/>
              <a:t>thislist.pop</a:t>
            </a:r>
            <a:r>
              <a:rPr lang="en-US" dirty="0"/>
              <a:t>()</a:t>
            </a:r>
            <a:br>
              <a:rPr lang="en-US" dirty="0"/>
            </a:br>
            <a:r>
              <a:rPr lang="en-US" dirty="0"/>
              <a:t>print(</a:t>
            </a:r>
            <a:r>
              <a:rPr lang="en-US" dirty="0" err="1"/>
              <a:t>thislist</a:t>
            </a:r>
            <a:r>
              <a:rPr lang="en-US" dirty="0"/>
              <a:t>)</a:t>
            </a:r>
            <a:endParaRPr lang="es-ES" dirty="0"/>
          </a:p>
        </p:txBody>
      </p:sp>
    </p:spTree>
    <p:extLst>
      <p:ext uri="{BB962C8B-B14F-4D97-AF65-F5344CB8AC3E}">
        <p14:creationId xmlns:p14="http://schemas.microsoft.com/office/powerpoint/2010/main" val="3744186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buNone/>
            </a:pPr>
            <a:r>
              <a:rPr lang="es-ES" dirty="0"/>
              <a:t>Recorrer una lista:</a:t>
            </a:r>
          </a:p>
          <a:p>
            <a:pPr marL="0" indent="0">
              <a:buNone/>
            </a:pPr>
            <a:r>
              <a:rPr lang="en-US" dirty="0" err="1"/>
              <a:t>thislist</a:t>
            </a:r>
            <a:r>
              <a:rPr lang="en-US" dirty="0"/>
              <a:t> = ["apple", "banana", "cherry"]</a:t>
            </a:r>
            <a:br>
              <a:rPr lang="en-US" dirty="0"/>
            </a:br>
            <a:r>
              <a:rPr lang="en-US" dirty="0"/>
              <a:t>for x in </a:t>
            </a:r>
            <a:r>
              <a:rPr lang="en-US" dirty="0" err="1"/>
              <a:t>thislist</a:t>
            </a:r>
            <a:r>
              <a:rPr lang="en-US" dirty="0"/>
              <a:t>:</a:t>
            </a:r>
            <a:br>
              <a:rPr lang="en-US" dirty="0"/>
            </a:br>
            <a:r>
              <a:rPr lang="en-US" dirty="0"/>
              <a:t>  print(x)</a:t>
            </a:r>
          </a:p>
          <a:p>
            <a:pPr marL="0" indent="0">
              <a:buNone/>
            </a:pPr>
            <a:r>
              <a:rPr lang="en-US" dirty="0" err="1"/>
              <a:t>thislist</a:t>
            </a:r>
            <a:r>
              <a:rPr lang="en-US" dirty="0"/>
              <a:t> = ["apple", "banana", "cherry"]</a:t>
            </a:r>
            <a:br>
              <a:rPr lang="en-US" dirty="0"/>
            </a:br>
            <a:r>
              <a:rPr lang="en-US" dirty="0"/>
              <a:t>for </a:t>
            </a:r>
            <a:r>
              <a:rPr lang="en-US" dirty="0" err="1"/>
              <a:t>i</a:t>
            </a:r>
            <a:r>
              <a:rPr lang="en-US" dirty="0"/>
              <a:t> in range(</a:t>
            </a:r>
            <a:r>
              <a:rPr lang="en-US" dirty="0" err="1"/>
              <a:t>len</a:t>
            </a:r>
            <a:r>
              <a:rPr lang="en-US" dirty="0"/>
              <a:t>(</a:t>
            </a:r>
            <a:r>
              <a:rPr lang="en-US" dirty="0" err="1"/>
              <a:t>thislist</a:t>
            </a:r>
            <a:r>
              <a:rPr lang="en-US" dirty="0"/>
              <a:t>)):</a:t>
            </a:r>
            <a:br>
              <a:rPr lang="en-US" dirty="0"/>
            </a:br>
            <a:r>
              <a:rPr lang="en-US" dirty="0"/>
              <a:t>  print(</a:t>
            </a:r>
            <a:r>
              <a:rPr lang="en-US" dirty="0" err="1"/>
              <a:t>thislist</a:t>
            </a:r>
            <a:r>
              <a:rPr lang="en-US" dirty="0"/>
              <a:t>[</a:t>
            </a:r>
            <a:r>
              <a:rPr lang="en-US" dirty="0" err="1"/>
              <a:t>i</a:t>
            </a:r>
            <a:r>
              <a:rPr lang="en-US" dirty="0"/>
              <a:t>])</a:t>
            </a:r>
          </a:p>
          <a:p>
            <a:pPr marL="0" indent="0">
              <a:buNone/>
            </a:pPr>
            <a:r>
              <a:rPr lang="en-US" dirty="0" err="1"/>
              <a:t>thislist</a:t>
            </a:r>
            <a:r>
              <a:rPr lang="en-US" dirty="0"/>
              <a:t> = ["apple", "banana", "cherry"]</a:t>
            </a:r>
            <a:br>
              <a:rPr lang="en-US" dirty="0"/>
            </a:br>
            <a:r>
              <a:rPr lang="en-US" dirty="0" err="1"/>
              <a:t>i</a:t>
            </a:r>
            <a:r>
              <a:rPr lang="en-US" dirty="0"/>
              <a:t> = 0</a:t>
            </a:r>
            <a:br>
              <a:rPr lang="en-US" dirty="0"/>
            </a:br>
            <a:r>
              <a:rPr lang="en-US" dirty="0"/>
              <a:t>while </a:t>
            </a:r>
            <a:r>
              <a:rPr lang="en-US" dirty="0" err="1"/>
              <a:t>i</a:t>
            </a:r>
            <a:r>
              <a:rPr lang="en-US" dirty="0"/>
              <a:t> &lt; </a:t>
            </a:r>
            <a:r>
              <a:rPr lang="en-US" dirty="0" err="1"/>
              <a:t>len</a:t>
            </a:r>
            <a:r>
              <a:rPr lang="en-US" dirty="0"/>
              <a:t>(</a:t>
            </a:r>
            <a:r>
              <a:rPr lang="en-US" dirty="0" err="1"/>
              <a:t>thislist</a:t>
            </a:r>
            <a:r>
              <a:rPr lang="en-US" dirty="0"/>
              <a:t>):</a:t>
            </a:r>
            <a:br>
              <a:rPr lang="en-US" dirty="0"/>
            </a:br>
            <a:r>
              <a:rPr lang="en-US" dirty="0"/>
              <a:t>  print(</a:t>
            </a:r>
            <a:r>
              <a:rPr lang="en-US" dirty="0" err="1"/>
              <a:t>thislist</a:t>
            </a:r>
            <a:r>
              <a:rPr lang="en-US" dirty="0"/>
              <a:t>[</a:t>
            </a:r>
            <a:r>
              <a:rPr lang="en-US" dirty="0" err="1"/>
              <a:t>i</a:t>
            </a:r>
            <a:r>
              <a:rPr lang="en-US" dirty="0"/>
              <a:t>])</a:t>
            </a:r>
            <a:br>
              <a:rPr lang="en-US" dirty="0"/>
            </a:br>
            <a:r>
              <a:rPr lang="en-US" dirty="0"/>
              <a:t>  </a:t>
            </a:r>
            <a:r>
              <a:rPr lang="en-US" dirty="0" err="1"/>
              <a:t>i</a:t>
            </a:r>
            <a:r>
              <a:rPr lang="en-US" dirty="0"/>
              <a:t> = </a:t>
            </a:r>
            <a:r>
              <a:rPr lang="en-US" dirty="0" err="1"/>
              <a:t>i</a:t>
            </a:r>
            <a:r>
              <a:rPr lang="en-US" dirty="0"/>
              <a:t> + 1</a:t>
            </a:r>
            <a:endParaRPr lang="es-ES" dirty="0"/>
          </a:p>
        </p:txBody>
      </p:sp>
    </p:spTree>
    <p:extLst>
      <p:ext uri="{BB962C8B-B14F-4D97-AF65-F5344CB8AC3E}">
        <p14:creationId xmlns:p14="http://schemas.microsoft.com/office/powerpoint/2010/main" val="2848457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lnSpc>
                <a:spcPct val="90000"/>
              </a:lnSpc>
              <a:buNone/>
            </a:pPr>
            <a:r>
              <a:rPr lang="es-ES" dirty="0"/>
              <a:t>Ordenar una lista alfanuméricamente:</a:t>
            </a:r>
            <a:endParaRPr lang="es-ES"/>
          </a:p>
          <a:p>
            <a:pPr marL="0" indent="0">
              <a:lnSpc>
                <a:spcPct val="90000"/>
              </a:lnSpc>
              <a:buNone/>
            </a:pPr>
            <a:r>
              <a:rPr lang="es-ES" dirty="0" err="1"/>
              <a:t>thislist</a:t>
            </a:r>
            <a:r>
              <a:rPr lang="es-ES" dirty="0"/>
              <a:t> = ["</a:t>
            </a:r>
            <a:r>
              <a:rPr lang="es-ES" dirty="0" err="1"/>
              <a:t>orange</a:t>
            </a:r>
            <a:r>
              <a:rPr lang="es-ES" dirty="0"/>
              <a:t>", "mango", "kiwi", "</a:t>
            </a:r>
            <a:r>
              <a:rPr lang="es-ES" dirty="0" err="1"/>
              <a:t>pineapple</a:t>
            </a:r>
            <a:r>
              <a:rPr lang="es-ES" dirty="0"/>
              <a:t>", "banana"]</a:t>
            </a:r>
            <a:br>
              <a:rPr lang="es-ES" dirty="0"/>
            </a:br>
            <a:r>
              <a:rPr lang="es-ES" dirty="0" err="1"/>
              <a:t>thislist.sort</a:t>
            </a:r>
            <a:r>
              <a:rPr lang="es-ES" dirty="0"/>
              <a:t>()</a:t>
            </a:r>
            <a:br>
              <a:rPr lang="es-ES" dirty="0"/>
            </a:br>
            <a:r>
              <a:rPr lang="es-ES" dirty="0" err="1"/>
              <a:t>print</a:t>
            </a:r>
            <a:r>
              <a:rPr lang="es-ES" dirty="0"/>
              <a:t>(</a:t>
            </a:r>
            <a:r>
              <a:rPr lang="es-ES" dirty="0" err="1"/>
              <a:t>thislist</a:t>
            </a:r>
            <a:r>
              <a:rPr lang="es-ES" dirty="0"/>
              <a:t>)</a:t>
            </a:r>
            <a:endParaRPr lang="es-ES"/>
          </a:p>
          <a:p>
            <a:pPr marL="0" indent="0">
              <a:lnSpc>
                <a:spcPct val="90000"/>
              </a:lnSpc>
              <a:buNone/>
            </a:pPr>
            <a:r>
              <a:rPr lang="en-US" dirty="0" err="1"/>
              <a:t>thislist</a:t>
            </a:r>
            <a:r>
              <a:rPr lang="en-US" dirty="0"/>
              <a:t> = [100, 50, 65, 82, 23]</a:t>
            </a:r>
            <a:br>
              <a:rPr lang="en-US" dirty="0"/>
            </a:br>
            <a:r>
              <a:rPr lang="en-US" dirty="0" err="1"/>
              <a:t>thislist.sort</a:t>
            </a:r>
            <a:r>
              <a:rPr lang="en-US" dirty="0"/>
              <a:t>()</a:t>
            </a:r>
            <a:br>
              <a:rPr lang="en-US" dirty="0"/>
            </a:br>
            <a:r>
              <a:rPr lang="en-US" dirty="0"/>
              <a:t>print(</a:t>
            </a:r>
            <a:r>
              <a:rPr lang="en-US" dirty="0" err="1"/>
              <a:t>thislist</a:t>
            </a:r>
            <a:r>
              <a:rPr lang="en-US" dirty="0"/>
              <a:t>)</a:t>
            </a:r>
            <a:endParaRPr lang="en-US"/>
          </a:p>
          <a:p>
            <a:pPr marL="0" indent="0">
              <a:lnSpc>
                <a:spcPct val="90000"/>
              </a:lnSpc>
              <a:buNone/>
            </a:pPr>
            <a:r>
              <a:rPr lang="en-US" dirty="0" err="1"/>
              <a:t>Ordenar</a:t>
            </a:r>
            <a:r>
              <a:rPr lang="en-US" dirty="0"/>
              <a:t> </a:t>
            </a:r>
            <a:r>
              <a:rPr lang="en-US" dirty="0" err="1"/>
              <a:t>en</a:t>
            </a:r>
            <a:r>
              <a:rPr lang="en-US" dirty="0"/>
              <a:t> forma </a:t>
            </a:r>
            <a:r>
              <a:rPr lang="en-US" dirty="0" err="1"/>
              <a:t>descendente</a:t>
            </a:r>
            <a:r>
              <a:rPr lang="en-US" dirty="0"/>
              <a:t>:</a:t>
            </a:r>
            <a:endParaRPr lang="en-US"/>
          </a:p>
          <a:p>
            <a:pPr marL="0" indent="0">
              <a:lnSpc>
                <a:spcPct val="90000"/>
              </a:lnSpc>
              <a:buNone/>
            </a:pPr>
            <a:r>
              <a:rPr lang="es-ES" dirty="0" err="1"/>
              <a:t>thislist</a:t>
            </a:r>
            <a:r>
              <a:rPr lang="es-ES" dirty="0"/>
              <a:t> = ["</a:t>
            </a:r>
            <a:r>
              <a:rPr lang="es-ES" dirty="0" err="1"/>
              <a:t>orange</a:t>
            </a:r>
            <a:r>
              <a:rPr lang="es-ES" dirty="0"/>
              <a:t>", "mango", "kiwi", "</a:t>
            </a:r>
            <a:r>
              <a:rPr lang="es-ES" dirty="0" err="1"/>
              <a:t>pineapple</a:t>
            </a:r>
            <a:r>
              <a:rPr lang="es-ES" dirty="0"/>
              <a:t>", "banana"]</a:t>
            </a:r>
            <a:br>
              <a:rPr lang="es-ES" dirty="0"/>
            </a:br>
            <a:r>
              <a:rPr lang="es-ES" dirty="0" err="1"/>
              <a:t>thislist.sort</a:t>
            </a:r>
            <a:r>
              <a:rPr lang="es-ES" dirty="0"/>
              <a:t>(reverse = True)</a:t>
            </a:r>
            <a:br>
              <a:rPr lang="es-ES" dirty="0"/>
            </a:br>
            <a:r>
              <a:rPr lang="es-ES" dirty="0" err="1"/>
              <a:t>print</a:t>
            </a:r>
            <a:r>
              <a:rPr lang="es-ES" dirty="0"/>
              <a:t>(</a:t>
            </a:r>
            <a:r>
              <a:rPr lang="es-ES" dirty="0" err="1"/>
              <a:t>thislist</a:t>
            </a:r>
            <a:r>
              <a:rPr lang="es-ES" dirty="0"/>
              <a:t>)</a:t>
            </a:r>
            <a:endParaRPr lang="es-ES"/>
          </a:p>
        </p:txBody>
      </p:sp>
    </p:spTree>
    <p:extLst>
      <p:ext uri="{BB962C8B-B14F-4D97-AF65-F5344CB8AC3E}">
        <p14:creationId xmlns:p14="http://schemas.microsoft.com/office/powerpoint/2010/main" val="831237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53143" y="1645920"/>
            <a:ext cx="3522879" cy="4470821"/>
          </a:xfrm>
        </p:spPr>
        <p:txBody>
          <a:bodyPr>
            <a:normAutofit/>
          </a:bodyPr>
          <a:lstStyle/>
          <a:p>
            <a:pPr algn="r"/>
            <a:r>
              <a:rPr lang="es-ES">
                <a:solidFill>
                  <a:schemeClr val="bg2"/>
                </a:solidFill>
              </a:rPr>
              <a:t>Python - Listas</a:t>
            </a:r>
          </a:p>
        </p:txBody>
      </p:sp>
      <p:sp>
        <p:nvSpPr>
          <p:cNvPr id="3" name="Marcador de contenido 2"/>
          <p:cNvSpPr>
            <a:spLocks noGrp="1"/>
          </p:cNvSpPr>
          <p:nvPr>
            <p:ph idx="1"/>
          </p:nvPr>
        </p:nvSpPr>
        <p:spPr>
          <a:xfrm>
            <a:off x="5204109" y="1645920"/>
            <a:ext cx="6269434" cy="4470821"/>
          </a:xfrm>
        </p:spPr>
        <p:txBody>
          <a:bodyPr>
            <a:normAutofit/>
          </a:bodyPr>
          <a:lstStyle/>
          <a:p>
            <a:pPr marL="0" indent="0">
              <a:lnSpc>
                <a:spcPct val="90000"/>
              </a:lnSpc>
              <a:buNone/>
            </a:pPr>
            <a:r>
              <a:rPr lang="es-ES" dirty="0"/>
              <a:t>Concatenar Listas:</a:t>
            </a:r>
            <a:endParaRPr lang="es-ES"/>
          </a:p>
          <a:p>
            <a:pPr marL="0" indent="0">
              <a:lnSpc>
                <a:spcPct val="90000"/>
              </a:lnSpc>
              <a:buNone/>
            </a:pPr>
            <a:r>
              <a:rPr lang="es-ES" dirty="0"/>
              <a:t>list1 = ["a", "b", "c"]</a:t>
            </a:r>
            <a:br>
              <a:rPr lang="es-ES" dirty="0"/>
            </a:br>
            <a:r>
              <a:rPr lang="es-ES" dirty="0"/>
              <a:t>list2 = [1, 2, 3]</a:t>
            </a:r>
            <a:br>
              <a:rPr lang="es-ES" dirty="0"/>
            </a:br>
            <a:br>
              <a:rPr lang="es-ES" dirty="0"/>
            </a:br>
            <a:r>
              <a:rPr lang="es-ES" dirty="0"/>
              <a:t>list3 = list1 + list2</a:t>
            </a:r>
            <a:br>
              <a:rPr lang="es-ES" dirty="0"/>
            </a:br>
            <a:r>
              <a:rPr lang="es-ES" dirty="0" err="1"/>
              <a:t>print</a:t>
            </a:r>
            <a:r>
              <a:rPr lang="es-ES" dirty="0"/>
              <a:t>(list3)</a:t>
            </a:r>
            <a:endParaRPr lang="es-ES"/>
          </a:p>
          <a:p>
            <a:pPr marL="0" indent="0">
              <a:lnSpc>
                <a:spcPct val="90000"/>
              </a:lnSpc>
              <a:buNone/>
            </a:pPr>
            <a:r>
              <a:rPr lang="es-ES" dirty="0"/>
              <a:t>Otra forma:</a:t>
            </a:r>
            <a:endParaRPr lang="es-ES"/>
          </a:p>
          <a:p>
            <a:pPr marL="0" indent="0">
              <a:lnSpc>
                <a:spcPct val="90000"/>
              </a:lnSpc>
              <a:buNone/>
            </a:pPr>
            <a:r>
              <a:rPr lang="en-US" dirty="0"/>
              <a:t>list1 = ["a", "b" , "c"]</a:t>
            </a:r>
            <a:br>
              <a:rPr lang="en-US" dirty="0"/>
            </a:br>
            <a:r>
              <a:rPr lang="en-US" dirty="0"/>
              <a:t>list2 = [1, 2, 3]</a:t>
            </a:r>
            <a:br>
              <a:rPr lang="en-US" dirty="0"/>
            </a:br>
            <a:br>
              <a:rPr lang="en-US" dirty="0"/>
            </a:br>
            <a:r>
              <a:rPr lang="en-US" dirty="0"/>
              <a:t>for x in list2:</a:t>
            </a:r>
            <a:br>
              <a:rPr lang="en-US" dirty="0"/>
            </a:br>
            <a:r>
              <a:rPr lang="en-US" dirty="0"/>
              <a:t>  list1.append(x)</a:t>
            </a:r>
            <a:br>
              <a:rPr lang="en-US" dirty="0"/>
            </a:br>
            <a:br>
              <a:rPr lang="en-US" dirty="0"/>
            </a:br>
            <a:r>
              <a:rPr lang="en-US" dirty="0"/>
              <a:t>print(list1)</a:t>
            </a:r>
            <a:endParaRPr lang="es-ES"/>
          </a:p>
        </p:txBody>
      </p:sp>
    </p:spTree>
    <p:extLst>
      <p:ext uri="{BB962C8B-B14F-4D97-AF65-F5344CB8AC3E}">
        <p14:creationId xmlns:p14="http://schemas.microsoft.com/office/powerpoint/2010/main" val="388774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B90CE-1143-4858-965A-045C2B96C209}"/>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Python – Uso actual</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3AF0022-C6EC-4A23-AF32-8836339BD1DB}"/>
              </a:ext>
            </a:extLst>
          </p:cNvPr>
          <p:cNvPicPr>
            <a:picLocks noGrp="1" noChangeAspect="1"/>
          </p:cNvPicPr>
          <p:nvPr>
            <p:ph idx="1"/>
          </p:nvPr>
        </p:nvPicPr>
        <p:blipFill>
          <a:blip r:embed="rId6"/>
          <a:stretch>
            <a:fillRect/>
          </a:stretch>
        </p:blipFill>
        <p:spPr>
          <a:xfrm>
            <a:off x="723617" y="639905"/>
            <a:ext cx="6628094" cy="5332632"/>
          </a:xfrm>
          <a:prstGeom prst="rect">
            <a:avLst/>
          </a:prstGeom>
          <a:effectLst/>
        </p:spPr>
      </p:pic>
    </p:spTree>
    <p:extLst>
      <p:ext uri="{BB962C8B-B14F-4D97-AF65-F5344CB8AC3E}">
        <p14:creationId xmlns:p14="http://schemas.microsoft.com/office/powerpoint/2010/main" val="2355407403"/>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p:cNvSpPr>
            <a:spLocks noGrp="1"/>
          </p:cNvSpPr>
          <p:nvPr>
            <p:ph type="title"/>
          </p:nvPr>
        </p:nvSpPr>
        <p:spPr>
          <a:xfrm>
            <a:off x="806195" y="804672"/>
            <a:ext cx="3521359" cy="5248656"/>
          </a:xfrm>
        </p:spPr>
        <p:txBody>
          <a:bodyPr anchor="ctr">
            <a:normAutofit/>
          </a:bodyPr>
          <a:lstStyle/>
          <a:p>
            <a:pPr algn="ctr"/>
            <a:r>
              <a:rPr lang="es-ES" dirty="0"/>
              <a:t>Python – </a:t>
            </a:r>
            <a:r>
              <a:rPr lang="es-ES" dirty="0" err="1"/>
              <a:t>Tuplas</a:t>
            </a:r>
            <a:r>
              <a:rPr lang="es-ES" dirty="0"/>
              <a:t> </a:t>
            </a:r>
          </a:p>
        </p:txBody>
      </p:sp>
      <p:sp>
        <p:nvSpPr>
          <p:cNvPr id="3" name="Marcador de contenido 2"/>
          <p:cNvSpPr>
            <a:spLocks noGrp="1"/>
          </p:cNvSpPr>
          <p:nvPr>
            <p:ph idx="1"/>
          </p:nvPr>
        </p:nvSpPr>
        <p:spPr>
          <a:xfrm>
            <a:off x="4975861" y="804671"/>
            <a:ext cx="6399930" cy="5248657"/>
          </a:xfrm>
        </p:spPr>
        <p:txBody>
          <a:bodyPr anchor="ctr">
            <a:normAutofit/>
          </a:bodyPr>
          <a:lstStyle/>
          <a:p>
            <a:pPr marL="0" indent="0">
              <a:buNone/>
            </a:pPr>
            <a:r>
              <a:rPr lang="es-AR" dirty="0"/>
              <a:t>Una </a:t>
            </a:r>
            <a:r>
              <a:rPr lang="es-AR" dirty="0" err="1"/>
              <a:t>tupla</a:t>
            </a:r>
            <a:r>
              <a:rPr lang="es-AR" dirty="0"/>
              <a:t> es una </a:t>
            </a:r>
            <a:r>
              <a:rPr lang="es-AR" dirty="0" err="1"/>
              <a:t>collection</a:t>
            </a:r>
            <a:r>
              <a:rPr lang="es-AR" dirty="0"/>
              <a:t>  ordenada e inmutable</a:t>
            </a:r>
          </a:p>
          <a:p>
            <a:pPr marL="0" indent="0">
              <a:buNone/>
            </a:pPr>
            <a:r>
              <a:rPr lang="es-AR" err="1">
                <a:latin typeface="Consolas" panose="020B0609020204030204" pitchFamily="49" charset="0"/>
              </a:rPr>
              <a:t>thistuple</a:t>
            </a:r>
            <a:r>
              <a:rPr lang="es-AR">
                <a:latin typeface="Consolas" panose="020B0609020204030204" pitchFamily="49" charset="0"/>
              </a:rPr>
              <a:t> = ("</a:t>
            </a:r>
            <a:r>
              <a:rPr lang="es-AR" err="1">
                <a:latin typeface="Consolas" panose="020B0609020204030204" pitchFamily="49" charset="0"/>
              </a:rPr>
              <a:t>apple</a:t>
            </a:r>
            <a:r>
              <a:rPr lang="es-AR">
                <a:latin typeface="Consolas" panose="020B0609020204030204" pitchFamily="49" charset="0"/>
              </a:rPr>
              <a:t>", "banana", "</a:t>
            </a:r>
            <a:r>
              <a:rPr lang="es-AR" err="1">
                <a:latin typeface="Consolas" panose="020B0609020204030204" pitchFamily="49" charset="0"/>
              </a:rPr>
              <a:t>cherry</a:t>
            </a:r>
            <a:r>
              <a:rPr lang="es-AR">
                <a:latin typeface="Consolas" panose="020B0609020204030204" pitchFamily="49" charset="0"/>
              </a:rPr>
              <a:t>")</a:t>
            </a:r>
          </a:p>
          <a:p>
            <a:endParaRPr lang="es-AR">
              <a:latin typeface="Consolas" panose="020B0609020204030204" pitchFamily="49" charset="0"/>
            </a:endParaRPr>
          </a:p>
          <a:p>
            <a:pPr marL="0" indent="0">
              <a:buNone/>
            </a:pPr>
            <a:r>
              <a:rPr lang="es-AR">
                <a:latin typeface="Consolas" panose="020B0609020204030204" pitchFamily="49" charset="0"/>
              </a:rPr>
              <a:t>También puede usar el constructor</a:t>
            </a:r>
          </a:p>
          <a:p>
            <a:endParaRPr lang="es-AR">
              <a:latin typeface="Consolas" panose="020B0609020204030204" pitchFamily="49" charset="0"/>
            </a:endParaRPr>
          </a:p>
          <a:p>
            <a:pPr marL="0" indent="0">
              <a:buNone/>
            </a:pPr>
            <a:r>
              <a:rPr lang="en-US" err="1">
                <a:latin typeface="Consolas" panose="020B0609020204030204" pitchFamily="49" charset="0"/>
              </a:rPr>
              <a:t>thistuple</a:t>
            </a:r>
            <a:r>
              <a:rPr lang="en-US">
                <a:latin typeface="Consolas" panose="020B0609020204030204" pitchFamily="49" charset="0"/>
              </a:rPr>
              <a:t> = tuple(("apple", "banana", "cherry")) # note the double round-brackets</a:t>
            </a:r>
            <a:endParaRPr lang="es-AR" dirty="0"/>
          </a:p>
          <a:p>
            <a:endParaRPr lang="es-ES" dirty="0"/>
          </a:p>
        </p:txBody>
      </p:sp>
    </p:spTree>
    <p:extLst>
      <p:ext uri="{BB962C8B-B14F-4D97-AF65-F5344CB8AC3E}">
        <p14:creationId xmlns:p14="http://schemas.microsoft.com/office/powerpoint/2010/main" val="3558890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Python - Sets</a:t>
            </a:r>
          </a:p>
        </p:txBody>
      </p:sp>
      <p:sp useBgFill="1">
        <p:nvSpPr>
          <p:cNvPr id="25" name="Rectangle 2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Imagen 5"/>
          <p:cNvPicPr>
            <a:picLocks noGrp="1" noChangeAspect="1"/>
          </p:cNvPicPr>
          <p:nvPr>
            <p:ph idx="1"/>
          </p:nvPr>
        </p:nvPicPr>
        <p:blipFill>
          <a:blip r:embed="rId6"/>
          <a:stretch>
            <a:fillRect/>
          </a:stretch>
        </p:blipFill>
        <p:spPr>
          <a:xfrm>
            <a:off x="955392" y="1784256"/>
            <a:ext cx="6275584" cy="3294681"/>
          </a:xfrm>
          <a:prstGeom prst="rect">
            <a:avLst/>
          </a:prstGeom>
          <a:effectLst/>
        </p:spPr>
      </p:pic>
    </p:spTree>
    <p:extLst>
      <p:ext uri="{BB962C8B-B14F-4D97-AF65-F5344CB8AC3E}">
        <p14:creationId xmlns:p14="http://schemas.microsoft.com/office/powerpoint/2010/main" val="1753158087"/>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Python - Sets</a:t>
            </a:r>
          </a:p>
        </p:txBody>
      </p:sp>
      <p:sp useBgFill="1">
        <p:nvSpPr>
          <p:cNvPr id="26" name="Rectangle 2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Marcador de contenido 6"/>
          <p:cNvPicPr>
            <a:picLocks noGrp="1" noChangeAspect="1"/>
          </p:cNvPicPr>
          <p:nvPr>
            <p:ph idx="1"/>
          </p:nvPr>
        </p:nvPicPr>
        <p:blipFill>
          <a:blip r:embed="rId6"/>
          <a:stretch>
            <a:fillRect/>
          </a:stretch>
        </p:blipFill>
        <p:spPr>
          <a:xfrm>
            <a:off x="955392" y="1595988"/>
            <a:ext cx="6275584" cy="3671216"/>
          </a:xfrm>
          <a:prstGeom prst="rect">
            <a:avLst/>
          </a:prstGeom>
          <a:effectLst/>
        </p:spPr>
      </p:pic>
    </p:spTree>
    <p:extLst>
      <p:ext uri="{BB962C8B-B14F-4D97-AF65-F5344CB8AC3E}">
        <p14:creationId xmlns:p14="http://schemas.microsoft.com/office/powerpoint/2010/main" val="2216532654"/>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Marcador de contenido 3"/>
          <p:cNvPicPr>
            <a:picLocks noGrp="1" noChangeAspect="1"/>
          </p:cNvPicPr>
          <p:nvPr>
            <p:ph idx="1"/>
          </p:nvPr>
        </p:nvPicPr>
        <p:blipFill>
          <a:blip r:embed="rId6"/>
          <a:stretch>
            <a:fillRect/>
          </a:stretch>
        </p:blipFill>
        <p:spPr>
          <a:xfrm>
            <a:off x="635458" y="640081"/>
            <a:ext cx="6718047" cy="3291844"/>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Python - Diccionarios</a:t>
            </a:r>
          </a:p>
        </p:txBody>
      </p:sp>
    </p:spTree>
    <p:extLst>
      <p:ext uri="{BB962C8B-B14F-4D97-AF65-F5344CB8AC3E}">
        <p14:creationId xmlns:p14="http://schemas.microsoft.com/office/powerpoint/2010/main" val="1816994589"/>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Marcador de contenido 3"/>
          <p:cNvPicPr>
            <a:picLocks noGrp="1" noChangeAspect="1"/>
          </p:cNvPicPr>
          <p:nvPr>
            <p:ph idx="1"/>
          </p:nvPr>
        </p:nvPicPr>
        <p:blipFill>
          <a:blip r:embed="rId6"/>
          <a:stretch>
            <a:fillRect/>
          </a:stretch>
        </p:blipFill>
        <p:spPr>
          <a:xfrm>
            <a:off x="635458" y="640081"/>
            <a:ext cx="7837725" cy="3291844"/>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Python - Diccionarios</a:t>
            </a:r>
          </a:p>
        </p:txBody>
      </p:sp>
    </p:spTree>
    <p:extLst>
      <p:ext uri="{BB962C8B-B14F-4D97-AF65-F5344CB8AC3E}">
        <p14:creationId xmlns:p14="http://schemas.microsoft.com/office/powerpoint/2010/main" val="2499752386"/>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75FE-D343-4655-8DFF-8E54F4B776E9}"/>
              </a:ext>
            </a:extLst>
          </p:cNvPr>
          <p:cNvSpPr>
            <a:spLocks noGrp="1"/>
          </p:cNvSpPr>
          <p:nvPr>
            <p:ph type="title"/>
          </p:nvPr>
        </p:nvSpPr>
        <p:spPr/>
        <p:txBody>
          <a:bodyPr/>
          <a:lstStyle/>
          <a:p>
            <a:pPr algn="ctr"/>
            <a:r>
              <a:rPr lang="es-AR" dirty="0"/>
              <a:t>Manejo de Archivos</a:t>
            </a:r>
            <a:endParaRPr lang="en-US" dirty="0"/>
          </a:p>
        </p:txBody>
      </p:sp>
      <p:pic>
        <p:nvPicPr>
          <p:cNvPr id="5" name="Content Placeholder 4">
            <a:extLst>
              <a:ext uri="{FF2B5EF4-FFF2-40B4-BE49-F238E27FC236}">
                <a16:creationId xmlns:a16="http://schemas.microsoft.com/office/drawing/2014/main" id="{67816490-C0DC-489D-A84A-F500AB8F95B9}"/>
              </a:ext>
            </a:extLst>
          </p:cNvPr>
          <p:cNvPicPr>
            <a:picLocks noGrp="1" noChangeAspect="1"/>
          </p:cNvPicPr>
          <p:nvPr>
            <p:ph idx="1"/>
          </p:nvPr>
        </p:nvPicPr>
        <p:blipFill>
          <a:blip r:embed="rId2"/>
          <a:stretch>
            <a:fillRect/>
          </a:stretch>
        </p:blipFill>
        <p:spPr>
          <a:xfrm>
            <a:off x="917575" y="1644032"/>
            <a:ext cx="6067425" cy="1581150"/>
          </a:xfrm>
        </p:spPr>
      </p:pic>
      <p:pic>
        <p:nvPicPr>
          <p:cNvPr id="7" name="Picture 6">
            <a:extLst>
              <a:ext uri="{FF2B5EF4-FFF2-40B4-BE49-F238E27FC236}">
                <a16:creationId xmlns:a16="http://schemas.microsoft.com/office/drawing/2014/main" id="{C2AE0D1A-76B7-4FC6-97D7-6135D7C71D47}"/>
              </a:ext>
            </a:extLst>
          </p:cNvPr>
          <p:cNvPicPr>
            <a:picLocks noChangeAspect="1"/>
          </p:cNvPicPr>
          <p:nvPr/>
        </p:nvPicPr>
        <p:blipFill>
          <a:blip r:embed="rId3"/>
          <a:stretch>
            <a:fillRect/>
          </a:stretch>
        </p:blipFill>
        <p:spPr>
          <a:xfrm>
            <a:off x="917575" y="3225182"/>
            <a:ext cx="6067425" cy="1057275"/>
          </a:xfrm>
          <a:prstGeom prst="rect">
            <a:avLst/>
          </a:prstGeom>
        </p:spPr>
      </p:pic>
      <p:pic>
        <p:nvPicPr>
          <p:cNvPr id="9" name="Picture 8">
            <a:extLst>
              <a:ext uri="{FF2B5EF4-FFF2-40B4-BE49-F238E27FC236}">
                <a16:creationId xmlns:a16="http://schemas.microsoft.com/office/drawing/2014/main" id="{111294C1-AABF-46B4-817E-F60A9E990768}"/>
              </a:ext>
            </a:extLst>
          </p:cNvPr>
          <p:cNvPicPr>
            <a:picLocks noChangeAspect="1"/>
          </p:cNvPicPr>
          <p:nvPr/>
        </p:nvPicPr>
        <p:blipFill>
          <a:blip r:embed="rId4"/>
          <a:stretch>
            <a:fillRect/>
          </a:stretch>
        </p:blipFill>
        <p:spPr>
          <a:xfrm>
            <a:off x="917575" y="4282457"/>
            <a:ext cx="6067425" cy="857250"/>
          </a:xfrm>
          <a:prstGeom prst="rect">
            <a:avLst/>
          </a:prstGeom>
        </p:spPr>
      </p:pic>
      <p:pic>
        <p:nvPicPr>
          <p:cNvPr id="11" name="Picture 10">
            <a:extLst>
              <a:ext uri="{FF2B5EF4-FFF2-40B4-BE49-F238E27FC236}">
                <a16:creationId xmlns:a16="http://schemas.microsoft.com/office/drawing/2014/main" id="{B2A5F4CB-DFF6-4F27-9204-54BFE750D960}"/>
              </a:ext>
            </a:extLst>
          </p:cNvPr>
          <p:cNvPicPr>
            <a:picLocks noChangeAspect="1"/>
          </p:cNvPicPr>
          <p:nvPr/>
        </p:nvPicPr>
        <p:blipFill>
          <a:blip r:embed="rId5"/>
          <a:stretch>
            <a:fillRect/>
          </a:stretch>
        </p:blipFill>
        <p:spPr>
          <a:xfrm>
            <a:off x="917575" y="5111466"/>
            <a:ext cx="6067425" cy="542925"/>
          </a:xfrm>
          <a:prstGeom prst="rect">
            <a:avLst/>
          </a:prstGeom>
        </p:spPr>
      </p:pic>
      <p:pic>
        <p:nvPicPr>
          <p:cNvPr id="13" name="Picture 12">
            <a:extLst>
              <a:ext uri="{FF2B5EF4-FFF2-40B4-BE49-F238E27FC236}">
                <a16:creationId xmlns:a16="http://schemas.microsoft.com/office/drawing/2014/main" id="{72607A44-B75C-4006-B35D-F9F8357DF2D5}"/>
              </a:ext>
            </a:extLst>
          </p:cNvPr>
          <p:cNvPicPr>
            <a:picLocks noChangeAspect="1"/>
          </p:cNvPicPr>
          <p:nvPr/>
        </p:nvPicPr>
        <p:blipFill>
          <a:blip r:embed="rId6"/>
          <a:stretch>
            <a:fillRect/>
          </a:stretch>
        </p:blipFill>
        <p:spPr>
          <a:xfrm>
            <a:off x="917575" y="5622561"/>
            <a:ext cx="6067425" cy="800100"/>
          </a:xfrm>
          <a:prstGeom prst="rect">
            <a:avLst/>
          </a:prstGeom>
        </p:spPr>
      </p:pic>
    </p:spTree>
    <p:extLst>
      <p:ext uri="{BB962C8B-B14F-4D97-AF65-F5344CB8AC3E}">
        <p14:creationId xmlns:p14="http://schemas.microsoft.com/office/powerpoint/2010/main" val="19992056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C981-FEA7-4087-AB9C-258DA9D2414D}"/>
              </a:ext>
            </a:extLst>
          </p:cNvPr>
          <p:cNvSpPr>
            <a:spLocks noGrp="1"/>
          </p:cNvSpPr>
          <p:nvPr>
            <p:ph type="title"/>
          </p:nvPr>
        </p:nvSpPr>
        <p:spPr/>
        <p:txBody>
          <a:bodyPr/>
          <a:lstStyle/>
          <a:p>
            <a:pPr algn="ctr"/>
            <a:r>
              <a:rPr lang="es-AR"/>
              <a:t>Manejo de Archivos</a:t>
            </a:r>
            <a:endParaRPr lang="en-US" dirty="0"/>
          </a:p>
        </p:txBody>
      </p:sp>
      <p:pic>
        <p:nvPicPr>
          <p:cNvPr id="5" name="Content Placeholder 4">
            <a:extLst>
              <a:ext uri="{FF2B5EF4-FFF2-40B4-BE49-F238E27FC236}">
                <a16:creationId xmlns:a16="http://schemas.microsoft.com/office/drawing/2014/main" id="{55468689-72E9-4B69-82CD-3F8EE9695348}"/>
              </a:ext>
            </a:extLst>
          </p:cNvPr>
          <p:cNvPicPr>
            <a:picLocks noGrp="1" noChangeAspect="1"/>
          </p:cNvPicPr>
          <p:nvPr>
            <p:ph idx="1"/>
          </p:nvPr>
        </p:nvPicPr>
        <p:blipFill>
          <a:blip r:embed="rId2"/>
          <a:stretch>
            <a:fillRect/>
          </a:stretch>
        </p:blipFill>
        <p:spPr>
          <a:xfrm>
            <a:off x="1394884" y="1853248"/>
            <a:ext cx="5857875" cy="657225"/>
          </a:xfrm>
        </p:spPr>
      </p:pic>
      <p:pic>
        <p:nvPicPr>
          <p:cNvPr id="7" name="Picture 6">
            <a:extLst>
              <a:ext uri="{FF2B5EF4-FFF2-40B4-BE49-F238E27FC236}">
                <a16:creationId xmlns:a16="http://schemas.microsoft.com/office/drawing/2014/main" id="{627A85F7-B47C-459F-9D0B-A1314DF222E2}"/>
              </a:ext>
            </a:extLst>
          </p:cNvPr>
          <p:cNvPicPr>
            <a:picLocks noChangeAspect="1"/>
          </p:cNvPicPr>
          <p:nvPr/>
        </p:nvPicPr>
        <p:blipFill>
          <a:blip r:embed="rId3"/>
          <a:stretch>
            <a:fillRect/>
          </a:stretch>
        </p:blipFill>
        <p:spPr>
          <a:xfrm>
            <a:off x="1394884" y="2578743"/>
            <a:ext cx="5857875" cy="876300"/>
          </a:xfrm>
          <a:prstGeom prst="rect">
            <a:avLst/>
          </a:prstGeom>
        </p:spPr>
      </p:pic>
    </p:spTree>
    <p:extLst>
      <p:ext uri="{BB962C8B-B14F-4D97-AF65-F5344CB8AC3E}">
        <p14:creationId xmlns:p14="http://schemas.microsoft.com/office/powerpoint/2010/main" val="27905422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7B917-9C4B-4628-9BFB-415F9520ED6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Manejo de excepciones</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8D65F8D-7543-47A2-9FDE-974CCDD40D17}"/>
              </a:ext>
            </a:extLst>
          </p:cNvPr>
          <p:cNvPicPr>
            <a:picLocks noGrp="1" noChangeAspect="1"/>
          </p:cNvPicPr>
          <p:nvPr>
            <p:ph idx="1"/>
          </p:nvPr>
        </p:nvPicPr>
        <p:blipFill>
          <a:blip r:embed="rId6"/>
          <a:stretch>
            <a:fillRect/>
          </a:stretch>
        </p:blipFill>
        <p:spPr>
          <a:xfrm>
            <a:off x="741217" y="1477404"/>
            <a:ext cx="6695474" cy="3286438"/>
          </a:xfrm>
          <a:prstGeom prst="rect">
            <a:avLst/>
          </a:prstGeom>
          <a:effectLst/>
        </p:spPr>
      </p:pic>
    </p:spTree>
    <p:extLst>
      <p:ext uri="{BB962C8B-B14F-4D97-AF65-F5344CB8AC3E}">
        <p14:creationId xmlns:p14="http://schemas.microsoft.com/office/powerpoint/2010/main" val="711593043"/>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JSON</a:t>
            </a:r>
          </a:p>
        </p:txBody>
      </p:sp>
      <p:sp>
        <p:nvSpPr>
          <p:cNvPr id="3" name="Marcador de contenido 2"/>
          <p:cNvSpPr>
            <a:spLocks noGrp="1"/>
          </p:cNvSpPr>
          <p:nvPr>
            <p:ph idx="1"/>
          </p:nvPr>
        </p:nvSpPr>
        <p:spPr/>
        <p:txBody>
          <a:bodyPr/>
          <a:lstStyle/>
          <a:p>
            <a:pPr marL="0" indent="0">
              <a:buNone/>
            </a:pPr>
            <a:r>
              <a:rPr lang="es-ES" dirty="0"/>
              <a:t>Convertir de JSON a Python</a:t>
            </a:r>
          </a:p>
          <a:p>
            <a:endParaRPr lang="es-ES" dirty="0"/>
          </a:p>
        </p:txBody>
      </p:sp>
      <p:pic>
        <p:nvPicPr>
          <p:cNvPr id="4" name="Imagen 3"/>
          <p:cNvPicPr>
            <a:picLocks noChangeAspect="1"/>
          </p:cNvPicPr>
          <p:nvPr/>
        </p:nvPicPr>
        <p:blipFill>
          <a:blip r:embed="rId2"/>
          <a:stretch>
            <a:fillRect/>
          </a:stretch>
        </p:blipFill>
        <p:spPr>
          <a:xfrm>
            <a:off x="1210677" y="2764756"/>
            <a:ext cx="8366459" cy="3287127"/>
          </a:xfrm>
          <a:prstGeom prst="rect">
            <a:avLst/>
          </a:prstGeom>
        </p:spPr>
      </p:pic>
    </p:spTree>
    <p:extLst>
      <p:ext uri="{BB962C8B-B14F-4D97-AF65-F5344CB8AC3E}">
        <p14:creationId xmlns:p14="http://schemas.microsoft.com/office/powerpoint/2010/main" val="2085458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Python – JSON </a:t>
            </a:r>
          </a:p>
        </p:txBody>
      </p:sp>
      <p:sp>
        <p:nvSpPr>
          <p:cNvPr id="3" name="Marcador de contenido 2"/>
          <p:cNvSpPr>
            <a:spLocks noGrp="1"/>
          </p:cNvSpPr>
          <p:nvPr>
            <p:ph idx="1"/>
          </p:nvPr>
        </p:nvSpPr>
        <p:spPr/>
        <p:txBody>
          <a:bodyPr/>
          <a:lstStyle/>
          <a:p>
            <a:pPr marL="0" indent="0">
              <a:buNone/>
            </a:pPr>
            <a:r>
              <a:rPr lang="es-ES" dirty="0"/>
              <a:t>Convertir de JSON a Python</a:t>
            </a:r>
          </a:p>
          <a:p>
            <a:endParaRPr lang="es-ES" dirty="0"/>
          </a:p>
          <a:p>
            <a:endParaRPr lang="es-ES" dirty="0"/>
          </a:p>
        </p:txBody>
      </p:sp>
      <p:pic>
        <p:nvPicPr>
          <p:cNvPr id="4" name="Imagen 3"/>
          <p:cNvPicPr>
            <a:picLocks noChangeAspect="1"/>
          </p:cNvPicPr>
          <p:nvPr/>
        </p:nvPicPr>
        <p:blipFill>
          <a:blip r:embed="rId2"/>
          <a:stretch>
            <a:fillRect/>
          </a:stretch>
        </p:blipFill>
        <p:spPr>
          <a:xfrm>
            <a:off x="1311442" y="2569995"/>
            <a:ext cx="9204158" cy="3678404"/>
          </a:xfrm>
          <a:prstGeom prst="rect">
            <a:avLst/>
          </a:prstGeom>
        </p:spPr>
      </p:pic>
    </p:spTree>
    <p:extLst>
      <p:ext uri="{BB962C8B-B14F-4D97-AF65-F5344CB8AC3E}">
        <p14:creationId xmlns:p14="http://schemas.microsoft.com/office/powerpoint/2010/main" val="421223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0577B-211F-4A6A-B5DA-0BF84ACFF683}"/>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Python - Curiosidades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E9F1645-C75D-4CCC-929B-1B2A171E5DE4}"/>
              </a:ext>
            </a:extLst>
          </p:cNvPr>
          <p:cNvPicPr>
            <a:picLocks noGrp="1" noChangeAspect="1"/>
          </p:cNvPicPr>
          <p:nvPr>
            <p:ph idx="1"/>
          </p:nvPr>
        </p:nvPicPr>
        <p:blipFill>
          <a:blip r:embed="rId6"/>
          <a:stretch>
            <a:fillRect/>
          </a:stretch>
        </p:blipFill>
        <p:spPr>
          <a:xfrm>
            <a:off x="266219" y="277792"/>
            <a:ext cx="7008004" cy="5960962"/>
          </a:xfrm>
          <a:prstGeom prst="rect">
            <a:avLst/>
          </a:prstGeom>
          <a:effectLst/>
        </p:spPr>
      </p:pic>
    </p:spTree>
    <p:extLst>
      <p:ext uri="{BB962C8B-B14F-4D97-AF65-F5344CB8AC3E}">
        <p14:creationId xmlns:p14="http://schemas.microsoft.com/office/powerpoint/2010/main" val="8713331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50DBD-426F-4E4D-A5FE-F8FD343CB9D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Python - Curiosidades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F68490A-0631-4717-ABF6-56966C2BA0D8}"/>
              </a:ext>
            </a:extLst>
          </p:cNvPr>
          <p:cNvPicPr>
            <a:picLocks noGrp="1" noChangeAspect="1"/>
          </p:cNvPicPr>
          <p:nvPr>
            <p:ph idx="1"/>
          </p:nvPr>
        </p:nvPicPr>
        <p:blipFill>
          <a:blip r:embed="rId6"/>
          <a:stretch>
            <a:fillRect/>
          </a:stretch>
        </p:blipFill>
        <p:spPr>
          <a:xfrm>
            <a:off x="231494" y="625033"/>
            <a:ext cx="7004330" cy="5810491"/>
          </a:xfrm>
          <a:prstGeom prst="rect">
            <a:avLst/>
          </a:prstGeom>
          <a:effectLst/>
        </p:spPr>
      </p:pic>
    </p:spTree>
    <p:extLst>
      <p:ext uri="{BB962C8B-B14F-4D97-AF65-F5344CB8AC3E}">
        <p14:creationId xmlns:p14="http://schemas.microsoft.com/office/powerpoint/2010/main" val="223687053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E12DB2A2549134CBE620A737C376F56" ma:contentTypeVersion="2" ma:contentTypeDescription="Crear nuevo documento." ma:contentTypeScope="" ma:versionID="5be06ed0d2f7c6fb3e0b2cd359321d57">
  <xsd:schema xmlns:xsd="http://www.w3.org/2001/XMLSchema" xmlns:xs="http://www.w3.org/2001/XMLSchema" xmlns:p="http://schemas.microsoft.com/office/2006/metadata/properties" xmlns:ns2="b5b56112-46f6-457f-90f6-f5ac8c635e46" targetNamespace="http://schemas.microsoft.com/office/2006/metadata/properties" ma:root="true" ma:fieldsID="a06f33c872ba706309de71c5faa7edae" ns2:_="">
    <xsd:import namespace="b5b56112-46f6-457f-90f6-f5ac8c635e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56112-46f6-457f-90f6-f5ac8c635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7F5FDE-811F-4047-AC9A-C34A5B3162CB}"/>
</file>

<file path=customXml/itemProps2.xml><?xml version="1.0" encoding="utf-8"?>
<ds:datastoreItem xmlns:ds="http://schemas.openxmlformats.org/officeDocument/2006/customXml" ds:itemID="{EF98C626-5078-47A8-8573-F033A216A5A7}"/>
</file>

<file path=customXml/itemProps3.xml><?xml version="1.0" encoding="utf-8"?>
<ds:datastoreItem xmlns:ds="http://schemas.openxmlformats.org/officeDocument/2006/customXml" ds:itemID="{AD9EA46E-A48D-46C6-A34B-3F151FC0E096}"/>
</file>

<file path=docProps/app.xml><?xml version="1.0" encoding="utf-8"?>
<Properties xmlns="http://schemas.openxmlformats.org/officeDocument/2006/extended-properties" xmlns:vt="http://schemas.openxmlformats.org/officeDocument/2006/docPropsVTypes">
  <Template>Ion</Template>
  <TotalTime>286</TotalTime>
  <Words>2841</Words>
  <Application>Microsoft Office PowerPoint</Application>
  <PresentationFormat>Widescreen</PresentationFormat>
  <Paragraphs>324</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Century Gothic</vt:lpstr>
      <vt:lpstr>Consolas</vt:lpstr>
      <vt:lpstr>Wingdings 3</vt:lpstr>
      <vt:lpstr>Ion</vt:lpstr>
      <vt:lpstr>Python</vt:lpstr>
      <vt:lpstr>Python</vt:lpstr>
      <vt:lpstr>Python</vt:lpstr>
      <vt:lpstr>Python </vt:lpstr>
      <vt:lpstr>Python </vt:lpstr>
      <vt:lpstr>Python – Uso actual</vt:lpstr>
      <vt:lpstr>Python – Uso actual</vt:lpstr>
      <vt:lpstr>Python - Curiosidades</vt:lpstr>
      <vt:lpstr>Python - Curiosidades</vt:lpstr>
      <vt:lpstr>Python</vt:lpstr>
      <vt:lpstr>Python – Lenguaje interpretado</vt:lpstr>
      <vt:lpstr>Python  - comparando con C++</vt:lpstr>
      <vt:lpstr>Python -Sintaxis </vt:lpstr>
      <vt:lpstr>Python - Sintaxis</vt:lpstr>
      <vt:lpstr>Python - Comentarios</vt:lpstr>
      <vt:lpstr>Python  - Variables</vt:lpstr>
      <vt:lpstr>Python - Variables</vt:lpstr>
      <vt:lpstr>Python – Variables y palabras reservadas</vt:lpstr>
      <vt:lpstr>Python - Variables</vt:lpstr>
      <vt:lpstr>Python  - Operadores</vt:lpstr>
      <vt:lpstr>Python - Operadores</vt:lpstr>
      <vt:lpstr>Python – Operadores y precedencia</vt:lpstr>
      <vt:lpstr>Python – Operaciones sobre Cadenas</vt:lpstr>
      <vt:lpstr>Python – Descomprimir una lista</vt:lpstr>
      <vt:lpstr>Python – Print()</vt:lpstr>
      <vt:lpstr>Python – Print()</vt:lpstr>
      <vt:lpstr>Python – Tipos de datos</vt:lpstr>
      <vt:lpstr>Python – Tipos de Datos</vt:lpstr>
      <vt:lpstr>Tipos de datos Enteros</vt:lpstr>
      <vt:lpstr>Tipos de datos Flotantes</vt:lpstr>
      <vt:lpstr>Python – Tipos de datos</vt:lpstr>
      <vt:lpstr>Python - Cast</vt:lpstr>
      <vt:lpstr>Python Funciones Matemáticas</vt:lpstr>
      <vt:lpstr>Funciones Predefinidas</vt:lpstr>
      <vt:lpstr>Funciones predefinidas</vt:lpstr>
      <vt:lpstr>Python – Composición de funciones</vt:lpstr>
      <vt:lpstr>Python – Creando funciones </vt:lpstr>
      <vt:lpstr>Python – Creando funciones</vt:lpstr>
      <vt:lpstr>Python – Operador Módulo</vt:lpstr>
      <vt:lpstr>Python – Expresiones Booleanas</vt:lpstr>
      <vt:lpstr>Python – Uso de condicionales</vt:lpstr>
      <vt:lpstr>Python - Recursividad</vt:lpstr>
      <vt:lpstr>Python Recursividad</vt:lpstr>
      <vt:lpstr>Python – Entrada por teclado</vt:lpstr>
      <vt:lpstr>Python – Comprobación de tipos</vt:lpstr>
      <vt:lpstr>Python- Uso de Random</vt:lpstr>
      <vt:lpstr>Python – Sentencia while</vt:lpstr>
      <vt:lpstr>Python -Sentencia While</vt:lpstr>
      <vt:lpstr>Python - Matrices</vt:lpstr>
      <vt:lpstr>Python - Strings</vt:lpstr>
      <vt:lpstr>Pyhon - Strings</vt:lpstr>
      <vt:lpstr>Python - Strings</vt:lpstr>
      <vt:lpstr>Python - Strings</vt:lpstr>
      <vt:lpstr>Python – String Conversión</vt:lpstr>
      <vt:lpstr>Python - Strings</vt:lpstr>
      <vt:lpstr>Python – Módulo String</vt:lpstr>
      <vt:lpstr>Python</vt:lpstr>
      <vt:lpstr>Python</vt:lpstr>
      <vt:lpstr>Python</vt:lpstr>
      <vt:lpstr>Python</vt:lpstr>
      <vt:lpstr>Python</vt:lpstr>
      <vt:lpstr>Python – Colecciones</vt:lpstr>
      <vt:lpstr>Python - Listas</vt:lpstr>
      <vt:lpstr>Python - Listas</vt:lpstr>
      <vt:lpstr>Python - Listas</vt:lpstr>
      <vt:lpstr>Python - Listas</vt:lpstr>
      <vt:lpstr>Python  - Listas</vt:lpstr>
      <vt:lpstr>Python - Listas</vt:lpstr>
      <vt:lpstr>Python - Listas</vt:lpstr>
      <vt:lpstr>Python – Tuplas </vt:lpstr>
      <vt:lpstr>Python - Sets</vt:lpstr>
      <vt:lpstr>Python - Sets</vt:lpstr>
      <vt:lpstr>Python - Diccionarios</vt:lpstr>
      <vt:lpstr>Python - Diccionarios</vt:lpstr>
      <vt:lpstr>Manejo de Archivos</vt:lpstr>
      <vt:lpstr>Manejo de Archivos</vt:lpstr>
      <vt:lpstr>Manejo de excepciones</vt:lpstr>
      <vt:lpstr>Python - JSON</vt:lpstr>
      <vt:lpstr>Python – JSON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matuolivadaniele@gmail.com</dc:creator>
  <cp:lastModifiedBy>Daniele, Valeria</cp:lastModifiedBy>
  <cp:revision>121</cp:revision>
  <dcterms:created xsi:type="dcterms:W3CDTF">2022-07-22T17:25:15Z</dcterms:created>
  <dcterms:modified xsi:type="dcterms:W3CDTF">2022-10-13T12:24:47Z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0x0101001E12DB2A2549134CBE620A737C376F56</vt:lpwstr>
  </property>
</Properties>
</file>