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56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537E22-236F-4377-84DC-197211D0CC3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57A15A-10E6-4150-B9B9-DECEDA3BCD53}">
      <dgm:prSet custT="1"/>
      <dgm:spPr/>
      <dgm:t>
        <a:bodyPr/>
        <a:lstStyle/>
        <a:p>
          <a:r>
            <a:rPr lang="en-GB" sz="1800" dirty="0"/>
            <a:t>Dataset containing multimodal data from a large study investigating the effects of ischemic stroke on cerebral </a:t>
          </a:r>
          <a:r>
            <a:rPr lang="en-GB" sz="1800" dirty="0" err="1"/>
            <a:t>vasoregulation</a:t>
          </a:r>
          <a:r>
            <a:rPr lang="en-GB" sz="1800" dirty="0"/>
            <a:t>. </a:t>
          </a:r>
          <a:endParaRPr lang="en-US" sz="1800" dirty="0"/>
        </a:p>
      </dgm:t>
    </dgm:pt>
    <dgm:pt modelId="{60EF8C9F-8DB7-423D-8BB3-259DF30BC991}" type="parTrans" cxnId="{AAE3AFC6-65A9-40F9-B60B-23AE54BBF462}">
      <dgm:prSet/>
      <dgm:spPr/>
      <dgm:t>
        <a:bodyPr/>
        <a:lstStyle/>
        <a:p>
          <a:endParaRPr lang="en-US"/>
        </a:p>
      </dgm:t>
    </dgm:pt>
    <dgm:pt modelId="{CFD7ED56-0EF0-48A4-B494-27D8A04689F9}" type="sibTrans" cxnId="{AAE3AFC6-65A9-40F9-B60B-23AE54BBF462}">
      <dgm:prSet/>
      <dgm:spPr/>
      <dgm:t>
        <a:bodyPr/>
        <a:lstStyle/>
        <a:p>
          <a:endParaRPr lang="en-US"/>
        </a:p>
      </dgm:t>
    </dgm:pt>
    <dgm:pt modelId="{5B6F27F6-D8C9-4131-B9C1-2A215BC75C47}">
      <dgm:prSet/>
      <dgm:spPr/>
      <dgm:t>
        <a:bodyPr/>
        <a:lstStyle/>
        <a:p>
          <a:r>
            <a:rPr lang="en-GB" dirty="0"/>
            <a:t>60 subjects who suffered strokes and 60 control subjects.</a:t>
          </a:r>
          <a:endParaRPr lang="en-US" dirty="0"/>
        </a:p>
      </dgm:t>
    </dgm:pt>
    <dgm:pt modelId="{2F680A9E-5F38-4D60-906E-F58A1DFD7BBB}" type="parTrans" cxnId="{F0A21FD8-22B4-4226-8299-6D233744A1F8}">
      <dgm:prSet/>
      <dgm:spPr/>
      <dgm:t>
        <a:bodyPr/>
        <a:lstStyle/>
        <a:p>
          <a:endParaRPr lang="en-US"/>
        </a:p>
      </dgm:t>
    </dgm:pt>
    <dgm:pt modelId="{A2626BA1-9A0D-4F3A-A4EF-01CFB4FD9EC2}" type="sibTrans" cxnId="{F0A21FD8-22B4-4226-8299-6D233744A1F8}">
      <dgm:prSet/>
      <dgm:spPr/>
      <dgm:t>
        <a:bodyPr/>
        <a:lstStyle/>
        <a:p>
          <a:endParaRPr lang="en-US"/>
        </a:p>
      </dgm:t>
    </dgm:pt>
    <dgm:pt modelId="{B4097044-46CE-482B-BBFF-7FF0818E1BF2}" type="pres">
      <dgm:prSet presAssocID="{78537E22-236F-4377-84DC-197211D0CC34}" presName="root" presStyleCnt="0">
        <dgm:presLayoutVars>
          <dgm:dir/>
          <dgm:resizeHandles val="exact"/>
        </dgm:presLayoutVars>
      </dgm:prSet>
      <dgm:spPr/>
    </dgm:pt>
    <dgm:pt modelId="{259F19BC-B060-43B0-A771-CBEC90ED8AD4}" type="pres">
      <dgm:prSet presAssocID="{2757A15A-10E6-4150-B9B9-DECEDA3BCD53}" presName="compNode" presStyleCnt="0"/>
      <dgm:spPr/>
    </dgm:pt>
    <dgm:pt modelId="{D8C65626-6C3A-43B1-B5EC-F816F03CF696}" type="pres">
      <dgm:prSet presAssocID="{2757A15A-10E6-4150-B9B9-DECEDA3BCD5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EA0A237F-3CB9-488A-AD9A-C5772270AD2B}" type="pres">
      <dgm:prSet presAssocID="{2757A15A-10E6-4150-B9B9-DECEDA3BCD53}" presName="spaceRect" presStyleCnt="0"/>
      <dgm:spPr/>
    </dgm:pt>
    <dgm:pt modelId="{3FCDF2DD-7388-4287-9372-085F7B42E6B5}" type="pres">
      <dgm:prSet presAssocID="{2757A15A-10E6-4150-B9B9-DECEDA3BCD53}" presName="textRect" presStyleLbl="revTx" presStyleIdx="0" presStyleCnt="2">
        <dgm:presLayoutVars>
          <dgm:chMax val="1"/>
          <dgm:chPref val="1"/>
        </dgm:presLayoutVars>
      </dgm:prSet>
      <dgm:spPr/>
    </dgm:pt>
    <dgm:pt modelId="{4BD279DD-2B72-405A-B1AE-1A22035330FD}" type="pres">
      <dgm:prSet presAssocID="{CFD7ED56-0EF0-48A4-B494-27D8A04689F9}" presName="sibTrans" presStyleCnt="0"/>
      <dgm:spPr/>
    </dgm:pt>
    <dgm:pt modelId="{ADDF6224-3F86-4287-8981-527A8E5A2D7E}" type="pres">
      <dgm:prSet presAssocID="{5B6F27F6-D8C9-4131-B9C1-2A215BC75C47}" presName="compNode" presStyleCnt="0"/>
      <dgm:spPr/>
    </dgm:pt>
    <dgm:pt modelId="{4037F394-FCC2-4363-9E79-F5443E182DE3}" type="pres">
      <dgm:prSet presAssocID="{5B6F27F6-D8C9-4131-B9C1-2A215BC75C4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A86D92A1-45C9-49A2-B8EC-647CCE358465}" type="pres">
      <dgm:prSet presAssocID="{5B6F27F6-D8C9-4131-B9C1-2A215BC75C47}" presName="spaceRect" presStyleCnt="0"/>
      <dgm:spPr/>
    </dgm:pt>
    <dgm:pt modelId="{D5686E5E-E18A-4EB4-9689-19225B7C62F1}" type="pres">
      <dgm:prSet presAssocID="{5B6F27F6-D8C9-4131-B9C1-2A215BC75C4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FFFF751-9B17-4287-B9BF-A21AA4278125}" type="presOf" srcId="{5B6F27F6-D8C9-4131-B9C1-2A215BC75C47}" destId="{D5686E5E-E18A-4EB4-9689-19225B7C62F1}" srcOrd="0" destOrd="0" presId="urn:microsoft.com/office/officeart/2018/2/layout/IconLabelList"/>
    <dgm:cxn modelId="{7DAB6EAD-0023-475C-9951-58F9CE0A5756}" type="presOf" srcId="{78537E22-236F-4377-84DC-197211D0CC34}" destId="{B4097044-46CE-482B-BBFF-7FF0818E1BF2}" srcOrd="0" destOrd="0" presId="urn:microsoft.com/office/officeart/2018/2/layout/IconLabelList"/>
    <dgm:cxn modelId="{AAE3AFC6-65A9-40F9-B60B-23AE54BBF462}" srcId="{78537E22-236F-4377-84DC-197211D0CC34}" destId="{2757A15A-10E6-4150-B9B9-DECEDA3BCD53}" srcOrd="0" destOrd="0" parTransId="{60EF8C9F-8DB7-423D-8BB3-259DF30BC991}" sibTransId="{CFD7ED56-0EF0-48A4-B494-27D8A04689F9}"/>
    <dgm:cxn modelId="{D4F117D6-41A6-4C8A-A891-8AE298372C82}" type="presOf" srcId="{2757A15A-10E6-4150-B9B9-DECEDA3BCD53}" destId="{3FCDF2DD-7388-4287-9372-085F7B42E6B5}" srcOrd="0" destOrd="0" presId="urn:microsoft.com/office/officeart/2018/2/layout/IconLabelList"/>
    <dgm:cxn modelId="{F0A21FD8-22B4-4226-8299-6D233744A1F8}" srcId="{78537E22-236F-4377-84DC-197211D0CC34}" destId="{5B6F27F6-D8C9-4131-B9C1-2A215BC75C47}" srcOrd="1" destOrd="0" parTransId="{2F680A9E-5F38-4D60-906E-F58A1DFD7BBB}" sibTransId="{A2626BA1-9A0D-4F3A-A4EF-01CFB4FD9EC2}"/>
    <dgm:cxn modelId="{5C501378-7CBD-48B8-A917-6C91C4AB4C5C}" type="presParOf" srcId="{B4097044-46CE-482B-BBFF-7FF0818E1BF2}" destId="{259F19BC-B060-43B0-A771-CBEC90ED8AD4}" srcOrd="0" destOrd="0" presId="urn:microsoft.com/office/officeart/2018/2/layout/IconLabelList"/>
    <dgm:cxn modelId="{A398D7A5-FED7-4534-A0DD-2732BC32A0E5}" type="presParOf" srcId="{259F19BC-B060-43B0-A771-CBEC90ED8AD4}" destId="{D8C65626-6C3A-43B1-B5EC-F816F03CF696}" srcOrd="0" destOrd="0" presId="urn:microsoft.com/office/officeart/2018/2/layout/IconLabelList"/>
    <dgm:cxn modelId="{76B96E87-70A0-476A-BB1A-6F89EE441A7B}" type="presParOf" srcId="{259F19BC-B060-43B0-A771-CBEC90ED8AD4}" destId="{EA0A237F-3CB9-488A-AD9A-C5772270AD2B}" srcOrd="1" destOrd="0" presId="urn:microsoft.com/office/officeart/2018/2/layout/IconLabelList"/>
    <dgm:cxn modelId="{3D32468F-6D0C-42E6-8CB9-F3F41E47CB38}" type="presParOf" srcId="{259F19BC-B060-43B0-A771-CBEC90ED8AD4}" destId="{3FCDF2DD-7388-4287-9372-085F7B42E6B5}" srcOrd="2" destOrd="0" presId="urn:microsoft.com/office/officeart/2018/2/layout/IconLabelList"/>
    <dgm:cxn modelId="{A2AB564C-79DF-4BF2-96F8-A1BE4362A271}" type="presParOf" srcId="{B4097044-46CE-482B-BBFF-7FF0818E1BF2}" destId="{4BD279DD-2B72-405A-B1AE-1A22035330FD}" srcOrd="1" destOrd="0" presId="urn:microsoft.com/office/officeart/2018/2/layout/IconLabelList"/>
    <dgm:cxn modelId="{318D6E56-BD90-4B4C-B865-72C2457FDB0C}" type="presParOf" srcId="{B4097044-46CE-482B-BBFF-7FF0818E1BF2}" destId="{ADDF6224-3F86-4287-8981-527A8E5A2D7E}" srcOrd="2" destOrd="0" presId="urn:microsoft.com/office/officeart/2018/2/layout/IconLabelList"/>
    <dgm:cxn modelId="{8CE7A90B-6450-46FB-B578-208D5AF06C51}" type="presParOf" srcId="{ADDF6224-3F86-4287-8981-527A8E5A2D7E}" destId="{4037F394-FCC2-4363-9E79-F5443E182DE3}" srcOrd="0" destOrd="0" presId="urn:microsoft.com/office/officeart/2018/2/layout/IconLabelList"/>
    <dgm:cxn modelId="{D2DA70D5-1889-45CD-8DBC-59ED4C1E611C}" type="presParOf" srcId="{ADDF6224-3F86-4287-8981-527A8E5A2D7E}" destId="{A86D92A1-45C9-49A2-B8EC-647CCE358465}" srcOrd="1" destOrd="0" presId="urn:microsoft.com/office/officeart/2018/2/layout/IconLabelList"/>
    <dgm:cxn modelId="{E9581644-A24A-42DA-9E0A-2AAB247BCD0C}" type="presParOf" srcId="{ADDF6224-3F86-4287-8981-527A8E5A2D7E}" destId="{D5686E5E-E18A-4EB4-9689-19225B7C62F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65626-6C3A-43B1-B5EC-F816F03CF696}">
      <dsp:nvSpPr>
        <dsp:cNvPr id="0" name=""/>
        <dsp:cNvSpPr/>
      </dsp:nvSpPr>
      <dsp:spPr>
        <a:xfrm>
          <a:off x="1747800" y="58201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DF2DD-7388-4287-9372-085F7B42E6B5}">
      <dsp:nvSpPr>
        <dsp:cNvPr id="0" name=""/>
        <dsp:cNvSpPr/>
      </dsp:nvSpPr>
      <dsp:spPr>
        <a:xfrm>
          <a:off x="559800" y="3004322"/>
          <a:ext cx="432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Dataset containing multimodal data from a large study investigating the effects of ischemic stroke on cerebral </a:t>
          </a:r>
          <a:r>
            <a:rPr lang="en-GB" sz="1800" kern="1200" dirty="0" err="1"/>
            <a:t>vasoregulation</a:t>
          </a:r>
          <a:r>
            <a:rPr lang="en-GB" sz="1800" kern="1200" dirty="0"/>
            <a:t>. </a:t>
          </a:r>
          <a:endParaRPr lang="en-US" sz="1800" kern="1200" dirty="0"/>
        </a:p>
      </dsp:txBody>
      <dsp:txXfrm>
        <a:off x="559800" y="3004322"/>
        <a:ext cx="4320000" cy="765000"/>
      </dsp:txXfrm>
    </dsp:sp>
    <dsp:sp modelId="{4037F394-FCC2-4363-9E79-F5443E182DE3}">
      <dsp:nvSpPr>
        <dsp:cNvPr id="0" name=""/>
        <dsp:cNvSpPr/>
      </dsp:nvSpPr>
      <dsp:spPr>
        <a:xfrm>
          <a:off x="6823800" y="58201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86E5E-E18A-4EB4-9689-19225B7C62F1}">
      <dsp:nvSpPr>
        <dsp:cNvPr id="0" name=""/>
        <dsp:cNvSpPr/>
      </dsp:nvSpPr>
      <dsp:spPr>
        <a:xfrm>
          <a:off x="5635800" y="3004322"/>
          <a:ext cx="432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60 subjects who suffered strokes and 60 control subjects.</a:t>
          </a:r>
          <a:endParaRPr lang="en-US" sz="2600" kern="1200" dirty="0"/>
        </a:p>
      </dsp:txBody>
      <dsp:txXfrm>
        <a:off x="5635800" y="3004322"/>
        <a:ext cx="4320000" cy="76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A086-CE88-4E4D-9BB0-51A2C4E72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F18FD-626D-9B43-A865-D3A82E2A9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EA1DD-9061-EB43-B953-B1C26027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9EAC-06BD-4346-B601-329CCCE1B53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3404D-18DF-654D-B62F-B2221E0C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59F60-846C-6649-AC76-0C8035AE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5B33-685F-3A4F-BA69-A13C58F4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7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B467-770C-B347-AFEB-0FB4CA26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C7885-E5E7-AF47-902A-D2A7AFE48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9BBFA-BC41-134A-80FD-AC70BE57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9EAC-06BD-4346-B601-329CCCE1B53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CC2BB-5956-B04C-8AF2-01AC8D6C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7000C-88A3-BD4A-837E-2BE6C464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5B33-685F-3A4F-BA69-A13C58F4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6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69701-29E3-3D48-B2DE-ADB7AE71A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B2F6C-3634-C946-B3F8-09CDFC7A1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F94C0-9B50-764E-8E35-A0C2DE0C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9EAC-06BD-4346-B601-329CCCE1B53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5A0D4-514D-0944-96D7-C5B17D18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8E9C8-03C2-704A-BA92-5A8E8380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5B33-685F-3A4F-BA69-A13C58F4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4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B302-D62F-9743-8817-8CF42748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1510E-FBA9-BE44-B51C-9453BE8C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7E9FC-44DF-1240-97DB-EBCF949B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9EAC-06BD-4346-B601-329CCCE1B53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CE703-A83E-FF4F-9C16-02826832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391B9-31B3-D048-A99C-23D2E30E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5B33-685F-3A4F-BA69-A13C58F4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0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E91F-2629-FD49-BFAA-D14917E5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67132-4F24-7245-A21A-B0A59246D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D95E5-03EB-184E-BCE4-2D1B828E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9EAC-06BD-4346-B601-329CCCE1B53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795-0ADE-6742-8B11-0903B8E0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38268-F352-9349-8281-FCB07CB9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5B33-685F-3A4F-BA69-A13C58F4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30E3-1F6D-574D-91DC-F68E964B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210AB-ED9C-F647-BF2B-FEB135ABF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1EE9-0C39-5446-B272-90B0673A8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8939E-5EFE-6642-B697-CBE65A9D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9EAC-06BD-4346-B601-329CCCE1B53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12306-C69A-4242-AABB-9FCD1491A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2673E-C184-1041-A3BE-CC1632CB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5B33-685F-3A4F-BA69-A13C58F4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1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015E-2F5B-5C42-88B5-47969D3B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9959E-A054-0143-8632-3D59C39BA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B5E4B-4811-4342-AC1E-E10F48BFD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32F84-891B-0345-AC92-BBA339383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28CB3-5364-E041-ABC7-0E23D65AB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D5F52-C4F3-1C40-8D01-264E37F7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9EAC-06BD-4346-B601-329CCCE1B53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887C35-9972-AD4E-8529-EF932AC7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BEE6E-70B0-1D43-A8F0-7F96740A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5B33-685F-3A4F-BA69-A13C58F4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0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6712-D700-CF49-9BD4-2FF64357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80E1C-15D5-A149-AB01-9F7EFEAB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9EAC-06BD-4346-B601-329CCCE1B53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95033-DDDC-4C49-8DE1-9482C1E2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3619D-E5B6-B848-996A-0CB3DD62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5B33-685F-3A4F-BA69-A13C58F4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1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26FF6-9BD7-5042-8970-E8F6781B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9EAC-06BD-4346-B601-329CCCE1B53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BEBD6-C31D-494C-B7D0-D78024C5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22163-7900-9042-95B5-28689309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5B33-685F-3A4F-BA69-A13C58F4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1BF1-1B62-7447-8F5B-BE69F056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8F09B-A09E-BF44-8101-5881F114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08C8B-9181-9747-8727-2A4E33C2D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C7F84-5736-FE44-90B4-CC24E4E3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9EAC-06BD-4346-B601-329CCCE1B53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E58E0-C032-0847-9CA0-BC70AA78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4C164-B668-2D4C-84A2-7F4052D8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5B33-685F-3A4F-BA69-A13C58F4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4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89BE-8D3F-E140-BCAA-07B7F2BC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EDB97-C069-124A-B12C-5B47604F9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165AA-7385-3842-8F24-4127E55CB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83393-47A3-2E46-91FB-61B7511C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9EAC-06BD-4346-B601-329CCCE1B53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CBA3B-D15B-624B-B752-C6F4B744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C7656-6C62-5A4B-8A5F-1FDA95F9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5B33-685F-3A4F-BA69-A13C58F4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6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3F61D-1BD7-734B-815B-6F5A2829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C2E35-C8A9-E249-8F91-2BF39E38B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5B041-065D-F947-B4E7-16B59E7BC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9EAC-06BD-4346-B601-329CCCE1B53E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1226-8374-364C-A5A2-DCC7138E8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D2566-E87F-1E49-8E3E-F02293BE8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85B33-685F-3A4F-BA69-A13C58F4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9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intare.bucaite@kcl.ac.u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98DA-6164-EA4E-AED0-8BE1633C4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43237"/>
          </a:xfrm>
        </p:spPr>
        <p:txBody>
          <a:bodyPr>
            <a:normAutofit fontScale="90000"/>
          </a:bodyPr>
          <a:lstStyle/>
          <a:p>
            <a:br>
              <a:rPr lang="en-GB" b="1" cap="small" dirty="0"/>
            </a:br>
            <a:r>
              <a:rPr lang="en-GB" b="1" cap="small" dirty="0"/>
              <a:t>Model building and exploration of Cerebral </a:t>
            </a:r>
            <a:r>
              <a:rPr lang="en-GB" b="1" cap="small" dirty="0" err="1"/>
              <a:t>Vasoregulation</a:t>
            </a:r>
            <a:r>
              <a:rPr lang="en-GB" b="1" cap="small" dirty="0"/>
              <a:t> in Elderly with Stroke (</a:t>
            </a:r>
            <a:r>
              <a:rPr lang="en-GB" b="1" cap="small" dirty="0" err="1"/>
              <a:t>cves</a:t>
            </a:r>
            <a:r>
              <a:rPr lang="en-GB" b="1" cap="small" dirty="0"/>
              <a:t>) dataset </a:t>
            </a:r>
            <a:br>
              <a:rPr lang="en-GB" b="1" cap="small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C6418-A5EF-6049-A42C-0E32AAAB1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5599"/>
            <a:ext cx="9144000" cy="1655762"/>
          </a:xfrm>
        </p:spPr>
        <p:txBody>
          <a:bodyPr/>
          <a:lstStyle/>
          <a:p>
            <a:pPr algn="r"/>
            <a:r>
              <a:rPr lang="en-US" dirty="0"/>
              <a:t>Gintare Bucaite </a:t>
            </a:r>
            <a:r>
              <a:rPr lang="en-US" dirty="0">
                <a:hlinkClick r:id="rId2"/>
              </a:rPr>
              <a:t>gintare.bucaite@kcl.ac.uk</a:t>
            </a:r>
            <a:endParaRPr lang="en-US" dirty="0"/>
          </a:p>
          <a:p>
            <a:pPr algn="r"/>
            <a:r>
              <a:rPr lang="en-US" dirty="0"/>
              <a:t>April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6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3731-6C55-2545-AD97-B93F78E8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u="sng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4AD97-1FB0-C648-B4E8-CD9F52B98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72437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Ischaemic strokes are caused by blockages which cut off the blood supply to parts of the brain. </a:t>
            </a:r>
          </a:p>
          <a:p>
            <a:r>
              <a:rPr lang="en-GB" dirty="0"/>
              <a:t>There are more than 100,000 strokes in the UK each year.</a:t>
            </a:r>
          </a:p>
          <a:p>
            <a:r>
              <a:rPr lang="en-GB" dirty="0"/>
              <a:t>Stroke is the fourth biggest killer in the UK.</a:t>
            </a:r>
          </a:p>
          <a:p>
            <a:endParaRPr lang="en-US" b="1" dirty="0"/>
          </a:p>
          <a:p>
            <a:r>
              <a:rPr lang="en-US" b="1" dirty="0"/>
              <a:t>Risk factors include: </a:t>
            </a:r>
            <a:r>
              <a:rPr lang="en-GB" dirty="0"/>
              <a:t>hypertension (high blood pressure), high blood cholesterol, diabetes (type 2), being overweight, smoking, alcohol consumption, drug use and lack of physical exercise.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EC28F-14F4-5942-9429-2CADFA854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37" y="662781"/>
            <a:ext cx="2865438" cy="339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BD08-7B8D-2C49-9A6A-8DEB0543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u="sng" dirty="0"/>
              <a:t>CVES study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F1E50D-4D50-4655-8B94-9D46E2D4B6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868930"/>
              </p:ext>
            </p:extLst>
          </p:nvPr>
        </p:nvGraphicFramePr>
        <p:xfrm>
          <a:off x="838200" y="80468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F0E5567-6F9A-C542-ACC1-E1B43D381409}"/>
              </a:ext>
            </a:extLst>
          </p:cNvPr>
          <p:cNvSpPr txBox="1"/>
          <p:nvPr/>
        </p:nvSpPr>
        <p:spPr>
          <a:xfrm>
            <a:off x="204050" y="5591881"/>
            <a:ext cx="11296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Here, the dataset was used to train a linear regression model to predict whether patient has suffered stroke</a:t>
            </a:r>
          </a:p>
        </p:txBody>
      </p:sp>
    </p:spTree>
    <p:extLst>
      <p:ext uri="{BB962C8B-B14F-4D97-AF65-F5344CB8AC3E}">
        <p14:creationId xmlns:p14="http://schemas.microsoft.com/office/powerpoint/2010/main" val="121120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40F6-B146-6A40-B3DF-209A3C34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Visual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5B62C-C6DF-0C41-9882-B0F010598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438"/>
            <a:ext cx="10515600" cy="2227086"/>
          </a:xfrm>
        </p:spPr>
        <p:txBody>
          <a:bodyPr/>
          <a:lstStyle/>
          <a:p>
            <a:r>
              <a:rPr lang="en-US" dirty="0" err="1"/>
              <a:t>Visualise</a:t>
            </a:r>
            <a:r>
              <a:rPr lang="en-US" dirty="0"/>
              <a:t> some of high risk factors (hypertension and high cholesterol)  recorded in the dataset and  associated with stroke.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0F838-B0BF-634E-863A-4B5D3F1DE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8" y="3000200"/>
            <a:ext cx="4648200" cy="3347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6D3B5E-0DD8-8740-868C-088B25461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441" y="2921001"/>
            <a:ext cx="5780671" cy="334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1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2CC4-3F84-114A-A4AA-37A36114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 preprocessing for 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0208D-36BD-3145-B09C-3C040CFA0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Missing values were filled with the mean of the column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x.fillna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()),axis=0)</a:t>
            </a:r>
            <a:endParaRPr lang="en-US" dirty="0"/>
          </a:p>
          <a:p>
            <a:r>
              <a:rPr lang="en-US" dirty="0"/>
              <a:t>Highly correlated features were removed by filtering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df.corr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().abs() </a:t>
            </a:r>
            <a:r>
              <a:rPr lang="en-US" dirty="0">
                <a:cs typeface="Courier New" panose="02070309020205020404" pitchFamily="49" charset="0"/>
              </a:rPr>
              <a:t>with a set threshold (0.7).</a:t>
            </a:r>
          </a:p>
          <a:p>
            <a:r>
              <a:rPr lang="en-US" dirty="0">
                <a:cs typeface="Courier New" panose="02070309020205020404" pitchFamily="49" charset="0"/>
              </a:rPr>
              <a:t>Categorical features were encoded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pd.get_dummies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9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A96C8A-1468-AB42-96EF-776FC7A56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26" y="1266472"/>
            <a:ext cx="9541229" cy="519800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3D4F8D9-1256-CD4B-8DD9-8E48C450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26" y="77433"/>
            <a:ext cx="10515600" cy="1325563"/>
          </a:xfrm>
        </p:spPr>
        <p:txBody>
          <a:bodyPr/>
          <a:lstStyle/>
          <a:p>
            <a:r>
              <a:rPr lang="en-US" u="sng" dirty="0" err="1"/>
              <a:t>LinearRegression</a:t>
            </a:r>
            <a:r>
              <a:rPr lang="en-US" u="sng" dirty="0"/>
              <a:t>() model performance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B7D0FC-8D1A-014E-A0B9-97F33B2A6100}"/>
              </a:ext>
            </a:extLst>
          </p:cNvPr>
          <p:cNvSpPr/>
          <p:nvPr/>
        </p:nvSpPr>
        <p:spPr>
          <a:xfrm>
            <a:off x="359126" y="6039556"/>
            <a:ext cx="3953230" cy="42492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1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233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 Model building and exploration of Cerebral Vasoregulation in Elderly with Stroke (cves) dataset  </vt:lpstr>
      <vt:lpstr>Background</vt:lpstr>
      <vt:lpstr>CVES study</vt:lpstr>
      <vt:lpstr>Visual exploratory data analysis</vt:lpstr>
      <vt:lpstr>Data preprocessing for model building</vt:lpstr>
      <vt:lpstr>LinearRegression() model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Model building and exploration of Cerebral Vasoregulation in Elderly with Stroke (cves) dataset  </dc:title>
  <dc:creator>Bucaite, Gintare</dc:creator>
  <cp:lastModifiedBy>Bucaite, Gintare</cp:lastModifiedBy>
  <cp:revision>3</cp:revision>
  <dcterms:created xsi:type="dcterms:W3CDTF">2019-04-10T15:48:13Z</dcterms:created>
  <dcterms:modified xsi:type="dcterms:W3CDTF">2019-04-10T16:09:44Z</dcterms:modified>
</cp:coreProperties>
</file>