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78" r:id="rId3"/>
    <p:sldId id="261" r:id="rId4"/>
    <p:sldId id="265" r:id="rId5"/>
    <p:sldId id="263" r:id="rId6"/>
    <p:sldId id="272" r:id="rId7"/>
    <p:sldId id="273" r:id="rId8"/>
    <p:sldId id="257" r:id="rId9"/>
    <p:sldId id="260" r:id="rId10"/>
    <p:sldId id="274" r:id="rId11"/>
    <p:sldId id="266" r:id="rId12"/>
    <p:sldId id="267" r:id="rId13"/>
    <p:sldId id="268" r:id="rId14"/>
    <p:sldId id="279" r:id="rId15"/>
    <p:sldId id="271" r:id="rId16"/>
    <p:sldId id="280" r:id="rId17"/>
    <p:sldId id="28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88B"/>
    <a:srgbClr val="0000CC"/>
    <a:srgbClr val="1D3A00"/>
    <a:srgbClr val="FF856D"/>
    <a:srgbClr val="FF2549"/>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CF4A-B0A1-4A00-AFDB-3875A48E7056}" v="419" dt="2019-11-25T20:01:24.851"/>
    <p1510:client id="{0B0069FB-8313-4C1A-A49B-7D364AEA5A59}" v="1" dt="2019-11-24T23:19:07.517"/>
    <p1510:client id="{15BC6C91-AD28-44A2-BA61-BBE9B851E1D1}" v="71" dt="2019-11-24T22:59:19.077"/>
    <p1510:client id="{234940CF-E637-4AC1-9ABE-1971145DF2DA}" v="50" dt="2019-11-25T02:57:08.052"/>
    <p1510:client id="{2616BDBE-6925-45F3-AC5B-B9C356314B8E}" v="65" dt="2019-11-24T23:48:35.185"/>
    <p1510:client id="{475F5C44-0337-4349-92F3-5669DEDF3658}" v="128" dt="2019-11-24T23:58:37.848"/>
    <p1510:client id="{5211ABC4-9869-4681-83C6-29B080A5198F}" v="6" dt="2019-11-25T04:56:47.744"/>
    <p1510:client id="{572217D9-1E68-46CE-981B-16B1FF7A76D1}" v="32" dt="2019-11-25T00:27:24.694"/>
    <p1510:client id="{69D8705E-E56B-4C8C-A1E8-818ABBD4A6CB}" v="55" dt="2019-11-25T03:03:12.789"/>
    <p1510:client id="{7E4BB7DD-1530-4E7C-8F5D-A3FCEC625BDD}" v="37" dt="2019-11-25T03:39:38.816"/>
    <p1510:client id="{883BD215-C23F-4361-A6B1-3FC206502FCF}" v="210" dt="2019-11-24T19:38:31.426"/>
    <p1510:client id="{8BB2131B-DB7B-44F5-BF30-FCE95B1A0140}" v="5" dt="2019-11-25T20:07:49.367"/>
    <p1510:client id="{99AC1E90-0708-4757-B597-B072C03F3D31}" v="2" dt="2019-11-25T04:19:30.437"/>
    <p1510:client id="{9C4E14DC-40C8-4429-8BE3-F4A038359DAB}" v="263" dt="2019-11-25T00:52:34.831"/>
    <p1510:client id="{A1E1D0CA-8723-45D6-BE0E-57BD8D50A094}" v="5" dt="2019-11-25T00:15:31.168"/>
    <p1510:client id="{BBA441EE-3A72-4976-9ACA-847861E5F93E}" v="3" dt="2019-11-25T03:29:33.941"/>
    <p1510:client id="{C9BD0297-80FD-47BF-AEC7-F11D5B46D505}" v="731" dt="2019-11-24T23:43:34.373"/>
    <p1510:client id="{D6A331FF-4AA3-4A9C-9E6B-329B27B10CCA}" v="70" dt="2019-11-25T00:21:04.201"/>
    <p1510:client id="{D6C0DA45-0E3A-436E-80F0-EB0281C29BFE}" v="32" dt="2019-11-25T00:14:01.368"/>
    <p1510:client id="{FC2F39CC-8A63-4E52-9F3C-965555DD3CA0}" v="1" dt="2019-11-25T00:28:42.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5112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99463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79863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69875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60202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22396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37529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5415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5892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77590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7468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0952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kennedy</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24088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Kennedy</a:t>
            </a:r>
            <a:endParaRPr lang="en-US"/>
          </a:p>
          <a:p>
            <a:endParaRPr lang="en-US">
              <a:cs typeface="Calibri"/>
            </a:endParaRPr>
          </a:p>
          <a:p>
            <a:r>
              <a:rPr lang="en-US"/>
              <a:t>Qualcomm Halo Technologies: </a:t>
            </a:r>
            <a:endParaRPr lang="en-US">
              <a:cs typeface="Calibri"/>
            </a:endParaRPr>
          </a:p>
          <a:p>
            <a:r>
              <a:rPr lang="en-US"/>
              <a:t>- Can transfer power at up to 22kW</a:t>
            </a:r>
            <a:endParaRPr lang="en-US">
              <a:cs typeface="Calibri"/>
            </a:endParaRPr>
          </a:p>
          <a:p>
            <a:r>
              <a:rPr lang="en-US"/>
              <a:t>- 80 miles of range per hour </a:t>
            </a:r>
          </a:p>
          <a:p>
            <a:r>
              <a:rPr lang="en-US"/>
              <a:t>- approx. 1.5 </a:t>
            </a:r>
            <a:r>
              <a:rPr lang="en-US" err="1"/>
              <a:t>hrs</a:t>
            </a:r>
            <a:r>
              <a:rPr lang="en-US"/>
              <a:t> to full charge (90% efficiency).</a:t>
            </a:r>
            <a:endParaRPr lang="en-US">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05119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65987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anthony</a:t>
            </a:r>
            <a:endParaRPr lang="en-US" err="1"/>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445" y="3163529"/>
            <a:ext cx="8074741" cy="89227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486697" y="4070547"/>
            <a:ext cx="8104237" cy="7669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4" y="246460"/>
            <a:ext cx="8214852"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201994"/>
            <a:ext cx="8246070" cy="366032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43407"/>
            <a:ext cx="6571913"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70442" y="1177436"/>
            <a:ext cx="659403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2740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47116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194356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47116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94356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174" y="3060290"/>
            <a:ext cx="3786187" cy="1069258"/>
          </a:xfrm>
        </p:spPr>
        <p:txBody>
          <a:bodyPr>
            <a:normAutofit/>
          </a:bodyPr>
          <a:lstStyle/>
          <a:p>
            <a:r>
              <a:rPr lang="en-US">
                <a:cs typeface="Calibri Light"/>
              </a:rPr>
              <a:t>Synch S1</a:t>
            </a:r>
            <a:endParaRPr lang="en-US"/>
          </a:p>
        </p:txBody>
      </p:sp>
      <p:sp>
        <p:nvSpPr>
          <p:cNvPr id="3" name="Subtitle 2"/>
          <p:cNvSpPr>
            <a:spLocks noGrp="1"/>
          </p:cNvSpPr>
          <p:nvPr>
            <p:ph type="subTitle" idx="1"/>
          </p:nvPr>
        </p:nvSpPr>
        <p:spPr>
          <a:xfrm>
            <a:off x="848032" y="4100053"/>
            <a:ext cx="7484807" cy="549378"/>
          </a:xfrm>
        </p:spPr>
        <p:txBody>
          <a:bodyPr/>
          <a:lstStyle/>
          <a:p>
            <a:r>
              <a:rPr lang="en-US">
                <a:cs typeface="Calibri"/>
              </a:rPr>
              <a:t>Anthony, Taylor, Ki, Kennedy, Katie, Joon</a:t>
            </a:r>
            <a:endParaRPr lang="en-US"/>
          </a:p>
        </p:txBody>
      </p:sp>
      <p:sp>
        <p:nvSpPr>
          <p:cNvPr id="5" name="Rectangle 4">
            <a:extLst>
              <a:ext uri="{FF2B5EF4-FFF2-40B4-BE49-F238E27FC236}">
                <a16:creationId xmlns:a16="http://schemas.microsoft.com/office/drawing/2014/main" id="{5B3B124A-4597-4AEB-A8EA-E9220A577ADF}"/>
              </a:ext>
            </a:extLst>
          </p:cNvPr>
          <p:cNvSpPr/>
          <p:nvPr/>
        </p:nvSpPr>
        <p:spPr>
          <a:xfrm>
            <a:off x="5357813" y="589934"/>
            <a:ext cx="3386137" cy="2990235"/>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F7340E-0569-4171-B50C-AA4AE061E7B1}"/>
              </a:ext>
            </a:extLst>
          </p:cNvPr>
          <p:cNvSpPr/>
          <p:nvPr/>
        </p:nvSpPr>
        <p:spPr>
          <a:xfrm>
            <a:off x="5754811" y="884901"/>
            <a:ext cx="2702362" cy="24003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a:extLst>
              <a:ext uri="{FF2B5EF4-FFF2-40B4-BE49-F238E27FC236}">
                <a16:creationId xmlns:a16="http://schemas.microsoft.com/office/drawing/2014/main" id="{4F2A2AB9-5C29-4DFA-87D7-90C26EC79C4C}"/>
              </a:ext>
            </a:extLst>
          </p:cNvPr>
          <p:cNvPicPr>
            <a:picLocks noChangeAspect="1"/>
          </p:cNvPicPr>
          <p:nvPr/>
        </p:nvPicPr>
        <p:blipFill>
          <a:blip r:embed="rId3"/>
          <a:stretch>
            <a:fillRect/>
          </a:stretch>
        </p:blipFill>
        <p:spPr>
          <a:xfrm>
            <a:off x="5816214" y="760306"/>
            <a:ext cx="2580458" cy="2580458"/>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364D-785A-4BF6-8BAA-CE4255821E6B}"/>
              </a:ext>
            </a:extLst>
          </p:cNvPr>
          <p:cNvSpPr>
            <a:spLocks noGrp="1"/>
          </p:cNvSpPr>
          <p:nvPr>
            <p:ph type="title"/>
          </p:nvPr>
        </p:nvSpPr>
        <p:spPr>
          <a:xfrm>
            <a:off x="457200" y="205979"/>
            <a:ext cx="8436522" cy="857250"/>
          </a:xfrm>
        </p:spPr>
        <p:txBody>
          <a:bodyPr>
            <a:normAutofit fontScale="90000"/>
          </a:bodyPr>
          <a:lstStyle/>
          <a:p>
            <a:r>
              <a:rPr lang="en-US">
                <a:solidFill>
                  <a:schemeClr val="bg1"/>
                </a:solidFill>
                <a:ea typeface="+mj-lt"/>
                <a:cs typeface="+mj-lt"/>
              </a:rPr>
              <a:t> Traffic route analysis/ Road Trip Mode</a:t>
            </a:r>
            <a:endParaRPr lang="en-US">
              <a:solidFill>
                <a:schemeClr val="bg1"/>
              </a:solidFill>
            </a:endParaRPr>
          </a:p>
        </p:txBody>
      </p:sp>
      <p:sp>
        <p:nvSpPr>
          <p:cNvPr id="3" name="Content Placeholder 2">
            <a:extLst>
              <a:ext uri="{FF2B5EF4-FFF2-40B4-BE49-F238E27FC236}">
                <a16:creationId xmlns:a16="http://schemas.microsoft.com/office/drawing/2014/main" id="{8862D00D-5F58-406C-A2F3-FB70D0FFD9A8}"/>
              </a:ext>
            </a:extLst>
          </p:cNvPr>
          <p:cNvSpPr>
            <a:spLocks noGrp="1"/>
          </p:cNvSpPr>
          <p:nvPr>
            <p:ph sz="half" idx="1"/>
          </p:nvPr>
        </p:nvSpPr>
        <p:spPr>
          <a:xfrm>
            <a:off x="490171" y="1639766"/>
            <a:ext cx="4038600" cy="3394472"/>
          </a:xfrm>
        </p:spPr>
        <p:txBody>
          <a:bodyPr vert="horz" lIns="91440" tIns="45720" rIns="91440" bIns="45720" rtlCol="0" anchor="t">
            <a:normAutofit lnSpcReduction="10000"/>
          </a:bodyPr>
          <a:lstStyle/>
          <a:p>
            <a:r>
              <a:rPr lang="en-US" sz="2000">
                <a:solidFill>
                  <a:schemeClr val="bg1"/>
                </a:solidFill>
                <a:cs typeface="Calibri"/>
              </a:rPr>
              <a:t>Predictive route analytics for traffic and routing for dynamic movement</a:t>
            </a:r>
            <a:endParaRPr lang="en-US" sz="2000">
              <a:solidFill>
                <a:schemeClr val="bg1"/>
              </a:solidFill>
              <a:ea typeface="+mn-lt"/>
              <a:cs typeface="+mn-lt"/>
            </a:endParaRPr>
          </a:p>
          <a:p>
            <a:r>
              <a:rPr lang="en-US" sz="2000">
                <a:solidFill>
                  <a:schemeClr val="bg1"/>
                </a:solidFill>
                <a:ea typeface="+mn-lt"/>
                <a:cs typeface="+mn-lt"/>
              </a:rPr>
              <a:t>Passing this vehicle traffic information will increase safety conditions for the passengers around the vehicle.</a:t>
            </a:r>
          </a:p>
          <a:p>
            <a:r>
              <a:rPr lang="en-US" sz="2000">
                <a:solidFill>
                  <a:schemeClr val="bg1"/>
                </a:solidFill>
                <a:ea typeface="+mn-lt"/>
                <a:cs typeface="+mn-lt"/>
              </a:rPr>
              <a:t>It will also be able to find most efficient route for passengers to travel</a:t>
            </a:r>
          </a:p>
          <a:p>
            <a:endParaRPr lang="en-US" sz="2000">
              <a:ea typeface="+mn-lt"/>
              <a:cs typeface="+mn-lt"/>
            </a:endParaRPr>
          </a:p>
          <a:p>
            <a:endParaRPr lang="en-US" sz="2000">
              <a:solidFill>
                <a:schemeClr val="bg1"/>
              </a:solidFill>
              <a:cs typeface="Calibri"/>
            </a:endParaRPr>
          </a:p>
          <a:p>
            <a:endParaRPr lang="en-US" sz="2000">
              <a:solidFill>
                <a:schemeClr val="bg1"/>
              </a:solidFill>
              <a:cs typeface="Calibri"/>
            </a:endParaRPr>
          </a:p>
        </p:txBody>
      </p:sp>
      <p:sp>
        <p:nvSpPr>
          <p:cNvPr id="4" name="Content Placeholder 3">
            <a:extLst>
              <a:ext uri="{FF2B5EF4-FFF2-40B4-BE49-F238E27FC236}">
                <a16:creationId xmlns:a16="http://schemas.microsoft.com/office/drawing/2014/main" id="{55BDDFD7-DEE4-448A-A6A5-F9A494C99BC5}"/>
              </a:ext>
            </a:extLst>
          </p:cNvPr>
          <p:cNvSpPr>
            <a:spLocks noGrp="1"/>
          </p:cNvSpPr>
          <p:nvPr>
            <p:ph sz="half" idx="2"/>
          </p:nvPr>
        </p:nvSpPr>
        <p:spPr>
          <a:xfrm>
            <a:off x="4681171" y="1639766"/>
            <a:ext cx="4038600" cy="3394472"/>
          </a:xfrm>
        </p:spPr>
        <p:txBody>
          <a:bodyPr vert="horz" lIns="91440" tIns="45720" rIns="91440" bIns="45720" rtlCol="0" anchor="t">
            <a:normAutofit lnSpcReduction="10000"/>
          </a:bodyPr>
          <a:lstStyle/>
          <a:p>
            <a:r>
              <a:rPr lang="en-US" sz="2000">
                <a:solidFill>
                  <a:schemeClr val="bg1"/>
                </a:solidFill>
                <a:ea typeface="+mn-lt"/>
                <a:cs typeface="+mn-lt"/>
              </a:rPr>
              <a:t>Car would be able to plan long trips where riders could sleep and relax while car navigates to destination overnight</a:t>
            </a:r>
          </a:p>
          <a:p>
            <a:r>
              <a:rPr lang="en-US" sz="2000">
                <a:solidFill>
                  <a:schemeClr val="bg1"/>
                </a:solidFill>
                <a:ea typeface="+mn-lt"/>
                <a:cs typeface="+mn-lt"/>
              </a:rPr>
              <a:t>Would be able to recharge on its own, could set "stops" along the way</a:t>
            </a:r>
          </a:p>
          <a:p>
            <a:r>
              <a:rPr lang="en-US" sz="2000">
                <a:solidFill>
                  <a:schemeClr val="bg1"/>
                </a:solidFill>
                <a:ea typeface="+mn-lt"/>
                <a:cs typeface="+mn-lt"/>
              </a:rPr>
              <a:t>Imagine going to bed in Seattle and waking up at the Grand Canyon</a:t>
            </a:r>
          </a:p>
          <a:p>
            <a:endParaRPr lang="en-US" sz="2000">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cs typeface="Calibri"/>
            </a:endParaRPr>
          </a:p>
        </p:txBody>
      </p:sp>
    </p:spTree>
    <p:extLst>
      <p:ext uri="{BB962C8B-B14F-4D97-AF65-F5344CB8AC3E}">
        <p14:creationId xmlns:p14="http://schemas.microsoft.com/office/powerpoint/2010/main" val="17573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F3F0-5443-4A9A-9EF2-86204D2BA679}"/>
              </a:ext>
            </a:extLst>
          </p:cNvPr>
          <p:cNvSpPr>
            <a:spLocks noGrp="1"/>
          </p:cNvSpPr>
          <p:nvPr>
            <p:ph type="title"/>
          </p:nvPr>
        </p:nvSpPr>
        <p:spPr>
          <a:xfrm>
            <a:off x="464574" y="246460"/>
            <a:ext cx="8214852" cy="696515"/>
          </a:xfrm>
        </p:spPr>
        <p:txBody>
          <a:bodyPr>
            <a:normAutofit fontScale="90000"/>
          </a:bodyPr>
          <a:lstStyle/>
          <a:p>
            <a:r>
              <a:rPr lang="en-US" b="1">
                <a:ea typeface="+mj-lt"/>
                <a:cs typeface="+mj-lt"/>
              </a:rPr>
              <a:t>GPS Tracking, Route Generation, and Traffic Analysis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FB5E8B5-9968-4F04-AF8F-B92681F18A19}"/>
              </a:ext>
            </a:extLst>
          </p:cNvPr>
          <p:cNvPicPr>
            <a:picLocks noGrp="1" noChangeAspect="1"/>
          </p:cNvPicPr>
          <p:nvPr>
            <p:ph idx="1"/>
          </p:nvPr>
        </p:nvPicPr>
        <p:blipFill>
          <a:blip r:embed="rId3"/>
          <a:stretch>
            <a:fillRect/>
          </a:stretch>
        </p:blipFill>
        <p:spPr>
          <a:xfrm>
            <a:off x="654844" y="1100138"/>
            <a:ext cx="7946232" cy="3993356"/>
          </a:xfrm>
          <a:prstGeom prst="rect">
            <a:avLst/>
          </a:prstGeom>
        </p:spPr>
      </p:pic>
    </p:spTree>
    <p:extLst>
      <p:ext uri="{BB962C8B-B14F-4D97-AF65-F5344CB8AC3E}">
        <p14:creationId xmlns:p14="http://schemas.microsoft.com/office/powerpoint/2010/main" val="99006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78FA-7F84-45F7-A13B-9F2671521727}"/>
              </a:ext>
            </a:extLst>
          </p:cNvPr>
          <p:cNvSpPr>
            <a:spLocks noGrp="1"/>
          </p:cNvSpPr>
          <p:nvPr>
            <p:ph type="title"/>
          </p:nvPr>
        </p:nvSpPr>
        <p:spPr>
          <a:xfrm>
            <a:off x="549254" y="136226"/>
            <a:ext cx="6571913" cy="725349"/>
          </a:xfrm>
        </p:spPr>
        <p:txBody>
          <a:bodyPr>
            <a:normAutofit fontScale="90000"/>
          </a:bodyPr>
          <a:lstStyle/>
          <a:p>
            <a:r>
              <a:rPr lang="en-US" b="1">
                <a:solidFill>
                  <a:schemeClr val="bg1"/>
                </a:solidFill>
                <a:cs typeface="Calibri Light"/>
              </a:rPr>
              <a:t>GPS Tracking, Route Generation, and Traffic Analysis</a:t>
            </a:r>
            <a:endParaRPr lang="en-US">
              <a:solidFill>
                <a:schemeClr val="bg1"/>
              </a:solidFill>
              <a:cs typeface="Calibri"/>
            </a:endParaRPr>
          </a:p>
        </p:txBody>
      </p:sp>
      <p:sp>
        <p:nvSpPr>
          <p:cNvPr id="3" name="Content Placeholder 2">
            <a:extLst>
              <a:ext uri="{FF2B5EF4-FFF2-40B4-BE49-F238E27FC236}">
                <a16:creationId xmlns:a16="http://schemas.microsoft.com/office/drawing/2014/main" id="{3F312FCE-A747-40F0-9A94-C443BDCE0699}"/>
              </a:ext>
            </a:extLst>
          </p:cNvPr>
          <p:cNvSpPr>
            <a:spLocks noGrp="1"/>
          </p:cNvSpPr>
          <p:nvPr>
            <p:ph idx="1"/>
          </p:nvPr>
        </p:nvSpPr>
        <p:spPr>
          <a:xfrm>
            <a:off x="300039" y="1041210"/>
            <a:ext cx="6821128" cy="3966064"/>
          </a:xfrm>
        </p:spPr>
        <p:txBody>
          <a:bodyPr>
            <a:normAutofit fontScale="62500" lnSpcReduction="20000"/>
          </a:bodyPr>
          <a:lstStyle/>
          <a:p>
            <a:pPr marL="514350" indent="-514350">
              <a:buAutoNum type="arabicPeriod"/>
            </a:pPr>
            <a:r>
              <a:rPr lang="en-US" sz="3200">
                <a:cs typeface="Calibri" panose="020F0502020204030204"/>
              </a:rPr>
              <a:t>Computer Vision: Camera images to find lanes, lines, road signs, traffic signs, or to track other vehicles on the road.</a:t>
            </a:r>
          </a:p>
          <a:p>
            <a:pPr marL="514350" indent="-514350">
              <a:buAutoNum type="arabicPeriod"/>
            </a:pPr>
            <a:r>
              <a:rPr lang="en-US" sz="3200">
                <a:cs typeface="Calibri" panose="020F0502020204030204"/>
              </a:rPr>
              <a:t>Sensor Fusion: Integrate data from the camera images and  the sensors to build a comprehensive understanding of the vehicle's environment. After this stage, the vehicle knows what the outside environment looks like.</a:t>
            </a:r>
          </a:p>
          <a:p>
            <a:pPr marL="514350" indent="-514350">
              <a:buAutoNum type="arabicPeriod"/>
            </a:pPr>
            <a:r>
              <a:rPr lang="en-US" sz="3200">
                <a:cs typeface="Calibri" panose="020F0502020204030204"/>
              </a:rPr>
              <a:t>Localization: After the vehicle knows the environment, it needs to figure out the vehicle's location. The vehicle is using GPS technology.</a:t>
            </a:r>
          </a:p>
          <a:p>
            <a:pPr marL="514350" indent="-514350">
              <a:buAutoNum type="arabicPeriod"/>
            </a:pPr>
            <a:r>
              <a:rPr lang="en-US" sz="3200">
                <a:cs typeface="Calibri" panose="020F0502020204030204"/>
              </a:rPr>
              <a:t>Path Planning: The AI calculates the best route based on the traffic, the weather, and the sensor fusion data.</a:t>
            </a:r>
          </a:p>
          <a:p>
            <a:pPr marL="514350" indent="-514350">
              <a:buAutoNum type="arabicPeriod"/>
            </a:pPr>
            <a:r>
              <a:rPr lang="en-US" sz="3200">
                <a:cs typeface="Calibri" panose="020F0502020204030204"/>
              </a:rPr>
              <a:t>Control: Using a series of algorithms, the vehicle drives itself.</a:t>
            </a:r>
          </a:p>
          <a:p>
            <a:pPr marL="0" indent="0">
              <a:buNone/>
            </a:pPr>
            <a:endParaRPr lang="en-US"/>
          </a:p>
        </p:txBody>
      </p:sp>
    </p:spTree>
    <p:extLst>
      <p:ext uri="{BB962C8B-B14F-4D97-AF65-F5344CB8AC3E}">
        <p14:creationId xmlns:p14="http://schemas.microsoft.com/office/powerpoint/2010/main" val="49508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map&#10;&#10;Description generated with very high confidence">
            <a:extLst>
              <a:ext uri="{FF2B5EF4-FFF2-40B4-BE49-F238E27FC236}">
                <a16:creationId xmlns:a16="http://schemas.microsoft.com/office/drawing/2014/main" id="{A530B7C2-C750-42EF-8BDA-15DAB71D4828}"/>
              </a:ext>
            </a:extLst>
          </p:cNvPr>
          <p:cNvPicPr>
            <a:picLocks noChangeAspect="1"/>
          </p:cNvPicPr>
          <p:nvPr/>
        </p:nvPicPr>
        <p:blipFill>
          <a:blip r:embed="rId3"/>
          <a:stretch>
            <a:fillRect/>
          </a:stretch>
        </p:blipFill>
        <p:spPr>
          <a:xfrm>
            <a:off x="-28575" y="-74569"/>
            <a:ext cx="9296400" cy="5216438"/>
          </a:xfrm>
          <a:prstGeom prst="rect">
            <a:avLst/>
          </a:prstGeom>
        </p:spPr>
      </p:pic>
    </p:spTree>
    <p:extLst>
      <p:ext uri="{BB962C8B-B14F-4D97-AF65-F5344CB8AC3E}">
        <p14:creationId xmlns:p14="http://schemas.microsoft.com/office/powerpoint/2010/main" val="14738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BE2B-8B0D-46A1-93BA-21277B6D6FF1}"/>
              </a:ext>
            </a:extLst>
          </p:cNvPr>
          <p:cNvSpPr txBox="1">
            <a:spLocks/>
          </p:cNvSpPr>
          <p:nvPr/>
        </p:nvSpPr>
        <p:spPr>
          <a:xfrm>
            <a:off x="600075" y="186672"/>
            <a:ext cx="8229600" cy="85725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chemeClr val="bg1"/>
                </a:solidFill>
                <a:cs typeface="Calibri Light"/>
              </a:rPr>
              <a:t>Infrastructure</a:t>
            </a:r>
            <a:endParaRPr lang="en-US" sz="3600">
              <a:solidFill>
                <a:schemeClr val="bg1"/>
              </a:solidFill>
              <a:cs typeface="Calibri"/>
            </a:endParaRPr>
          </a:p>
        </p:txBody>
      </p:sp>
      <p:sp>
        <p:nvSpPr>
          <p:cNvPr id="4" name="Content Placeholder 2">
            <a:extLst>
              <a:ext uri="{FF2B5EF4-FFF2-40B4-BE49-F238E27FC236}">
                <a16:creationId xmlns:a16="http://schemas.microsoft.com/office/drawing/2014/main" id="{09C945E1-2366-4E7B-9D6A-2AFE1BAA2B06}"/>
              </a:ext>
            </a:extLst>
          </p:cNvPr>
          <p:cNvSpPr txBox="1">
            <a:spLocks/>
          </p:cNvSpPr>
          <p:nvPr/>
        </p:nvSpPr>
        <p:spPr>
          <a:xfrm>
            <a:off x="598854" y="1371112"/>
            <a:ext cx="7089174" cy="3394472"/>
          </a:xfrm>
          <a:prstGeom prst="rect">
            <a:avLst/>
          </a:prstGeom>
        </p:spPr>
        <p:txBody>
          <a:bodyPr vert="horz" lIns="68580" tIns="34290" rIns="68580" bIns="34290" rtlCol="0" anchor="t">
            <a:normAutofit/>
          </a:bodyPr>
          <a:lstStyle>
            <a:defPPr>
              <a:defRPr lang="en-US"/>
            </a:defPPr>
            <a:lvl1pPr marL="0" indent="-3429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1pPr>
            <a:lvl2pPr marL="342900" indent="-28575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9pPr>
          </a:lstStyle>
          <a:p>
            <a:pPr indent="0">
              <a:buNone/>
            </a:pPr>
            <a:r>
              <a:rPr lang="en-US" sz="2000">
                <a:solidFill>
                  <a:schemeClr val="bg1"/>
                </a:solidFill>
                <a:cs typeface="Calibri"/>
              </a:rPr>
              <a:t>Datacenter/HQ/Manufacturing: Seattle, WA</a:t>
            </a:r>
            <a:endParaRPr lang="en-US">
              <a:solidFill>
                <a:schemeClr val="bg1"/>
              </a:solidFill>
              <a:cs typeface="Calibri"/>
            </a:endParaRPr>
          </a:p>
          <a:p>
            <a:pPr indent="0">
              <a:buNone/>
            </a:pPr>
            <a:r>
              <a:rPr lang="en-US" sz="2000">
                <a:solidFill>
                  <a:schemeClr val="bg1"/>
                </a:solidFill>
                <a:ea typeface="+mn-lt"/>
                <a:cs typeface="+mn-lt"/>
              </a:rPr>
              <a:t>Datacenter Design Goals</a:t>
            </a:r>
          </a:p>
          <a:p>
            <a:pPr marL="457200" indent="-457200">
              <a:buFont typeface="Arial"/>
              <a:buChar char="•"/>
            </a:pPr>
            <a:r>
              <a:rPr lang="en-US" sz="2000">
                <a:solidFill>
                  <a:schemeClr val="bg1"/>
                </a:solidFill>
                <a:ea typeface="+mn-lt"/>
                <a:cs typeface="+mn-lt"/>
              </a:rPr>
              <a:t>Allow customers, employees, and the rest of our infrastructure efficient, reliable and secure access to our services. </a:t>
            </a:r>
          </a:p>
          <a:p>
            <a:pPr marL="457200" indent="-457200">
              <a:buFont typeface="Arial"/>
              <a:buChar char="•"/>
            </a:pPr>
            <a:r>
              <a:rPr lang="en-US" sz="2000">
                <a:solidFill>
                  <a:schemeClr val="bg1"/>
                </a:solidFill>
                <a:ea typeface="+mn-lt"/>
                <a:cs typeface="+mn-lt"/>
              </a:rPr>
              <a:t>Only use backup/standby appliances where necessary (single points of failure) in order to reduce overhead cost</a:t>
            </a:r>
          </a:p>
          <a:p>
            <a:pPr marL="457200" indent="-457200">
              <a:buFont typeface="Arial"/>
              <a:buChar char="•"/>
            </a:pPr>
            <a:r>
              <a:rPr lang="en-US" sz="2000">
                <a:solidFill>
                  <a:schemeClr val="bg1"/>
                </a:solidFill>
                <a:ea typeface="+mn-lt"/>
                <a:cs typeface="+mn-lt"/>
              </a:rPr>
              <a:t>Minimize the number of appliances to conserve floor/rack space and maintenance</a:t>
            </a:r>
            <a:endParaRPr lang="en-US">
              <a:solidFill>
                <a:schemeClr val="bg1"/>
              </a:solidFill>
            </a:endParaRPr>
          </a:p>
          <a:p>
            <a:endParaRPr lang="en-US" sz="2000">
              <a:solidFill>
                <a:schemeClr val="bg1"/>
              </a:solidFill>
              <a:cs typeface="Calibri"/>
            </a:endParaRPr>
          </a:p>
          <a:p>
            <a:endParaRPr lang="en-US" sz="2000">
              <a:solidFill>
                <a:schemeClr val="bg1"/>
              </a:solidFill>
              <a:cs typeface="Calibri"/>
            </a:endParaRPr>
          </a:p>
        </p:txBody>
      </p:sp>
    </p:spTree>
    <p:extLst>
      <p:ext uri="{BB962C8B-B14F-4D97-AF65-F5344CB8AC3E}">
        <p14:creationId xmlns:p14="http://schemas.microsoft.com/office/powerpoint/2010/main" val="152962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1956-F6F6-4DEA-A853-0C96121236A3}"/>
              </a:ext>
            </a:extLst>
          </p:cNvPr>
          <p:cNvSpPr>
            <a:spLocks noGrp="1"/>
          </p:cNvSpPr>
          <p:nvPr>
            <p:ph type="title"/>
          </p:nvPr>
        </p:nvSpPr>
        <p:spPr>
          <a:xfrm>
            <a:off x="144134" y="2056512"/>
            <a:ext cx="3842080" cy="725349"/>
          </a:xfrm>
        </p:spPr>
        <p:txBody>
          <a:bodyPr>
            <a:normAutofit fontScale="90000"/>
          </a:bodyPr>
          <a:lstStyle/>
          <a:p>
            <a:r>
              <a:rPr lang="en-US">
                <a:solidFill>
                  <a:schemeClr val="bg1"/>
                </a:solidFill>
                <a:cs typeface="Calibri"/>
              </a:rPr>
              <a:t>Data Center Infrastructure Model</a:t>
            </a:r>
            <a:br>
              <a:rPr lang="en-US">
                <a:solidFill>
                  <a:schemeClr val="bg1"/>
                </a:solidFill>
                <a:cs typeface="Calibri"/>
              </a:rPr>
            </a:br>
            <a:endParaRPr lang="en-US">
              <a:solidFill>
                <a:schemeClr val="bg1"/>
              </a:solidFill>
              <a:cs typeface="Calibri"/>
            </a:endParaRPr>
          </a:p>
        </p:txBody>
      </p:sp>
      <p:pic>
        <p:nvPicPr>
          <p:cNvPr id="3" name="Picture 3" descr="A picture containing text, map&#10;&#10;Description generated with very high confidence">
            <a:extLst>
              <a:ext uri="{FF2B5EF4-FFF2-40B4-BE49-F238E27FC236}">
                <a16:creationId xmlns:a16="http://schemas.microsoft.com/office/drawing/2014/main" id="{76F78F7E-F1C2-4C9E-B508-4A16CD8A7AC1}"/>
              </a:ext>
            </a:extLst>
          </p:cNvPr>
          <p:cNvPicPr>
            <a:picLocks noChangeAspect="1"/>
          </p:cNvPicPr>
          <p:nvPr/>
        </p:nvPicPr>
        <p:blipFill>
          <a:blip r:embed="rId3"/>
          <a:stretch>
            <a:fillRect/>
          </a:stretch>
        </p:blipFill>
        <p:spPr>
          <a:xfrm>
            <a:off x="4093369" y="-4026"/>
            <a:ext cx="5047059" cy="5160481"/>
          </a:xfrm>
          <a:prstGeom prst="rect">
            <a:avLst/>
          </a:prstGeom>
        </p:spPr>
      </p:pic>
    </p:spTree>
    <p:extLst>
      <p:ext uri="{BB962C8B-B14F-4D97-AF65-F5344CB8AC3E}">
        <p14:creationId xmlns:p14="http://schemas.microsoft.com/office/powerpoint/2010/main" val="383436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9CD2-8C8C-4D37-BA1A-9377A6C1D57E}"/>
              </a:ext>
            </a:extLst>
          </p:cNvPr>
          <p:cNvSpPr>
            <a:spLocks noGrp="1"/>
          </p:cNvSpPr>
          <p:nvPr>
            <p:ph type="title"/>
          </p:nvPr>
        </p:nvSpPr>
        <p:spPr/>
        <p:txBody>
          <a:bodyPr/>
          <a:lstStyle/>
          <a:p>
            <a:r>
              <a:rPr lang="en-US">
                <a:cs typeface="Calibri"/>
              </a:rPr>
              <a:t>Infrastructure Protection</a:t>
            </a:r>
            <a:endParaRPr lang="en-US"/>
          </a:p>
        </p:txBody>
      </p:sp>
      <p:sp>
        <p:nvSpPr>
          <p:cNvPr id="3" name="Content Placeholder 2">
            <a:extLst>
              <a:ext uri="{FF2B5EF4-FFF2-40B4-BE49-F238E27FC236}">
                <a16:creationId xmlns:a16="http://schemas.microsoft.com/office/drawing/2014/main" id="{3F1EEDBD-E1E7-4D33-B54B-528AE7FC2FB5}"/>
              </a:ext>
            </a:extLst>
          </p:cNvPr>
          <p:cNvSpPr>
            <a:spLocks noGrp="1"/>
          </p:cNvSpPr>
          <p:nvPr>
            <p:ph idx="1"/>
          </p:nvPr>
        </p:nvSpPr>
        <p:spPr/>
        <p:txBody>
          <a:bodyPr vert="horz" lIns="91440" tIns="45720" rIns="91440" bIns="45720" rtlCol="0" anchor="t">
            <a:normAutofit/>
          </a:bodyPr>
          <a:lstStyle/>
          <a:p>
            <a:r>
              <a:rPr lang="en-US">
                <a:ea typeface="+mn-lt"/>
                <a:cs typeface="+mn-lt"/>
              </a:rPr>
              <a:t>Spoofing – AD/RSA Authentication</a:t>
            </a:r>
          </a:p>
          <a:p>
            <a:r>
              <a:rPr lang="en-US">
                <a:cs typeface="Calibri"/>
              </a:rPr>
              <a:t>Tampering – TLS 1.2 in transit, AES-256 at rest</a:t>
            </a:r>
          </a:p>
          <a:p>
            <a:r>
              <a:rPr lang="en-US">
                <a:cs typeface="Calibri"/>
              </a:rPr>
              <a:t>Repudiation – RAID 1 log backup</a:t>
            </a:r>
          </a:p>
          <a:p>
            <a:r>
              <a:rPr lang="en-US">
                <a:cs typeface="Calibri"/>
              </a:rPr>
              <a:t>Information Disclosure – Minimum connections</a:t>
            </a:r>
          </a:p>
          <a:p>
            <a:r>
              <a:rPr lang="en-US">
                <a:cs typeface="Calibri"/>
              </a:rPr>
              <a:t>DOS – Standbys, next-gen firewalls, internal DNS</a:t>
            </a:r>
          </a:p>
          <a:p>
            <a:r>
              <a:rPr lang="en-US">
                <a:cs typeface="Calibri"/>
              </a:rPr>
              <a:t>Elevation of privilege – Trust boundaries/firewalls</a:t>
            </a:r>
          </a:p>
          <a:p>
            <a:endParaRPr lang="en-US">
              <a:cs typeface="Calibri"/>
            </a:endParaRPr>
          </a:p>
        </p:txBody>
      </p:sp>
    </p:spTree>
    <p:extLst>
      <p:ext uri="{BB962C8B-B14F-4D97-AF65-F5344CB8AC3E}">
        <p14:creationId xmlns:p14="http://schemas.microsoft.com/office/powerpoint/2010/main" val="326085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981847-F31D-46CD-9BF5-EA07CEE1293B}"/>
              </a:ext>
            </a:extLst>
          </p:cNvPr>
          <p:cNvSpPr>
            <a:spLocks noGrp="1"/>
          </p:cNvSpPr>
          <p:nvPr>
            <p:ph type="body" idx="1"/>
          </p:nvPr>
        </p:nvSpPr>
        <p:spPr/>
        <p:txBody>
          <a:bodyPr>
            <a:normAutofit/>
          </a:bodyPr>
          <a:lstStyle/>
          <a:p>
            <a:pPr algn="ctr"/>
            <a:r>
              <a:rPr lang="en-US" sz="4400">
                <a:cs typeface="Calibri"/>
              </a:rPr>
              <a:t>Thank You! Any Questions??</a:t>
            </a:r>
            <a:endParaRPr lang="en-US"/>
          </a:p>
        </p:txBody>
      </p:sp>
    </p:spTree>
    <p:extLst>
      <p:ext uri="{BB962C8B-B14F-4D97-AF65-F5344CB8AC3E}">
        <p14:creationId xmlns:p14="http://schemas.microsoft.com/office/powerpoint/2010/main" val="117240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9912-60ED-4B5B-B0B7-4E91B5E578B8}"/>
              </a:ext>
            </a:extLst>
          </p:cNvPr>
          <p:cNvSpPr>
            <a:spLocks noGrp="1"/>
          </p:cNvSpPr>
          <p:nvPr>
            <p:ph type="title"/>
          </p:nvPr>
        </p:nvSpPr>
        <p:spPr/>
        <p:txBody>
          <a:bodyPr>
            <a:normAutofit/>
          </a:bodyPr>
          <a:lstStyle/>
          <a:p>
            <a:r>
              <a:rPr lang="en-US">
                <a:ea typeface="+mj-lt"/>
                <a:cs typeface="+mj-lt"/>
              </a:rPr>
              <a:t>What We Have to Offer</a:t>
            </a:r>
            <a:endParaRPr lang="en-US"/>
          </a:p>
        </p:txBody>
      </p:sp>
      <p:sp>
        <p:nvSpPr>
          <p:cNvPr id="3" name="Content Placeholder 2">
            <a:extLst>
              <a:ext uri="{FF2B5EF4-FFF2-40B4-BE49-F238E27FC236}">
                <a16:creationId xmlns:a16="http://schemas.microsoft.com/office/drawing/2014/main" id="{BCA4A07A-5FF9-4BDC-95F6-40383E5EF687}"/>
              </a:ext>
            </a:extLst>
          </p:cNvPr>
          <p:cNvSpPr>
            <a:spLocks noGrp="1"/>
          </p:cNvSpPr>
          <p:nvPr>
            <p:ph idx="1"/>
          </p:nvPr>
        </p:nvSpPr>
        <p:spPr>
          <a:xfrm>
            <a:off x="459356" y="1201994"/>
            <a:ext cx="4224790" cy="3660328"/>
          </a:xfrm>
        </p:spPr>
        <p:txBody>
          <a:bodyPr vert="horz" lIns="91440" tIns="45720" rIns="91440" bIns="45720" rtlCol="0" anchor="t">
            <a:normAutofit/>
          </a:bodyPr>
          <a:lstStyle/>
          <a:p>
            <a:pPr marL="0" indent="0">
              <a:buNone/>
            </a:pPr>
            <a:r>
              <a:rPr lang="en-US">
                <a:ea typeface="+mn-lt"/>
                <a:cs typeface="+mn-lt"/>
              </a:rPr>
              <a:t>Fusion of:</a:t>
            </a:r>
            <a:endParaRPr lang="en-US">
              <a:cs typeface="Calibri"/>
            </a:endParaRPr>
          </a:p>
          <a:p>
            <a:r>
              <a:rPr lang="en-US">
                <a:ea typeface="+mn-lt"/>
                <a:cs typeface="+mn-lt"/>
              </a:rPr>
              <a:t>Wireless AI technology</a:t>
            </a:r>
            <a:endParaRPr lang="en-US"/>
          </a:p>
          <a:p>
            <a:r>
              <a:rPr lang="en-US">
                <a:ea typeface="+mn-lt"/>
                <a:cs typeface="+mn-lt"/>
              </a:rPr>
              <a:t>Predictive Analytics</a:t>
            </a:r>
            <a:endParaRPr lang="en-US"/>
          </a:p>
          <a:p>
            <a:r>
              <a:rPr lang="en-US">
                <a:ea typeface="+mn-lt"/>
                <a:cs typeface="+mn-lt"/>
              </a:rPr>
              <a:t>Enhanced Safety features</a:t>
            </a:r>
            <a:endParaRPr lang="en-US"/>
          </a:p>
          <a:p>
            <a:r>
              <a:rPr lang="en-US">
                <a:ea typeface="+mn-lt"/>
                <a:cs typeface="+mn-lt"/>
              </a:rPr>
              <a:t>User Centered Design</a:t>
            </a:r>
            <a:endParaRPr lang="en-US"/>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1BE5BFED-4338-45A3-B39E-D7468F5AB53E}"/>
              </a:ext>
            </a:extLst>
          </p:cNvPr>
          <p:cNvSpPr txBox="1"/>
          <p:nvPr/>
        </p:nvSpPr>
        <p:spPr>
          <a:xfrm>
            <a:off x="4488873" y="1117022"/>
            <a:ext cx="42810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Calibri"/>
              </a:rPr>
              <a:t>The Synch 1 will: </a:t>
            </a:r>
          </a:p>
          <a:p>
            <a:pPr marL="342900" indent="-342900">
              <a:buFont typeface="Arial"/>
              <a:buChar char="•"/>
            </a:pPr>
            <a:r>
              <a:rPr lang="en-US" sz="2400">
                <a:solidFill>
                  <a:schemeClr val="bg1"/>
                </a:solidFill>
                <a:cs typeface="Calibri"/>
              </a:rPr>
              <a:t>Be Autonomous</a:t>
            </a:r>
          </a:p>
          <a:p>
            <a:pPr marL="342900" indent="-342900">
              <a:buFont typeface="Arial"/>
              <a:buChar char="•"/>
            </a:pPr>
            <a:r>
              <a:rPr lang="en-US" sz="2400">
                <a:solidFill>
                  <a:schemeClr val="bg1"/>
                </a:solidFill>
                <a:cs typeface="Calibri"/>
              </a:rPr>
              <a:t>Be Electric</a:t>
            </a:r>
          </a:p>
          <a:p>
            <a:pPr marL="342900" indent="-342900">
              <a:buFont typeface="Arial"/>
              <a:buChar char="•"/>
            </a:pPr>
            <a:r>
              <a:rPr lang="en-US" sz="2400">
                <a:solidFill>
                  <a:schemeClr val="bg1"/>
                </a:solidFill>
                <a:cs typeface="Calibri"/>
              </a:rPr>
              <a:t>Have wireless charging capabilities</a:t>
            </a:r>
          </a:p>
          <a:p>
            <a:pPr marL="342900" indent="-342900">
              <a:buFont typeface="Arial"/>
              <a:buChar char="•"/>
            </a:pPr>
            <a:r>
              <a:rPr lang="en-US" sz="2400">
                <a:solidFill>
                  <a:schemeClr val="bg1"/>
                </a:solidFill>
                <a:cs typeface="Calibri"/>
              </a:rPr>
              <a:t>Have phone applications to interact with the car</a:t>
            </a:r>
          </a:p>
          <a:p>
            <a:pPr marL="342900" indent="-342900">
              <a:buFont typeface="Arial"/>
              <a:buChar char="•"/>
            </a:pPr>
            <a:r>
              <a:rPr lang="en-US" sz="2400">
                <a:solidFill>
                  <a:schemeClr val="bg1"/>
                </a:solidFill>
                <a:cs typeface="Calibri"/>
              </a:rPr>
              <a:t>GPS Tracking, Route Generation, and Traffic Analysis</a:t>
            </a:r>
          </a:p>
          <a:p>
            <a:pPr marL="342900" indent="-342900">
              <a:buFont typeface="Arial"/>
              <a:buChar char="•"/>
            </a:pPr>
            <a:endParaRPr lang="en-US" sz="2400">
              <a:solidFill>
                <a:schemeClr val="bg1"/>
              </a:solidFill>
              <a:cs typeface="Calibri"/>
            </a:endParaRPr>
          </a:p>
        </p:txBody>
      </p:sp>
    </p:spTree>
    <p:extLst>
      <p:ext uri="{BB962C8B-B14F-4D97-AF65-F5344CB8AC3E}">
        <p14:creationId xmlns:p14="http://schemas.microsoft.com/office/powerpoint/2010/main" val="25453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picture containing umbrella, player&#10;&#10;Description generated with very high confidence">
            <a:extLst>
              <a:ext uri="{FF2B5EF4-FFF2-40B4-BE49-F238E27FC236}">
                <a16:creationId xmlns:a16="http://schemas.microsoft.com/office/drawing/2014/main" id="{B2BCA807-7656-4D56-ADD5-73A43243D53D}"/>
              </a:ext>
            </a:extLst>
          </p:cNvPr>
          <p:cNvPicPr>
            <a:picLocks noChangeAspect="1"/>
          </p:cNvPicPr>
          <p:nvPr/>
        </p:nvPicPr>
        <p:blipFill>
          <a:blip r:embed="rId3"/>
          <a:stretch>
            <a:fillRect/>
          </a:stretch>
        </p:blipFill>
        <p:spPr>
          <a:xfrm>
            <a:off x="1707241" y="701197"/>
            <a:ext cx="5729877" cy="4442977"/>
          </a:xfrm>
          <a:prstGeom prst="rect">
            <a:avLst/>
          </a:prstGeom>
        </p:spPr>
      </p:pic>
    </p:spTree>
    <p:extLst>
      <p:ext uri="{BB962C8B-B14F-4D97-AF65-F5344CB8AC3E}">
        <p14:creationId xmlns:p14="http://schemas.microsoft.com/office/powerpoint/2010/main" val="252527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very high confidence">
            <a:extLst>
              <a:ext uri="{FF2B5EF4-FFF2-40B4-BE49-F238E27FC236}">
                <a16:creationId xmlns:a16="http://schemas.microsoft.com/office/drawing/2014/main" id="{E68E9F50-59A2-48F3-BABC-88C3FF6079DC}"/>
              </a:ext>
            </a:extLst>
          </p:cNvPr>
          <p:cNvPicPr>
            <a:picLocks noChangeAspect="1"/>
          </p:cNvPicPr>
          <p:nvPr/>
        </p:nvPicPr>
        <p:blipFill>
          <a:blip r:embed="rId3"/>
          <a:stretch>
            <a:fillRect/>
          </a:stretch>
        </p:blipFill>
        <p:spPr>
          <a:xfrm>
            <a:off x="882051" y="1062"/>
            <a:ext cx="7379897" cy="5141375"/>
          </a:xfrm>
          <a:prstGeom prst="rect">
            <a:avLst/>
          </a:prstGeom>
        </p:spPr>
      </p:pic>
    </p:spTree>
    <p:extLst>
      <p:ext uri="{BB962C8B-B14F-4D97-AF65-F5344CB8AC3E}">
        <p14:creationId xmlns:p14="http://schemas.microsoft.com/office/powerpoint/2010/main" val="143929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2E3B624D-D248-4112-BBEE-0BB3A92FAB9C}"/>
              </a:ext>
            </a:extLst>
          </p:cNvPr>
          <p:cNvPicPr>
            <a:picLocks noChangeAspect="1"/>
          </p:cNvPicPr>
          <p:nvPr/>
        </p:nvPicPr>
        <p:blipFill>
          <a:blip r:embed="rId3"/>
          <a:stretch>
            <a:fillRect/>
          </a:stretch>
        </p:blipFill>
        <p:spPr>
          <a:xfrm>
            <a:off x="331218" y="-3830"/>
            <a:ext cx="8490549" cy="5151160"/>
          </a:xfrm>
          <a:prstGeom prst="rect">
            <a:avLst/>
          </a:prstGeom>
        </p:spPr>
      </p:pic>
    </p:spTree>
    <p:extLst>
      <p:ext uri="{BB962C8B-B14F-4D97-AF65-F5344CB8AC3E}">
        <p14:creationId xmlns:p14="http://schemas.microsoft.com/office/powerpoint/2010/main" val="173010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CA8D-D7A3-4780-8836-2A4DE5C91B1F}"/>
              </a:ext>
            </a:extLst>
          </p:cNvPr>
          <p:cNvSpPr>
            <a:spLocks noGrp="1"/>
          </p:cNvSpPr>
          <p:nvPr>
            <p:ph type="title"/>
          </p:nvPr>
        </p:nvSpPr>
        <p:spPr/>
        <p:txBody>
          <a:bodyPr/>
          <a:lstStyle/>
          <a:p>
            <a:pPr algn="l"/>
            <a:r>
              <a:rPr lang="en-US">
                <a:solidFill>
                  <a:schemeClr val="bg1"/>
                </a:solidFill>
                <a:cs typeface="Calibri Light"/>
              </a:rPr>
              <a:t>Wireless Charging</a:t>
            </a:r>
            <a:endParaRPr lang="en-US">
              <a:solidFill>
                <a:schemeClr val="bg1"/>
              </a:solidFill>
            </a:endParaRPr>
          </a:p>
        </p:txBody>
      </p:sp>
      <p:sp>
        <p:nvSpPr>
          <p:cNvPr id="3" name="Content Placeholder 2">
            <a:extLst>
              <a:ext uri="{FF2B5EF4-FFF2-40B4-BE49-F238E27FC236}">
                <a16:creationId xmlns:a16="http://schemas.microsoft.com/office/drawing/2014/main" id="{F6A0F1C4-7DF8-4B2B-8523-79EA80360C49}"/>
              </a:ext>
            </a:extLst>
          </p:cNvPr>
          <p:cNvSpPr>
            <a:spLocks noGrp="1"/>
          </p:cNvSpPr>
          <p:nvPr>
            <p:ph sz="half" idx="1"/>
          </p:nvPr>
        </p:nvSpPr>
        <p:spPr>
          <a:xfrm>
            <a:off x="228600" y="1492422"/>
            <a:ext cx="2850356" cy="3394472"/>
          </a:xfrm>
        </p:spPr>
        <p:txBody>
          <a:bodyPr>
            <a:normAutofit/>
          </a:bodyPr>
          <a:lstStyle/>
          <a:p>
            <a:pPr marL="228600" lvl="0" indent="-228600">
              <a:lnSpc>
                <a:spcPct val="90000"/>
              </a:lnSpc>
              <a:spcBef>
                <a:spcPts val="1000"/>
              </a:spcBef>
            </a:pPr>
            <a:r>
              <a:rPr lang="en-US" sz="1800" i="1">
                <a:solidFill>
                  <a:schemeClr val="bg1"/>
                </a:solidFill>
                <a:ea typeface="+mn-lt"/>
                <a:cs typeface="Calibri" panose="020F0502020204030204"/>
              </a:rPr>
              <a:t>Control Panel</a:t>
            </a:r>
            <a:r>
              <a:rPr lang="en-US" sz="1800">
                <a:solidFill>
                  <a:schemeClr val="bg1"/>
                </a:solidFill>
                <a:ea typeface="+mn-lt"/>
                <a:cs typeface="Calibri" panose="020F0502020204030204"/>
              </a:rPr>
              <a:t> – Supplies power to the Parking Pad &amp; Displays charge status</a:t>
            </a:r>
          </a:p>
          <a:p>
            <a:pPr marL="228600" lvl="0" indent="-228600">
              <a:lnSpc>
                <a:spcPct val="90000"/>
              </a:lnSpc>
              <a:spcBef>
                <a:spcPts val="1000"/>
              </a:spcBef>
            </a:pPr>
            <a:r>
              <a:rPr lang="en-US" sz="1800" i="1">
                <a:solidFill>
                  <a:schemeClr val="bg1"/>
                </a:solidFill>
                <a:ea typeface="+mn-lt"/>
                <a:cs typeface="Calibri" panose="020F0502020204030204"/>
              </a:rPr>
              <a:t>Inductive Pad </a:t>
            </a:r>
            <a:r>
              <a:rPr lang="en-US" sz="1800">
                <a:solidFill>
                  <a:schemeClr val="bg1"/>
                </a:solidFill>
                <a:ea typeface="+mn-lt"/>
                <a:cs typeface="Calibri" panose="020F0502020204030204"/>
              </a:rPr>
              <a:t>– Transmits electromagnetic energy to vehicle’s resonator</a:t>
            </a:r>
            <a:endParaRPr lang="en-US" sz="1800">
              <a:solidFill>
                <a:schemeClr val="bg1"/>
              </a:solidFill>
              <a:cs typeface="Calibri" panose="020F0502020204030204"/>
            </a:endParaRPr>
          </a:p>
          <a:p>
            <a:pPr marL="228600" lvl="0" indent="-228600">
              <a:lnSpc>
                <a:spcPct val="90000"/>
              </a:lnSpc>
              <a:spcBef>
                <a:spcPts val="1000"/>
              </a:spcBef>
            </a:pPr>
            <a:r>
              <a:rPr lang="en-US" sz="1800" i="1">
                <a:solidFill>
                  <a:schemeClr val="bg1"/>
                </a:solidFill>
                <a:ea typeface="+mn-lt"/>
                <a:cs typeface="Calibri" panose="020F0502020204030204"/>
              </a:rPr>
              <a:t>Power Capture Resonator / Adapter </a:t>
            </a:r>
            <a:r>
              <a:rPr lang="en-US" sz="1800">
                <a:solidFill>
                  <a:schemeClr val="bg1"/>
                </a:solidFill>
                <a:ea typeface="+mn-lt"/>
                <a:cs typeface="Calibri" panose="020F0502020204030204"/>
              </a:rPr>
              <a:t>– Receives and converts energy from inductive pad.</a:t>
            </a:r>
            <a:endParaRPr lang="en-US">
              <a:solidFill>
                <a:schemeClr val="bg1"/>
              </a:solidFill>
            </a:endParaRPr>
          </a:p>
          <a:p>
            <a:pPr marL="0" indent="0">
              <a:buNone/>
            </a:pPr>
            <a:endParaRPr lang="en-US">
              <a:solidFill>
                <a:schemeClr val="bg1"/>
              </a:solidFill>
            </a:endParaRPr>
          </a:p>
        </p:txBody>
      </p:sp>
      <p:pic>
        <p:nvPicPr>
          <p:cNvPr id="5" name="Content Placeholder 4" descr="A close up of a logo&#10;&#10;Description generated with high confidence">
            <a:extLst>
              <a:ext uri="{FF2B5EF4-FFF2-40B4-BE49-F238E27FC236}">
                <a16:creationId xmlns:a16="http://schemas.microsoft.com/office/drawing/2014/main" id="{0DB393DF-E9C1-45B6-AE34-886C1D85A336}"/>
              </a:ext>
            </a:extLst>
          </p:cNvPr>
          <p:cNvPicPr>
            <a:picLocks noGrp="1" noChangeAspect="1"/>
          </p:cNvPicPr>
          <p:nvPr>
            <p:ph sz="half" idx="2"/>
          </p:nvPr>
        </p:nvPicPr>
        <p:blipFill>
          <a:blip r:embed="rId3"/>
          <a:stretch>
            <a:fillRect/>
          </a:stretch>
        </p:blipFill>
        <p:spPr>
          <a:xfrm>
            <a:off x="3364706" y="1492422"/>
            <a:ext cx="5685592" cy="3102201"/>
          </a:xfrm>
          <a:prstGeom prst="rect">
            <a:avLst/>
          </a:prstGeom>
        </p:spPr>
      </p:pic>
    </p:spTree>
    <p:extLst>
      <p:ext uri="{BB962C8B-B14F-4D97-AF65-F5344CB8AC3E}">
        <p14:creationId xmlns:p14="http://schemas.microsoft.com/office/powerpoint/2010/main" val="409012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generated with very high confidence">
            <a:extLst>
              <a:ext uri="{FF2B5EF4-FFF2-40B4-BE49-F238E27FC236}">
                <a16:creationId xmlns:a16="http://schemas.microsoft.com/office/drawing/2014/main" id="{09A2A9DA-1474-42A2-BA52-DC474D8F6161}"/>
              </a:ext>
            </a:extLst>
          </p:cNvPr>
          <p:cNvPicPr>
            <a:picLocks noGrp="1" noChangeAspect="1"/>
          </p:cNvPicPr>
          <p:nvPr>
            <p:ph idx="1"/>
          </p:nvPr>
        </p:nvPicPr>
        <p:blipFill rotWithShape="1">
          <a:blip r:embed="rId3"/>
          <a:srcRect t="2178" b="-363"/>
          <a:stretch/>
        </p:blipFill>
        <p:spPr>
          <a:xfrm>
            <a:off x="-3681" y="39688"/>
            <a:ext cx="9209159" cy="5058827"/>
          </a:xfrm>
        </p:spPr>
      </p:pic>
    </p:spTree>
    <p:extLst>
      <p:ext uri="{BB962C8B-B14F-4D97-AF65-F5344CB8AC3E}">
        <p14:creationId xmlns:p14="http://schemas.microsoft.com/office/powerpoint/2010/main" val="45840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8" y="216962"/>
            <a:ext cx="8214852" cy="763526"/>
          </a:xfrm>
        </p:spPr>
        <p:txBody>
          <a:bodyPr>
            <a:normAutofit/>
          </a:bodyPr>
          <a:lstStyle/>
          <a:p>
            <a:r>
              <a:rPr lang="en-US">
                <a:ea typeface="+mj-lt"/>
                <a:cs typeface="+mj-lt"/>
              </a:rPr>
              <a:t>Phone Applications</a:t>
            </a:r>
            <a:endParaRPr lang="en-US"/>
          </a:p>
        </p:txBody>
      </p:sp>
      <p:sp>
        <p:nvSpPr>
          <p:cNvPr id="3" name="Content Placeholder 2"/>
          <p:cNvSpPr>
            <a:spLocks noGrp="1"/>
          </p:cNvSpPr>
          <p:nvPr>
            <p:ph idx="1"/>
          </p:nvPr>
        </p:nvSpPr>
        <p:spPr>
          <a:xfrm>
            <a:off x="61417" y="1981842"/>
            <a:ext cx="4442640" cy="3166433"/>
          </a:xfrm>
        </p:spPr>
        <p:txBody>
          <a:bodyPr vert="horz" lIns="91440" tIns="45720" rIns="91440" bIns="45720" rtlCol="0" anchor="t">
            <a:noAutofit/>
          </a:bodyPr>
          <a:lstStyle/>
          <a:p>
            <a:r>
              <a:rPr lang="en-US" sz="2000">
                <a:ea typeface="+mn-lt"/>
                <a:cs typeface="+mn-lt"/>
              </a:rPr>
              <a:t>Owners can "lease" their car during times that they are not driving it (such as late at night), and the car will pick up rideshare passengers to bring them to their destinations (self-driving)</a:t>
            </a:r>
            <a:endParaRPr lang="en-US" sz="2000">
              <a:cs typeface="Calibri"/>
            </a:endParaRPr>
          </a:p>
          <a:p>
            <a:r>
              <a:rPr lang="en-US" sz="2000">
                <a:ea typeface="+mn-lt"/>
                <a:cs typeface="+mn-lt"/>
              </a:rPr>
              <a:t>This will allow the owner to earn money when they are not driving</a:t>
            </a:r>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p:txBody>
      </p:sp>
      <p:sp>
        <p:nvSpPr>
          <p:cNvPr id="4" name="TextBox 3">
            <a:extLst>
              <a:ext uri="{FF2B5EF4-FFF2-40B4-BE49-F238E27FC236}">
                <a16:creationId xmlns:a16="http://schemas.microsoft.com/office/drawing/2014/main" id="{7A404EBB-88F2-484D-9601-109DED21ECC7}"/>
              </a:ext>
            </a:extLst>
          </p:cNvPr>
          <p:cNvSpPr txBox="1"/>
          <p:nvPr/>
        </p:nvSpPr>
        <p:spPr>
          <a:xfrm>
            <a:off x="4765316" y="1936956"/>
            <a:ext cx="418180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rtl="0">
              <a:buChar char="•"/>
            </a:pPr>
            <a:r>
              <a:rPr lang="en-US">
                <a:solidFill>
                  <a:srgbClr val="FFFFFF"/>
                </a:solidFill>
                <a:latin typeface="Calibri"/>
                <a:ea typeface="Arial"/>
                <a:cs typeface="Arial"/>
              </a:rPr>
              <a:t>Car would have a Chauffeur Mode that would allow owner to send the car out to pick someone up</a:t>
            </a:r>
            <a:r>
              <a:rPr lang="en-US">
                <a:latin typeface="Calibri"/>
                <a:ea typeface="Arial"/>
                <a:cs typeface="Arial"/>
              </a:rPr>
              <a:t>​</a:t>
            </a:r>
          </a:p>
          <a:p>
            <a:pPr lvl="0" rtl="0">
              <a:buChar char="•"/>
            </a:pPr>
            <a:r>
              <a:rPr lang="en-US">
                <a:solidFill>
                  <a:srgbClr val="FFFFFF"/>
                </a:solidFill>
                <a:latin typeface="Calibri"/>
                <a:ea typeface="Arial"/>
                <a:cs typeface="Arial"/>
              </a:rPr>
              <a:t>Person being picked up would have to verify their identity via a one-time code sent to their phone (as well as other forms of verification that the user could combine to increase security)</a:t>
            </a:r>
            <a:r>
              <a:rPr lang="en-US">
                <a:latin typeface="Calibri"/>
                <a:ea typeface="Arial"/>
                <a:cs typeface="Arial"/>
              </a:rPr>
              <a:t>​</a:t>
            </a:r>
          </a:p>
          <a:p>
            <a:pPr lvl="0" rtl="0">
              <a:buChar char="•"/>
            </a:pPr>
            <a:r>
              <a:rPr lang="en-US">
                <a:solidFill>
                  <a:srgbClr val="FFFFFF"/>
                </a:solidFill>
                <a:latin typeface="Calibri"/>
                <a:ea typeface="Arial"/>
                <a:cs typeface="Arial"/>
              </a:rPr>
              <a:t>Could be set on a schedule to automate regular pickups</a:t>
            </a:r>
            <a:endParaRPr lang="en-US" sz="2000">
              <a:solidFill>
                <a:schemeClr val="bg1"/>
              </a:solidFill>
              <a:cs typeface="Calibri"/>
            </a:endParaRPr>
          </a:p>
        </p:txBody>
      </p:sp>
      <p:sp>
        <p:nvSpPr>
          <p:cNvPr id="5" name="TextBox 4">
            <a:extLst>
              <a:ext uri="{FF2B5EF4-FFF2-40B4-BE49-F238E27FC236}">
                <a16:creationId xmlns:a16="http://schemas.microsoft.com/office/drawing/2014/main" id="{8C433D74-08F1-4053-9438-D912C1B3C1B5}"/>
              </a:ext>
            </a:extLst>
          </p:cNvPr>
          <p:cNvSpPr txBox="1"/>
          <p:nvPr/>
        </p:nvSpPr>
        <p:spPr>
          <a:xfrm>
            <a:off x="914400" y="122131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chemeClr val="bg1"/>
                </a:solidFill>
              </a:rPr>
              <a:t>Car for Hire</a:t>
            </a:r>
            <a:endParaRPr lang="en-US" sz="2800">
              <a:solidFill>
                <a:schemeClr val="bg1"/>
              </a:solidFill>
              <a:cs typeface="Calibri"/>
            </a:endParaRPr>
          </a:p>
        </p:txBody>
      </p:sp>
      <p:sp>
        <p:nvSpPr>
          <p:cNvPr id="6" name="TextBox 5">
            <a:extLst>
              <a:ext uri="{FF2B5EF4-FFF2-40B4-BE49-F238E27FC236}">
                <a16:creationId xmlns:a16="http://schemas.microsoft.com/office/drawing/2014/main" id="{092E4EF1-7101-47C9-99F0-60CB05F16A36}"/>
              </a:ext>
            </a:extLst>
          </p:cNvPr>
          <p:cNvSpPr txBox="1"/>
          <p:nvPr/>
        </p:nvSpPr>
        <p:spPr>
          <a:xfrm>
            <a:off x="5248276" y="122660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 </a:t>
            </a:r>
            <a:r>
              <a:rPr lang="en-US" sz="2800">
                <a:solidFill>
                  <a:schemeClr val="bg1"/>
                </a:solidFill>
              </a:rPr>
              <a:t>Chauffer Mode</a:t>
            </a:r>
            <a:endParaRPr lang="en-US" sz="2800">
              <a:solidFill>
                <a:schemeClr val="bg1"/>
              </a:solidFill>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close up of a map&#10;&#10;Description generated with very high confidence">
            <a:extLst>
              <a:ext uri="{FF2B5EF4-FFF2-40B4-BE49-F238E27FC236}">
                <a16:creationId xmlns:a16="http://schemas.microsoft.com/office/drawing/2014/main" id="{D98BB576-1A74-4769-9277-D0B6DD21DBD8}"/>
              </a:ext>
            </a:extLst>
          </p:cNvPr>
          <p:cNvPicPr>
            <a:picLocks noChangeAspect="1"/>
          </p:cNvPicPr>
          <p:nvPr/>
        </p:nvPicPr>
        <p:blipFill rotWithShape="1">
          <a:blip r:embed="rId3"/>
          <a:srcRect b="13462"/>
          <a:stretch/>
        </p:blipFill>
        <p:spPr>
          <a:xfrm>
            <a:off x="0" y="-3171"/>
            <a:ext cx="9144000" cy="5106709"/>
          </a:xfrm>
          <a:prstGeom prst="rect">
            <a:avLst/>
          </a:prstGeom>
        </p:spPr>
      </p:pic>
      <p:sp>
        <p:nvSpPr>
          <p:cNvPr id="7" name="TextBox 6">
            <a:extLst>
              <a:ext uri="{FF2B5EF4-FFF2-40B4-BE49-F238E27FC236}">
                <a16:creationId xmlns:a16="http://schemas.microsoft.com/office/drawing/2014/main" id="{85E1CB5F-15BE-4311-9400-8E291065457C}"/>
              </a:ext>
            </a:extLst>
          </p:cNvPr>
          <p:cNvSpPr txBox="1"/>
          <p:nvPr/>
        </p:nvSpPr>
        <p:spPr>
          <a:xfrm>
            <a:off x="1090704" y="0"/>
            <a:ext cx="48386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Phone Applications</a:t>
            </a:r>
            <a:endParaRPr lang="en-US" sz="3200" b="1">
              <a:cs typeface="Calibri"/>
            </a:endParaRP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Synch S1</vt:lpstr>
      <vt:lpstr>What We Have to Offer</vt:lpstr>
      <vt:lpstr>PowerPoint Presentation</vt:lpstr>
      <vt:lpstr>PowerPoint Presentation</vt:lpstr>
      <vt:lpstr>PowerPoint Presentation</vt:lpstr>
      <vt:lpstr>Wireless Charging</vt:lpstr>
      <vt:lpstr>PowerPoint Presentation</vt:lpstr>
      <vt:lpstr>Phone Applications</vt:lpstr>
      <vt:lpstr>PowerPoint Presentation</vt:lpstr>
      <vt:lpstr> Traffic route analysis/ Road Trip Mode</vt:lpstr>
      <vt:lpstr>GPS Tracking, Route Generation, and Traffic Analysis</vt:lpstr>
      <vt:lpstr>GPS Tracking, Route Generation, and Traffic Analysis</vt:lpstr>
      <vt:lpstr>PowerPoint Presentation</vt:lpstr>
      <vt:lpstr>PowerPoint Presentation</vt:lpstr>
      <vt:lpstr>Data Center Infrastructure Model </vt:lpstr>
      <vt:lpstr>Infrastructure Protection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 S1</dc:title>
  <dc:creator/>
  <cp:revision>1</cp:revision>
  <dcterms:created xsi:type="dcterms:W3CDTF">2017-08-01T15:40:51Z</dcterms:created>
  <dcterms:modified xsi:type="dcterms:W3CDTF">2019-11-25T20:07:55Z</dcterms:modified>
</cp:coreProperties>
</file>