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82" r:id="rId5"/>
    <p:sldId id="273" r:id="rId6"/>
    <p:sldId id="262" r:id="rId7"/>
    <p:sldId id="266" r:id="rId8"/>
    <p:sldId id="269" r:id="rId9"/>
    <p:sldId id="276" r:id="rId10"/>
    <p:sldId id="277" r:id="rId11"/>
    <p:sldId id="260" r:id="rId12"/>
    <p:sldId id="258" r:id="rId13"/>
    <p:sldId id="272" r:id="rId14"/>
    <p:sldId id="264" r:id="rId15"/>
    <p:sldId id="280" r:id="rId16"/>
    <p:sldId id="281" r:id="rId17"/>
    <p:sldId id="267" r:id="rId18"/>
    <p:sldId id="265" r:id="rId19"/>
    <p:sldId id="279" r:id="rId20"/>
    <p:sldId id="259" r:id="rId21"/>
    <p:sldId id="274" r:id="rId22"/>
    <p:sldId id="268" r:id="rId23"/>
    <p:sldId id="270" r:id="rId24"/>
    <p:sldId id="263" r:id="rId25"/>
    <p:sldId id="275" r:id="rId26"/>
    <p:sldId id="261"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LET Severine" initials="GS" lastIdx="1" clrIdx="0">
    <p:extLst>
      <p:ext uri="{19B8F6BF-5375-455C-9EA6-DF929625EA0E}">
        <p15:presenceInfo xmlns:p15="http://schemas.microsoft.com/office/powerpoint/2012/main" userId="S::severine.gillet@vinci-energies.net::85b3a0c3-416d-4f82-90b0-2ce5ae3d0a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BFDA"/>
    <a:srgbClr val="FB0540"/>
    <a:srgbClr val="97BF0D"/>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31T11:47:52.277" idx="1">
    <p:pos x="6864" y="1464"/>
    <p:text>Solution à trouver</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8A434-C2D5-4F57-B1E0-A7531EF3413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3202C5B-0E2A-48EA-9613-E3DDE3FCC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526D6B3-9707-45F9-8836-8628BCEBDE42}"/>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5" name="Espace réservé du pied de page 4">
            <a:extLst>
              <a:ext uri="{FF2B5EF4-FFF2-40B4-BE49-F238E27FC236}">
                <a16:creationId xmlns:a16="http://schemas.microsoft.com/office/drawing/2014/main" id="{66A66E5A-1F51-41D4-8765-CD73AB1A79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8A97EF-6914-4BB3-987D-C332AF073BD2}"/>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2915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0FFF94-432A-4C25-8A08-E912235E7CD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2EE98FB-730F-4AAD-8768-AE4A605FC39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0BF3AB-D856-4ACA-8748-64AB66E2AA3F}"/>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5" name="Espace réservé du pied de page 4">
            <a:extLst>
              <a:ext uri="{FF2B5EF4-FFF2-40B4-BE49-F238E27FC236}">
                <a16:creationId xmlns:a16="http://schemas.microsoft.com/office/drawing/2014/main" id="{996F0115-CEA1-4EA1-B66C-927658FB54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7BE7B9-7839-484E-89C9-C5EF692C67C8}"/>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287825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C8FC6C-7EC3-4854-BA17-691CB262D3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1546ADF-9DBF-465B-BAC0-C5B60E73D85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D96EE5-14E9-48F6-B783-7F1B9A6311AB}"/>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5" name="Espace réservé du pied de page 4">
            <a:extLst>
              <a:ext uri="{FF2B5EF4-FFF2-40B4-BE49-F238E27FC236}">
                <a16:creationId xmlns:a16="http://schemas.microsoft.com/office/drawing/2014/main" id="{309074D7-2C97-4B85-8375-1CA8AC918A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06F2ED-A2A9-4200-AB57-1E98A17E34C1}"/>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209457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35D3A6-BB89-4E1C-B952-B0F39174838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5D10236-DA4C-4C91-9DB0-269F21D680C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FE5EA5-CD0E-45BC-9BAB-E9039393BDE2}"/>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5" name="Espace réservé du pied de page 4">
            <a:extLst>
              <a:ext uri="{FF2B5EF4-FFF2-40B4-BE49-F238E27FC236}">
                <a16:creationId xmlns:a16="http://schemas.microsoft.com/office/drawing/2014/main" id="{43AF54F8-3BB4-4909-B84C-5CD5F5928C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D4A081-3758-4BC9-B352-302CB72A9287}"/>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47171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038300-1CBC-4A03-A783-D48954EA523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F2EBDEA-F808-4A65-A75B-4C78C5A1C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00958CF-B774-4D01-96F5-5DBBC3939E4F}"/>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5" name="Espace réservé du pied de page 4">
            <a:extLst>
              <a:ext uri="{FF2B5EF4-FFF2-40B4-BE49-F238E27FC236}">
                <a16:creationId xmlns:a16="http://schemas.microsoft.com/office/drawing/2014/main" id="{CDB50A1F-5E39-4CF4-AE53-4D901C14C4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781EFA-6849-4E7F-B8E6-E3F6F0DD1DDC}"/>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241243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5AFED-B0A0-4C9F-BC3A-75BF7F2B288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D7A8463-505F-4B91-B818-869CF527102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E3135B-517C-4BA5-A481-B86BF21A4F4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2F5AAF2-E96F-473D-A598-6A2DC0A92DC9}"/>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6" name="Espace réservé du pied de page 5">
            <a:extLst>
              <a:ext uri="{FF2B5EF4-FFF2-40B4-BE49-F238E27FC236}">
                <a16:creationId xmlns:a16="http://schemas.microsoft.com/office/drawing/2014/main" id="{750544D1-4A2D-4D22-BD54-9DC75DCA681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1E8586-4F56-4E52-BA39-BEA6A8DCC922}"/>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1699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77A98-C71C-40FE-B8C4-8B07013F0BC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84FE4DB-4589-41A1-8F64-5DB9FCCF1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4D5F9E1-3F4B-49CB-AF28-0ADA4671C4B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AE153ED-7023-4781-AA29-955DCBD46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1AEE81-4481-438B-932D-BA916A32CE2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B134D7C-4E8F-4AFE-B61F-1AF89C8F1BC2}"/>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8" name="Espace réservé du pied de page 7">
            <a:extLst>
              <a:ext uri="{FF2B5EF4-FFF2-40B4-BE49-F238E27FC236}">
                <a16:creationId xmlns:a16="http://schemas.microsoft.com/office/drawing/2014/main" id="{DFF1EBAB-1D7A-467E-89CE-1DC201FDC04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37C3BCA-4871-4C3F-985F-D25F3BADBCBF}"/>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1703427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0502D9-372F-41EA-A83F-22031A28E81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7D44FB2-E779-40EC-8528-FA90D0E71504}"/>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4" name="Espace réservé du pied de page 3">
            <a:extLst>
              <a:ext uri="{FF2B5EF4-FFF2-40B4-BE49-F238E27FC236}">
                <a16:creationId xmlns:a16="http://schemas.microsoft.com/office/drawing/2014/main" id="{8DB16795-F1F6-47FF-A9F0-213F843076E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7B09A1F-494A-4003-AE51-FB238BCB0AC6}"/>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67032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B7C5911-6A99-46BB-97B8-2FB5C9CDFF32}"/>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3" name="Espace réservé du pied de page 2">
            <a:extLst>
              <a:ext uri="{FF2B5EF4-FFF2-40B4-BE49-F238E27FC236}">
                <a16:creationId xmlns:a16="http://schemas.microsoft.com/office/drawing/2014/main" id="{6698143A-4AA6-4267-895A-5E67B10A231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53EF21E-4F17-4DEC-BF6F-221EAFA6C283}"/>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156433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A9CCEC-70DA-4598-88FF-7354B369364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DD53965-03BE-42F9-A378-DF16C525B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38F4405-447F-4D4B-809B-F8B97D5AC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431D53E-BAA7-4AFD-BFB6-B79DC36E85DC}"/>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6" name="Espace réservé du pied de page 5">
            <a:extLst>
              <a:ext uri="{FF2B5EF4-FFF2-40B4-BE49-F238E27FC236}">
                <a16:creationId xmlns:a16="http://schemas.microsoft.com/office/drawing/2014/main" id="{37C1285D-29BA-4A13-95F8-EE6F518658D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2A3566E-866E-4581-BBB4-797E157F2D03}"/>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202525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E91EBA-CAF9-4549-871B-8CCA9B378C5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FCE6433-DC6D-4038-968F-788BFC4020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0B258C9-3523-436A-9AEC-EF6727F5B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4FB0C31-F1FB-4C6F-A951-6EDB62A5477F}"/>
              </a:ext>
            </a:extLst>
          </p:cNvPr>
          <p:cNvSpPr>
            <a:spLocks noGrp="1"/>
          </p:cNvSpPr>
          <p:nvPr>
            <p:ph type="dt" sz="half" idx="10"/>
          </p:nvPr>
        </p:nvSpPr>
        <p:spPr/>
        <p:txBody>
          <a:bodyPr/>
          <a:lstStyle/>
          <a:p>
            <a:fld id="{ABBD1873-C387-4FFD-AF17-994CC0898496}" type="datetimeFigureOut">
              <a:rPr lang="fr-FR" smtClean="0"/>
              <a:t>31/05/2022</a:t>
            </a:fld>
            <a:endParaRPr lang="fr-FR"/>
          </a:p>
        </p:txBody>
      </p:sp>
      <p:sp>
        <p:nvSpPr>
          <p:cNvPr id="6" name="Espace réservé du pied de page 5">
            <a:extLst>
              <a:ext uri="{FF2B5EF4-FFF2-40B4-BE49-F238E27FC236}">
                <a16:creationId xmlns:a16="http://schemas.microsoft.com/office/drawing/2014/main" id="{B25099F7-D204-490A-941B-E3B96B9306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72C1936-DD8C-4985-BBBA-0409A60BCDAA}"/>
              </a:ext>
            </a:extLst>
          </p:cNvPr>
          <p:cNvSpPr>
            <a:spLocks noGrp="1"/>
          </p:cNvSpPr>
          <p:nvPr>
            <p:ph type="sldNum" sz="quarter" idx="12"/>
          </p:nvPr>
        </p:nvSpPr>
        <p:spPr/>
        <p:txBody>
          <a:bodyPr/>
          <a:lstStyle/>
          <a:p>
            <a:fld id="{1367C6A0-D06C-4BCA-B453-3B9AA370B96C}" type="slidenum">
              <a:rPr lang="fr-FR" smtClean="0"/>
              <a:t>‹N°›</a:t>
            </a:fld>
            <a:endParaRPr lang="fr-FR"/>
          </a:p>
        </p:txBody>
      </p:sp>
    </p:spTree>
    <p:extLst>
      <p:ext uri="{BB962C8B-B14F-4D97-AF65-F5344CB8AC3E}">
        <p14:creationId xmlns:p14="http://schemas.microsoft.com/office/powerpoint/2010/main" val="23760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F2D92D1-E66A-4BE4-BE65-7E804BD77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1E5BA91-81E1-489D-BA55-3E3B1A075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D63052-E10A-4CD5-A4B6-921E77918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D1873-C387-4FFD-AF17-994CC0898496}" type="datetimeFigureOut">
              <a:rPr lang="fr-FR" smtClean="0"/>
              <a:t>31/05/2022</a:t>
            </a:fld>
            <a:endParaRPr lang="fr-FR"/>
          </a:p>
        </p:txBody>
      </p:sp>
      <p:sp>
        <p:nvSpPr>
          <p:cNvPr id="5" name="Espace réservé du pied de page 4">
            <a:extLst>
              <a:ext uri="{FF2B5EF4-FFF2-40B4-BE49-F238E27FC236}">
                <a16:creationId xmlns:a16="http://schemas.microsoft.com/office/drawing/2014/main" id="{2B95A505-3864-46A3-8C4C-5050A3B4A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06CA694-585E-41CA-BAF2-5E7243FF9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7C6A0-D06C-4BCA-B453-3B9AA370B96C}" type="slidenum">
              <a:rPr lang="fr-FR" smtClean="0"/>
              <a:t>‹N°›</a:t>
            </a:fld>
            <a:endParaRPr lang="fr-FR"/>
          </a:p>
        </p:txBody>
      </p:sp>
    </p:spTree>
    <p:extLst>
      <p:ext uri="{BB962C8B-B14F-4D97-AF65-F5344CB8AC3E}">
        <p14:creationId xmlns:p14="http://schemas.microsoft.com/office/powerpoint/2010/main" val="2407297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vironment.vinci.com/project/show/12119" TargetMode="Externa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18.xml"/><Relationship Id="rId3" Type="http://schemas.openxmlformats.org/officeDocument/2006/relationships/image" Target="../media/image8.svg"/><Relationship Id="rId7" Type="http://schemas.openxmlformats.org/officeDocument/2006/relationships/image" Target="../media/image2.svg"/><Relationship Id="rId12" Type="http://schemas.openxmlformats.org/officeDocument/2006/relationships/slide" Target="slide17.xml"/><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slide" Target="slide16.xml"/><Relationship Id="rId5" Type="http://schemas.openxmlformats.org/officeDocument/2006/relationships/image" Target="../media/image6.svg"/><Relationship Id="rId15" Type="http://schemas.openxmlformats.org/officeDocument/2006/relationships/comments" Target="../comments/comment1.xml"/><Relationship Id="rId10" Type="http://schemas.openxmlformats.org/officeDocument/2006/relationships/slide" Target="slide15.xml"/><Relationship Id="rId4" Type="http://schemas.openxmlformats.org/officeDocument/2006/relationships/image" Target="../media/image5.png"/><Relationship Id="rId9" Type="http://schemas.openxmlformats.org/officeDocument/2006/relationships/slide" Target="slide14.xml"/><Relationship Id="rId14" Type="http://schemas.openxmlformats.org/officeDocument/2006/relationships/slide" Target="slide19.xml"/></Relationships>
</file>

<file path=ppt/slides/_rels/slide1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8.png"/><Relationship Id="rId7" Type="http://schemas.openxmlformats.org/officeDocument/2006/relationships/image" Target="../media/image6.svg"/><Relationship Id="rId2" Type="http://schemas.openxmlformats.org/officeDocument/2006/relationships/hyperlink" Target="https://environment.vinci.com/project/show/8544"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30.svg"/><Relationship Id="rId7" Type="http://schemas.openxmlformats.org/officeDocument/2006/relationships/image" Target="../media/image10.sv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slide" Target="slide22.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10.sv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9.png"/><Relationship Id="rId7"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0.sv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svg"/><Relationship Id="rId7" Type="http://schemas.openxmlformats.org/officeDocument/2006/relationships/image" Target="../media/image10.sv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9.png"/><Relationship Id="rId7"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0.svg"/></Relationships>
</file>

<file path=ppt/slides/_rels/slide25.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10.sv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10.sv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slide" Target="slide10.xml"/><Relationship Id="rId3" Type="http://schemas.openxmlformats.org/officeDocument/2006/relationships/image" Target="../media/image17.jpeg"/><Relationship Id="rId7" Type="http://schemas.openxmlformats.org/officeDocument/2006/relationships/image" Target="../media/image21.svg"/><Relationship Id="rId12"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slide" Target="slide9.xml"/><Relationship Id="rId5" Type="http://schemas.openxmlformats.org/officeDocument/2006/relationships/image" Target="../media/image19.sv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slide" Target="slide5.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4.svg"/><Relationship Id="rId7" Type="http://schemas.openxmlformats.org/officeDocument/2006/relationships/slide" Target="slide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image" Target="../media/image12.svg"/><Relationship Id="rId10" Type="http://schemas.openxmlformats.org/officeDocument/2006/relationships/slide" Target="slide10.xml"/><Relationship Id="rId4" Type="http://schemas.openxmlformats.org/officeDocument/2006/relationships/image" Target="../media/image11.png"/><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vironment.vinci.com/project/show/1316" TargetMode="Externa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4C267211-655E-4C58-A44B-2065AAAC6AEA}"/>
              </a:ext>
            </a:extLst>
          </p:cNvPr>
          <p:cNvGrpSpPr/>
          <p:nvPr/>
        </p:nvGrpSpPr>
        <p:grpSpPr>
          <a:xfrm>
            <a:off x="5447960" y="1114092"/>
            <a:ext cx="5687768" cy="5005826"/>
            <a:chOff x="6094412" y="1737862"/>
            <a:chExt cx="4622492" cy="4079290"/>
          </a:xfrm>
        </p:grpSpPr>
        <p:grpSp>
          <p:nvGrpSpPr>
            <p:cNvPr id="5" name="Groupe 4">
              <a:extLst>
                <a:ext uri="{FF2B5EF4-FFF2-40B4-BE49-F238E27FC236}">
                  <a16:creationId xmlns:a16="http://schemas.microsoft.com/office/drawing/2014/main" id="{3EF7BB84-C6FA-4466-91B0-25E837E69F99}"/>
                </a:ext>
              </a:extLst>
            </p:cNvPr>
            <p:cNvGrpSpPr/>
            <p:nvPr/>
          </p:nvGrpSpPr>
          <p:grpSpPr>
            <a:xfrm>
              <a:off x="6094412" y="1737862"/>
              <a:ext cx="4434397" cy="4079290"/>
              <a:chOff x="3892858" y="887766"/>
              <a:chExt cx="4434397" cy="4079290"/>
            </a:xfrm>
          </p:grpSpPr>
          <p:sp>
            <p:nvSpPr>
              <p:cNvPr id="27" name="Ellipse 26">
                <a:extLst>
                  <a:ext uri="{FF2B5EF4-FFF2-40B4-BE49-F238E27FC236}">
                    <a16:creationId xmlns:a16="http://schemas.microsoft.com/office/drawing/2014/main" id="{4578A1EB-5FA6-4C2F-97D7-EDD115380781}"/>
                  </a:ext>
                </a:extLst>
              </p:cNvPr>
              <p:cNvSpPr/>
              <p:nvPr/>
            </p:nvSpPr>
            <p:spPr>
              <a:xfrm>
                <a:off x="4882718" y="887766"/>
                <a:ext cx="2405850" cy="2405850"/>
              </a:xfrm>
              <a:prstGeom prst="ellipse">
                <a:avLst/>
              </a:prstGeom>
              <a:no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Light" panose="02000000000000000000" pitchFamily="2" charset="77"/>
                  <a:ea typeface="+mn-ea"/>
                  <a:cs typeface="+mn-cs"/>
                </a:endParaRPr>
              </a:p>
            </p:txBody>
          </p:sp>
          <p:sp>
            <p:nvSpPr>
              <p:cNvPr id="28" name="Ellipse 27">
                <a:extLst>
                  <a:ext uri="{FF2B5EF4-FFF2-40B4-BE49-F238E27FC236}">
                    <a16:creationId xmlns:a16="http://schemas.microsoft.com/office/drawing/2014/main" id="{751A2C0E-7300-4021-A53B-7D17D5B1EE47}"/>
                  </a:ext>
                </a:extLst>
              </p:cNvPr>
              <p:cNvSpPr/>
              <p:nvPr/>
            </p:nvSpPr>
            <p:spPr>
              <a:xfrm>
                <a:off x="3892858" y="2539013"/>
                <a:ext cx="2405850" cy="2405850"/>
              </a:xfrm>
              <a:prstGeom prst="ellipse">
                <a:avLst/>
              </a:prstGeom>
              <a:no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Light" panose="02000000000000000000" pitchFamily="2" charset="77"/>
                  <a:ea typeface="+mn-ea"/>
                  <a:cs typeface="+mn-cs"/>
                </a:endParaRPr>
              </a:p>
            </p:txBody>
          </p:sp>
          <p:sp>
            <p:nvSpPr>
              <p:cNvPr id="29" name="Ellipse 28">
                <a:extLst>
                  <a:ext uri="{FF2B5EF4-FFF2-40B4-BE49-F238E27FC236}">
                    <a16:creationId xmlns:a16="http://schemas.microsoft.com/office/drawing/2014/main" id="{D54DE96B-F5A4-40B1-9C8E-E7F1D965A4F1}"/>
                  </a:ext>
                </a:extLst>
              </p:cNvPr>
              <p:cNvSpPr/>
              <p:nvPr/>
            </p:nvSpPr>
            <p:spPr>
              <a:xfrm>
                <a:off x="5921405" y="2561206"/>
                <a:ext cx="2405850" cy="2405850"/>
              </a:xfrm>
              <a:prstGeom prst="ellipse">
                <a:avLst/>
              </a:prstGeom>
              <a:no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Light" panose="02000000000000000000" pitchFamily="2" charset="77"/>
                  <a:ea typeface="+mn-ea"/>
                  <a:cs typeface="+mn-cs"/>
                </a:endParaRPr>
              </a:p>
            </p:txBody>
          </p:sp>
        </p:grpSp>
        <p:sp>
          <p:nvSpPr>
            <p:cNvPr id="6" name="Ellipse 5">
              <a:extLst>
                <a:ext uri="{FF2B5EF4-FFF2-40B4-BE49-F238E27FC236}">
                  <a16:creationId xmlns:a16="http://schemas.microsoft.com/office/drawing/2014/main" id="{4025C458-8B6B-419B-BC00-6AC7A4081FBC}"/>
                </a:ext>
              </a:extLst>
            </p:cNvPr>
            <p:cNvSpPr/>
            <p:nvPr/>
          </p:nvSpPr>
          <p:spPr>
            <a:xfrm>
              <a:off x="6409169" y="3762550"/>
              <a:ext cx="1766923" cy="1766923"/>
            </a:xfrm>
            <a:prstGeom prst="ellipse">
              <a:avLst/>
            </a:prstGeom>
            <a:no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Light" panose="02000000000000000000" pitchFamily="2" charset="77"/>
                <a:ea typeface="+mn-ea"/>
                <a:cs typeface="+mn-cs"/>
              </a:endParaRPr>
            </a:p>
          </p:txBody>
        </p:sp>
        <p:sp>
          <p:nvSpPr>
            <p:cNvPr id="7" name="Ellipse 6">
              <a:extLst>
                <a:ext uri="{FF2B5EF4-FFF2-40B4-BE49-F238E27FC236}">
                  <a16:creationId xmlns:a16="http://schemas.microsoft.com/office/drawing/2014/main" id="{E0C94413-1556-425F-932C-82C2104A23A6}"/>
                </a:ext>
              </a:extLst>
            </p:cNvPr>
            <p:cNvSpPr/>
            <p:nvPr/>
          </p:nvSpPr>
          <p:spPr>
            <a:xfrm>
              <a:off x="8437349" y="3762550"/>
              <a:ext cx="1766923" cy="1766923"/>
            </a:xfrm>
            <a:prstGeom prst="ellipse">
              <a:avLst/>
            </a:prstGeom>
            <a:no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Light" panose="02000000000000000000" pitchFamily="2" charset="77"/>
                <a:ea typeface="+mn-ea"/>
                <a:cs typeface="+mn-cs"/>
              </a:endParaRPr>
            </a:p>
          </p:txBody>
        </p:sp>
        <p:sp>
          <p:nvSpPr>
            <p:cNvPr id="8" name="Ellipse 7">
              <a:extLst>
                <a:ext uri="{FF2B5EF4-FFF2-40B4-BE49-F238E27FC236}">
                  <a16:creationId xmlns:a16="http://schemas.microsoft.com/office/drawing/2014/main" id="{BAAD34B5-9D49-4BF0-866A-6DE9A222E5D5}"/>
                </a:ext>
              </a:extLst>
            </p:cNvPr>
            <p:cNvSpPr/>
            <p:nvPr/>
          </p:nvSpPr>
          <p:spPr>
            <a:xfrm>
              <a:off x="7426697" y="2064379"/>
              <a:ext cx="1766923" cy="1766923"/>
            </a:xfrm>
            <a:prstGeom prst="ellipse">
              <a:avLst/>
            </a:prstGeom>
            <a:no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Light" panose="02000000000000000000" pitchFamily="2" charset="77"/>
                <a:ea typeface="+mn-ea"/>
                <a:cs typeface="+mn-cs"/>
              </a:endParaRPr>
            </a:p>
          </p:txBody>
        </p:sp>
        <p:pic>
          <p:nvPicPr>
            <p:cNvPr id="9" name="Graphique 8">
              <a:extLst>
                <a:ext uri="{FF2B5EF4-FFF2-40B4-BE49-F238E27FC236}">
                  <a16:creationId xmlns:a16="http://schemas.microsoft.com/office/drawing/2014/main" id="{FFF58EFD-4877-486F-9D84-70BF84B45DE8}"/>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1645852">
              <a:off x="6481146" y="2344672"/>
              <a:ext cx="101831" cy="162930"/>
            </a:xfrm>
            <a:prstGeom prst="rect">
              <a:avLst/>
            </a:prstGeom>
          </p:spPr>
        </p:pic>
        <p:pic>
          <p:nvPicPr>
            <p:cNvPr id="10" name="Graphique 9">
              <a:extLst>
                <a:ext uri="{FF2B5EF4-FFF2-40B4-BE49-F238E27FC236}">
                  <a16:creationId xmlns:a16="http://schemas.microsoft.com/office/drawing/2014/main" id="{21D132B1-C880-4E79-84CA-4715A03DCAF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165282" y="1801732"/>
              <a:ext cx="128225" cy="118843"/>
            </a:xfrm>
            <a:prstGeom prst="rect">
              <a:avLst/>
            </a:prstGeom>
          </p:spPr>
        </p:pic>
        <p:pic>
          <p:nvPicPr>
            <p:cNvPr id="11" name="Graphique 10">
              <a:extLst>
                <a:ext uri="{FF2B5EF4-FFF2-40B4-BE49-F238E27FC236}">
                  <a16:creationId xmlns:a16="http://schemas.microsoft.com/office/drawing/2014/main" id="{F3D3F9D4-F561-44B1-9E8C-EABF5E33AA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62964" y="2043561"/>
              <a:ext cx="170979" cy="192900"/>
            </a:xfrm>
            <a:prstGeom prst="rect">
              <a:avLst/>
            </a:prstGeom>
          </p:spPr>
        </p:pic>
        <p:pic>
          <p:nvPicPr>
            <p:cNvPr id="12" name="Graphique 11">
              <a:extLst>
                <a:ext uri="{FF2B5EF4-FFF2-40B4-BE49-F238E27FC236}">
                  <a16:creationId xmlns:a16="http://schemas.microsoft.com/office/drawing/2014/main" id="{A3E2ECBE-7003-44FB-90F4-A4668AA9F099}"/>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328954" y="4551606"/>
              <a:ext cx="186372" cy="172735"/>
            </a:xfrm>
            <a:prstGeom prst="rect">
              <a:avLst/>
            </a:prstGeom>
          </p:spPr>
        </p:pic>
        <p:pic>
          <p:nvPicPr>
            <p:cNvPr id="13" name="Graphique 12">
              <a:extLst>
                <a:ext uri="{FF2B5EF4-FFF2-40B4-BE49-F238E27FC236}">
                  <a16:creationId xmlns:a16="http://schemas.microsoft.com/office/drawing/2014/main" id="{88C0915D-1EFF-431E-AB73-013953EA9A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05964" y="3960627"/>
              <a:ext cx="210940" cy="237984"/>
            </a:xfrm>
            <a:prstGeom prst="rect">
              <a:avLst/>
            </a:prstGeom>
          </p:spPr>
        </p:pic>
        <p:pic>
          <p:nvPicPr>
            <p:cNvPr id="14" name="Graphique 13">
              <a:extLst>
                <a:ext uri="{FF2B5EF4-FFF2-40B4-BE49-F238E27FC236}">
                  <a16:creationId xmlns:a16="http://schemas.microsoft.com/office/drawing/2014/main" id="{E577FBBD-7414-4081-8373-AA7D773066D8}"/>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333182" y="3967082"/>
              <a:ext cx="186372" cy="172735"/>
            </a:xfrm>
            <a:prstGeom prst="rect">
              <a:avLst/>
            </a:prstGeom>
          </p:spPr>
        </p:pic>
        <p:sp>
          <p:nvSpPr>
            <p:cNvPr id="15" name="Ellipse 14">
              <a:extLst>
                <a:ext uri="{FF2B5EF4-FFF2-40B4-BE49-F238E27FC236}">
                  <a16:creationId xmlns:a16="http://schemas.microsoft.com/office/drawing/2014/main" id="{E304BE94-5C0C-470D-99FF-D769C860B8C4}"/>
                </a:ext>
              </a:extLst>
            </p:cNvPr>
            <p:cNvSpPr/>
            <p:nvPr/>
          </p:nvSpPr>
          <p:spPr>
            <a:xfrm>
              <a:off x="6402819" y="3748263"/>
              <a:ext cx="1766923" cy="1766923"/>
            </a:xfrm>
            <a:prstGeom prst="ellipse">
              <a:avLst/>
            </a:prstGeom>
            <a:solidFill>
              <a:srgbClr val="003279"/>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6" name="Ellipse 15">
              <a:extLst>
                <a:ext uri="{FF2B5EF4-FFF2-40B4-BE49-F238E27FC236}">
                  <a16:creationId xmlns:a16="http://schemas.microsoft.com/office/drawing/2014/main" id="{3AB8FED5-E6CD-46D0-A012-839FB334626E}"/>
                </a:ext>
              </a:extLst>
            </p:cNvPr>
            <p:cNvSpPr/>
            <p:nvPr/>
          </p:nvSpPr>
          <p:spPr>
            <a:xfrm>
              <a:off x="8478624" y="3748263"/>
              <a:ext cx="1766923" cy="1766923"/>
            </a:xfrm>
            <a:prstGeom prst="ellipse">
              <a:avLst/>
            </a:prstGeom>
            <a:solidFill>
              <a:srgbClr val="003279"/>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7" name="Ellipse 16">
              <a:extLst>
                <a:ext uri="{FF2B5EF4-FFF2-40B4-BE49-F238E27FC236}">
                  <a16:creationId xmlns:a16="http://schemas.microsoft.com/office/drawing/2014/main" id="{A310FD2C-4209-4B7D-A56D-655687F0F00D}"/>
                </a:ext>
              </a:extLst>
            </p:cNvPr>
            <p:cNvSpPr/>
            <p:nvPr/>
          </p:nvSpPr>
          <p:spPr>
            <a:xfrm>
              <a:off x="7444159" y="2010404"/>
              <a:ext cx="1766923" cy="1766923"/>
            </a:xfrm>
            <a:prstGeom prst="ellipse">
              <a:avLst/>
            </a:prstGeom>
            <a:solidFill>
              <a:srgbClr val="003279"/>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grpSp>
          <p:nvGrpSpPr>
            <p:cNvPr id="18" name="Groupe 17">
              <a:extLst>
                <a:ext uri="{FF2B5EF4-FFF2-40B4-BE49-F238E27FC236}">
                  <a16:creationId xmlns:a16="http://schemas.microsoft.com/office/drawing/2014/main" id="{F3FCB3C9-0F78-4DF9-AE0A-E437CD6FF3FC}"/>
                </a:ext>
              </a:extLst>
            </p:cNvPr>
            <p:cNvGrpSpPr/>
            <p:nvPr/>
          </p:nvGrpSpPr>
          <p:grpSpPr>
            <a:xfrm>
              <a:off x="7662190" y="2334396"/>
              <a:ext cx="1330859" cy="1195893"/>
              <a:chOff x="5460636" y="1452550"/>
              <a:chExt cx="1330859" cy="1195893"/>
            </a:xfrm>
          </p:grpSpPr>
          <p:sp>
            <p:nvSpPr>
              <p:cNvPr id="25" name="ZoneTexte 24">
                <a:extLst>
                  <a:ext uri="{FF2B5EF4-FFF2-40B4-BE49-F238E27FC236}">
                    <a16:creationId xmlns:a16="http://schemas.microsoft.com/office/drawing/2014/main" id="{8A069CF2-4269-4C5C-AF37-81D88AB358F5}"/>
                  </a:ext>
                </a:extLst>
              </p:cNvPr>
              <p:cNvSpPr txBox="1"/>
              <p:nvPr/>
            </p:nvSpPr>
            <p:spPr>
              <a:xfrm>
                <a:off x="5460636" y="2189085"/>
                <a:ext cx="1330859" cy="459358"/>
              </a:xfrm>
              <a:prstGeom prst="rect">
                <a:avLst/>
              </a:prstGeom>
              <a:noFill/>
            </p:spPr>
            <p:txBody>
              <a:bodyPr wrap="square" anchor="t">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Agir </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pour le climat</a:t>
                </a:r>
              </a:p>
            </p:txBody>
          </p:sp>
          <p:pic>
            <p:nvPicPr>
              <p:cNvPr id="26" name="Graphique 25">
                <a:extLst>
                  <a:ext uri="{FF2B5EF4-FFF2-40B4-BE49-F238E27FC236}">
                    <a16:creationId xmlns:a16="http://schemas.microsoft.com/office/drawing/2014/main" id="{A1D3565F-E185-4E6D-BCBA-5799908B8F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30098" y="1452550"/>
                <a:ext cx="631385" cy="648000"/>
              </a:xfrm>
              <a:prstGeom prst="rect">
                <a:avLst/>
              </a:prstGeom>
            </p:spPr>
          </p:pic>
        </p:grpSp>
        <p:grpSp>
          <p:nvGrpSpPr>
            <p:cNvPr id="19" name="Groupe 18">
              <a:extLst>
                <a:ext uri="{FF2B5EF4-FFF2-40B4-BE49-F238E27FC236}">
                  <a16:creationId xmlns:a16="http://schemas.microsoft.com/office/drawing/2014/main" id="{E57B8273-6D66-40F4-8C2F-2A3971F4BE63}"/>
                </a:ext>
              </a:extLst>
            </p:cNvPr>
            <p:cNvGrpSpPr/>
            <p:nvPr/>
          </p:nvGrpSpPr>
          <p:grpSpPr>
            <a:xfrm>
              <a:off x="8707113" y="4038446"/>
              <a:ext cx="1330859" cy="1386171"/>
              <a:chOff x="6505559" y="3156600"/>
              <a:chExt cx="1330859" cy="1386171"/>
            </a:xfrm>
          </p:grpSpPr>
          <p:sp>
            <p:nvSpPr>
              <p:cNvPr id="23" name="ZoneTexte 22">
                <a:extLst>
                  <a:ext uri="{FF2B5EF4-FFF2-40B4-BE49-F238E27FC236}">
                    <a16:creationId xmlns:a16="http://schemas.microsoft.com/office/drawing/2014/main" id="{70447035-2A9D-4807-B078-16C07CF8056C}"/>
                  </a:ext>
                </a:extLst>
              </p:cNvPr>
              <p:cNvSpPr txBox="1"/>
              <p:nvPr/>
            </p:nvSpPr>
            <p:spPr>
              <a:xfrm>
                <a:off x="6505559" y="3896369"/>
                <a:ext cx="1330859" cy="646402"/>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Préserver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les milieux</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naturels</a:t>
                </a:r>
              </a:p>
            </p:txBody>
          </p:sp>
          <p:pic>
            <p:nvPicPr>
              <p:cNvPr id="24" name="Graphique 23">
                <a:extLst>
                  <a:ext uri="{FF2B5EF4-FFF2-40B4-BE49-F238E27FC236}">
                    <a16:creationId xmlns:a16="http://schemas.microsoft.com/office/drawing/2014/main" id="{3829BC07-347D-46F1-93F4-8C08F8918C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05921" y="3156600"/>
                <a:ext cx="921021" cy="646090"/>
              </a:xfrm>
              <a:prstGeom prst="rect">
                <a:avLst/>
              </a:prstGeom>
            </p:spPr>
          </p:pic>
        </p:grpSp>
        <p:grpSp>
          <p:nvGrpSpPr>
            <p:cNvPr id="20" name="Groupe 19">
              <a:extLst>
                <a:ext uri="{FF2B5EF4-FFF2-40B4-BE49-F238E27FC236}">
                  <a16:creationId xmlns:a16="http://schemas.microsoft.com/office/drawing/2014/main" id="{5BEC4BF3-3C26-4CE9-BC2D-F4F74DE0ECE3}"/>
                </a:ext>
              </a:extLst>
            </p:cNvPr>
            <p:cNvGrpSpPr/>
            <p:nvPr/>
          </p:nvGrpSpPr>
          <p:grpSpPr>
            <a:xfrm>
              <a:off x="6478722" y="3948955"/>
              <a:ext cx="1590033" cy="1493976"/>
              <a:chOff x="4277168" y="3067109"/>
              <a:chExt cx="1590033" cy="1493976"/>
            </a:xfrm>
          </p:grpSpPr>
          <p:sp>
            <p:nvSpPr>
              <p:cNvPr id="21" name="ZoneTexte 20">
                <a:extLst>
                  <a:ext uri="{FF2B5EF4-FFF2-40B4-BE49-F238E27FC236}">
                    <a16:creationId xmlns:a16="http://schemas.microsoft.com/office/drawing/2014/main" id="{BA80E668-6A19-4CE3-9B5B-BC146181DA03}"/>
                  </a:ext>
                </a:extLst>
              </p:cNvPr>
              <p:cNvSpPr txBox="1"/>
              <p:nvPr/>
            </p:nvSpPr>
            <p:spPr>
              <a:xfrm>
                <a:off x="4277168" y="3727638"/>
                <a:ext cx="1590033" cy="833447"/>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Optimiser les ressources grâce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à l’économie</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circulaire</a:t>
                </a:r>
              </a:p>
            </p:txBody>
          </p:sp>
          <p:pic>
            <p:nvPicPr>
              <p:cNvPr id="22" name="Graphique 21">
                <a:extLst>
                  <a:ext uri="{FF2B5EF4-FFF2-40B4-BE49-F238E27FC236}">
                    <a16:creationId xmlns:a16="http://schemas.microsoft.com/office/drawing/2014/main" id="{7937C7C6-6F78-4A76-8EED-B2566A8083C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568254" y="3067109"/>
                <a:ext cx="1071102" cy="649153"/>
              </a:xfrm>
              <a:prstGeom prst="rect">
                <a:avLst/>
              </a:prstGeom>
            </p:spPr>
          </p:pic>
        </p:grpSp>
      </p:grpSp>
      <p:sp>
        <p:nvSpPr>
          <p:cNvPr id="30" name="Titre 1">
            <a:extLst>
              <a:ext uri="{FF2B5EF4-FFF2-40B4-BE49-F238E27FC236}">
                <a16:creationId xmlns:a16="http://schemas.microsoft.com/office/drawing/2014/main" id="{5C0E774F-B71B-400E-8B23-83AA8BBD4A84}"/>
              </a:ext>
            </a:extLst>
          </p:cNvPr>
          <p:cNvSpPr txBox="1">
            <a:spLocks/>
          </p:cNvSpPr>
          <p:nvPr/>
        </p:nvSpPr>
        <p:spPr>
          <a:xfrm>
            <a:off x="303556" y="257549"/>
            <a:ext cx="11567566" cy="639427"/>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a:t>VINCI : NOTRE AMBITION ENVIRONNEMENTALE 2030</a:t>
            </a:r>
            <a:endParaRPr lang="fr-FR" dirty="0"/>
          </a:p>
        </p:txBody>
      </p:sp>
      <p:sp>
        <p:nvSpPr>
          <p:cNvPr id="31" name="Espace réservé du contenu 2">
            <a:extLst>
              <a:ext uri="{FF2B5EF4-FFF2-40B4-BE49-F238E27FC236}">
                <a16:creationId xmlns:a16="http://schemas.microsoft.com/office/drawing/2014/main" id="{C72CC102-D142-4F21-99CA-E99D31D6A1B2}"/>
              </a:ext>
            </a:extLst>
          </p:cNvPr>
          <p:cNvSpPr txBox="1">
            <a:spLocks/>
          </p:cNvSpPr>
          <p:nvPr/>
        </p:nvSpPr>
        <p:spPr bwMode="auto">
          <a:xfrm>
            <a:off x="635671" y="1323818"/>
            <a:ext cx="4770440" cy="494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90000"/>
              </a:lnSpc>
              <a:spcBef>
                <a:spcPct val="45000"/>
              </a:spcBef>
              <a:spcAft>
                <a:spcPct val="20000"/>
              </a:spcAft>
              <a:buClr>
                <a:srgbClr val="0D3777"/>
              </a:buClr>
              <a:buSzPct val="85000"/>
              <a:buFont typeface="Wingdings" pitchFamily="2" charset="2"/>
              <a:buBlip>
                <a:blip r:embed="rId14"/>
              </a:buBlip>
              <a:defRPr sz="1800">
                <a:solidFill>
                  <a:schemeClr val="bg2"/>
                </a:solidFill>
                <a:latin typeface="+mj-lt"/>
                <a:ea typeface="MS PGothic" pitchFamily="34" charset="-128"/>
                <a:cs typeface="MS PGothic" charset="0"/>
              </a:defRPr>
            </a:lvl1pPr>
            <a:lvl2pPr marL="742950" indent="-285750" algn="l" rtl="0" eaLnBrk="1" fontAlgn="base" hangingPunct="1">
              <a:lnSpc>
                <a:spcPct val="90000"/>
              </a:lnSpc>
              <a:spcBef>
                <a:spcPct val="0"/>
              </a:spcBef>
              <a:spcAft>
                <a:spcPct val="0"/>
              </a:spcAft>
              <a:buClr>
                <a:srgbClr val="0D3777"/>
              </a:buClr>
              <a:buSzPct val="75000"/>
              <a:buFont typeface="Wingdings" pitchFamily="2" charset="2"/>
              <a:buBlip>
                <a:blip r:embed="rId14"/>
              </a:buBlip>
              <a:defRPr sz="1800">
                <a:solidFill>
                  <a:schemeClr val="bg2"/>
                </a:solidFill>
                <a:latin typeface="+mj-lt"/>
                <a:ea typeface="MS PGothic" pitchFamily="34" charset="-128"/>
                <a:cs typeface="MS PGothic" charset="0"/>
              </a:defRPr>
            </a:lvl2pPr>
            <a:lvl3pPr marL="1143000" indent="-228600" algn="l" rtl="0" eaLnBrk="1" fontAlgn="base" hangingPunct="1">
              <a:spcBef>
                <a:spcPct val="10000"/>
              </a:spcBef>
              <a:spcAft>
                <a:spcPct val="0"/>
              </a:spcAft>
              <a:buClr>
                <a:srgbClr val="0D3777"/>
              </a:buClr>
              <a:buSzPct val="65000"/>
              <a:buFont typeface="Wingdings" panose="05000000000000000000" pitchFamily="2" charset="2"/>
              <a:buBlip>
                <a:blip r:embed="rId14"/>
              </a:buBlip>
              <a:defRPr sz="1800">
                <a:solidFill>
                  <a:schemeClr val="bg2"/>
                </a:solidFill>
                <a:latin typeface="+mj-lt"/>
                <a:ea typeface="MS PGothic" pitchFamily="34" charset="-128"/>
                <a:cs typeface="MS PGothic" charset="0"/>
              </a:defRPr>
            </a:lvl3pPr>
            <a:lvl4pPr marL="1562100" indent="-228600" algn="l" rtl="0" eaLnBrk="1" fontAlgn="base" hangingPunct="1">
              <a:spcBef>
                <a:spcPct val="10000"/>
              </a:spcBef>
              <a:spcAft>
                <a:spcPct val="0"/>
              </a:spcAft>
              <a:buClr>
                <a:srgbClr val="0D3777"/>
              </a:buClr>
              <a:buSzPct val="55000"/>
              <a:buFont typeface="Wingdings" panose="05000000000000000000" pitchFamily="2" charset="2"/>
              <a:buChar char="n"/>
              <a:defRPr sz="1800">
                <a:solidFill>
                  <a:schemeClr val="bg2"/>
                </a:solidFill>
                <a:latin typeface="+mj-lt"/>
                <a:ea typeface="MS PGothic" pitchFamily="34" charset="-128"/>
                <a:cs typeface="MS PGothic" charset="0"/>
              </a:defRPr>
            </a:lvl4pPr>
            <a:lvl5pPr marL="1981200" indent="-228600" algn="l" rtl="0" eaLnBrk="1" fontAlgn="base" hangingPunct="1">
              <a:spcBef>
                <a:spcPct val="10000"/>
              </a:spcBef>
              <a:spcAft>
                <a:spcPct val="0"/>
              </a:spcAft>
              <a:buClr>
                <a:srgbClr val="0D3777"/>
              </a:buClr>
              <a:buSzPct val="55000"/>
              <a:buFont typeface="Wingdings" panose="05000000000000000000" pitchFamily="2" charset="2"/>
              <a:buChar char="n"/>
              <a:defRPr sz="1800">
                <a:solidFill>
                  <a:schemeClr val="bg2"/>
                </a:solidFill>
                <a:latin typeface="+mj-lt"/>
                <a:ea typeface="MS PGothic" pitchFamily="34" charset="-128"/>
                <a:cs typeface="MS PGothic" charset="0"/>
              </a:defRPr>
            </a:lvl5pPr>
            <a:lvl6pPr marL="24384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6pPr>
            <a:lvl7pPr marL="28956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7pPr>
            <a:lvl8pPr marL="33528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8pPr>
            <a:lvl9pPr marL="38100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9pPr>
          </a:lstStyle>
          <a:p>
            <a:pPr marL="0" marR="0" lvl="0" indent="0" algn="ctr" defTabSz="914400" rtl="0" eaLnBrk="1" fontAlgn="base" latinLnBrk="0" hangingPunct="1">
              <a:lnSpc>
                <a:spcPct val="100000"/>
              </a:lnSpc>
              <a:spcBef>
                <a:spcPct val="45000"/>
              </a:spcBef>
              <a:spcAft>
                <a:spcPct val="20000"/>
              </a:spcAft>
              <a:buClr>
                <a:srgbClr val="0D3777"/>
              </a:buClr>
              <a:buSzPct val="85000"/>
              <a:buFont typeface="Wingdings" pitchFamily="2" charset="2"/>
              <a:buNone/>
              <a:tabLst/>
              <a:defRPr/>
            </a:pPr>
            <a:endParaRPr kumimoji="0" lang="fr-FR" sz="3200" b="1" u="none" strike="noStrike" kern="0" cap="none" spc="0" normalizeH="0" baseline="0" noProof="0" dirty="0">
              <a:ln>
                <a:noFill/>
              </a:ln>
              <a:solidFill>
                <a:srgbClr val="00B0F0"/>
              </a:solidFill>
              <a:effectLst/>
              <a:uLnTx/>
              <a:uFillTx/>
              <a:latin typeface="Vinci Serif" panose="02000000000000000000" pitchFamily="2" charset="77"/>
            </a:endParaRPr>
          </a:p>
          <a:p>
            <a:pPr marL="0" marR="0" lvl="0" indent="0" algn="ctr" defTabSz="914400" rtl="0" eaLnBrk="1" fontAlgn="base" latinLnBrk="0" hangingPunct="1">
              <a:lnSpc>
                <a:spcPct val="100000"/>
              </a:lnSpc>
              <a:spcBef>
                <a:spcPct val="45000"/>
              </a:spcBef>
              <a:spcAft>
                <a:spcPct val="20000"/>
              </a:spcAft>
              <a:buClr>
                <a:srgbClr val="0D3777"/>
              </a:buClr>
              <a:buSzPct val="85000"/>
              <a:buFont typeface="Wingdings" pitchFamily="2" charset="2"/>
              <a:buNone/>
              <a:tabLst/>
              <a:defRPr/>
            </a:pPr>
            <a: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t>Œuvrer pour un monde plus durable </a:t>
            </a:r>
            <a:b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br>
            <a: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t>en accélérant </a:t>
            </a:r>
            <a:br>
              <a:rPr lang="fr-FR" sz="3200" b="1" kern="0" dirty="0">
                <a:solidFill>
                  <a:schemeClr val="accent5"/>
                </a:solidFill>
                <a:latin typeface="Vinci Serif" panose="02000000000000000000" pitchFamily="2" charset="77"/>
              </a:rPr>
            </a:br>
            <a: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t>la transformation </a:t>
            </a:r>
            <a:b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br>
            <a: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t>du cadre de vie, </a:t>
            </a:r>
            <a:b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br>
            <a: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t>des infrastructures </a:t>
            </a:r>
            <a:b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br>
            <a:r>
              <a:rPr kumimoji="0" lang="fr-FR" sz="3200" b="1" u="none" strike="noStrike" kern="0" cap="none" spc="0" normalizeH="0" baseline="0" noProof="0" dirty="0">
                <a:ln>
                  <a:noFill/>
                </a:ln>
                <a:solidFill>
                  <a:schemeClr val="accent5"/>
                </a:solidFill>
                <a:effectLst/>
                <a:uLnTx/>
                <a:uFillTx/>
                <a:latin typeface="Vinci Serif" panose="02000000000000000000" pitchFamily="2" charset="77"/>
              </a:rPr>
              <a:t>et de la mobilité</a:t>
            </a:r>
          </a:p>
        </p:txBody>
      </p:sp>
    </p:spTree>
    <p:extLst>
      <p:ext uri="{BB962C8B-B14F-4D97-AF65-F5344CB8AC3E}">
        <p14:creationId xmlns:p14="http://schemas.microsoft.com/office/powerpoint/2010/main" val="415860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A6BCE79F-A9A6-4FCC-A452-F8F40735BEFE}"/>
              </a:ext>
            </a:extLst>
          </p:cNvPr>
          <p:cNvGrpSpPr/>
          <p:nvPr/>
        </p:nvGrpSpPr>
        <p:grpSpPr>
          <a:xfrm>
            <a:off x="102058" y="4326327"/>
            <a:ext cx="2259804" cy="2168247"/>
            <a:chOff x="381191" y="418470"/>
            <a:chExt cx="2259804" cy="2168247"/>
          </a:xfrm>
        </p:grpSpPr>
        <p:pic>
          <p:nvPicPr>
            <p:cNvPr id="9" name="Graphique 8">
              <a:extLst>
                <a:ext uri="{FF2B5EF4-FFF2-40B4-BE49-F238E27FC236}">
                  <a16:creationId xmlns:a16="http://schemas.microsoft.com/office/drawing/2014/main" id="{355111C8-D9F2-4976-88A2-E0590CB114BE}"/>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1191" y="686989"/>
              <a:ext cx="229322" cy="211969"/>
            </a:xfrm>
            <a:prstGeom prst="rect">
              <a:avLst/>
            </a:prstGeom>
          </p:spPr>
        </p:pic>
        <p:sp>
          <p:nvSpPr>
            <p:cNvPr id="10" name="Ellipse 9">
              <a:extLst>
                <a:ext uri="{FF2B5EF4-FFF2-40B4-BE49-F238E27FC236}">
                  <a16:creationId xmlns:a16="http://schemas.microsoft.com/office/drawing/2014/main" id="{7BD5EA74-F5DE-4E9E-8AF0-47950F2BBD04}"/>
                </a:ext>
              </a:extLst>
            </p:cNvPr>
            <p:cNvSpPr/>
            <p:nvPr/>
          </p:nvSpPr>
          <p:spPr>
            <a:xfrm>
              <a:off x="466876" y="418470"/>
              <a:ext cx="2174119" cy="2168247"/>
            </a:xfrm>
            <a:prstGeom prst="ellipse">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dirty="0">
                <a:ln>
                  <a:noFill/>
                </a:ln>
                <a:solidFill>
                  <a:srgbClr val="5D5B7C"/>
                </a:solidFill>
                <a:effectLst/>
                <a:uLnTx/>
                <a:uFillTx/>
                <a:latin typeface="Vinci Sans"/>
                <a:ea typeface="+mn-ea"/>
                <a:cs typeface="+mn-cs"/>
              </a:endParaRPr>
            </a:p>
          </p:txBody>
        </p:sp>
        <p:sp>
          <p:nvSpPr>
            <p:cNvPr id="11" name="ZoneTexte 10">
              <a:extLst>
                <a:ext uri="{FF2B5EF4-FFF2-40B4-BE49-F238E27FC236}">
                  <a16:creationId xmlns:a16="http://schemas.microsoft.com/office/drawing/2014/main" id="{F8817441-5049-4407-A68E-0E0FEFB8E759}"/>
                </a:ext>
              </a:extLst>
            </p:cNvPr>
            <p:cNvSpPr txBox="1"/>
            <p:nvPr/>
          </p:nvSpPr>
          <p:spPr>
            <a:xfrm>
              <a:off x="560271" y="1475301"/>
              <a:ext cx="1956464" cy="1022749"/>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Optimiser les ressources grâce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à l’économie</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circulaire</a:t>
              </a:r>
            </a:p>
          </p:txBody>
        </p:sp>
        <p:pic>
          <p:nvPicPr>
            <p:cNvPr id="12" name="Graphique 11">
              <a:extLst>
                <a:ext uri="{FF2B5EF4-FFF2-40B4-BE49-F238E27FC236}">
                  <a16:creationId xmlns:a16="http://schemas.microsoft.com/office/drawing/2014/main" id="{49CC04AD-22AA-4C11-86DA-F353948B35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439" y="664745"/>
              <a:ext cx="1317943" cy="796596"/>
            </a:xfrm>
            <a:prstGeom prst="rect">
              <a:avLst/>
            </a:prstGeom>
          </p:spPr>
        </p:pic>
      </p:grpSp>
      <p:sp>
        <p:nvSpPr>
          <p:cNvPr id="4" name="ZoneTexte 3">
            <a:extLst>
              <a:ext uri="{FF2B5EF4-FFF2-40B4-BE49-F238E27FC236}">
                <a16:creationId xmlns:a16="http://schemas.microsoft.com/office/drawing/2014/main" id="{A3856CF1-5170-427E-A354-FC670C5D4430}"/>
              </a:ext>
            </a:extLst>
          </p:cNvPr>
          <p:cNvSpPr txBox="1"/>
          <p:nvPr/>
        </p:nvSpPr>
        <p:spPr>
          <a:xfrm>
            <a:off x="2146434" y="110719"/>
            <a:ext cx="9943507" cy="6186309"/>
          </a:xfrm>
          <a:prstGeom prst="rect">
            <a:avLst/>
          </a:prstGeom>
          <a:noFill/>
        </p:spPr>
        <p:txBody>
          <a:bodyPr wrap="square" rtlCol="0">
            <a:spAutoFit/>
          </a:bodyPr>
          <a:lstStyle/>
          <a:p>
            <a:pPr fontAlgn="base"/>
            <a:br>
              <a:rPr lang="fr-FR" sz="2400" b="0" i="0" dirty="0">
                <a:effectLst/>
                <a:latin typeface="Vinci Sans Extra Light" panose="02000000000000000000" pitchFamily="50" charset="0"/>
              </a:rPr>
            </a:br>
            <a:r>
              <a:rPr lang="fr-FR" sz="2400" b="0" i="0" dirty="0">
                <a:effectLst/>
                <a:highlight>
                  <a:srgbClr val="00B0F0"/>
                </a:highlight>
                <a:latin typeface="Vinci Sans Extra Light" panose="02000000000000000000" pitchFamily="50" charset="0"/>
              </a:rPr>
              <a:t>Les déblais inertes en mélange </a:t>
            </a:r>
            <a:r>
              <a:rPr lang="fr-FR" sz="2400" b="0" i="0" dirty="0">
                <a:effectLst/>
                <a:latin typeface="Vinci Sans Extra Light" panose="02000000000000000000" pitchFamily="50" charset="0"/>
              </a:rPr>
              <a:t>pouvaient être la solution : Et pourquoi pas faire de nos déchets une ressource ?</a:t>
            </a:r>
          </a:p>
          <a:p>
            <a:pPr algn="l" fontAlgn="base"/>
            <a:endParaRPr lang="fr-FR" b="1" i="0" dirty="0">
              <a:effectLst/>
              <a:latin typeface="Vinci Sans Extra Light" panose="02000000000000000000" pitchFamily="50" charset="0"/>
            </a:endParaRPr>
          </a:p>
          <a:p>
            <a:pPr algn="l" fontAlgn="base"/>
            <a:r>
              <a:rPr lang="fr-FR" b="0" i="0" dirty="0">
                <a:effectLst/>
                <a:latin typeface="Vinci Sans Extra Light" panose="02000000000000000000" pitchFamily="50" charset="0"/>
              </a:rPr>
              <a:t>Produire autrement. Faire de nos déchets une ressource. Préserver la ressource naturelle en proposant une solution différenciante et durable. Proposer le bon produit au bon endroit pour le bon usage. </a:t>
            </a:r>
            <a:r>
              <a:rPr lang="fr-FR" b="0" i="0" dirty="0">
                <a:solidFill>
                  <a:srgbClr val="97BF0D"/>
                </a:solidFill>
                <a:effectLst/>
                <a:latin typeface="Vinci Sans Extra Light" panose="02000000000000000000" pitchFamily="50" charset="0"/>
              </a:rPr>
              <a:t>Pour répondre à notre objectif de recycler 80% de nos déchets inertes.</a:t>
            </a:r>
            <a:br>
              <a:rPr lang="fr-FR" b="0" i="0" dirty="0">
                <a:solidFill>
                  <a:srgbClr val="97BF0D"/>
                </a:solidFill>
                <a:effectLst/>
                <a:latin typeface="Vinci Sans Extra Light" panose="02000000000000000000" pitchFamily="50" charset="0"/>
              </a:rPr>
            </a:br>
            <a:br>
              <a:rPr lang="fr-FR" b="0" i="0" dirty="0">
                <a:solidFill>
                  <a:srgbClr val="97BF0D"/>
                </a:solidFill>
                <a:effectLst/>
                <a:latin typeface="Vinci Sans Extra Light" panose="02000000000000000000" pitchFamily="50" charset="0"/>
              </a:rPr>
            </a:br>
            <a:r>
              <a:rPr lang="fr-FR" b="0" i="0" dirty="0">
                <a:effectLst/>
                <a:latin typeface="Vinci Sans Extra Light" panose="02000000000000000000" pitchFamily="50" charset="0"/>
              </a:rPr>
              <a:t>Avec l'aide de la Direction Technique et Expertise (DTE EUROVIA) et de nos laboratoires d’agence Matériaux MHN, nous avons vérifié que les déblais inertes en mélange contenaient bien une part suffisante de produits (sable et gravier) à valoriser pour imaginer un tel projet. Nous avons conçu un outil qui permettrait de laver et calibrer ces produits. En parallèle, notre étude de marché a confirmé un besoin local d’une centaine de milliers de tonnes de produits naturels substituables.</a:t>
            </a:r>
            <a:br>
              <a:rPr lang="fr-FR" b="0" i="0" dirty="0">
                <a:effectLst/>
                <a:latin typeface="Vinci Sans Extra Light" panose="02000000000000000000" pitchFamily="50" charset="0"/>
              </a:rPr>
            </a:br>
            <a:r>
              <a:rPr lang="fr-FR" sz="1400" b="0" i="0" dirty="0">
                <a:effectLst/>
                <a:latin typeface="Vinci Sans Extra Light" panose="02000000000000000000" pitchFamily="50" charset="0"/>
              </a:rPr>
              <a:t>Ensuite, nous avons fait le choix d'un site d'implantation. Celui-ci devait être le plus proche possible du bassin de consommation. Le site devait être autorisé à la réception de déblais inertes afin de minimiser les distances de transport. Il devait également permettre de systématiser le double fret des camions avec un rechargement des produits fabriqués. </a:t>
            </a:r>
            <a:br>
              <a:rPr lang="fr-FR" sz="1400" b="0" i="0" dirty="0">
                <a:effectLst/>
                <a:latin typeface="Vinci Sans Extra Light" panose="02000000000000000000" pitchFamily="50" charset="0"/>
              </a:rPr>
            </a:br>
            <a:r>
              <a:rPr lang="fr-FR" sz="1400" b="0" i="0" dirty="0">
                <a:effectLst/>
                <a:latin typeface="Vinci Sans Extra Light" panose="02000000000000000000" pitchFamily="50" charset="0"/>
              </a:rPr>
              <a:t>Aveuglés par nos habitudes d'exploitant de carrière, nous avons caractérisé notre gisement, commencé à rédiger un cahier des charges et avons entamé les discussions techniques avec les fabricants traditionnels... C'est à partir de ce moment-là que le projet s'est compliqué. Ce n'est pas une usine que nous souhaitions, mais « un prototype » car jamais un tel outil n'avait été conçu pour ce type de gisement et avec une telle capacité de production.</a:t>
            </a:r>
            <a:br>
              <a:rPr lang="fr-FR" sz="1400" b="0" i="0" dirty="0">
                <a:effectLst/>
                <a:latin typeface="Vinci Sans Extra Light" panose="02000000000000000000" pitchFamily="50" charset="0"/>
              </a:rPr>
            </a:br>
            <a:r>
              <a:rPr lang="fr-FR" sz="1400" b="0" i="0" dirty="0">
                <a:effectLst/>
                <a:latin typeface="Vinci Sans Extra Light" panose="02000000000000000000" pitchFamily="50" charset="0"/>
              </a:rPr>
              <a:t>Et c'est ainsi qu'adossés à un spécialiste du traitement de l'eau et à un assembleur, nous avons débuté la conception et réalisation d'un "prototype évolutif " de traitement de déchets inertes en mélange.</a:t>
            </a:r>
          </a:p>
          <a:p>
            <a:pPr algn="l" fontAlgn="base"/>
            <a:endParaRPr lang="fr-FR" b="0" i="0" dirty="0">
              <a:solidFill>
                <a:schemeClr val="accent6">
                  <a:lumMod val="75000"/>
                </a:schemeClr>
              </a:solidFill>
              <a:effectLst/>
              <a:latin typeface="Vinci Sans Extra Light" panose="02000000000000000000" pitchFamily="50" charset="0"/>
            </a:endParaRPr>
          </a:p>
        </p:txBody>
      </p:sp>
      <p:sp>
        <p:nvSpPr>
          <p:cNvPr id="13" name="ZoneTexte 12">
            <a:extLst>
              <a:ext uri="{FF2B5EF4-FFF2-40B4-BE49-F238E27FC236}">
                <a16:creationId xmlns:a16="http://schemas.microsoft.com/office/drawing/2014/main" id="{CA374081-F649-4522-B7ED-D6666353B89E}"/>
              </a:ext>
            </a:extLst>
          </p:cNvPr>
          <p:cNvSpPr txBox="1"/>
          <p:nvPr/>
        </p:nvSpPr>
        <p:spPr>
          <a:xfrm>
            <a:off x="520767" y="582329"/>
            <a:ext cx="693019" cy="731520"/>
          </a:xfrm>
          <a:prstGeom prst="rect">
            <a:avLst/>
          </a:prstGeom>
          <a:solidFill>
            <a:schemeClr val="bg1">
              <a:lumMod val="75000"/>
            </a:schemeClr>
          </a:solidFill>
        </p:spPr>
        <p:txBody>
          <a:bodyPr wrap="square" rtlCol="0">
            <a:spAutoFit/>
          </a:bodyPr>
          <a:lstStyle/>
          <a:p>
            <a:pPr algn="ctr"/>
            <a:r>
              <a:rPr lang="fr-FR" sz="4000" dirty="0"/>
              <a:t>2</a:t>
            </a:r>
          </a:p>
        </p:txBody>
      </p:sp>
      <p:sp>
        <p:nvSpPr>
          <p:cNvPr id="14" name="ZoneTexte 13">
            <a:extLst>
              <a:ext uri="{FF2B5EF4-FFF2-40B4-BE49-F238E27FC236}">
                <a16:creationId xmlns:a16="http://schemas.microsoft.com/office/drawing/2014/main" id="{E603EC00-EE35-452E-9888-6F3DA3D20192}"/>
              </a:ext>
            </a:extLst>
          </p:cNvPr>
          <p:cNvSpPr txBox="1"/>
          <p:nvPr/>
        </p:nvSpPr>
        <p:spPr>
          <a:xfrm>
            <a:off x="951767" y="1639160"/>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387734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917FD71-A435-427C-B91D-64923FBF6590}"/>
              </a:ext>
            </a:extLst>
          </p:cNvPr>
          <p:cNvSpPr>
            <a:spLocks noGrp="1"/>
          </p:cNvSpPr>
          <p:nvPr>
            <p:ph idx="1"/>
          </p:nvPr>
        </p:nvSpPr>
        <p:spPr>
          <a:xfrm>
            <a:off x="2824661" y="664745"/>
            <a:ext cx="8448900" cy="5757513"/>
          </a:xfrm>
        </p:spPr>
        <p:txBody>
          <a:bodyPr>
            <a:normAutofit fontScale="92500" lnSpcReduction="20000"/>
          </a:bodyPr>
          <a:lstStyle/>
          <a:p>
            <a:pPr marL="0" indent="0" algn="l" fontAlgn="base">
              <a:buNone/>
            </a:pPr>
            <a:r>
              <a:rPr lang="fr-FR" sz="2600" b="0" i="0" dirty="0">
                <a:effectLst/>
                <a:highlight>
                  <a:srgbClr val="00B0F0"/>
                </a:highlight>
                <a:latin typeface="Vinci Sans Extra Light" panose="02000000000000000000" pitchFamily="50" charset="0"/>
              </a:rPr>
              <a:t>Béton bas carbone</a:t>
            </a:r>
          </a:p>
          <a:p>
            <a:pPr marL="0" indent="0" algn="l" fontAlgn="base">
              <a:buNone/>
            </a:pPr>
            <a:r>
              <a:rPr lang="fr-FR" sz="1800" b="0" i="0" dirty="0">
                <a:effectLst/>
                <a:latin typeface="Vinci Sans Extra Light" panose="02000000000000000000" pitchFamily="50" charset="0"/>
              </a:rPr>
              <a:t>L’initiative </a:t>
            </a:r>
            <a:r>
              <a:rPr lang="fr-FR" sz="1800" b="0" i="0" u="sng" dirty="0" err="1">
                <a:effectLst/>
                <a:latin typeface="Vinci Sans Extra Light" panose="02000000000000000000" pitchFamily="50" charset="0"/>
                <a:hlinkClick r:id="rId2">
                  <a:extLst>
                    <a:ext uri="{A12FA001-AC4F-418D-AE19-62706E023703}">
                      <ahyp:hlinkClr xmlns:ahyp="http://schemas.microsoft.com/office/drawing/2018/hyperlinkcolor" val="tx"/>
                    </a:ext>
                  </a:extLst>
                </a:hlinkClick>
              </a:rPr>
              <a:t>Exegy</a:t>
            </a:r>
            <a:r>
              <a:rPr lang="fr-FR" sz="1800" b="0" i="0" dirty="0">
                <a:effectLst/>
                <a:latin typeface="Vinci Sans Extra Light" panose="02000000000000000000" pitchFamily="50" charset="0"/>
              </a:rPr>
              <a:t> va être déployée à partir du 15 juin prochain sur le chantier du CHU de Nantes. Près de 150 000 m</a:t>
            </a:r>
            <a:r>
              <a:rPr lang="fr-FR" sz="1800" b="0" i="0" baseline="30000" dirty="0">
                <a:effectLst/>
                <a:latin typeface="Vinci Sans Extra Light" panose="02000000000000000000" pitchFamily="50" charset="0"/>
              </a:rPr>
              <a:t>3</a:t>
            </a:r>
            <a:r>
              <a:rPr lang="fr-FR" sz="1800" b="0" i="0" dirty="0">
                <a:effectLst/>
                <a:latin typeface="Vinci Sans Extra Light" panose="02000000000000000000" pitchFamily="50" charset="0"/>
              </a:rPr>
              <a:t> de Béton Bas Carbone (BBC) vont ainsi être utilisés pour la construction du futur établissement hospitalier. Un déploiement du béton bas carbone qui n’est pas passé inaperçu, puisque d’autres Pôles VINCI ont décidé de s’en saisir. C’est le cas de VINCI Autoroutes qui intègre désormais dans ses critères d’appels d’offres le béton Bas Carbone. Mais également de VINCI Énergies qui devrait utiliser le Béton Bas Carbone pour les infrastructures dans ses appels d’offres d’éoliennes </a:t>
            </a:r>
            <a:r>
              <a:rPr lang="fr-FR" sz="1800" b="0" i="1" dirty="0">
                <a:effectLst/>
                <a:latin typeface="Vinci Sans Extra Light" panose="02000000000000000000" pitchFamily="50" charset="0"/>
              </a:rPr>
              <a:t>On Shore </a:t>
            </a:r>
            <a:r>
              <a:rPr lang="fr-FR" sz="1800" b="0" i="0" dirty="0">
                <a:effectLst/>
                <a:latin typeface="Vinci Sans Extra Light" panose="02000000000000000000" pitchFamily="50" charset="0"/>
              </a:rPr>
              <a:t>et </a:t>
            </a:r>
            <a:r>
              <a:rPr lang="fr-FR" sz="1800" b="0" i="1" dirty="0">
                <a:effectLst/>
                <a:latin typeface="Vinci Sans Extra Light" panose="02000000000000000000" pitchFamily="50" charset="0"/>
              </a:rPr>
              <a:t>Off Shore.</a:t>
            </a:r>
            <a:endParaRPr lang="fr-FR" sz="1800" b="0" i="0" dirty="0">
              <a:effectLst/>
              <a:latin typeface="Vinci Sans Extra Light" panose="02000000000000000000" pitchFamily="50" charset="0"/>
            </a:endParaRPr>
          </a:p>
          <a:p>
            <a:pPr marL="0" indent="0" algn="l">
              <a:buNone/>
            </a:pPr>
            <a:endParaRPr lang="fr-FR" sz="1800" b="1" dirty="0">
              <a:latin typeface="Vinci Sans Extra Light" panose="02000000000000000000" pitchFamily="50" charset="0"/>
            </a:endParaRPr>
          </a:p>
          <a:p>
            <a:pPr marL="0" indent="0" algn="l">
              <a:buNone/>
            </a:pPr>
            <a:r>
              <a:rPr lang="fr-FR" sz="1800" b="1" i="0" dirty="0">
                <a:effectLst/>
                <a:latin typeface="Vinci Sans Extra Light" panose="02000000000000000000" pitchFamily="50" charset="0"/>
              </a:rPr>
              <a:t>Pour bien comprendre l’impact carbone du béton traditionnel</a:t>
            </a:r>
          </a:p>
          <a:p>
            <a:pPr marL="0" indent="0" algn="l">
              <a:buNone/>
            </a:pPr>
            <a:r>
              <a:rPr lang="fr-FR" sz="1800" b="0" i="0" dirty="0">
                <a:effectLst/>
                <a:latin typeface="Vinci Sans Extra Light" panose="02000000000000000000" pitchFamily="50" charset="0"/>
              </a:rPr>
              <a:t>Depuis son extraction à son expédition sur les différents chantiers de construction et de travaux publics où il est utilisé, le processus de fabrication et d’acheminement du ciment traditionnel (principal composant du matériau béton) se révèle </a:t>
            </a:r>
            <a:r>
              <a:rPr lang="fr-FR" sz="1800" b="1" i="0" dirty="0">
                <a:effectLst/>
                <a:latin typeface="Vinci Sans Extra Light" panose="02000000000000000000" pitchFamily="50" charset="0"/>
              </a:rPr>
              <a:t>très lourd en termes d’impact carbone</a:t>
            </a:r>
            <a:r>
              <a:rPr lang="fr-FR" sz="1800" b="0" i="0" dirty="0">
                <a:effectLst/>
                <a:latin typeface="Vinci Sans Extra Light" panose="02000000000000000000" pitchFamily="50" charset="0"/>
              </a:rPr>
              <a:t>. </a:t>
            </a:r>
          </a:p>
          <a:p>
            <a:pPr marL="0" indent="0" algn="l">
              <a:buNone/>
            </a:pPr>
            <a:r>
              <a:rPr lang="fr-FR" sz="1800" dirty="0">
                <a:latin typeface="Vinci Sans Extra Light" panose="02000000000000000000" pitchFamily="50" charset="0"/>
              </a:rPr>
              <a:t>Fabrication énergivore: extraction, transport, concassage, séchage. Cuisson à haute température (1450°C pendant 18h). Puis </a:t>
            </a:r>
            <a:r>
              <a:rPr lang="fr-FR" sz="1800" b="0" i="0" dirty="0">
                <a:effectLst/>
                <a:latin typeface="Vinci Sans Extra Light" panose="02000000000000000000" pitchFamily="50" charset="0"/>
              </a:rPr>
              <a:t>mélange et adjuvantation, broyage, conditionnement et expédition</a:t>
            </a:r>
          </a:p>
          <a:p>
            <a:pPr algn="l"/>
            <a:endParaRPr lang="fr-FR" sz="1800" dirty="0">
              <a:latin typeface="Vinci Sans Extra Light" panose="02000000000000000000" pitchFamily="50" charset="0"/>
            </a:endParaRPr>
          </a:p>
          <a:p>
            <a:pPr marL="0" indent="0" algn="l">
              <a:buNone/>
            </a:pPr>
            <a:r>
              <a:rPr lang="fr-FR" sz="1800" b="1" i="0" dirty="0">
                <a:effectLst/>
                <a:latin typeface="Vinci Sans Extra Light" panose="02000000000000000000" pitchFamily="50" charset="0"/>
              </a:rPr>
              <a:t>Béton bas-carbone de chez HAUFFMAN: process de fabrication issu d’un mélange de co-produits</a:t>
            </a:r>
            <a:r>
              <a:rPr lang="fr-FR" sz="1800" b="0" i="0" dirty="0">
                <a:effectLst/>
                <a:latin typeface="Vinci Sans Extra Light" panose="02000000000000000000" pitchFamily="50" charset="0"/>
              </a:rPr>
              <a:t> (laitier, argile, gypse) qui ne sont pas issus de l’exploitation de carrières mais fournis par des producteurs locaux, dans une démarche de valorisation de l’économie locale et circulaire. </a:t>
            </a:r>
            <a:r>
              <a:rPr lang="fr-FR" sz="1800" dirty="0">
                <a:latin typeface="Vinci Sans Extra Light" panose="02000000000000000000" pitchFamily="50" charset="0"/>
              </a:rPr>
              <a:t>Puis </a:t>
            </a:r>
            <a:r>
              <a:rPr lang="fr-FR" sz="1800" b="1" i="0" dirty="0">
                <a:effectLst/>
                <a:latin typeface="Vinci Sans Extra Light" panose="02000000000000000000" pitchFamily="50" charset="0"/>
              </a:rPr>
              <a:t>activation à froid</a:t>
            </a:r>
            <a:r>
              <a:rPr lang="fr-FR" sz="1800" b="0" i="0" dirty="0">
                <a:effectLst/>
                <a:latin typeface="Vinci Sans Extra Light" panose="02000000000000000000" pitchFamily="50" charset="0"/>
              </a:rPr>
              <a:t>, c’est à dire la </a:t>
            </a:r>
            <a:r>
              <a:rPr lang="fr-FR" sz="1800" b="1" i="0" dirty="0">
                <a:effectLst/>
                <a:latin typeface="Vinci Sans Extra Light" panose="02000000000000000000" pitchFamily="50" charset="0"/>
              </a:rPr>
              <a:t>fabrication sans cuisson</a:t>
            </a:r>
            <a:r>
              <a:rPr lang="fr-FR" sz="1800" b="0" i="0" dirty="0">
                <a:effectLst/>
                <a:latin typeface="Vinci Sans Extra Light" panose="02000000000000000000" pitchFamily="50" charset="0"/>
              </a:rPr>
              <a:t> de nos ciments La dernière phase de production (mélange et adjuvantation, conditionnement puis expédition) étant également plus vertueuse car ne nécessitant pas de broyage. Évoquer une méthode de production révolutionnaire n’est donc pas usurpé ici : avec </a:t>
            </a:r>
            <a:r>
              <a:rPr lang="fr-FR" sz="1800" b="1" i="0" dirty="0">
                <a:effectLst/>
                <a:latin typeface="Vinci Sans Extra Light" panose="02000000000000000000" pitchFamily="50" charset="0"/>
              </a:rPr>
              <a:t>un ciment qui divise par 5 son impact carbone</a:t>
            </a:r>
            <a:r>
              <a:rPr lang="fr-FR" sz="1800" b="0" i="0" dirty="0">
                <a:effectLst/>
                <a:latin typeface="Vinci Sans Extra Light" panose="02000000000000000000" pitchFamily="50" charset="0"/>
              </a:rPr>
              <a:t>.</a:t>
            </a:r>
          </a:p>
          <a:p>
            <a:endParaRPr lang="fr-FR" sz="1200" dirty="0">
              <a:latin typeface="Vinci Sans Extra Light" panose="02000000000000000000" pitchFamily="50" charset="0"/>
            </a:endParaRPr>
          </a:p>
        </p:txBody>
      </p:sp>
      <p:grpSp>
        <p:nvGrpSpPr>
          <p:cNvPr id="4" name="Groupe 3">
            <a:extLst>
              <a:ext uri="{FF2B5EF4-FFF2-40B4-BE49-F238E27FC236}">
                <a16:creationId xmlns:a16="http://schemas.microsoft.com/office/drawing/2014/main" id="{0E4D30ED-6FE2-450F-B3CC-02C1F81501E6}"/>
              </a:ext>
            </a:extLst>
          </p:cNvPr>
          <p:cNvGrpSpPr/>
          <p:nvPr/>
        </p:nvGrpSpPr>
        <p:grpSpPr>
          <a:xfrm>
            <a:off x="381191" y="418470"/>
            <a:ext cx="2259804" cy="2168247"/>
            <a:chOff x="381191" y="418470"/>
            <a:chExt cx="2259804" cy="2168247"/>
          </a:xfrm>
        </p:grpSpPr>
        <p:pic>
          <p:nvPicPr>
            <p:cNvPr id="5" name="Graphique 4">
              <a:extLst>
                <a:ext uri="{FF2B5EF4-FFF2-40B4-BE49-F238E27FC236}">
                  <a16:creationId xmlns:a16="http://schemas.microsoft.com/office/drawing/2014/main" id="{818A21F6-AECA-4739-B76D-BD1B0D53766E}"/>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81191" y="686989"/>
              <a:ext cx="229322" cy="211969"/>
            </a:xfrm>
            <a:prstGeom prst="rect">
              <a:avLst/>
            </a:prstGeom>
          </p:spPr>
        </p:pic>
        <p:sp>
          <p:nvSpPr>
            <p:cNvPr id="6" name="Ellipse 5">
              <a:extLst>
                <a:ext uri="{FF2B5EF4-FFF2-40B4-BE49-F238E27FC236}">
                  <a16:creationId xmlns:a16="http://schemas.microsoft.com/office/drawing/2014/main" id="{1C0F2431-C690-4DE8-9EF6-D7DD1890E298}"/>
                </a:ext>
              </a:extLst>
            </p:cNvPr>
            <p:cNvSpPr/>
            <p:nvPr/>
          </p:nvSpPr>
          <p:spPr>
            <a:xfrm>
              <a:off x="466876" y="418470"/>
              <a:ext cx="2174119" cy="2168247"/>
            </a:xfrm>
            <a:prstGeom prst="ellipse">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dirty="0">
                <a:ln>
                  <a:noFill/>
                </a:ln>
                <a:solidFill>
                  <a:srgbClr val="5D5B7C"/>
                </a:solidFill>
                <a:effectLst/>
                <a:uLnTx/>
                <a:uFillTx/>
                <a:latin typeface="Vinci Sans"/>
                <a:ea typeface="+mn-ea"/>
                <a:cs typeface="+mn-cs"/>
              </a:endParaRPr>
            </a:p>
          </p:txBody>
        </p:sp>
        <p:sp>
          <p:nvSpPr>
            <p:cNvPr id="7" name="ZoneTexte 6">
              <a:extLst>
                <a:ext uri="{FF2B5EF4-FFF2-40B4-BE49-F238E27FC236}">
                  <a16:creationId xmlns:a16="http://schemas.microsoft.com/office/drawing/2014/main" id="{B44781DF-8494-41BC-8DED-C4C8C136E074}"/>
                </a:ext>
              </a:extLst>
            </p:cNvPr>
            <p:cNvSpPr txBox="1"/>
            <p:nvPr/>
          </p:nvSpPr>
          <p:spPr>
            <a:xfrm>
              <a:off x="560271" y="1475301"/>
              <a:ext cx="1956464" cy="1022749"/>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Optimiser les ressources grâce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à l’économie</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circulaire</a:t>
              </a:r>
            </a:p>
          </p:txBody>
        </p:sp>
        <p:pic>
          <p:nvPicPr>
            <p:cNvPr id="8" name="Graphique 7">
              <a:extLst>
                <a:ext uri="{FF2B5EF4-FFF2-40B4-BE49-F238E27FC236}">
                  <a16:creationId xmlns:a16="http://schemas.microsoft.com/office/drawing/2014/main" id="{34D66B66-6735-4D28-BC69-5FB8B298A1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8439" y="664745"/>
              <a:ext cx="1317943" cy="796596"/>
            </a:xfrm>
            <a:prstGeom prst="rect">
              <a:avLst/>
            </a:prstGeom>
          </p:spPr>
        </p:pic>
      </p:grpSp>
      <p:sp>
        <p:nvSpPr>
          <p:cNvPr id="9" name="ZoneTexte 8">
            <a:extLst>
              <a:ext uri="{FF2B5EF4-FFF2-40B4-BE49-F238E27FC236}">
                <a16:creationId xmlns:a16="http://schemas.microsoft.com/office/drawing/2014/main" id="{4CFFD8BC-352F-4EE0-BF2A-48EE1ECB08A6}"/>
              </a:ext>
            </a:extLst>
          </p:cNvPr>
          <p:cNvSpPr txBox="1"/>
          <p:nvPr/>
        </p:nvSpPr>
        <p:spPr>
          <a:xfrm>
            <a:off x="11227813" y="167438"/>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380921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DDD5C921-18A5-4759-9C31-5A8A7CB49CA8}"/>
              </a:ext>
            </a:extLst>
          </p:cNvPr>
          <p:cNvGrpSpPr/>
          <p:nvPr/>
        </p:nvGrpSpPr>
        <p:grpSpPr>
          <a:xfrm>
            <a:off x="240632" y="239461"/>
            <a:ext cx="3397718" cy="3100504"/>
            <a:chOff x="632462" y="508970"/>
            <a:chExt cx="2445551" cy="2168247"/>
          </a:xfrm>
        </p:grpSpPr>
        <p:grpSp>
          <p:nvGrpSpPr>
            <p:cNvPr id="2" name="Groupe 1">
              <a:extLst>
                <a:ext uri="{FF2B5EF4-FFF2-40B4-BE49-F238E27FC236}">
                  <a16:creationId xmlns:a16="http://schemas.microsoft.com/office/drawing/2014/main" id="{3C061873-90C3-4CE7-A5F2-F7073AC06EAC}"/>
                </a:ext>
              </a:extLst>
            </p:cNvPr>
            <p:cNvGrpSpPr/>
            <p:nvPr/>
          </p:nvGrpSpPr>
          <p:grpSpPr>
            <a:xfrm>
              <a:off x="632462" y="508970"/>
              <a:ext cx="2174119" cy="2168247"/>
              <a:chOff x="7108763" y="1448537"/>
              <a:chExt cx="2174119" cy="2168247"/>
            </a:xfrm>
          </p:grpSpPr>
          <p:sp>
            <p:nvSpPr>
              <p:cNvPr id="17" name="Ellipse 16">
                <a:extLst>
                  <a:ext uri="{FF2B5EF4-FFF2-40B4-BE49-F238E27FC236}">
                    <a16:creationId xmlns:a16="http://schemas.microsoft.com/office/drawing/2014/main" id="{2BEEA8E7-2376-4B90-B0DF-5A9AF10BE2A8}"/>
                  </a:ext>
                </a:extLst>
              </p:cNvPr>
              <p:cNvSpPr/>
              <p:nvPr/>
            </p:nvSpPr>
            <p:spPr>
              <a:xfrm>
                <a:off x="7108763" y="1448537"/>
                <a:ext cx="2174119" cy="2168247"/>
              </a:xfrm>
              <a:prstGeom prst="ellipse">
                <a:avLst/>
              </a:prstGeom>
              <a:solidFill>
                <a:srgbClr val="FB054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8" name="ZoneTexte 17">
                <a:extLst>
                  <a:ext uri="{FF2B5EF4-FFF2-40B4-BE49-F238E27FC236}">
                    <a16:creationId xmlns:a16="http://schemas.microsoft.com/office/drawing/2014/main" id="{DA4640BF-AA38-441D-A508-426126B15BD2}"/>
                  </a:ext>
                </a:extLst>
              </p:cNvPr>
              <p:cNvSpPr txBox="1"/>
              <p:nvPr/>
            </p:nvSpPr>
            <p:spPr>
              <a:xfrm>
                <a:off x="7377040" y="2749943"/>
                <a:ext cx="1637562" cy="563693"/>
              </a:xfrm>
              <a:prstGeom prst="rect">
                <a:avLst/>
              </a:prstGeom>
              <a:noFill/>
            </p:spPr>
            <p:txBody>
              <a:bodyPr wrap="square" anchor="t">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Agir </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pour le climat</a:t>
                </a:r>
              </a:p>
            </p:txBody>
          </p:sp>
          <p:pic>
            <p:nvPicPr>
              <p:cNvPr id="19" name="Graphique 18">
                <a:extLst>
                  <a:ext uri="{FF2B5EF4-FFF2-40B4-BE49-F238E27FC236}">
                    <a16:creationId xmlns:a16="http://schemas.microsoft.com/office/drawing/2014/main" id="{B0DDA508-DB19-4949-8CF5-6819E7405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1646" y="1846118"/>
                <a:ext cx="776891" cy="795181"/>
              </a:xfrm>
              <a:prstGeom prst="rect">
                <a:avLst/>
              </a:prstGeom>
            </p:spPr>
          </p:pic>
        </p:grpSp>
        <p:pic>
          <p:nvPicPr>
            <p:cNvPr id="24" name="Graphique 23">
              <a:extLst>
                <a:ext uri="{FF2B5EF4-FFF2-40B4-BE49-F238E27FC236}">
                  <a16:creationId xmlns:a16="http://schemas.microsoft.com/office/drawing/2014/main" id="{5F96F0AA-AE88-46B0-88EE-62CD8807B0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67631" y="508970"/>
              <a:ext cx="210382" cy="236714"/>
            </a:xfrm>
            <a:prstGeom prst="rect">
              <a:avLst/>
            </a:prstGeom>
          </p:spPr>
        </p:pic>
        <p:pic>
          <p:nvPicPr>
            <p:cNvPr id="25" name="Graphique 24">
              <a:extLst>
                <a:ext uri="{FF2B5EF4-FFF2-40B4-BE49-F238E27FC236}">
                  <a16:creationId xmlns:a16="http://schemas.microsoft.com/office/drawing/2014/main" id="{8D58D591-DD50-476F-9FEE-144ED7FD7453}"/>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rot="11645852">
              <a:off x="2909477" y="1091956"/>
              <a:ext cx="125298" cy="199937"/>
            </a:xfrm>
            <a:prstGeom prst="rect">
              <a:avLst/>
            </a:prstGeom>
          </p:spPr>
        </p:pic>
      </p:grpSp>
      <p:sp>
        <p:nvSpPr>
          <p:cNvPr id="12" name="ZoneTexte 11">
            <a:extLst>
              <a:ext uri="{FF2B5EF4-FFF2-40B4-BE49-F238E27FC236}">
                <a16:creationId xmlns:a16="http://schemas.microsoft.com/office/drawing/2014/main" id="{53526B71-7BE2-498E-A10E-D266C1D56800}"/>
              </a:ext>
            </a:extLst>
          </p:cNvPr>
          <p:cNvSpPr txBox="1"/>
          <p:nvPr/>
        </p:nvSpPr>
        <p:spPr>
          <a:xfrm>
            <a:off x="4336699" y="62197"/>
            <a:ext cx="6784772" cy="6109365"/>
          </a:xfrm>
          <a:prstGeom prst="rect">
            <a:avLst/>
          </a:prstGeom>
          <a:noFill/>
        </p:spPr>
        <p:txBody>
          <a:bodyPr wrap="square" rtlCol="0">
            <a:spAutoFit/>
          </a:bodyPr>
          <a:lstStyle/>
          <a:p>
            <a:pPr algn="l" fontAlgn="base"/>
            <a:endParaRPr lang="fr-FR" sz="1600" b="0" i="0" dirty="0">
              <a:effectLst/>
              <a:latin typeface="Vinci Sans Extra Light" panose="02000000000000000000" pitchFamily="50" charset="0"/>
            </a:endParaRPr>
          </a:p>
          <a:p>
            <a:pPr algn="l" fontAlgn="base"/>
            <a:r>
              <a:rPr lang="fr-FR" sz="2400" b="1" i="0" dirty="0">
                <a:solidFill>
                  <a:srgbClr val="FB0540"/>
                </a:solidFill>
                <a:effectLst>
                  <a:outerShdw blurRad="38100" dist="38100" dir="2700000" algn="tl">
                    <a:srgbClr val="000000">
                      <a:alpha val="43137"/>
                    </a:srgbClr>
                  </a:outerShdw>
                </a:effectLst>
                <a:latin typeface="Vinci Sans Extra Light" panose="02000000000000000000" pitchFamily="50" charset="0"/>
              </a:rPr>
              <a:t>Agir pour le climat</a:t>
            </a:r>
          </a:p>
          <a:p>
            <a:pPr algn="l" fontAlgn="base"/>
            <a:endParaRPr lang="fr-FR" sz="1600" dirty="0">
              <a:latin typeface="Vinci Sans Extra Light" panose="02000000000000000000" pitchFamily="50" charset="0"/>
            </a:endParaRPr>
          </a:p>
          <a:p>
            <a:pPr algn="l" fontAlgn="base"/>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La planète se réchauffe et les conséquences se ressentent déjà ! La communauté scientifique s'alarme et invite chacun d'entre nous à se mobiliser contre le réchauffement climatique. </a:t>
            </a:r>
          </a:p>
          <a:p>
            <a:pPr algn="l" fontAlgn="base"/>
            <a:r>
              <a:rPr lang="fr-FR" b="0" i="0" dirty="0">
                <a:effectLst/>
                <a:latin typeface="Vinci Sans Extra Light" panose="02000000000000000000" pitchFamily="50" charset="0"/>
              </a:rPr>
              <a:t>Objectif : limiter la hausse des températures à 2 °C d’ici la fin du siècle. Comment pouvons-nous y contribuer ? Nous nous étions engagés à réduire l'intensité carbone de nos activités de 30 % entre 2009 et 2020.</a:t>
            </a:r>
          </a:p>
          <a:p>
            <a:pPr algn="l" fontAlgn="base"/>
            <a:endParaRPr lang="fr-FR" dirty="0">
              <a:latin typeface="Vinci Sans Extra Light" panose="02000000000000000000" pitchFamily="50" charset="0"/>
            </a:endParaRPr>
          </a:p>
          <a:p>
            <a:pPr algn="l" fontAlgn="base"/>
            <a:endParaRPr lang="fr-FR" b="0" i="0" dirty="0">
              <a:effectLst/>
              <a:latin typeface="Vinci Sans Extra Light" panose="02000000000000000000" pitchFamily="50" charset="0"/>
            </a:endParaRPr>
          </a:p>
          <a:p>
            <a:pPr algn="l" fontAlgn="base"/>
            <a:r>
              <a:rPr lang="fr-FR" b="0" i="0" dirty="0">
                <a:effectLst/>
                <a:latin typeface="Vinci Sans Extra Light" panose="02000000000000000000" pitchFamily="50" charset="0"/>
              </a:rPr>
              <a:t>Nous souhaitons poursuivre cette dynamique en nous engageant à </a:t>
            </a:r>
            <a:r>
              <a:rPr lang="fr-FR" b="1" i="0" dirty="0">
                <a:effectLst>
                  <a:outerShdw blurRad="38100" dist="38100" dir="2700000" algn="tl">
                    <a:srgbClr val="000000">
                      <a:alpha val="43137"/>
                    </a:srgbClr>
                  </a:outerShdw>
                </a:effectLst>
                <a:latin typeface="Vinci Sans Extra Light" panose="02000000000000000000" pitchFamily="50" charset="0"/>
              </a:rPr>
              <a:t>réduire de 40 % nos émissions directes de CO</a:t>
            </a:r>
            <a:r>
              <a:rPr lang="fr-FR" b="1" i="0" baseline="-25000" dirty="0">
                <a:effectLst>
                  <a:outerShdw blurRad="38100" dist="38100" dir="2700000" algn="tl">
                    <a:srgbClr val="000000">
                      <a:alpha val="43137"/>
                    </a:srgbClr>
                  </a:outerShdw>
                </a:effectLst>
                <a:latin typeface="Vinci Sans Extra Light" panose="02000000000000000000" pitchFamily="50" charset="0"/>
              </a:rPr>
              <a:t>2</a:t>
            </a:r>
            <a:r>
              <a:rPr lang="fr-FR" b="0" i="0" dirty="0">
                <a:effectLst>
                  <a:outerShdw blurRad="38100" dist="38100" dir="2700000" algn="tl">
                    <a:srgbClr val="000000">
                      <a:alpha val="43137"/>
                    </a:srgbClr>
                  </a:outerShdw>
                </a:effectLst>
                <a:latin typeface="Vinci Sans Extra Light" panose="02000000000000000000" pitchFamily="50" charset="0"/>
              </a:rPr>
              <a:t> </a:t>
            </a:r>
            <a:r>
              <a:rPr lang="fr-FR" b="0" i="0" dirty="0">
                <a:effectLst/>
                <a:latin typeface="Vinci Sans Extra Light" panose="02000000000000000000" pitchFamily="50" charset="0"/>
              </a:rPr>
              <a:t>d'ici 2030. </a:t>
            </a:r>
          </a:p>
          <a:p>
            <a:pPr algn="l" fontAlgn="base"/>
            <a:r>
              <a:rPr lang="fr-FR" b="0" i="0" dirty="0">
                <a:effectLst/>
                <a:latin typeface="Vinci Sans Extra Light" panose="02000000000000000000" pitchFamily="50" charset="0"/>
              </a:rPr>
              <a:t>Pour y parvenir, nous continuons de </a:t>
            </a:r>
            <a:r>
              <a:rPr lang="fr-FR" b="1" i="0" dirty="0">
                <a:effectLst/>
                <a:latin typeface="Vinci Sans Extra Light" panose="02000000000000000000" pitchFamily="50" charset="0"/>
              </a:rPr>
              <a:t>contrôler:</a:t>
            </a:r>
          </a:p>
          <a:p>
            <a:pPr algn="l" fontAlgn="base"/>
            <a:r>
              <a:rPr lang="fr-FR" b="1" dirty="0">
                <a:latin typeface="Vinci Sans Extra Light" panose="02000000000000000000" pitchFamily="50" charset="0"/>
              </a:rPr>
              <a:t>N</a:t>
            </a:r>
            <a:r>
              <a:rPr lang="fr-FR" b="1" i="0" dirty="0">
                <a:effectLst/>
                <a:latin typeface="Vinci Sans Extra Light" panose="02000000000000000000" pitchFamily="50" charset="0"/>
              </a:rPr>
              <a:t>os émissions directes, liées à la c</a:t>
            </a:r>
            <a:r>
              <a:rPr lang="fr-FR" b="1" dirty="0">
                <a:latin typeface="Vinci Sans Extra Light" panose="02000000000000000000" pitchFamily="50" charset="0"/>
              </a:rPr>
              <a:t>onsommation énergétique:</a:t>
            </a:r>
          </a:p>
          <a:p>
            <a:pPr algn="l" fontAlgn="base"/>
            <a:r>
              <a:rPr lang="fr-FR" b="1" dirty="0">
                <a:latin typeface="Vinci Sans Extra Light" panose="02000000000000000000" pitchFamily="50" charset="0"/>
              </a:rPr>
              <a:t>	des véhicules, </a:t>
            </a:r>
          </a:p>
          <a:p>
            <a:pPr algn="l" fontAlgn="base"/>
            <a:r>
              <a:rPr lang="fr-FR" b="1" dirty="0">
                <a:latin typeface="Vinci Sans Extra Light" panose="02000000000000000000" pitchFamily="50" charset="0"/>
              </a:rPr>
              <a:t>	des engins </a:t>
            </a:r>
          </a:p>
          <a:p>
            <a:pPr algn="l" fontAlgn="base"/>
            <a:r>
              <a:rPr lang="fr-FR" b="1" dirty="0">
                <a:latin typeface="Vinci Sans Extra Light" panose="02000000000000000000" pitchFamily="50" charset="0"/>
              </a:rPr>
              <a:t>	des bâtiments. </a:t>
            </a:r>
          </a:p>
          <a:p>
            <a:pPr algn="l" fontAlgn="base"/>
            <a:r>
              <a:rPr lang="fr-FR" b="1" i="0" dirty="0">
                <a:effectLst/>
                <a:latin typeface="Vinci Sans Extra Light" panose="02000000000000000000" pitchFamily="50" charset="0"/>
              </a:rPr>
              <a:t>Nos émissions indirectes</a:t>
            </a:r>
            <a:r>
              <a:rPr lang="fr-FR" dirty="0">
                <a:latin typeface="Vinci Sans Extra Light" panose="02000000000000000000" pitchFamily="50" charset="0"/>
              </a:rPr>
              <a:t>, issues des consommations de nos fournisseurs et de nos clients </a:t>
            </a:r>
          </a:p>
          <a:p>
            <a:pPr algn="l" fontAlgn="base"/>
            <a:endParaRPr lang="fr-FR" sz="1100" b="0" i="0" dirty="0">
              <a:effectLst/>
              <a:latin typeface="Vinci Sans Extra Light" panose="02000000000000000000" pitchFamily="50" charset="0"/>
            </a:endParaRPr>
          </a:p>
        </p:txBody>
      </p:sp>
      <p:sp>
        <p:nvSpPr>
          <p:cNvPr id="6" name="Émoticône 5">
            <a:hlinkClick r:id="rId8" action="ppaction://hlinksldjump"/>
            <a:extLst>
              <a:ext uri="{FF2B5EF4-FFF2-40B4-BE49-F238E27FC236}">
                <a16:creationId xmlns:a16="http://schemas.microsoft.com/office/drawing/2014/main" id="{F5899D4C-18F4-4159-9B42-609A6F44FE9A}"/>
              </a:ext>
            </a:extLst>
          </p:cNvPr>
          <p:cNvSpPr/>
          <p:nvPr/>
        </p:nvSpPr>
        <p:spPr>
          <a:xfrm>
            <a:off x="6747309" y="4783755"/>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Émoticône 13">
            <a:hlinkClick r:id="rId9" action="ppaction://hlinksldjump"/>
            <a:extLst>
              <a:ext uri="{FF2B5EF4-FFF2-40B4-BE49-F238E27FC236}">
                <a16:creationId xmlns:a16="http://schemas.microsoft.com/office/drawing/2014/main" id="{7829CB2F-1717-482A-B7E5-F1485ABCCED4}"/>
              </a:ext>
            </a:extLst>
          </p:cNvPr>
          <p:cNvSpPr/>
          <p:nvPr/>
        </p:nvSpPr>
        <p:spPr>
          <a:xfrm>
            <a:off x="6997566" y="5053262"/>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Émoticône 14">
            <a:hlinkClick r:id="rId10" action="ppaction://hlinksldjump"/>
            <a:extLst>
              <a:ext uri="{FF2B5EF4-FFF2-40B4-BE49-F238E27FC236}">
                <a16:creationId xmlns:a16="http://schemas.microsoft.com/office/drawing/2014/main" id="{BB01B1E6-741A-4D8E-9B8A-B4B458232082}"/>
              </a:ext>
            </a:extLst>
          </p:cNvPr>
          <p:cNvSpPr/>
          <p:nvPr/>
        </p:nvSpPr>
        <p:spPr>
          <a:xfrm>
            <a:off x="6997566" y="4514248"/>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Émoticône 15">
            <a:hlinkClick r:id="rId11" action="ppaction://hlinksldjump"/>
            <a:extLst>
              <a:ext uri="{FF2B5EF4-FFF2-40B4-BE49-F238E27FC236}">
                <a16:creationId xmlns:a16="http://schemas.microsoft.com/office/drawing/2014/main" id="{26200E6C-04C5-411E-A4A6-0B866163A647}"/>
              </a:ext>
            </a:extLst>
          </p:cNvPr>
          <p:cNvSpPr/>
          <p:nvPr/>
        </p:nvSpPr>
        <p:spPr>
          <a:xfrm>
            <a:off x="7372951" y="5053262"/>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Émoticône 19">
            <a:hlinkClick r:id="rId12" action="ppaction://hlinksldjump"/>
            <a:extLst>
              <a:ext uri="{FF2B5EF4-FFF2-40B4-BE49-F238E27FC236}">
                <a16:creationId xmlns:a16="http://schemas.microsoft.com/office/drawing/2014/main" id="{A22F463A-ED5E-4F02-BF91-076E5746CDB7}"/>
              </a:ext>
            </a:extLst>
          </p:cNvPr>
          <p:cNvSpPr/>
          <p:nvPr/>
        </p:nvSpPr>
        <p:spPr>
          <a:xfrm>
            <a:off x="7459578" y="4514247"/>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Émoticône 20">
            <a:hlinkClick r:id="rId13" action="ppaction://hlinksldjump"/>
            <a:extLst>
              <a:ext uri="{FF2B5EF4-FFF2-40B4-BE49-F238E27FC236}">
                <a16:creationId xmlns:a16="http://schemas.microsoft.com/office/drawing/2014/main" id="{25FC6234-3591-4242-AEA6-7C2059B81744}"/>
              </a:ext>
            </a:extLst>
          </p:cNvPr>
          <p:cNvSpPr/>
          <p:nvPr/>
        </p:nvSpPr>
        <p:spPr>
          <a:xfrm>
            <a:off x="7729085" y="5053261"/>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Émoticône 21">
            <a:hlinkClick r:id="rId14" action="ppaction://hlinksldjump"/>
            <a:extLst>
              <a:ext uri="{FF2B5EF4-FFF2-40B4-BE49-F238E27FC236}">
                <a16:creationId xmlns:a16="http://schemas.microsoft.com/office/drawing/2014/main" id="{686016B0-BD04-45D8-80D2-B210BA55CAFE}"/>
              </a:ext>
            </a:extLst>
          </p:cNvPr>
          <p:cNvSpPr/>
          <p:nvPr/>
        </p:nvSpPr>
        <p:spPr>
          <a:xfrm>
            <a:off x="8104470" y="5053260"/>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313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93A52E88-E6FD-4598-87E0-D15854C783B6}"/>
              </a:ext>
            </a:extLst>
          </p:cNvPr>
          <p:cNvPicPr>
            <a:picLocks noChangeAspect="1"/>
          </p:cNvPicPr>
          <p:nvPr/>
        </p:nvPicPr>
        <p:blipFill>
          <a:blip r:embed="rId2"/>
          <a:stretch>
            <a:fillRect/>
          </a:stretch>
        </p:blipFill>
        <p:spPr>
          <a:xfrm>
            <a:off x="632462" y="3978622"/>
            <a:ext cx="4076585" cy="2515497"/>
          </a:xfrm>
          <a:prstGeom prst="rect">
            <a:avLst/>
          </a:prstGeom>
        </p:spPr>
      </p:pic>
      <p:sp>
        <p:nvSpPr>
          <p:cNvPr id="12" name="ZoneTexte 11">
            <a:extLst>
              <a:ext uri="{FF2B5EF4-FFF2-40B4-BE49-F238E27FC236}">
                <a16:creationId xmlns:a16="http://schemas.microsoft.com/office/drawing/2014/main" id="{53526B71-7BE2-498E-A10E-D266C1D56800}"/>
              </a:ext>
            </a:extLst>
          </p:cNvPr>
          <p:cNvSpPr txBox="1"/>
          <p:nvPr/>
        </p:nvSpPr>
        <p:spPr>
          <a:xfrm>
            <a:off x="4697835" y="363880"/>
            <a:ext cx="6784772" cy="6001643"/>
          </a:xfrm>
          <a:prstGeom prst="rect">
            <a:avLst/>
          </a:prstGeom>
          <a:noFill/>
        </p:spPr>
        <p:txBody>
          <a:bodyPr wrap="square" rtlCol="0">
            <a:spAutoFit/>
          </a:bodyPr>
          <a:lstStyle/>
          <a:p>
            <a:pPr algn="l" fontAlgn="base"/>
            <a:r>
              <a:rPr lang="fr-FR" sz="2400" b="0" i="0" dirty="0">
                <a:effectLst/>
                <a:highlight>
                  <a:srgbClr val="FB0540"/>
                </a:highlight>
                <a:latin typeface="Vinci Sans Extra Light" panose="02000000000000000000" pitchFamily="50" charset="0"/>
              </a:rPr>
              <a:t>Recharge des engins de chantier sur candélabre</a:t>
            </a:r>
          </a:p>
          <a:p>
            <a:pPr algn="l" fontAlgn="base"/>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Avec l’évolution des normes environnementales, les engins de chantiers changent. Ils doivent devenir moins polluants, plus silencieux. Les émissions de CO2 des chantiers doivent donc être minimisées et les outils adaptés.</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Nous avons donc recherché un moyen efficace de recharge sur chantier afin de réalimenter nos engins la nuit lorsque le chantier est habituellement à l’arrêt.</a:t>
            </a:r>
          </a:p>
          <a:p>
            <a:pPr algn="l" fontAlgn="base"/>
            <a:br>
              <a:rPr lang="fr-FR" b="0" i="0" dirty="0">
                <a:effectLst/>
                <a:latin typeface="Vinci Sans Extra Light" panose="02000000000000000000" pitchFamily="50" charset="0"/>
              </a:rPr>
            </a:br>
            <a:r>
              <a:rPr lang="fr-FR" b="0" i="0" dirty="0">
                <a:effectLst/>
                <a:latin typeface="Vinci Sans Extra Light" panose="02000000000000000000" pitchFamily="50" charset="0"/>
              </a:rPr>
              <a:t>A la demande de nos confrères d’Eurovia Calais, nous avons cherché un moyen efficace de recharge d’engins électriques sur chantier. Nous avons adapté sur différent portillons de candélabres d’éclairage public une prise universelle 230V 16A et surtout en vérifiant le dimensionnement du réseau d’alimentation jusqu’à l’armoire (section de câble, protection, mise à la terre) conformément à notre agrément ZE </a:t>
            </a:r>
            <a:r>
              <a:rPr lang="fr-FR" b="0" i="0" dirty="0" err="1">
                <a:effectLst/>
                <a:latin typeface="Vinci Sans Extra Light" panose="02000000000000000000" pitchFamily="50" charset="0"/>
              </a:rPr>
              <a:t>Ready</a:t>
            </a:r>
            <a:r>
              <a:rPr lang="fr-FR" b="0" i="0" dirty="0">
                <a:effectLst/>
                <a:latin typeface="Vinci Sans Extra Light" panose="02000000000000000000" pitchFamily="50" charset="0"/>
              </a:rPr>
              <a:t>.</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Nos confrères d’Eurovia Calais nous ont contactés afin de pouvoir alimenter leurs engins de chantier. C’est ainsi que chargeons bien, chantier malin voit le jour.</a:t>
            </a:r>
          </a:p>
          <a:p>
            <a:pPr algn="l" fontAlgn="base"/>
            <a:endParaRPr lang="fr-FR" dirty="0">
              <a:latin typeface="Vinci Sans Extra Light" panose="02000000000000000000" pitchFamily="50" charset="0"/>
            </a:endParaRPr>
          </a:p>
          <a:p>
            <a:pPr algn="l" fontAlgn="base"/>
            <a:r>
              <a:rPr lang="fr-FR" b="0" i="0" dirty="0" err="1">
                <a:effectLst/>
                <a:latin typeface="Vinci Sans Extra Light" panose="02000000000000000000" pitchFamily="50" charset="0"/>
              </a:rPr>
              <a:t>Citeos</a:t>
            </a:r>
            <a:r>
              <a:rPr lang="fr-FR" b="0" i="0" dirty="0">
                <a:effectLst/>
                <a:latin typeface="Vinci Sans Extra Light" panose="02000000000000000000" pitchFamily="50" charset="0"/>
              </a:rPr>
              <a:t> Boulogne sur mer</a:t>
            </a:r>
          </a:p>
          <a:p>
            <a:endParaRPr lang="fr-FR" dirty="0"/>
          </a:p>
        </p:txBody>
      </p:sp>
      <p:grpSp>
        <p:nvGrpSpPr>
          <p:cNvPr id="13" name="Groupe 12">
            <a:extLst>
              <a:ext uri="{FF2B5EF4-FFF2-40B4-BE49-F238E27FC236}">
                <a16:creationId xmlns:a16="http://schemas.microsoft.com/office/drawing/2014/main" id="{CCCEA3A2-580B-4ED0-88BB-19407F95C6ED}"/>
              </a:ext>
            </a:extLst>
          </p:cNvPr>
          <p:cNvGrpSpPr/>
          <p:nvPr/>
        </p:nvGrpSpPr>
        <p:grpSpPr>
          <a:xfrm>
            <a:off x="709393" y="499344"/>
            <a:ext cx="2445551" cy="2168247"/>
            <a:chOff x="632462" y="508970"/>
            <a:chExt cx="2445551" cy="2168247"/>
          </a:xfrm>
        </p:grpSpPr>
        <p:grpSp>
          <p:nvGrpSpPr>
            <p:cNvPr id="14" name="Groupe 13">
              <a:extLst>
                <a:ext uri="{FF2B5EF4-FFF2-40B4-BE49-F238E27FC236}">
                  <a16:creationId xmlns:a16="http://schemas.microsoft.com/office/drawing/2014/main" id="{FF71EF55-9B40-4A67-B1F8-CA06E9DA1618}"/>
                </a:ext>
              </a:extLst>
            </p:cNvPr>
            <p:cNvGrpSpPr/>
            <p:nvPr/>
          </p:nvGrpSpPr>
          <p:grpSpPr>
            <a:xfrm>
              <a:off x="632462" y="508970"/>
              <a:ext cx="2174119" cy="2168247"/>
              <a:chOff x="7108763" y="1448537"/>
              <a:chExt cx="2174119" cy="2168247"/>
            </a:xfrm>
          </p:grpSpPr>
          <p:sp>
            <p:nvSpPr>
              <p:cNvPr id="20" name="Ellipse 19">
                <a:extLst>
                  <a:ext uri="{FF2B5EF4-FFF2-40B4-BE49-F238E27FC236}">
                    <a16:creationId xmlns:a16="http://schemas.microsoft.com/office/drawing/2014/main" id="{9125F8EE-2655-435E-814C-C1C00056AA5A}"/>
                  </a:ext>
                </a:extLst>
              </p:cNvPr>
              <p:cNvSpPr/>
              <p:nvPr/>
            </p:nvSpPr>
            <p:spPr>
              <a:xfrm>
                <a:off x="7108763" y="1448537"/>
                <a:ext cx="2174119" cy="2168247"/>
              </a:xfrm>
              <a:prstGeom prst="ellipse">
                <a:avLst/>
              </a:prstGeom>
              <a:solidFill>
                <a:srgbClr val="FB054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21" name="ZoneTexte 20">
                <a:extLst>
                  <a:ext uri="{FF2B5EF4-FFF2-40B4-BE49-F238E27FC236}">
                    <a16:creationId xmlns:a16="http://schemas.microsoft.com/office/drawing/2014/main" id="{163C7254-9F7D-4AFB-A802-6B53467FC2D2}"/>
                  </a:ext>
                </a:extLst>
              </p:cNvPr>
              <p:cNvSpPr txBox="1"/>
              <p:nvPr/>
            </p:nvSpPr>
            <p:spPr>
              <a:xfrm>
                <a:off x="7377040" y="2749943"/>
                <a:ext cx="1637562" cy="563693"/>
              </a:xfrm>
              <a:prstGeom prst="rect">
                <a:avLst/>
              </a:prstGeom>
              <a:noFill/>
            </p:spPr>
            <p:txBody>
              <a:bodyPr wrap="square" anchor="t">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Agir </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pour le climat</a:t>
                </a:r>
              </a:p>
            </p:txBody>
          </p:sp>
          <p:pic>
            <p:nvPicPr>
              <p:cNvPr id="22" name="Graphique 21">
                <a:extLst>
                  <a:ext uri="{FF2B5EF4-FFF2-40B4-BE49-F238E27FC236}">
                    <a16:creationId xmlns:a16="http://schemas.microsoft.com/office/drawing/2014/main" id="{872B853F-BB45-45FE-81CE-65B166DDA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1646" y="1846118"/>
                <a:ext cx="776891" cy="795181"/>
              </a:xfrm>
              <a:prstGeom prst="rect">
                <a:avLst/>
              </a:prstGeom>
            </p:spPr>
          </p:pic>
        </p:grpSp>
        <p:pic>
          <p:nvPicPr>
            <p:cNvPr id="15" name="Graphique 14">
              <a:extLst>
                <a:ext uri="{FF2B5EF4-FFF2-40B4-BE49-F238E27FC236}">
                  <a16:creationId xmlns:a16="http://schemas.microsoft.com/office/drawing/2014/main" id="{9D784012-CBF4-4ADA-ACB6-E3274FDBBC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67631" y="508970"/>
              <a:ext cx="210382" cy="236714"/>
            </a:xfrm>
            <a:prstGeom prst="rect">
              <a:avLst/>
            </a:prstGeom>
          </p:spPr>
        </p:pic>
        <p:pic>
          <p:nvPicPr>
            <p:cNvPr id="16" name="Graphique 15">
              <a:extLst>
                <a:ext uri="{FF2B5EF4-FFF2-40B4-BE49-F238E27FC236}">
                  <a16:creationId xmlns:a16="http://schemas.microsoft.com/office/drawing/2014/main" id="{6E86084F-B006-42A8-B488-2C0982989427}"/>
                </a:ext>
              </a:extLst>
            </p:cNvPr>
            <p:cNvPicPr>
              <a:picLocks noChangeAspect="1"/>
            </p:cNvPicPr>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rot="11645852">
              <a:off x="2909477" y="1091956"/>
              <a:ext cx="125298" cy="199937"/>
            </a:xfrm>
            <a:prstGeom prst="rect">
              <a:avLst/>
            </a:prstGeom>
          </p:spPr>
        </p:pic>
      </p:grpSp>
      <p:sp>
        <p:nvSpPr>
          <p:cNvPr id="23" name="ZoneTexte 22">
            <a:extLst>
              <a:ext uri="{FF2B5EF4-FFF2-40B4-BE49-F238E27FC236}">
                <a16:creationId xmlns:a16="http://schemas.microsoft.com/office/drawing/2014/main" id="{503165C2-C2ED-44AD-BE06-ED90CC56EBDB}"/>
              </a:ext>
            </a:extLst>
          </p:cNvPr>
          <p:cNvSpPr txBox="1"/>
          <p:nvPr/>
        </p:nvSpPr>
        <p:spPr>
          <a:xfrm>
            <a:off x="11227813" y="167438"/>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26072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53526B71-7BE2-498E-A10E-D266C1D56800}"/>
              </a:ext>
            </a:extLst>
          </p:cNvPr>
          <p:cNvSpPr txBox="1"/>
          <p:nvPr/>
        </p:nvSpPr>
        <p:spPr>
          <a:xfrm>
            <a:off x="3686476" y="363880"/>
            <a:ext cx="7796131" cy="4893647"/>
          </a:xfrm>
          <a:prstGeom prst="rect">
            <a:avLst/>
          </a:prstGeom>
          <a:noFill/>
        </p:spPr>
        <p:txBody>
          <a:bodyPr wrap="square" rtlCol="0">
            <a:spAutoFit/>
          </a:bodyPr>
          <a:lstStyle/>
          <a:p>
            <a:pPr algn="l" fontAlgn="base"/>
            <a:r>
              <a:rPr lang="fr-FR" sz="2400" b="0" i="0" dirty="0">
                <a:effectLst/>
                <a:highlight>
                  <a:srgbClr val="FB0540"/>
                </a:highlight>
                <a:latin typeface="Vinci Sans Extra Light" panose="02000000000000000000" pitchFamily="50" charset="0"/>
              </a:rPr>
              <a:t>Panneaux photovoltaïques pour alimenter le matériel informatique</a:t>
            </a:r>
          </a:p>
          <a:p>
            <a:pPr algn="l" fontAlgn="base"/>
            <a:endParaRPr lang="fr-FR" b="0" i="0" dirty="0">
              <a:effectLst/>
              <a:latin typeface="Vinci Sans Extra Light" panose="02000000000000000000" pitchFamily="50" charset="0"/>
            </a:endParaRPr>
          </a:p>
          <a:p>
            <a:pPr algn="l" fontAlgn="base"/>
            <a:r>
              <a:rPr lang="fr-FR" b="0" i="0" dirty="0">
                <a:effectLst/>
                <a:latin typeface="Vinci Sans Extra Light" panose="02000000000000000000" pitchFamily="50" charset="0"/>
              </a:rPr>
              <a:t>Dans les bâtiments, le poste de consommation énergétique du parc informatique arrive juste après celui du chauffage et de la climatisation.</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C'est pourquoi nous devons réduire ou compenser ces consommations dans les bâtiments.</a:t>
            </a:r>
          </a:p>
          <a:p>
            <a:pPr algn="l" fontAlgn="base"/>
            <a:r>
              <a:rPr lang="fr-FR" b="0" i="0" dirty="0">
                <a:effectLst/>
                <a:latin typeface="Vinci Sans Extra Light" panose="02000000000000000000" pitchFamily="50" charset="0"/>
              </a:rPr>
              <a:t>Reprendre l’ensemble des consommations électriques des matériels informatiques (serveur, ordinateur, etc…) via une installation photovoltaïque en autoconsommation Nous avons installé des panneaux photovoltaïques d'une puissance de 13,5Kwc sur nos locaux. Cela reprend la consommation électrique de l'ensemble de notre parc informatique équipé d'un onduleur de 10 </a:t>
            </a:r>
            <a:r>
              <a:rPr lang="fr-FR" b="0" i="0" dirty="0" err="1">
                <a:effectLst/>
                <a:latin typeface="Vinci Sans Extra Light" panose="02000000000000000000" pitchFamily="50" charset="0"/>
              </a:rPr>
              <a:t>Kva</a:t>
            </a:r>
            <a:r>
              <a:rPr lang="fr-FR" b="0" i="0" dirty="0">
                <a:effectLst/>
                <a:latin typeface="Vinci Sans Extra Light" panose="02000000000000000000" pitchFamily="50" charset="0"/>
              </a:rPr>
              <a:t>.</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Dans notre bâtiment, notre GTB met en évidence que la consommation du parc informatique est non négligeable. Sa consommation d'énergie a principalement lieu en journée, ce qui nous a naturellement orienté vers un système photovoltaïque.</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De cette manière, la consommation énergétique du parc informatique est gommée.</a:t>
            </a:r>
          </a:p>
          <a:p>
            <a:endParaRPr lang="fr-FR" dirty="0">
              <a:latin typeface="Vinci Sans Extra Light" panose="02000000000000000000" pitchFamily="50" charset="0"/>
            </a:endParaRPr>
          </a:p>
          <a:p>
            <a:r>
              <a:rPr lang="fr-FR" dirty="0">
                <a:latin typeface="Vinci Sans Extra Light" panose="02000000000000000000" pitchFamily="50" charset="0"/>
              </a:rPr>
              <a:t>Monnier</a:t>
            </a:r>
          </a:p>
        </p:txBody>
      </p:sp>
      <p:grpSp>
        <p:nvGrpSpPr>
          <p:cNvPr id="10" name="Groupe 9">
            <a:extLst>
              <a:ext uri="{FF2B5EF4-FFF2-40B4-BE49-F238E27FC236}">
                <a16:creationId xmlns:a16="http://schemas.microsoft.com/office/drawing/2014/main" id="{C69E5C44-BDF9-4B3D-B90E-B960CA5E55D5}"/>
              </a:ext>
            </a:extLst>
          </p:cNvPr>
          <p:cNvGrpSpPr/>
          <p:nvPr/>
        </p:nvGrpSpPr>
        <p:grpSpPr>
          <a:xfrm>
            <a:off x="709393" y="499344"/>
            <a:ext cx="2445551" cy="2168247"/>
            <a:chOff x="632462" y="508970"/>
            <a:chExt cx="2445551" cy="2168247"/>
          </a:xfrm>
        </p:grpSpPr>
        <p:grpSp>
          <p:nvGrpSpPr>
            <p:cNvPr id="11" name="Groupe 10">
              <a:extLst>
                <a:ext uri="{FF2B5EF4-FFF2-40B4-BE49-F238E27FC236}">
                  <a16:creationId xmlns:a16="http://schemas.microsoft.com/office/drawing/2014/main" id="{320D0AD7-8D9D-4A59-B1B7-6A96C92EA923}"/>
                </a:ext>
              </a:extLst>
            </p:cNvPr>
            <p:cNvGrpSpPr/>
            <p:nvPr/>
          </p:nvGrpSpPr>
          <p:grpSpPr>
            <a:xfrm>
              <a:off x="632462" y="508970"/>
              <a:ext cx="2174119" cy="2168247"/>
              <a:chOff x="7108763" y="1448537"/>
              <a:chExt cx="2174119" cy="2168247"/>
            </a:xfrm>
          </p:grpSpPr>
          <p:sp>
            <p:nvSpPr>
              <p:cNvPr id="15" name="Ellipse 14">
                <a:extLst>
                  <a:ext uri="{FF2B5EF4-FFF2-40B4-BE49-F238E27FC236}">
                    <a16:creationId xmlns:a16="http://schemas.microsoft.com/office/drawing/2014/main" id="{BDCD6BF8-0BD0-440A-915A-46626034C6CC}"/>
                  </a:ext>
                </a:extLst>
              </p:cNvPr>
              <p:cNvSpPr/>
              <p:nvPr/>
            </p:nvSpPr>
            <p:spPr>
              <a:xfrm>
                <a:off x="7108763" y="1448537"/>
                <a:ext cx="2174119" cy="2168247"/>
              </a:xfrm>
              <a:prstGeom prst="ellipse">
                <a:avLst/>
              </a:prstGeom>
              <a:solidFill>
                <a:srgbClr val="FB054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6" name="ZoneTexte 15">
                <a:extLst>
                  <a:ext uri="{FF2B5EF4-FFF2-40B4-BE49-F238E27FC236}">
                    <a16:creationId xmlns:a16="http://schemas.microsoft.com/office/drawing/2014/main" id="{05A0F32E-7BE0-41A5-8AAF-6631E9343371}"/>
                  </a:ext>
                </a:extLst>
              </p:cNvPr>
              <p:cNvSpPr txBox="1"/>
              <p:nvPr/>
            </p:nvSpPr>
            <p:spPr>
              <a:xfrm>
                <a:off x="7377040" y="2749943"/>
                <a:ext cx="1637562" cy="563693"/>
              </a:xfrm>
              <a:prstGeom prst="rect">
                <a:avLst/>
              </a:prstGeom>
              <a:noFill/>
            </p:spPr>
            <p:txBody>
              <a:bodyPr wrap="square" anchor="t">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Agir </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pour le climat</a:t>
                </a:r>
              </a:p>
            </p:txBody>
          </p:sp>
          <p:pic>
            <p:nvPicPr>
              <p:cNvPr id="20" name="Graphique 19">
                <a:extLst>
                  <a:ext uri="{FF2B5EF4-FFF2-40B4-BE49-F238E27FC236}">
                    <a16:creationId xmlns:a16="http://schemas.microsoft.com/office/drawing/2014/main" id="{E41AC165-A0F2-4EE4-892F-DD6AE2C7EE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1646" y="1846118"/>
                <a:ext cx="776891" cy="795181"/>
              </a:xfrm>
              <a:prstGeom prst="rect">
                <a:avLst/>
              </a:prstGeom>
            </p:spPr>
          </p:pic>
        </p:grpSp>
        <p:pic>
          <p:nvPicPr>
            <p:cNvPr id="13" name="Graphique 12">
              <a:extLst>
                <a:ext uri="{FF2B5EF4-FFF2-40B4-BE49-F238E27FC236}">
                  <a16:creationId xmlns:a16="http://schemas.microsoft.com/office/drawing/2014/main" id="{539389C8-5850-46A2-9CAE-975B282B8E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67631" y="508970"/>
              <a:ext cx="210382" cy="236714"/>
            </a:xfrm>
            <a:prstGeom prst="rect">
              <a:avLst/>
            </a:prstGeom>
          </p:spPr>
        </p:pic>
        <p:pic>
          <p:nvPicPr>
            <p:cNvPr id="14" name="Graphique 13">
              <a:extLst>
                <a:ext uri="{FF2B5EF4-FFF2-40B4-BE49-F238E27FC236}">
                  <a16:creationId xmlns:a16="http://schemas.microsoft.com/office/drawing/2014/main" id="{A194B10D-3428-4A42-9E66-9C6B2808F67E}"/>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rot="11645852">
              <a:off x="2909477" y="1091956"/>
              <a:ext cx="125298" cy="199937"/>
            </a:xfrm>
            <a:prstGeom prst="rect">
              <a:avLst/>
            </a:prstGeom>
          </p:spPr>
        </p:pic>
      </p:grpSp>
      <p:sp>
        <p:nvSpPr>
          <p:cNvPr id="21" name="ZoneTexte 20">
            <a:extLst>
              <a:ext uri="{FF2B5EF4-FFF2-40B4-BE49-F238E27FC236}">
                <a16:creationId xmlns:a16="http://schemas.microsoft.com/office/drawing/2014/main" id="{5A98A7ED-4CAE-45B3-9848-EE09D7C3A406}"/>
              </a:ext>
            </a:extLst>
          </p:cNvPr>
          <p:cNvSpPr txBox="1"/>
          <p:nvPr/>
        </p:nvSpPr>
        <p:spPr>
          <a:xfrm>
            <a:off x="739257" y="3237477"/>
            <a:ext cx="693019" cy="731520"/>
          </a:xfrm>
          <a:prstGeom prst="rect">
            <a:avLst/>
          </a:prstGeom>
          <a:solidFill>
            <a:schemeClr val="bg1">
              <a:lumMod val="75000"/>
            </a:schemeClr>
          </a:solidFill>
        </p:spPr>
        <p:txBody>
          <a:bodyPr wrap="square" rtlCol="0">
            <a:spAutoFit/>
          </a:bodyPr>
          <a:lstStyle/>
          <a:p>
            <a:pPr algn="ctr"/>
            <a:r>
              <a:rPr lang="fr-FR" sz="4000" dirty="0"/>
              <a:t>2</a:t>
            </a:r>
          </a:p>
        </p:txBody>
      </p:sp>
    </p:spTree>
    <p:extLst>
      <p:ext uri="{BB962C8B-B14F-4D97-AF65-F5344CB8AC3E}">
        <p14:creationId xmlns:p14="http://schemas.microsoft.com/office/powerpoint/2010/main" val="137455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53526B71-7BE2-498E-A10E-D266C1D56800}"/>
              </a:ext>
            </a:extLst>
          </p:cNvPr>
          <p:cNvSpPr txBox="1"/>
          <p:nvPr/>
        </p:nvSpPr>
        <p:spPr>
          <a:xfrm>
            <a:off x="3474720" y="363880"/>
            <a:ext cx="8007887" cy="5909310"/>
          </a:xfrm>
          <a:prstGeom prst="rect">
            <a:avLst/>
          </a:prstGeom>
          <a:noFill/>
        </p:spPr>
        <p:txBody>
          <a:bodyPr wrap="square" rtlCol="0">
            <a:spAutoFit/>
          </a:bodyPr>
          <a:lstStyle/>
          <a:p>
            <a:pPr algn="l" fontAlgn="base"/>
            <a:r>
              <a:rPr lang="fr-FR" b="0" i="0" dirty="0">
                <a:effectLst/>
                <a:highlight>
                  <a:srgbClr val="FB0540"/>
                </a:highlight>
                <a:latin typeface="Vinci Sans Extra Light" panose="02000000000000000000" pitchFamily="50" charset="0"/>
              </a:rPr>
              <a:t>Un carburant issu des graisses</a:t>
            </a:r>
          </a:p>
          <a:p>
            <a:pPr algn="l" fontAlgn="base"/>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Homologation d'une partie de notre parc Véhicules et Engins pour l'utilisation du Biocarburant "Oléo 100" En me renseignant un peu partout, j’ai trouvé la solution « </a:t>
            </a:r>
            <a:r>
              <a:rPr lang="fr-FR" b="0" i="0" dirty="0" err="1">
                <a:effectLst/>
                <a:latin typeface="Vinci Sans Extra Light" panose="02000000000000000000" pitchFamily="50" charset="0"/>
              </a:rPr>
              <a:t>Oleo</a:t>
            </a:r>
            <a:r>
              <a:rPr lang="fr-FR" b="0" i="0" dirty="0">
                <a:effectLst/>
                <a:latin typeface="Vinci Sans Extra Light" panose="02000000000000000000" pitchFamily="50" charset="0"/>
              </a:rPr>
              <a:t> 100 », le biocarburant 100% végétal made in France et nous avons mis un partenariat en place avec SAIPOL, pionner des biocarburants.</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Aujourd’hui, le tiers de notre parc PL et Nacelle PL roule à l’</a:t>
            </a:r>
            <a:r>
              <a:rPr lang="fr-FR" b="0" i="0" dirty="0" err="1">
                <a:effectLst/>
                <a:latin typeface="Vinci Sans Extra Light" panose="02000000000000000000" pitchFamily="50" charset="0"/>
              </a:rPr>
              <a:t>Oleo</a:t>
            </a:r>
            <a:r>
              <a:rPr lang="fr-FR" b="0" i="0" dirty="0">
                <a:effectLst/>
                <a:latin typeface="Vinci Sans Extra Light" panose="02000000000000000000" pitchFamily="50" charset="0"/>
              </a:rPr>
              <a:t> 100 et ce depuis début mars 2020, ce qui correspond à 4 poids lourds et 1 nacelles PL.</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Pour pouvoir alimenter ces véhicules en biocarburant, nous avons installé une cuve de 20m3 sur notre site de </a:t>
            </a:r>
            <a:r>
              <a:rPr lang="fr-FR" b="0" i="0" dirty="0" err="1">
                <a:effectLst/>
                <a:latin typeface="Vinci Sans Extra Light" panose="02000000000000000000" pitchFamily="50" charset="0"/>
              </a:rPr>
              <a:t>Santerne</a:t>
            </a:r>
            <a:r>
              <a:rPr lang="fr-FR" b="0" i="0" dirty="0">
                <a:effectLst/>
                <a:latin typeface="Vinci Sans Extra Light" panose="02000000000000000000" pitchFamily="50" charset="0"/>
              </a:rPr>
              <a:t> Réseaux Littoral. </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Nos véhicules ont été homologués par Renault Trucks car </a:t>
            </a:r>
            <a:r>
              <a:rPr lang="fr-FR" b="0" i="0" dirty="0" err="1">
                <a:effectLst/>
                <a:latin typeface="Vinci Sans Extra Light" panose="02000000000000000000" pitchFamily="50" charset="0"/>
              </a:rPr>
              <a:t>Oleo</a:t>
            </a:r>
            <a:r>
              <a:rPr lang="fr-FR" b="0" i="0" dirty="0">
                <a:effectLst/>
                <a:latin typeface="Vinci Sans Extra Light" panose="02000000000000000000" pitchFamily="50" charset="0"/>
              </a:rPr>
              <a:t> 100 est immédiatement substituable au gasoil.</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Il faut savoir que le prix du litre de </a:t>
            </a:r>
            <a:r>
              <a:rPr lang="fr-FR" b="0" i="0" dirty="0" err="1">
                <a:effectLst/>
                <a:latin typeface="Vinci Sans Extra Light" panose="02000000000000000000" pitchFamily="50" charset="0"/>
              </a:rPr>
              <a:t>Oleo</a:t>
            </a:r>
            <a:r>
              <a:rPr lang="fr-FR" b="0" i="0" dirty="0">
                <a:effectLst/>
                <a:latin typeface="Vinci Sans Extra Light" panose="02000000000000000000" pitchFamily="50" charset="0"/>
              </a:rPr>
              <a:t> 100 est basé sur le même tarif que le Gasoil à la pompe, il n’y a donc aucune incidence sur le prix d’un plein et qu’en terme d’autonomie, c’est également la même chose qu’en roulant au gasoil.</a:t>
            </a:r>
          </a:p>
          <a:p>
            <a:pPr algn="l" fontAlgn="base"/>
            <a:endParaRPr lang="fr-FR" dirty="0">
              <a:latin typeface="Vinci Sans Extra Light" panose="02000000000000000000" pitchFamily="50" charset="0"/>
            </a:endParaRPr>
          </a:p>
          <a:p>
            <a:pPr algn="l" fontAlgn="base"/>
            <a:r>
              <a:rPr lang="fr-FR" dirty="0">
                <a:latin typeface="Vinci Sans Extra Light" panose="02000000000000000000" pitchFamily="50" charset="0"/>
              </a:rPr>
              <a:t>Inconvénient: l’utilisation des terres agricoles pour circuler. Et on mange quoi après!</a:t>
            </a:r>
          </a:p>
          <a:p>
            <a:pPr algn="l" fontAlgn="base"/>
            <a:endParaRPr lang="fr-FR" dirty="0">
              <a:latin typeface="Vinci Sans Extra Light" panose="02000000000000000000" pitchFamily="50" charset="0"/>
            </a:endParaRPr>
          </a:p>
          <a:p>
            <a:pPr algn="l" fontAlgn="base"/>
            <a:r>
              <a:rPr lang="fr-FR" dirty="0">
                <a:latin typeface="Vinci Sans Extra Light" panose="02000000000000000000" pitchFamily="50" charset="0"/>
              </a:rPr>
              <a:t>Pour notre part, une solution vers le HOV  qui est un biocarburant fabriqué à partir du retraitement des déchets (graisses animales, huiles de cuisson, huiles résiduelles Etc…). Avec comme promesse une réduction de 90% des émissions de cO2 par rapport au gasoil.</a:t>
            </a:r>
          </a:p>
        </p:txBody>
      </p:sp>
      <p:grpSp>
        <p:nvGrpSpPr>
          <p:cNvPr id="10" name="Groupe 9">
            <a:extLst>
              <a:ext uri="{FF2B5EF4-FFF2-40B4-BE49-F238E27FC236}">
                <a16:creationId xmlns:a16="http://schemas.microsoft.com/office/drawing/2014/main" id="{A6A3B9CD-7DE8-460E-BA2C-C83272943BF1}"/>
              </a:ext>
            </a:extLst>
          </p:cNvPr>
          <p:cNvGrpSpPr/>
          <p:nvPr/>
        </p:nvGrpSpPr>
        <p:grpSpPr>
          <a:xfrm>
            <a:off x="709393" y="499344"/>
            <a:ext cx="2445551" cy="2168247"/>
            <a:chOff x="632462" y="508970"/>
            <a:chExt cx="2445551" cy="2168247"/>
          </a:xfrm>
        </p:grpSpPr>
        <p:grpSp>
          <p:nvGrpSpPr>
            <p:cNvPr id="11" name="Groupe 10">
              <a:extLst>
                <a:ext uri="{FF2B5EF4-FFF2-40B4-BE49-F238E27FC236}">
                  <a16:creationId xmlns:a16="http://schemas.microsoft.com/office/drawing/2014/main" id="{7FF9FFCE-899A-4753-AC1F-0BBE30ABB0F5}"/>
                </a:ext>
              </a:extLst>
            </p:cNvPr>
            <p:cNvGrpSpPr/>
            <p:nvPr/>
          </p:nvGrpSpPr>
          <p:grpSpPr>
            <a:xfrm>
              <a:off x="632462" y="508970"/>
              <a:ext cx="2174119" cy="2168247"/>
              <a:chOff x="7108763" y="1448537"/>
              <a:chExt cx="2174119" cy="2168247"/>
            </a:xfrm>
          </p:grpSpPr>
          <p:sp>
            <p:nvSpPr>
              <p:cNvPr id="15" name="Ellipse 14">
                <a:extLst>
                  <a:ext uri="{FF2B5EF4-FFF2-40B4-BE49-F238E27FC236}">
                    <a16:creationId xmlns:a16="http://schemas.microsoft.com/office/drawing/2014/main" id="{C9A4D6EC-078E-40ED-BE96-8EADBFE8D64E}"/>
                  </a:ext>
                </a:extLst>
              </p:cNvPr>
              <p:cNvSpPr/>
              <p:nvPr/>
            </p:nvSpPr>
            <p:spPr>
              <a:xfrm>
                <a:off x="7108763" y="1448537"/>
                <a:ext cx="2174119" cy="2168247"/>
              </a:xfrm>
              <a:prstGeom prst="ellipse">
                <a:avLst/>
              </a:prstGeom>
              <a:solidFill>
                <a:srgbClr val="FB054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6" name="ZoneTexte 15">
                <a:extLst>
                  <a:ext uri="{FF2B5EF4-FFF2-40B4-BE49-F238E27FC236}">
                    <a16:creationId xmlns:a16="http://schemas.microsoft.com/office/drawing/2014/main" id="{F6976DD7-A1C6-4319-93CC-BAE0E9170BA1}"/>
                  </a:ext>
                </a:extLst>
              </p:cNvPr>
              <p:cNvSpPr txBox="1"/>
              <p:nvPr/>
            </p:nvSpPr>
            <p:spPr>
              <a:xfrm>
                <a:off x="7377040" y="2749943"/>
                <a:ext cx="1637562" cy="563693"/>
              </a:xfrm>
              <a:prstGeom prst="rect">
                <a:avLst/>
              </a:prstGeom>
              <a:noFill/>
            </p:spPr>
            <p:txBody>
              <a:bodyPr wrap="square" anchor="t">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Agir </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pour le climat</a:t>
                </a:r>
              </a:p>
            </p:txBody>
          </p:sp>
          <p:pic>
            <p:nvPicPr>
              <p:cNvPr id="20" name="Graphique 19">
                <a:extLst>
                  <a:ext uri="{FF2B5EF4-FFF2-40B4-BE49-F238E27FC236}">
                    <a16:creationId xmlns:a16="http://schemas.microsoft.com/office/drawing/2014/main" id="{41FAEA13-7DD3-4E1E-8478-C9840BC64D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1646" y="1846118"/>
                <a:ext cx="776891" cy="795181"/>
              </a:xfrm>
              <a:prstGeom prst="rect">
                <a:avLst/>
              </a:prstGeom>
            </p:spPr>
          </p:pic>
        </p:grpSp>
        <p:pic>
          <p:nvPicPr>
            <p:cNvPr id="13" name="Graphique 12">
              <a:extLst>
                <a:ext uri="{FF2B5EF4-FFF2-40B4-BE49-F238E27FC236}">
                  <a16:creationId xmlns:a16="http://schemas.microsoft.com/office/drawing/2014/main" id="{98481938-5C34-4804-8F6C-2938BA7AE1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67631" y="508970"/>
              <a:ext cx="210382" cy="236714"/>
            </a:xfrm>
            <a:prstGeom prst="rect">
              <a:avLst/>
            </a:prstGeom>
          </p:spPr>
        </p:pic>
        <p:pic>
          <p:nvPicPr>
            <p:cNvPr id="14" name="Graphique 13">
              <a:extLst>
                <a:ext uri="{FF2B5EF4-FFF2-40B4-BE49-F238E27FC236}">
                  <a16:creationId xmlns:a16="http://schemas.microsoft.com/office/drawing/2014/main" id="{B9B04EF2-9312-4FF1-929D-D837FFF37674}"/>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rot="11645852">
              <a:off x="2909477" y="1091956"/>
              <a:ext cx="125298" cy="199937"/>
            </a:xfrm>
            <a:prstGeom prst="rect">
              <a:avLst/>
            </a:prstGeom>
          </p:spPr>
        </p:pic>
      </p:grpSp>
      <p:sp>
        <p:nvSpPr>
          <p:cNvPr id="21" name="ZoneTexte 20">
            <a:extLst>
              <a:ext uri="{FF2B5EF4-FFF2-40B4-BE49-F238E27FC236}">
                <a16:creationId xmlns:a16="http://schemas.microsoft.com/office/drawing/2014/main" id="{4DE13DBB-02A7-412B-88F0-A62738E7AB39}"/>
              </a:ext>
            </a:extLst>
          </p:cNvPr>
          <p:cNvSpPr txBox="1"/>
          <p:nvPr/>
        </p:nvSpPr>
        <p:spPr>
          <a:xfrm>
            <a:off x="11227813" y="167438"/>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279337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53526B71-7BE2-498E-A10E-D266C1D56800}"/>
              </a:ext>
            </a:extLst>
          </p:cNvPr>
          <p:cNvSpPr txBox="1"/>
          <p:nvPr/>
        </p:nvSpPr>
        <p:spPr>
          <a:xfrm>
            <a:off x="3715352" y="363880"/>
            <a:ext cx="7767255" cy="6524863"/>
          </a:xfrm>
          <a:prstGeom prst="rect">
            <a:avLst/>
          </a:prstGeom>
          <a:noFill/>
        </p:spPr>
        <p:txBody>
          <a:bodyPr wrap="square" rtlCol="0">
            <a:spAutoFit/>
          </a:bodyPr>
          <a:lstStyle/>
          <a:p>
            <a:pPr algn="l" fontAlgn="base"/>
            <a:r>
              <a:rPr lang="fr-FR" b="0" i="0" dirty="0">
                <a:effectLst/>
                <a:latin typeface="Vinci Sans Extra Light" panose="02000000000000000000" pitchFamily="50" charset="0"/>
              </a:rPr>
              <a:t>Des locaux moins énergivores</a:t>
            </a:r>
          </a:p>
          <a:p>
            <a:pPr algn="l" fontAlgn="base"/>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Véritable projet d’entreprise permettant de revoir en profondeur nos modes de fonctionnement et de mener nos activités de façon plus responsable. </a:t>
            </a:r>
          </a:p>
          <a:p>
            <a:pPr algn="l" fontAlgn="base"/>
            <a:r>
              <a:rPr lang="fr-FR" b="0" i="0" dirty="0">
                <a:effectLst/>
                <a:latin typeface="Vinci Sans Extra Light" panose="02000000000000000000" pitchFamily="50" charset="0"/>
              </a:rPr>
              <a:t>Le changement de locaux a amplifié une démarche initiée depuis plusieurs années?: -</a:t>
            </a:r>
          </a:p>
          <a:p>
            <a:pPr algn="l" fontAlgn="base"/>
            <a:endParaRPr lang="fr-FR" b="0" i="0" dirty="0">
              <a:effectLst/>
              <a:latin typeface="Vinci Sans Extra Light" panose="02000000000000000000" pitchFamily="50" charset="0"/>
            </a:endParaRPr>
          </a:p>
          <a:p>
            <a:pPr algn="l" fontAlgn="base"/>
            <a:r>
              <a:rPr lang="fr-FR" sz="1400" b="0" i="0" dirty="0">
                <a:effectLst/>
                <a:latin typeface="Vinci Sans Extra Light" panose="02000000000000000000" pitchFamily="50" charset="0"/>
              </a:rPr>
              <a:t>Bâtiment </a:t>
            </a:r>
            <a:r>
              <a:rPr lang="fr-FR" sz="1400" b="0" i="0" dirty="0" err="1">
                <a:effectLst/>
                <a:latin typeface="Vinci Sans Extra Light" panose="02000000000000000000" pitchFamily="50" charset="0"/>
              </a:rPr>
              <a:t>certifé</a:t>
            </a:r>
            <a:r>
              <a:rPr lang="fr-FR" sz="1400" b="0" i="0" dirty="0">
                <a:effectLst/>
                <a:latin typeface="Vinci Sans Extra Light" panose="02000000000000000000" pitchFamily="50" charset="0"/>
              </a:rPr>
              <a:t> BREEAM «?Very Good?» : luminosité, acoustique et climatisation- </a:t>
            </a:r>
          </a:p>
          <a:p>
            <a:pPr algn="l" fontAlgn="base"/>
            <a:r>
              <a:rPr lang="fr-FR" sz="1400" b="0" i="0" dirty="0">
                <a:effectLst/>
                <a:latin typeface="Vinci Sans Extra Light" panose="02000000000000000000" pitchFamily="50" charset="0"/>
              </a:rPr>
              <a:t>Localisation du nouveau siège au pied du tramway - Places de covoiturage - Prises recharges voitures électriques - </a:t>
            </a:r>
          </a:p>
          <a:p>
            <a:pPr algn="l" fontAlgn="base"/>
            <a:r>
              <a:rPr lang="fr-FR" sz="1400" b="0" i="0" dirty="0">
                <a:effectLst/>
                <a:latin typeface="Vinci Sans Extra Light" panose="02000000000000000000" pitchFamily="50" charset="0"/>
              </a:rPr>
              <a:t>Restaurant d’entreprise en circuits courts et locaux - Compost et réduction du gaspillage alimentaire : tri et compostage des déchets pour chaque plateau-repas.  - Animations d'un potager collaboratif en partenariat avec Ma Ville Verte - </a:t>
            </a:r>
          </a:p>
          <a:p>
            <a:pPr algn="l" fontAlgn="base"/>
            <a:r>
              <a:rPr lang="fr-FR" sz="1400" b="0" i="0" dirty="0">
                <a:effectLst/>
                <a:latin typeface="Vinci Sans Extra Light" panose="02000000000000000000" pitchFamily="50" charset="0"/>
              </a:rPr>
              <a:t>Participation à la biodiversité grâce aux trois ruches installées sur le toit du bâtiment et aux hôtels à insectes - </a:t>
            </a:r>
          </a:p>
          <a:p>
            <a:pPr algn="l" fontAlgn="base"/>
            <a:r>
              <a:rPr lang="fr-FR" sz="1400" b="0" i="0" dirty="0">
                <a:effectLst/>
                <a:latin typeface="Vinci Sans Extra Light" panose="02000000000000000000" pitchFamily="50" charset="0"/>
              </a:rPr>
              <a:t>Gestion des déchets?: de bureaux par ELISE (société Economie Sociale et Solidaire) via des bornes de tri?; des mégots par Eco Mégot (cendriers recycleurs)?; suppression des gobelets jetables par mise à disposition de fontaines à eau, de tasses et de gourdes individuelles?; suppression des capsules de café et utilisation de café en grains - Vestiaire avec douches pour faciliter les trajets </a:t>
            </a:r>
            <a:r>
              <a:rPr lang="fr-FR" sz="1400" b="0" i="0" dirty="0" err="1">
                <a:effectLst/>
                <a:latin typeface="Vinci Sans Extra Light" panose="02000000000000000000" pitchFamily="50" charset="0"/>
              </a:rPr>
              <a:t>dominicile</a:t>
            </a:r>
            <a:r>
              <a:rPr lang="fr-FR" sz="1400" b="0" i="0" dirty="0">
                <a:effectLst/>
                <a:latin typeface="Vinci Sans Extra Light" panose="02000000000000000000" pitchFamily="50" charset="0"/>
              </a:rPr>
              <a:t>-travail à vélo - </a:t>
            </a:r>
          </a:p>
          <a:p>
            <a:pPr algn="l" fontAlgn="base"/>
            <a:endParaRPr lang="fr-FR" sz="1400" b="0" i="0" dirty="0">
              <a:effectLst/>
              <a:latin typeface="Vinci Sans Extra Light" panose="02000000000000000000" pitchFamily="50" charset="0"/>
            </a:endParaRPr>
          </a:p>
          <a:p>
            <a:pPr algn="l" fontAlgn="base"/>
            <a:r>
              <a:rPr lang="fr-FR" b="0" i="0" dirty="0">
                <a:effectLst/>
                <a:latin typeface="Vinci Sans Extra Light" panose="02000000000000000000" pitchFamily="50" charset="0"/>
              </a:rPr>
              <a:t>Locaux moins énergivores?: système de ventilation </a:t>
            </a:r>
            <a:r>
              <a:rPr lang="fr-FR" b="0" i="0" dirty="0" err="1">
                <a:effectLst/>
                <a:latin typeface="Vinci Sans Extra Light" panose="02000000000000000000" pitchFamily="50" charset="0"/>
              </a:rPr>
              <a:t>tritube</a:t>
            </a:r>
            <a:r>
              <a:rPr lang="fr-FR" b="0" i="0" dirty="0">
                <a:effectLst/>
                <a:latin typeface="Vinci Sans Extra Light" panose="02000000000000000000" pitchFamily="50" charset="0"/>
              </a:rPr>
              <a:t> (chaud/froid/tempéré), toiture végétalisée, 100% éclairage LED sur détecteurs de présence - </a:t>
            </a:r>
          </a:p>
          <a:p>
            <a:pPr algn="l" fontAlgn="base"/>
            <a:r>
              <a:rPr lang="fr-FR" b="0" i="0" dirty="0">
                <a:effectLst/>
                <a:latin typeface="Vinci Sans Extra Light" panose="02000000000000000000" pitchFamily="50" charset="0"/>
              </a:rPr>
              <a:t>Fournisseur d’énergie propre : Énergie d’ici. Ce fournisseur distribue de l’énergie provenant uniquement de centrales hydrauliques françaises et se classe dans le top des fournisseurs les plus verts selon Greenpeace.  Les bénéficiaires sont tous les collaborateurs travaillant dans le bâtiment. </a:t>
            </a:r>
          </a:p>
          <a:p>
            <a:pPr algn="l" fontAlgn="base"/>
            <a:endParaRPr lang="fr-FR" sz="1100" dirty="0">
              <a:latin typeface="Vinci Sans Extra Light" panose="02000000000000000000" pitchFamily="50" charset="0"/>
            </a:endParaRPr>
          </a:p>
          <a:p>
            <a:pPr algn="l" fontAlgn="base"/>
            <a:endParaRPr lang="fr-FR" sz="1100" b="0" i="0" dirty="0">
              <a:effectLst/>
              <a:latin typeface="Vinci Sans Extra Light" panose="02000000000000000000" pitchFamily="50" charset="0"/>
            </a:endParaRPr>
          </a:p>
          <a:p>
            <a:pPr algn="l" fontAlgn="base"/>
            <a:endParaRPr lang="fr-FR" sz="1100" b="0" i="0" dirty="0">
              <a:effectLst/>
              <a:latin typeface="Vinci Sans Extra Light" panose="02000000000000000000" pitchFamily="50" charset="0"/>
            </a:endParaRPr>
          </a:p>
          <a:p>
            <a:pPr algn="l" fontAlgn="base"/>
            <a:endParaRPr lang="fr-FR" sz="1100" dirty="0">
              <a:latin typeface="Vinci Sans Extra Light" panose="02000000000000000000" pitchFamily="50" charset="0"/>
            </a:endParaRPr>
          </a:p>
        </p:txBody>
      </p:sp>
      <p:grpSp>
        <p:nvGrpSpPr>
          <p:cNvPr id="10" name="Groupe 9">
            <a:extLst>
              <a:ext uri="{FF2B5EF4-FFF2-40B4-BE49-F238E27FC236}">
                <a16:creationId xmlns:a16="http://schemas.microsoft.com/office/drawing/2014/main" id="{AD9E1500-E051-4F00-BB31-B2B98A9A132A}"/>
              </a:ext>
            </a:extLst>
          </p:cNvPr>
          <p:cNvGrpSpPr/>
          <p:nvPr/>
        </p:nvGrpSpPr>
        <p:grpSpPr>
          <a:xfrm>
            <a:off x="709393" y="499344"/>
            <a:ext cx="2445551" cy="2168247"/>
            <a:chOff x="632462" y="508970"/>
            <a:chExt cx="2445551" cy="2168247"/>
          </a:xfrm>
        </p:grpSpPr>
        <p:grpSp>
          <p:nvGrpSpPr>
            <p:cNvPr id="11" name="Groupe 10">
              <a:extLst>
                <a:ext uri="{FF2B5EF4-FFF2-40B4-BE49-F238E27FC236}">
                  <a16:creationId xmlns:a16="http://schemas.microsoft.com/office/drawing/2014/main" id="{936E7EAF-1036-43DA-8BCE-6CD3D265C4A3}"/>
                </a:ext>
              </a:extLst>
            </p:cNvPr>
            <p:cNvGrpSpPr/>
            <p:nvPr/>
          </p:nvGrpSpPr>
          <p:grpSpPr>
            <a:xfrm>
              <a:off x="632462" y="508970"/>
              <a:ext cx="2174119" cy="2168247"/>
              <a:chOff x="7108763" y="1448537"/>
              <a:chExt cx="2174119" cy="2168247"/>
            </a:xfrm>
          </p:grpSpPr>
          <p:sp>
            <p:nvSpPr>
              <p:cNvPr id="15" name="Ellipse 14">
                <a:extLst>
                  <a:ext uri="{FF2B5EF4-FFF2-40B4-BE49-F238E27FC236}">
                    <a16:creationId xmlns:a16="http://schemas.microsoft.com/office/drawing/2014/main" id="{C04BB242-F9AC-4873-96F6-0A8D6E4367DC}"/>
                  </a:ext>
                </a:extLst>
              </p:cNvPr>
              <p:cNvSpPr/>
              <p:nvPr/>
            </p:nvSpPr>
            <p:spPr>
              <a:xfrm>
                <a:off x="7108763" y="1448537"/>
                <a:ext cx="2174119" cy="2168247"/>
              </a:xfrm>
              <a:prstGeom prst="ellipse">
                <a:avLst/>
              </a:prstGeom>
              <a:solidFill>
                <a:srgbClr val="FB054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6" name="ZoneTexte 15">
                <a:extLst>
                  <a:ext uri="{FF2B5EF4-FFF2-40B4-BE49-F238E27FC236}">
                    <a16:creationId xmlns:a16="http://schemas.microsoft.com/office/drawing/2014/main" id="{8E4D633E-A0D7-493A-8A4D-DE402D9E484D}"/>
                  </a:ext>
                </a:extLst>
              </p:cNvPr>
              <p:cNvSpPr txBox="1"/>
              <p:nvPr/>
            </p:nvSpPr>
            <p:spPr>
              <a:xfrm>
                <a:off x="7377040" y="2749943"/>
                <a:ext cx="1637562" cy="563693"/>
              </a:xfrm>
              <a:prstGeom prst="rect">
                <a:avLst/>
              </a:prstGeom>
              <a:noFill/>
            </p:spPr>
            <p:txBody>
              <a:bodyPr wrap="square" anchor="t">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Agir </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pour le climat</a:t>
                </a:r>
              </a:p>
            </p:txBody>
          </p:sp>
          <p:pic>
            <p:nvPicPr>
              <p:cNvPr id="20" name="Graphique 19">
                <a:extLst>
                  <a:ext uri="{FF2B5EF4-FFF2-40B4-BE49-F238E27FC236}">
                    <a16:creationId xmlns:a16="http://schemas.microsoft.com/office/drawing/2014/main" id="{8B969732-32CB-4451-AFAE-F82FE5C536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1646" y="1846118"/>
                <a:ext cx="776891" cy="795181"/>
              </a:xfrm>
              <a:prstGeom prst="rect">
                <a:avLst/>
              </a:prstGeom>
            </p:spPr>
          </p:pic>
        </p:grpSp>
        <p:pic>
          <p:nvPicPr>
            <p:cNvPr id="13" name="Graphique 12">
              <a:extLst>
                <a:ext uri="{FF2B5EF4-FFF2-40B4-BE49-F238E27FC236}">
                  <a16:creationId xmlns:a16="http://schemas.microsoft.com/office/drawing/2014/main" id="{497F24D2-BD4E-4465-A378-0CC5023FDA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67631" y="508970"/>
              <a:ext cx="210382" cy="236714"/>
            </a:xfrm>
            <a:prstGeom prst="rect">
              <a:avLst/>
            </a:prstGeom>
          </p:spPr>
        </p:pic>
        <p:pic>
          <p:nvPicPr>
            <p:cNvPr id="14" name="Graphique 13">
              <a:extLst>
                <a:ext uri="{FF2B5EF4-FFF2-40B4-BE49-F238E27FC236}">
                  <a16:creationId xmlns:a16="http://schemas.microsoft.com/office/drawing/2014/main" id="{BD94B233-FAB2-4B2F-8BAC-CEEA511E25D4}"/>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rot="11645852">
              <a:off x="2909477" y="1091956"/>
              <a:ext cx="125298" cy="199937"/>
            </a:xfrm>
            <a:prstGeom prst="rect">
              <a:avLst/>
            </a:prstGeom>
          </p:spPr>
        </p:pic>
      </p:grpSp>
      <p:pic>
        <p:nvPicPr>
          <p:cNvPr id="4" name="Image 3">
            <a:extLst>
              <a:ext uri="{FF2B5EF4-FFF2-40B4-BE49-F238E27FC236}">
                <a16:creationId xmlns:a16="http://schemas.microsoft.com/office/drawing/2014/main" id="{DB5BCCB6-730E-4239-AD93-A1FD6C2D5091}"/>
              </a:ext>
            </a:extLst>
          </p:cNvPr>
          <p:cNvPicPr>
            <a:picLocks noChangeAspect="1"/>
          </p:cNvPicPr>
          <p:nvPr/>
        </p:nvPicPr>
        <p:blipFill>
          <a:blip r:embed="rId8"/>
          <a:stretch>
            <a:fillRect/>
          </a:stretch>
        </p:blipFill>
        <p:spPr>
          <a:xfrm>
            <a:off x="1251727" y="3306391"/>
            <a:ext cx="871804" cy="1072989"/>
          </a:xfrm>
          <a:prstGeom prst="rect">
            <a:avLst/>
          </a:prstGeom>
        </p:spPr>
      </p:pic>
    </p:spTree>
    <p:extLst>
      <p:ext uri="{BB962C8B-B14F-4D97-AF65-F5344CB8AC3E}">
        <p14:creationId xmlns:p14="http://schemas.microsoft.com/office/powerpoint/2010/main" val="308083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53526B71-7BE2-498E-A10E-D266C1D56800}"/>
              </a:ext>
            </a:extLst>
          </p:cNvPr>
          <p:cNvSpPr txBox="1"/>
          <p:nvPr/>
        </p:nvSpPr>
        <p:spPr>
          <a:xfrm>
            <a:off x="4677878" y="228123"/>
            <a:ext cx="7141613" cy="5940088"/>
          </a:xfrm>
          <a:prstGeom prst="rect">
            <a:avLst/>
          </a:prstGeom>
          <a:noFill/>
        </p:spPr>
        <p:txBody>
          <a:bodyPr wrap="square" rtlCol="0">
            <a:spAutoFit/>
          </a:bodyPr>
          <a:lstStyle/>
          <a:p>
            <a:pPr algn="l" fontAlgn="base"/>
            <a:r>
              <a:rPr lang="fr-FR" sz="2400" b="0" i="0" dirty="0" err="1">
                <a:effectLst/>
                <a:latin typeface="Vinci Sans Extra Light" panose="02000000000000000000" pitchFamily="50" charset="0"/>
              </a:rPr>
              <a:t>BlaBlaVINCI</a:t>
            </a:r>
            <a:endParaRPr lang="fr-FR" sz="2400" b="0" i="0" dirty="0">
              <a:effectLst/>
              <a:latin typeface="Vinci Sans Extra Light" panose="02000000000000000000" pitchFamily="50" charset="0"/>
            </a:endParaRPr>
          </a:p>
          <a:p>
            <a:pPr algn="l" fontAlgn="base"/>
            <a:endParaRPr lang="fr-FR" b="0" i="0" dirty="0">
              <a:effectLst/>
              <a:latin typeface="Vinci Sans Extra Light" panose="02000000000000000000" pitchFamily="50" charset="0"/>
            </a:endParaRPr>
          </a:p>
          <a:p>
            <a:pPr algn="l" fontAlgn="base"/>
            <a:r>
              <a:rPr lang="fr-FR" b="0" i="0" dirty="0">
                <a:effectLst/>
                <a:latin typeface="Vinci Sans Extra Light" panose="02000000000000000000" pitchFamily="50" charset="0"/>
              </a:rPr>
              <a:t>Le but de cette initiative est l’optimisation des déplacements avec les véhicules de l’entreprise.</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Mais aussi ceux des salariés pour les trajets Domicile-Travail !</a:t>
            </a:r>
          </a:p>
          <a:p>
            <a:pPr algn="l" fontAlgn="base"/>
            <a:r>
              <a:rPr lang="fr-FR" b="0" i="0" dirty="0">
                <a:effectLst/>
                <a:latin typeface="Vinci Sans Extra Light" panose="02000000000000000000" pitchFamily="50" charset="0"/>
              </a:rPr>
              <a:t>Inspiré de BlaBlaCar, le but est de créer une plateforme communautaire entre les salariés du groupe  !</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Il est temps de s’organiser autrement pour nos déplacements "pro" et trajets "Domicile-Travail" J'ai eu cette idée en me rendant à l'</a:t>
            </a:r>
            <a:r>
              <a:rPr lang="fr-FR" b="0" i="0" dirty="0" err="1">
                <a:effectLst/>
                <a:latin typeface="Vinci Sans Extra Light" panose="02000000000000000000" pitchFamily="50" charset="0"/>
              </a:rPr>
              <a:t>Academy</a:t>
            </a:r>
            <a:r>
              <a:rPr lang="fr-FR" b="0" i="0" dirty="0">
                <a:effectLst/>
                <a:latin typeface="Vinci Sans Extra Light" panose="02000000000000000000" pitchFamily="50" charset="0"/>
              </a:rPr>
              <a:t> Vinci Energies.</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Je me suis rendu compte que certains d'entre nous venaient du même endroit et qu'il aurait été facile de covoiturer.</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Il m'est également arrivé de me rendre dans une ville ou dans une autre région, et de me rendre compte que d'autres véhicules Vinci font le même trajet que moi.</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De plus, à ma connaissance, rien n'est réellement organisé pour le covoiturage des salariés dans les entreprises.</a:t>
            </a:r>
          </a:p>
          <a:p>
            <a:pPr algn="l" fontAlgn="base"/>
            <a:endParaRPr lang="fr-FR" dirty="0">
              <a:latin typeface="Vinci Sans Extra Light" panose="02000000000000000000" pitchFamily="50" charset="0"/>
            </a:endParaRPr>
          </a:p>
          <a:p>
            <a:pPr algn="l" fontAlgn="base"/>
            <a:endParaRPr lang="fr-FR" b="0" i="0" dirty="0">
              <a:effectLst/>
              <a:latin typeface="Vinci Sans Extra Light" panose="02000000000000000000" pitchFamily="50" charset="0"/>
            </a:endParaRPr>
          </a:p>
          <a:p>
            <a:pPr algn="l" fontAlgn="base"/>
            <a:r>
              <a:rPr lang="fr-FR" b="0" i="0" dirty="0">
                <a:effectLst/>
                <a:latin typeface="Vinci Sans Extra Light" panose="02000000000000000000" pitchFamily="50" charset="0"/>
                <a:hlinkClick r:id="rId2">
                  <a:extLst>
                    <a:ext uri="{A12FA001-AC4F-418D-AE19-62706E023703}">
                      <ahyp:hlinkClr xmlns:ahyp="http://schemas.microsoft.com/office/drawing/2018/hyperlinkcolor" val="tx"/>
                    </a:ext>
                  </a:extLst>
                </a:hlinkClick>
              </a:rPr>
              <a:t>https://environment.vinci.com/project/show/8544</a:t>
            </a:r>
            <a:endParaRPr lang="fr-FR" b="0" i="0" dirty="0">
              <a:effectLst/>
              <a:latin typeface="Vinci Sans Extra Light" panose="02000000000000000000" pitchFamily="50" charset="0"/>
            </a:endParaRPr>
          </a:p>
          <a:p>
            <a:pPr algn="l" fontAlgn="base"/>
            <a:endParaRPr lang="fr-FR" dirty="0">
              <a:latin typeface="Vinci Sans Extra Light" panose="02000000000000000000" pitchFamily="50" charset="0"/>
            </a:endParaRPr>
          </a:p>
          <a:p>
            <a:pPr algn="l" fontAlgn="base"/>
            <a:r>
              <a:rPr lang="fr-FR" dirty="0">
                <a:latin typeface="Vinci Sans Extra Light" panose="02000000000000000000" pitchFamily="50" charset="0"/>
              </a:rPr>
              <a:t>Avec ou sans plateforme, nous pouvons facilement faire un peu de covoiturage</a:t>
            </a:r>
          </a:p>
          <a:p>
            <a:pPr algn="l" fontAlgn="base"/>
            <a:endParaRPr lang="fr-FR" sz="1400" b="0" i="0" dirty="0">
              <a:solidFill>
                <a:srgbClr val="004489"/>
              </a:solidFill>
              <a:effectLst/>
              <a:latin typeface="vinci"/>
            </a:endParaRPr>
          </a:p>
        </p:txBody>
      </p:sp>
      <p:pic>
        <p:nvPicPr>
          <p:cNvPr id="5" name="Image 4">
            <a:extLst>
              <a:ext uri="{FF2B5EF4-FFF2-40B4-BE49-F238E27FC236}">
                <a16:creationId xmlns:a16="http://schemas.microsoft.com/office/drawing/2014/main" id="{510C419B-46DD-43D0-966F-4A527D19F30A}"/>
              </a:ext>
            </a:extLst>
          </p:cNvPr>
          <p:cNvPicPr>
            <a:picLocks noChangeAspect="1"/>
          </p:cNvPicPr>
          <p:nvPr/>
        </p:nvPicPr>
        <p:blipFill>
          <a:blip r:embed="rId3"/>
          <a:stretch>
            <a:fillRect/>
          </a:stretch>
        </p:blipFill>
        <p:spPr>
          <a:xfrm>
            <a:off x="172829" y="4325873"/>
            <a:ext cx="4103255" cy="2168247"/>
          </a:xfrm>
          <a:prstGeom prst="rect">
            <a:avLst/>
          </a:prstGeom>
        </p:spPr>
      </p:pic>
      <p:grpSp>
        <p:nvGrpSpPr>
          <p:cNvPr id="11" name="Groupe 10">
            <a:extLst>
              <a:ext uri="{FF2B5EF4-FFF2-40B4-BE49-F238E27FC236}">
                <a16:creationId xmlns:a16="http://schemas.microsoft.com/office/drawing/2014/main" id="{55E5ED4D-B5D6-4DDB-9EAA-A52EC39C7475}"/>
              </a:ext>
            </a:extLst>
          </p:cNvPr>
          <p:cNvGrpSpPr/>
          <p:nvPr/>
        </p:nvGrpSpPr>
        <p:grpSpPr>
          <a:xfrm>
            <a:off x="709393" y="499344"/>
            <a:ext cx="2445551" cy="2168247"/>
            <a:chOff x="632462" y="508970"/>
            <a:chExt cx="2445551" cy="2168247"/>
          </a:xfrm>
        </p:grpSpPr>
        <p:grpSp>
          <p:nvGrpSpPr>
            <p:cNvPr id="13" name="Groupe 12">
              <a:extLst>
                <a:ext uri="{FF2B5EF4-FFF2-40B4-BE49-F238E27FC236}">
                  <a16:creationId xmlns:a16="http://schemas.microsoft.com/office/drawing/2014/main" id="{DEBA1D34-D896-43AF-826C-96456524F8D0}"/>
                </a:ext>
              </a:extLst>
            </p:cNvPr>
            <p:cNvGrpSpPr/>
            <p:nvPr/>
          </p:nvGrpSpPr>
          <p:grpSpPr>
            <a:xfrm>
              <a:off x="632462" y="508970"/>
              <a:ext cx="2174119" cy="2168247"/>
              <a:chOff x="7108763" y="1448537"/>
              <a:chExt cx="2174119" cy="2168247"/>
            </a:xfrm>
          </p:grpSpPr>
          <p:sp>
            <p:nvSpPr>
              <p:cNvPr id="16" name="Ellipse 15">
                <a:extLst>
                  <a:ext uri="{FF2B5EF4-FFF2-40B4-BE49-F238E27FC236}">
                    <a16:creationId xmlns:a16="http://schemas.microsoft.com/office/drawing/2014/main" id="{0883B8EF-7464-4772-BE62-7CF703DA5A26}"/>
                  </a:ext>
                </a:extLst>
              </p:cNvPr>
              <p:cNvSpPr/>
              <p:nvPr/>
            </p:nvSpPr>
            <p:spPr>
              <a:xfrm>
                <a:off x="7108763" y="1448537"/>
                <a:ext cx="2174119" cy="2168247"/>
              </a:xfrm>
              <a:prstGeom prst="ellipse">
                <a:avLst/>
              </a:prstGeom>
              <a:solidFill>
                <a:srgbClr val="FB054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20" name="ZoneTexte 19">
                <a:extLst>
                  <a:ext uri="{FF2B5EF4-FFF2-40B4-BE49-F238E27FC236}">
                    <a16:creationId xmlns:a16="http://schemas.microsoft.com/office/drawing/2014/main" id="{3DE5C7E9-E028-4222-9C76-0B980CDB28BD}"/>
                  </a:ext>
                </a:extLst>
              </p:cNvPr>
              <p:cNvSpPr txBox="1"/>
              <p:nvPr/>
            </p:nvSpPr>
            <p:spPr>
              <a:xfrm>
                <a:off x="7377040" y="2749943"/>
                <a:ext cx="1637562" cy="563693"/>
              </a:xfrm>
              <a:prstGeom prst="rect">
                <a:avLst/>
              </a:prstGeom>
              <a:noFill/>
            </p:spPr>
            <p:txBody>
              <a:bodyPr wrap="square" anchor="t">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Agir </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pour le climat</a:t>
                </a:r>
              </a:p>
            </p:txBody>
          </p:sp>
          <p:pic>
            <p:nvPicPr>
              <p:cNvPr id="21" name="Graphique 20">
                <a:extLst>
                  <a:ext uri="{FF2B5EF4-FFF2-40B4-BE49-F238E27FC236}">
                    <a16:creationId xmlns:a16="http://schemas.microsoft.com/office/drawing/2014/main" id="{6A23AC2C-387E-460D-9E4A-08019A0103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31646" y="1846118"/>
                <a:ext cx="776891" cy="795181"/>
              </a:xfrm>
              <a:prstGeom prst="rect">
                <a:avLst/>
              </a:prstGeom>
            </p:spPr>
          </p:pic>
        </p:grpSp>
        <p:pic>
          <p:nvPicPr>
            <p:cNvPr id="14" name="Graphique 13">
              <a:extLst>
                <a:ext uri="{FF2B5EF4-FFF2-40B4-BE49-F238E27FC236}">
                  <a16:creationId xmlns:a16="http://schemas.microsoft.com/office/drawing/2014/main" id="{98831E6D-F728-43B2-BCDA-D21FB67B84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7631" y="508970"/>
              <a:ext cx="210382" cy="236714"/>
            </a:xfrm>
            <a:prstGeom prst="rect">
              <a:avLst/>
            </a:prstGeom>
          </p:spPr>
        </p:pic>
        <p:pic>
          <p:nvPicPr>
            <p:cNvPr id="15" name="Graphique 14">
              <a:extLst>
                <a:ext uri="{FF2B5EF4-FFF2-40B4-BE49-F238E27FC236}">
                  <a16:creationId xmlns:a16="http://schemas.microsoft.com/office/drawing/2014/main" id="{0D4E76F6-1F43-46D1-804B-12EE0DF92379}"/>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11645852">
              <a:off x="2909477" y="1091956"/>
              <a:ext cx="125298" cy="199937"/>
            </a:xfrm>
            <a:prstGeom prst="rect">
              <a:avLst/>
            </a:prstGeom>
          </p:spPr>
        </p:pic>
      </p:grpSp>
      <p:sp>
        <p:nvSpPr>
          <p:cNvPr id="23" name="ZoneTexte 22">
            <a:extLst>
              <a:ext uri="{FF2B5EF4-FFF2-40B4-BE49-F238E27FC236}">
                <a16:creationId xmlns:a16="http://schemas.microsoft.com/office/drawing/2014/main" id="{7BC17114-2290-4D0E-AEB4-57B2047AD67F}"/>
              </a:ext>
            </a:extLst>
          </p:cNvPr>
          <p:cNvSpPr txBox="1"/>
          <p:nvPr/>
        </p:nvSpPr>
        <p:spPr>
          <a:xfrm>
            <a:off x="11155016" y="205583"/>
            <a:ext cx="693019" cy="731520"/>
          </a:xfrm>
          <a:prstGeom prst="rect">
            <a:avLst/>
          </a:prstGeom>
          <a:solidFill>
            <a:schemeClr val="bg1">
              <a:lumMod val="75000"/>
            </a:schemeClr>
          </a:solidFill>
        </p:spPr>
        <p:txBody>
          <a:bodyPr wrap="square" rtlCol="0">
            <a:spAutoFit/>
          </a:bodyPr>
          <a:lstStyle/>
          <a:p>
            <a:pPr algn="ctr"/>
            <a:r>
              <a:rPr lang="fr-FR" sz="4000" dirty="0"/>
              <a:t>2</a:t>
            </a:r>
          </a:p>
        </p:txBody>
      </p:sp>
    </p:spTree>
    <p:extLst>
      <p:ext uri="{BB962C8B-B14F-4D97-AF65-F5344CB8AC3E}">
        <p14:creationId xmlns:p14="http://schemas.microsoft.com/office/powerpoint/2010/main" val="376149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9C0EA7C6-7802-4B51-91B4-6B9BDBB864CC}"/>
              </a:ext>
            </a:extLst>
          </p:cNvPr>
          <p:cNvGrpSpPr/>
          <p:nvPr/>
        </p:nvGrpSpPr>
        <p:grpSpPr>
          <a:xfrm>
            <a:off x="9641637" y="4599706"/>
            <a:ext cx="2445551" cy="2168247"/>
            <a:chOff x="632462" y="508970"/>
            <a:chExt cx="2445551" cy="2168247"/>
          </a:xfrm>
        </p:grpSpPr>
        <p:grpSp>
          <p:nvGrpSpPr>
            <p:cNvPr id="13" name="Groupe 12">
              <a:extLst>
                <a:ext uri="{FF2B5EF4-FFF2-40B4-BE49-F238E27FC236}">
                  <a16:creationId xmlns:a16="http://schemas.microsoft.com/office/drawing/2014/main" id="{F56BE054-B41F-4701-AD9E-1102BB51E3A5}"/>
                </a:ext>
              </a:extLst>
            </p:cNvPr>
            <p:cNvGrpSpPr/>
            <p:nvPr/>
          </p:nvGrpSpPr>
          <p:grpSpPr>
            <a:xfrm>
              <a:off x="632462" y="508970"/>
              <a:ext cx="2174119" cy="2168247"/>
              <a:chOff x="7108763" y="1448537"/>
              <a:chExt cx="2174119" cy="2168247"/>
            </a:xfrm>
          </p:grpSpPr>
          <p:sp>
            <p:nvSpPr>
              <p:cNvPr id="16" name="Ellipse 15">
                <a:extLst>
                  <a:ext uri="{FF2B5EF4-FFF2-40B4-BE49-F238E27FC236}">
                    <a16:creationId xmlns:a16="http://schemas.microsoft.com/office/drawing/2014/main" id="{01EA8841-0F40-44EA-8594-6ED7B5EE01E3}"/>
                  </a:ext>
                </a:extLst>
              </p:cNvPr>
              <p:cNvSpPr/>
              <p:nvPr/>
            </p:nvSpPr>
            <p:spPr>
              <a:xfrm>
                <a:off x="7108763" y="1448537"/>
                <a:ext cx="2174119" cy="2168247"/>
              </a:xfrm>
              <a:prstGeom prst="ellipse">
                <a:avLst/>
              </a:prstGeom>
              <a:solidFill>
                <a:srgbClr val="FB054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20" name="ZoneTexte 19">
                <a:extLst>
                  <a:ext uri="{FF2B5EF4-FFF2-40B4-BE49-F238E27FC236}">
                    <a16:creationId xmlns:a16="http://schemas.microsoft.com/office/drawing/2014/main" id="{F868711D-4B36-4135-832D-2076778C32A3}"/>
                  </a:ext>
                </a:extLst>
              </p:cNvPr>
              <p:cNvSpPr txBox="1"/>
              <p:nvPr/>
            </p:nvSpPr>
            <p:spPr>
              <a:xfrm>
                <a:off x="7377040" y="2749943"/>
                <a:ext cx="1637562" cy="563693"/>
              </a:xfrm>
              <a:prstGeom prst="rect">
                <a:avLst/>
              </a:prstGeom>
              <a:noFill/>
            </p:spPr>
            <p:txBody>
              <a:bodyPr wrap="square" anchor="t">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Agir </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pour le climat</a:t>
                </a:r>
              </a:p>
            </p:txBody>
          </p:sp>
          <p:pic>
            <p:nvPicPr>
              <p:cNvPr id="21" name="Graphique 20">
                <a:extLst>
                  <a:ext uri="{FF2B5EF4-FFF2-40B4-BE49-F238E27FC236}">
                    <a16:creationId xmlns:a16="http://schemas.microsoft.com/office/drawing/2014/main" id="{FF9709FD-4CF1-4542-A341-A6D9891769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1646" y="1846118"/>
                <a:ext cx="776891" cy="795181"/>
              </a:xfrm>
              <a:prstGeom prst="rect">
                <a:avLst/>
              </a:prstGeom>
            </p:spPr>
          </p:pic>
        </p:grpSp>
        <p:pic>
          <p:nvPicPr>
            <p:cNvPr id="14" name="Graphique 13">
              <a:extLst>
                <a:ext uri="{FF2B5EF4-FFF2-40B4-BE49-F238E27FC236}">
                  <a16:creationId xmlns:a16="http://schemas.microsoft.com/office/drawing/2014/main" id="{7FC37485-088A-43C7-AE7B-289E609BBA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67631" y="508970"/>
              <a:ext cx="210382" cy="236714"/>
            </a:xfrm>
            <a:prstGeom prst="rect">
              <a:avLst/>
            </a:prstGeom>
          </p:spPr>
        </p:pic>
        <p:pic>
          <p:nvPicPr>
            <p:cNvPr id="15" name="Graphique 14">
              <a:extLst>
                <a:ext uri="{FF2B5EF4-FFF2-40B4-BE49-F238E27FC236}">
                  <a16:creationId xmlns:a16="http://schemas.microsoft.com/office/drawing/2014/main" id="{0D0E209F-BE99-4D7E-9C3B-1113934997C4}"/>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rot="11645852">
              <a:off x="2909477" y="1091956"/>
              <a:ext cx="125298" cy="199937"/>
            </a:xfrm>
            <a:prstGeom prst="rect">
              <a:avLst/>
            </a:prstGeom>
          </p:spPr>
        </p:pic>
      </p:grpSp>
      <p:sp>
        <p:nvSpPr>
          <p:cNvPr id="12" name="ZoneTexte 11">
            <a:extLst>
              <a:ext uri="{FF2B5EF4-FFF2-40B4-BE49-F238E27FC236}">
                <a16:creationId xmlns:a16="http://schemas.microsoft.com/office/drawing/2014/main" id="{53526B71-7BE2-498E-A10E-D266C1D56800}"/>
              </a:ext>
            </a:extLst>
          </p:cNvPr>
          <p:cNvSpPr txBox="1"/>
          <p:nvPr/>
        </p:nvSpPr>
        <p:spPr>
          <a:xfrm>
            <a:off x="245613" y="197346"/>
            <a:ext cx="10346826" cy="6555641"/>
          </a:xfrm>
          <a:prstGeom prst="rect">
            <a:avLst/>
          </a:prstGeom>
          <a:noFill/>
        </p:spPr>
        <p:txBody>
          <a:bodyPr wrap="square" rtlCol="0">
            <a:spAutoFit/>
          </a:bodyPr>
          <a:lstStyle/>
          <a:p>
            <a:pPr algn="l" fontAlgn="base"/>
            <a:r>
              <a:rPr lang="fr-FR" sz="2400" dirty="0">
                <a:latin typeface="Vinci Sans Extra Light" panose="02000000000000000000" pitchFamily="50" charset="0"/>
              </a:rPr>
              <a:t>C</a:t>
            </a:r>
            <a:r>
              <a:rPr lang="fr-FR" sz="2400" b="0" i="0" dirty="0">
                <a:effectLst/>
                <a:latin typeface="Vinci Sans Extra Light" panose="02000000000000000000" pitchFamily="50" charset="0"/>
              </a:rPr>
              <a:t>onteneurs et bungalows de chantier autonome en terme d'énergie électrique.</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Bénéficier d'électricité dans nos conteneurs (lumières, Usage pour la recharge de smartphones, tablettes et batteries de matériel électroportatif. .) </a:t>
            </a:r>
          </a:p>
          <a:p>
            <a:pPr algn="l" fontAlgn="base"/>
            <a:br>
              <a:rPr lang="fr-FR" b="0" i="0" dirty="0">
                <a:effectLst/>
                <a:latin typeface="Vinci Sans Extra Light" panose="02000000000000000000" pitchFamily="50" charset="0"/>
              </a:rPr>
            </a:br>
            <a:r>
              <a:rPr lang="fr-FR" b="0" i="0" dirty="0">
                <a:effectLst/>
                <a:latin typeface="Vinci Sans Extra Light" panose="02000000000000000000" pitchFamily="50" charset="0"/>
              </a:rPr>
              <a:t>Rendre les conteneurs et bungalows de chantier autonome en terme d'énergie électrique.</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Privilégier l'énergie solaire plutôt que le nucléaire pour l'alimentation électrique de nos conteneurs. Mise en place d’un générateur solaire photovoltaïque autonome pré équipé conçu et assemblé en France. EKLOR – EKSI POWER 960Wc.</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Ce générateur est équipé de :</a:t>
            </a:r>
            <a:br>
              <a:rPr lang="fr-FR" b="0" i="0" dirty="0">
                <a:effectLst/>
                <a:latin typeface="Vinci Sans Extra Light" panose="02000000000000000000" pitchFamily="50" charset="0"/>
              </a:rPr>
            </a:br>
            <a:br>
              <a:rPr lang="fr-FR" b="0" i="0" dirty="0">
                <a:effectLst/>
                <a:latin typeface="Vinci Sans Extra Light" panose="02000000000000000000" pitchFamily="50" charset="0"/>
              </a:rPr>
            </a:br>
            <a:r>
              <a:rPr lang="fr-FR" b="0" i="0" dirty="0">
                <a:effectLst/>
                <a:latin typeface="Vinci Sans Extra Light" panose="02000000000000000000" pitchFamily="50" charset="0"/>
              </a:rPr>
              <a:t>3 Panneaux photovoltaïques pour alimenter et faire fonctionner l’installation avec un support de fixation en toiture ou au sol</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1 régulateur qui gère la charge et la décharge des batteries</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4 batteries qui assurent le stockage de l’énergie pour assurer un service continu</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1 onduleur qui transforme le courant continu en courant 230v alternatif</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1 coffre à batterie qui permet de mettre à l’abri les composants électriques du kit</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1 prise électrique qui permet le raccordement des récepteurs (tension de sortie = 230 volts)</a:t>
            </a:r>
            <a:br>
              <a:rPr lang="fr-FR" b="0" i="0" dirty="0">
                <a:effectLst/>
                <a:latin typeface="Vinci Sans Extra Light" panose="02000000000000000000" pitchFamily="50" charset="0"/>
              </a:rPr>
            </a:br>
            <a:br>
              <a:rPr lang="fr-FR" b="0" i="0" dirty="0">
                <a:effectLst/>
                <a:latin typeface="Vinci Sans Extra Light" panose="02000000000000000000" pitchFamily="50" charset="0"/>
              </a:rPr>
            </a:br>
            <a:r>
              <a:rPr lang="fr-FR" b="0" i="0" dirty="0">
                <a:effectLst/>
                <a:latin typeface="Vinci Sans Extra Light" panose="02000000000000000000" pitchFamily="50" charset="0"/>
              </a:rPr>
              <a:t>L’application VE. Direct Smart permet de suivre en direct via </a:t>
            </a:r>
            <a:r>
              <a:rPr lang="fr-FR" b="0" i="0" dirty="0" err="1">
                <a:effectLst/>
                <a:latin typeface="Vinci Sans Extra Light" panose="02000000000000000000" pitchFamily="50" charset="0"/>
              </a:rPr>
              <a:t>bluetooth</a:t>
            </a:r>
            <a:r>
              <a:rPr lang="fr-FR" b="0" i="0" dirty="0">
                <a:effectLst/>
                <a:latin typeface="Vinci Sans Extra Light" panose="02000000000000000000" pitchFamily="50" charset="0"/>
              </a:rPr>
              <a:t> la puissance absorbée, l’énergie emmagasinée et la consommation instantanée des récepteurs ainsi que l’état des batteries.  </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Ce générateur a une autonomie électrique de 3 à 4 jours. Grâce à son fonction plug and </a:t>
            </a:r>
            <a:r>
              <a:rPr lang="fr-FR" b="0" i="0" dirty="0" err="1">
                <a:effectLst/>
                <a:latin typeface="Vinci Sans Extra Light" panose="02000000000000000000" pitchFamily="50" charset="0"/>
              </a:rPr>
              <a:t>play</a:t>
            </a:r>
            <a:r>
              <a:rPr lang="fr-FR" b="0" i="0" dirty="0">
                <a:effectLst/>
                <a:latin typeface="Vinci Sans Extra Light" panose="02000000000000000000" pitchFamily="50" charset="0"/>
              </a:rPr>
              <a:t>, il s’installe facilement et rapidement.</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Cette idée est venue suite à une réflexion interne pour améliorer les conditions de travail de nos compagnons.</a:t>
            </a:r>
          </a:p>
          <a:p>
            <a:pPr algn="l" fontAlgn="base"/>
            <a:r>
              <a:rPr lang="fr-FR" dirty="0">
                <a:latin typeface="Vinci Sans Extra Light" panose="02000000000000000000" pitchFamily="50" charset="0"/>
              </a:rPr>
              <a:t>https://environment.vinci.com/project/show/3215</a:t>
            </a:r>
          </a:p>
        </p:txBody>
      </p:sp>
      <p:sp>
        <p:nvSpPr>
          <p:cNvPr id="22" name="ZoneTexte 21">
            <a:extLst>
              <a:ext uri="{FF2B5EF4-FFF2-40B4-BE49-F238E27FC236}">
                <a16:creationId xmlns:a16="http://schemas.microsoft.com/office/drawing/2014/main" id="{0B150DDF-76BC-4B15-89F1-285C8139F67E}"/>
              </a:ext>
            </a:extLst>
          </p:cNvPr>
          <p:cNvSpPr txBox="1"/>
          <p:nvPr/>
        </p:nvSpPr>
        <p:spPr>
          <a:xfrm>
            <a:off x="11288282" y="466936"/>
            <a:ext cx="693019" cy="731520"/>
          </a:xfrm>
          <a:prstGeom prst="rect">
            <a:avLst/>
          </a:prstGeom>
          <a:solidFill>
            <a:schemeClr val="bg1">
              <a:lumMod val="75000"/>
            </a:schemeClr>
          </a:solidFill>
        </p:spPr>
        <p:txBody>
          <a:bodyPr wrap="square" rtlCol="0">
            <a:spAutoFit/>
          </a:bodyPr>
          <a:lstStyle/>
          <a:p>
            <a:pPr algn="ctr"/>
            <a:r>
              <a:rPr lang="fr-FR" sz="4000" dirty="0"/>
              <a:t>2</a:t>
            </a:r>
          </a:p>
        </p:txBody>
      </p:sp>
      <p:sp>
        <p:nvSpPr>
          <p:cNvPr id="23" name="ZoneTexte 22">
            <a:extLst>
              <a:ext uri="{FF2B5EF4-FFF2-40B4-BE49-F238E27FC236}">
                <a16:creationId xmlns:a16="http://schemas.microsoft.com/office/drawing/2014/main" id="{F5BBAE81-3335-4A88-8A0A-82B46F2528AE}"/>
              </a:ext>
            </a:extLst>
          </p:cNvPr>
          <p:cNvSpPr txBox="1"/>
          <p:nvPr/>
        </p:nvSpPr>
        <p:spPr>
          <a:xfrm>
            <a:off x="11228379" y="1463122"/>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107841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D9161A83-E992-4FAE-A67C-32399D21A842}"/>
              </a:ext>
            </a:extLst>
          </p:cNvPr>
          <p:cNvGrpSpPr/>
          <p:nvPr/>
        </p:nvGrpSpPr>
        <p:grpSpPr>
          <a:xfrm>
            <a:off x="9997772" y="4580455"/>
            <a:ext cx="2445551" cy="2168247"/>
            <a:chOff x="632462" y="508970"/>
            <a:chExt cx="2445551" cy="2168247"/>
          </a:xfrm>
        </p:grpSpPr>
        <p:grpSp>
          <p:nvGrpSpPr>
            <p:cNvPr id="11" name="Groupe 10">
              <a:extLst>
                <a:ext uri="{FF2B5EF4-FFF2-40B4-BE49-F238E27FC236}">
                  <a16:creationId xmlns:a16="http://schemas.microsoft.com/office/drawing/2014/main" id="{03795E7C-8CE0-47B5-AF5C-F162FAD980EA}"/>
                </a:ext>
              </a:extLst>
            </p:cNvPr>
            <p:cNvGrpSpPr/>
            <p:nvPr/>
          </p:nvGrpSpPr>
          <p:grpSpPr>
            <a:xfrm>
              <a:off x="632462" y="508970"/>
              <a:ext cx="2174119" cy="2168247"/>
              <a:chOff x="7108763" y="1448537"/>
              <a:chExt cx="2174119" cy="2168247"/>
            </a:xfrm>
          </p:grpSpPr>
          <p:sp>
            <p:nvSpPr>
              <p:cNvPr id="15" name="Ellipse 14">
                <a:extLst>
                  <a:ext uri="{FF2B5EF4-FFF2-40B4-BE49-F238E27FC236}">
                    <a16:creationId xmlns:a16="http://schemas.microsoft.com/office/drawing/2014/main" id="{72D05607-12E9-4AAC-851E-82F626A9F398}"/>
                  </a:ext>
                </a:extLst>
              </p:cNvPr>
              <p:cNvSpPr/>
              <p:nvPr/>
            </p:nvSpPr>
            <p:spPr>
              <a:xfrm>
                <a:off x="7108763" y="1448537"/>
                <a:ext cx="2174119" cy="2168247"/>
              </a:xfrm>
              <a:prstGeom prst="ellipse">
                <a:avLst/>
              </a:prstGeom>
              <a:solidFill>
                <a:srgbClr val="FB054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6" name="ZoneTexte 15">
                <a:extLst>
                  <a:ext uri="{FF2B5EF4-FFF2-40B4-BE49-F238E27FC236}">
                    <a16:creationId xmlns:a16="http://schemas.microsoft.com/office/drawing/2014/main" id="{B0E36929-55AE-4B93-B5AF-7F20E908457D}"/>
                  </a:ext>
                </a:extLst>
              </p:cNvPr>
              <p:cNvSpPr txBox="1"/>
              <p:nvPr/>
            </p:nvSpPr>
            <p:spPr>
              <a:xfrm>
                <a:off x="7377040" y="2749943"/>
                <a:ext cx="1637562" cy="563693"/>
              </a:xfrm>
              <a:prstGeom prst="rect">
                <a:avLst/>
              </a:prstGeom>
              <a:noFill/>
            </p:spPr>
            <p:txBody>
              <a:bodyPr wrap="square" anchor="t">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Agir </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pour le climat</a:t>
                </a:r>
              </a:p>
            </p:txBody>
          </p:sp>
          <p:pic>
            <p:nvPicPr>
              <p:cNvPr id="20" name="Graphique 19">
                <a:extLst>
                  <a:ext uri="{FF2B5EF4-FFF2-40B4-BE49-F238E27FC236}">
                    <a16:creationId xmlns:a16="http://schemas.microsoft.com/office/drawing/2014/main" id="{82BB3059-0D29-4C8D-B54C-9CC229A6C7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1646" y="1846118"/>
                <a:ext cx="776891" cy="795181"/>
              </a:xfrm>
              <a:prstGeom prst="rect">
                <a:avLst/>
              </a:prstGeom>
            </p:spPr>
          </p:pic>
        </p:grpSp>
        <p:pic>
          <p:nvPicPr>
            <p:cNvPr id="13" name="Graphique 12">
              <a:extLst>
                <a:ext uri="{FF2B5EF4-FFF2-40B4-BE49-F238E27FC236}">
                  <a16:creationId xmlns:a16="http://schemas.microsoft.com/office/drawing/2014/main" id="{93E259F7-73E6-4EBF-8AB8-A75086E536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67631" y="508970"/>
              <a:ext cx="210382" cy="236714"/>
            </a:xfrm>
            <a:prstGeom prst="rect">
              <a:avLst/>
            </a:prstGeom>
          </p:spPr>
        </p:pic>
        <p:pic>
          <p:nvPicPr>
            <p:cNvPr id="14" name="Graphique 13">
              <a:extLst>
                <a:ext uri="{FF2B5EF4-FFF2-40B4-BE49-F238E27FC236}">
                  <a16:creationId xmlns:a16="http://schemas.microsoft.com/office/drawing/2014/main" id="{05F60221-BF9E-45D7-BB3F-466015E94F47}"/>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rot="11645852">
              <a:off x="2909477" y="1091956"/>
              <a:ext cx="125298" cy="199937"/>
            </a:xfrm>
            <a:prstGeom prst="rect">
              <a:avLst/>
            </a:prstGeom>
          </p:spPr>
        </p:pic>
      </p:grpSp>
      <p:sp>
        <p:nvSpPr>
          <p:cNvPr id="12" name="ZoneTexte 11">
            <a:extLst>
              <a:ext uri="{FF2B5EF4-FFF2-40B4-BE49-F238E27FC236}">
                <a16:creationId xmlns:a16="http://schemas.microsoft.com/office/drawing/2014/main" id="{53526B71-7BE2-498E-A10E-D266C1D56800}"/>
              </a:ext>
            </a:extLst>
          </p:cNvPr>
          <p:cNvSpPr txBox="1"/>
          <p:nvPr/>
        </p:nvSpPr>
        <p:spPr>
          <a:xfrm>
            <a:off x="335886" y="8395"/>
            <a:ext cx="10773214" cy="6740307"/>
          </a:xfrm>
          <a:prstGeom prst="rect">
            <a:avLst/>
          </a:prstGeom>
          <a:noFill/>
        </p:spPr>
        <p:txBody>
          <a:bodyPr wrap="square" rtlCol="0">
            <a:spAutoFit/>
          </a:bodyPr>
          <a:lstStyle/>
          <a:p>
            <a:pPr algn="l" fontAlgn="base"/>
            <a:endParaRPr lang="fr-FR" b="0" i="0" dirty="0">
              <a:effectLst/>
              <a:latin typeface="Vinci Sans Extra Light" panose="02000000000000000000" pitchFamily="50" charset="0"/>
            </a:endParaRPr>
          </a:p>
          <a:p>
            <a:pPr algn="l" fontAlgn="base"/>
            <a:r>
              <a:rPr lang="fr-FR" sz="2400" dirty="0">
                <a:latin typeface="Vinci Sans Extra Light" panose="02000000000000000000" pitchFamily="50" charset="0"/>
              </a:rPr>
              <a:t>A</a:t>
            </a:r>
            <a:r>
              <a:rPr lang="fr-FR" sz="2400" b="0" i="0" dirty="0">
                <a:effectLst/>
                <a:latin typeface="Vinci Sans Extra Light" panose="02000000000000000000" pitchFamily="50" charset="0"/>
              </a:rPr>
              <a:t>utoconsommation d'énergie verte en bâtiment </a:t>
            </a:r>
            <a:endParaRPr lang="fr-FR" sz="2400" dirty="0">
              <a:latin typeface="Vinci Sans Extra Light" panose="02000000000000000000" pitchFamily="50" charset="0"/>
            </a:endParaRPr>
          </a:p>
          <a:p>
            <a:pPr algn="l" fontAlgn="base"/>
            <a:r>
              <a:rPr lang="fr-FR" b="0" i="0" dirty="0">
                <a:effectLst/>
                <a:latin typeface="Vinci Sans Extra Light" panose="02000000000000000000" pitchFamily="50" charset="0"/>
              </a:rPr>
              <a:t>Nous sommes convaincus qu'il y a un avenir majeur pour l'autoconsommation d'énergie verte en bâtiment tertiaire, nous voulions le démontrer en nous appliquant à nous-même ce principe.</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Nous souhaitions ainsi nous affranchir du réseau électrique classique en produisant au sein de notre bâtiment tertiaire notre propre énergie, via des panneaux photovoltaïques pour disposer d'une énergie "verte".</a:t>
            </a:r>
          </a:p>
          <a:p>
            <a:pPr algn="l" fontAlgn="base"/>
            <a:br>
              <a:rPr lang="fr-FR" b="0" i="0" dirty="0">
                <a:effectLst/>
                <a:latin typeface="Vinci Sans Extra Light" panose="02000000000000000000" pitchFamily="50" charset="0"/>
              </a:rPr>
            </a:br>
            <a:r>
              <a:rPr lang="fr-FR" b="0" i="0" dirty="0">
                <a:effectLst/>
                <a:latin typeface="Vinci Sans Extra Light" panose="02000000000000000000" pitchFamily="50" charset="0"/>
              </a:rPr>
              <a:t>Nous avons installé sur notre toiture 125 m² de PV. Cela représente 70 panneaux pour une puissance produite instantanée de 23 kW. Les panneaux ont une charge au m² de 15 kg. </a:t>
            </a:r>
          </a:p>
          <a:p>
            <a:pPr algn="l" fontAlgn="base"/>
            <a:br>
              <a:rPr lang="fr-FR" b="0" i="0" dirty="0">
                <a:effectLst/>
                <a:latin typeface="Vinci Sans Extra Light" panose="02000000000000000000" pitchFamily="50" charset="0"/>
              </a:rPr>
            </a:br>
            <a:r>
              <a:rPr lang="fr-FR" b="0" i="0" dirty="0">
                <a:effectLst/>
                <a:latin typeface="Vinci Sans Extra Light" panose="02000000000000000000" pitchFamily="50" charset="0"/>
              </a:rPr>
              <a:t>Afin de ne pas perdre cette énergie produite, nous la stockons via des batteries de seconde main (Nissan LEAF) pour une capacité de 20 kW. </a:t>
            </a:r>
            <a:br>
              <a:rPr lang="fr-FR" b="0" i="0" dirty="0">
                <a:effectLst/>
                <a:latin typeface="Vinci Sans Extra Light" panose="02000000000000000000" pitchFamily="50" charset="0"/>
              </a:rPr>
            </a:br>
            <a:br>
              <a:rPr lang="fr-FR" b="0" i="0" dirty="0">
                <a:effectLst/>
                <a:latin typeface="Vinci Sans Extra Light" panose="02000000000000000000" pitchFamily="50" charset="0"/>
              </a:rPr>
            </a:br>
            <a:r>
              <a:rPr lang="fr-FR" b="0" i="0" dirty="0">
                <a:effectLst/>
                <a:latin typeface="Vinci Sans Extra Light" panose="02000000000000000000" pitchFamily="50" charset="0"/>
              </a:rPr>
              <a:t>Nous avons également installé une borne IRVE sur notre parking pour recharger notre flotte de véhicules électriques, et celles de nos visiteurs. </a:t>
            </a:r>
            <a:br>
              <a:rPr lang="fr-FR" b="0" i="0" dirty="0">
                <a:effectLst/>
                <a:latin typeface="Vinci Sans Extra Light" panose="02000000000000000000" pitchFamily="50" charset="0"/>
              </a:rPr>
            </a:br>
            <a:br>
              <a:rPr lang="fr-FR" b="0" i="0" dirty="0">
                <a:effectLst/>
                <a:latin typeface="Vinci Sans Extra Light" panose="02000000000000000000" pitchFamily="50" charset="0"/>
              </a:rPr>
            </a:br>
            <a:r>
              <a:rPr lang="fr-FR" b="0" i="0" dirty="0">
                <a:effectLst/>
                <a:latin typeface="Vinci Sans Extra Light" panose="02000000000000000000" pitchFamily="50" charset="0"/>
              </a:rPr>
              <a:t>Cette boucle d'autoproduction / autoconsommation nous permet de bénéficier d'une énergie constamment disponible grâce à l'effet "stockage" ; en effet, ce système couvre 80 % de notre consommation globale. </a:t>
            </a:r>
            <a:br>
              <a:rPr lang="fr-FR" b="0" i="0" dirty="0">
                <a:effectLst/>
                <a:latin typeface="Vinci Sans Extra Light" panose="02000000000000000000" pitchFamily="50" charset="0"/>
              </a:rPr>
            </a:br>
            <a:br>
              <a:rPr lang="fr-FR" b="0" i="0" dirty="0">
                <a:effectLst/>
                <a:latin typeface="Vinci Sans Extra Light" panose="02000000000000000000" pitchFamily="50" charset="0"/>
              </a:rPr>
            </a:br>
            <a:r>
              <a:rPr lang="fr-FR" b="0" i="0" dirty="0">
                <a:effectLst/>
                <a:latin typeface="Vinci Sans Extra Light" panose="02000000000000000000" pitchFamily="50" charset="0"/>
              </a:rPr>
              <a:t>Le bénéfice direct est la réduction de notre facture d'électricité de 80 %. </a:t>
            </a:r>
            <a:br>
              <a:rPr lang="fr-FR" b="0" i="0" dirty="0">
                <a:effectLst/>
                <a:latin typeface="Vinci Sans Extra Light" panose="02000000000000000000" pitchFamily="50" charset="0"/>
              </a:rPr>
            </a:br>
            <a:br>
              <a:rPr lang="fr-FR" b="0" i="0" dirty="0">
                <a:effectLst/>
                <a:latin typeface="Vinci Sans Extra Light" panose="02000000000000000000" pitchFamily="50" charset="0"/>
              </a:rPr>
            </a:br>
            <a:r>
              <a:rPr lang="fr-FR" b="0" i="0" dirty="0">
                <a:effectLst/>
                <a:latin typeface="Vinci Sans Extra Light" panose="02000000000000000000" pitchFamily="50" charset="0"/>
              </a:rPr>
              <a:t>Les bénéfices induits sont multiples : développement du savoir-faire, show room commercial / exemplarité / diminution de notre empreinte carbone...</a:t>
            </a:r>
          </a:p>
          <a:p>
            <a:pPr algn="l" fontAlgn="base"/>
            <a:endParaRPr lang="fr-FR" sz="1200" dirty="0">
              <a:latin typeface="Vinci Sans Extra Light" panose="02000000000000000000" pitchFamily="50" charset="0"/>
            </a:endParaRPr>
          </a:p>
        </p:txBody>
      </p:sp>
      <p:sp>
        <p:nvSpPr>
          <p:cNvPr id="22" name="ZoneTexte 21">
            <a:extLst>
              <a:ext uri="{FF2B5EF4-FFF2-40B4-BE49-F238E27FC236}">
                <a16:creationId xmlns:a16="http://schemas.microsoft.com/office/drawing/2014/main" id="{33317981-AC83-4776-9F31-68CCE8435124}"/>
              </a:ext>
            </a:extLst>
          </p:cNvPr>
          <p:cNvSpPr txBox="1"/>
          <p:nvPr/>
        </p:nvSpPr>
        <p:spPr>
          <a:xfrm>
            <a:off x="11163095" y="353263"/>
            <a:ext cx="693019" cy="731520"/>
          </a:xfrm>
          <a:prstGeom prst="rect">
            <a:avLst/>
          </a:prstGeom>
          <a:solidFill>
            <a:schemeClr val="bg1">
              <a:lumMod val="75000"/>
            </a:schemeClr>
          </a:solidFill>
        </p:spPr>
        <p:txBody>
          <a:bodyPr wrap="square" rtlCol="0">
            <a:spAutoFit/>
          </a:bodyPr>
          <a:lstStyle/>
          <a:p>
            <a:pPr algn="ctr"/>
            <a:r>
              <a:rPr lang="fr-FR" sz="4000" dirty="0"/>
              <a:t>2</a:t>
            </a:r>
          </a:p>
        </p:txBody>
      </p:sp>
    </p:spTree>
    <p:extLst>
      <p:ext uri="{BB962C8B-B14F-4D97-AF65-F5344CB8AC3E}">
        <p14:creationId xmlns:p14="http://schemas.microsoft.com/office/powerpoint/2010/main" val="291824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ZoneTexte 31">
            <a:extLst>
              <a:ext uri="{FF2B5EF4-FFF2-40B4-BE49-F238E27FC236}">
                <a16:creationId xmlns:a16="http://schemas.microsoft.com/office/drawing/2014/main" id="{1B779A89-509A-4A05-B752-2D2FC4BB1292}"/>
              </a:ext>
            </a:extLst>
          </p:cNvPr>
          <p:cNvSpPr txBox="1"/>
          <p:nvPr/>
        </p:nvSpPr>
        <p:spPr>
          <a:xfrm>
            <a:off x="379447" y="104554"/>
            <a:ext cx="5716553" cy="6555641"/>
          </a:xfrm>
          <a:prstGeom prst="rect">
            <a:avLst/>
          </a:prstGeom>
          <a:noFill/>
        </p:spPr>
        <p:txBody>
          <a:bodyPr wrap="square" rtlCol="0">
            <a:spAutoFit/>
          </a:bodyPr>
          <a:lstStyle/>
          <a:p>
            <a:pPr algn="ctr" fontAlgn="base"/>
            <a:r>
              <a:rPr lang="fr-FR" sz="3200" b="1" i="0" dirty="0">
                <a:solidFill>
                  <a:srgbClr val="FB0540"/>
                </a:solidFill>
                <a:effectLst>
                  <a:outerShdw blurRad="38100" dist="38100" dir="2700000" algn="tl">
                    <a:srgbClr val="000000">
                      <a:alpha val="43137"/>
                    </a:srgbClr>
                  </a:outerShdw>
                </a:effectLst>
                <a:latin typeface="Vinci Sans Extra Light" panose="02000000000000000000" pitchFamily="50" charset="0"/>
              </a:rPr>
              <a:t>Engagés ensemble pour l’environnement</a:t>
            </a:r>
            <a:endParaRPr lang="fr-FR" sz="2000" b="0" i="0" dirty="0">
              <a:solidFill>
                <a:srgbClr val="004489"/>
              </a:solidFill>
              <a:effectLst/>
              <a:latin typeface="Vinci Sans Extra Light" panose="02000000000000000000" pitchFamily="50" charset="0"/>
            </a:endParaRPr>
          </a:p>
          <a:p>
            <a:r>
              <a:rPr lang="fr-FR" sz="2000" b="1" i="0" dirty="0">
                <a:solidFill>
                  <a:srgbClr val="004489"/>
                </a:solidFill>
                <a:effectLst/>
                <a:latin typeface="Vinci Sans Extra Light" panose="02000000000000000000" pitchFamily="50" charset="0"/>
              </a:rPr>
              <a:t>Réduire notre impact environnemental est une démarche ambitieuse, exigeante et nécessaire ! Le monde change et il est urgent que nos métiers évoluent. Découvrez comment tous les pôles du Groupe participent à sa mise en œuvre !</a:t>
            </a:r>
          </a:p>
          <a:p>
            <a:endParaRPr lang="fr-FR" sz="2000" b="1" dirty="0">
              <a:solidFill>
                <a:srgbClr val="004489"/>
              </a:solidFill>
              <a:latin typeface="Vinci Sans Extra Light" panose="02000000000000000000" pitchFamily="50" charset="0"/>
            </a:endParaRPr>
          </a:p>
          <a:p>
            <a:pPr indent="-457200" algn="ctr"/>
            <a:r>
              <a:rPr lang="fr-FR" sz="2800" b="1" i="0" dirty="0">
                <a:solidFill>
                  <a:srgbClr val="97BF0D"/>
                </a:solidFill>
                <a:effectLst>
                  <a:outerShdw blurRad="38100" dist="38100" dir="2700000" algn="tl">
                    <a:srgbClr val="000000">
                      <a:alpha val="43137"/>
                    </a:srgbClr>
                  </a:outerShdw>
                </a:effectLst>
                <a:latin typeface="Vinci Sans Extra Light" panose="02000000000000000000" pitchFamily="50" charset="0"/>
              </a:rPr>
              <a:t>Mobilisés pour transformer nos activités et les rendre durables</a:t>
            </a:r>
          </a:p>
          <a:p>
            <a:r>
              <a:rPr lang="fr-FR" sz="2000" b="1" dirty="0">
                <a:solidFill>
                  <a:srgbClr val="004489"/>
                </a:solidFill>
                <a:latin typeface="Vinci Sans Extra Light" panose="02000000000000000000" pitchFamily="50" charset="0"/>
              </a:rPr>
              <a:t>N</a:t>
            </a:r>
            <a:r>
              <a:rPr lang="fr-FR" sz="2000" b="1" i="0" dirty="0">
                <a:solidFill>
                  <a:srgbClr val="004489"/>
                </a:solidFill>
                <a:effectLst/>
                <a:latin typeface="Vinci Sans Extra Light" panose="02000000000000000000" pitchFamily="50" charset="0"/>
              </a:rPr>
              <a:t>otre ambition environnementale nous engage sur trois axes prioritaires : </a:t>
            </a:r>
          </a:p>
          <a:p>
            <a:r>
              <a:rPr lang="fr-FR" sz="2000" b="1" i="0" dirty="0">
                <a:solidFill>
                  <a:srgbClr val="004489"/>
                </a:solidFill>
                <a:effectLst/>
                <a:latin typeface="Vinci Sans Extra Light" panose="02000000000000000000" pitchFamily="50" charset="0"/>
              </a:rPr>
              <a:t>agir pour le climat, </a:t>
            </a:r>
          </a:p>
          <a:p>
            <a:r>
              <a:rPr lang="fr-FR" sz="2000" b="1" i="0" dirty="0">
                <a:solidFill>
                  <a:srgbClr val="004489"/>
                </a:solidFill>
                <a:effectLst/>
                <a:latin typeface="Vinci Sans Extra Light" panose="02000000000000000000" pitchFamily="50" charset="0"/>
              </a:rPr>
              <a:t>optimiser les ressources grâce à l’économie circulaire </a:t>
            </a:r>
            <a:endParaRPr lang="fr-FR" sz="2000" b="1" dirty="0">
              <a:solidFill>
                <a:srgbClr val="004489"/>
              </a:solidFill>
              <a:latin typeface="Vinci Sans Extra Light" panose="02000000000000000000" pitchFamily="50" charset="0"/>
            </a:endParaRPr>
          </a:p>
          <a:p>
            <a:r>
              <a:rPr lang="fr-FR" sz="2000" b="1" i="0" dirty="0">
                <a:solidFill>
                  <a:srgbClr val="004489"/>
                </a:solidFill>
                <a:effectLst/>
                <a:latin typeface="Vinci Sans Extra Light" panose="02000000000000000000" pitchFamily="50" charset="0"/>
              </a:rPr>
              <a:t>préserver les milieux naturels. </a:t>
            </a:r>
          </a:p>
          <a:p>
            <a:endParaRPr lang="fr-FR" sz="2000" b="1" dirty="0">
              <a:solidFill>
                <a:srgbClr val="004489"/>
              </a:solidFill>
              <a:latin typeface="Vinci Sans Extra Light" panose="02000000000000000000" pitchFamily="50" charset="0"/>
            </a:endParaRPr>
          </a:p>
          <a:p>
            <a:r>
              <a:rPr lang="fr-FR" sz="2000" b="1" i="0" dirty="0">
                <a:solidFill>
                  <a:srgbClr val="004489"/>
                </a:solidFill>
                <a:effectLst/>
                <a:latin typeface="Vinci Sans Extra Light" panose="02000000000000000000" pitchFamily="50" charset="0"/>
              </a:rPr>
              <a:t>Nous apportons chaque jour notre contribution avec pour objectif de rendre nos activités durables. Découvrez-les et agissons ensemble !</a:t>
            </a:r>
          </a:p>
        </p:txBody>
      </p:sp>
      <p:pic>
        <p:nvPicPr>
          <p:cNvPr id="38" name="Image 37" descr="Une image contenant melon, vaisselle, bol, porcelaine&#10;&#10;Description générée automatiquement">
            <a:extLst>
              <a:ext uri="{FF2B5EF4-FFF2-40B4-BE49-F238E27FC236}">
                <a16:creationId xmlns:a16="http://schemas.microsoft.com/office/drawing/2014/main" id="{2C80ADC4-A47F-4226-9788-E2255F857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5" y="0"/>
            <a:ext cx="4619625" cy="6858000"/>
          </a:xfrm>
          <a:prstGeom prst="rect">
            <a:avLst/>
          </a:prstGeom>
        </p:spPr>
      </p:pic>
      <p:pic>
        <p:nvPicPr>
          <p:cNvPr id="40" name="Image 39">
            <a:extLst>
              <a:ext uri="{FF2B5EF4-FFF2-40B4-BE49-F238E27FC236}">
                <a16:creationId xmlns:a16="http://schemas.microsoft.com/office/drawing/2014/main" id="{8730CEDA-B49D-4B70-8E68-A1D29B1DA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384" y="1888970"/>
            <a:ext cx="3424174" cy="3424174"/>
          </a:xfrm>
          <a:prstGeom prst="rect">
            <a:avLst/>
          </a:prstGeom>
        </p:spPr>
      </p:pic>
    </p:spTree>
    <p:extLst>
      <p:ext uri="{BB962C8B-B14F-4D97-AF65-F5344CB8AC3E}">
        <p14:creationId xmlns:p14="http://schemas.microsoft.com/office/powerpoint/2010/main" val="2981289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7FE79FE-4789-493A-9AB7-C50A9ADEEBBE}"/>
              </a:ext>
            </a:extLst>
          </p:cNvPr>
          <p:cNvSpPr txBox="1"/>
          <p:nvPr/>
        </p:nvSpPr>
        <p:spPr>
          <a:xfrm>
            <a:off x="3359217" y="541664"/>
            <a:ext cx="7214619" cy="5447645"/>
          </a:xfrm>
          <a:prstGeom prst="rect">
            <a:avLst/>
          </a:prstGeom>
          <a:noFill/>
        </p:spPr>
        <p:txBody>
          <a:bodyPr wrap="square" rtlCol="0">
            <a:spAutoFit/>
          </a:bodyPr>
          <a:lstStyle/>
          <a:p>
            <a:r>
              <a:rPr lang="fr-FR" sz="2400" b="1" i="0" dirty="0">
                <a:solidFill>
                  <a:srgbClr val="97BF0D"/>
                </a:solidFill>
                <a:effectLst>
                  <a:outerShdw blurRad="38100" dist="38100" dir="2700000" algn="tl">
                    <a:srgbClr val="000000">
                      <a:alpha val="43137"/>
                    </a:srgbClr>
                  </a:outerShdw>
                </a:effectLst>
                <a:latin typeface="Vinci Sans Extra Light" panose="02000000000000000000" pitchFamily="50" charset="0"/>
              </a:rPr>
              <a:t>Préserver les milieux naturels</a:t>
            </a:r>
          </a:p>
          <a:p>
            <a:endParaRPr lang="fr-FR" b="0" i="0" dirty="0">
              <a:effectLst/>
              <a:latin typeface="Vinci Sans Extra Light" panose="02000000000000000000" pitchFamily="50" charset="0"/>
            </a:endParaRPr>
          </a:p>
          <a:p>
            <a:r>
              <a:rPr lang="fr-FR" b="0" i="0" dirty="0">
                <a:effectLst/>
                <a:latin typeface="Vinci Sans Extra Light" panose="02000000000000000000" pitchFamily="50" charset="0"/>
              </a:rPr>
              <a:t>Surexploitation des ressources, dérèglement climatique et pollution... les milieux naturels (eau, air, sols, biodiversité) sont en danger ! Ils sont bien souvent irremplaçables et leur modification ou destruction peut entraîner des conséquences irréversibles.</a:t>
            </a:r>
          </a:p>
          <a:p>
            <a:pPr algn="l" fontAlgn="base"/>
            <a:r>
              <a:rPr lang="fr-FR" b="0" i="0" dirty="0">
                <a:effectLst/>
                <a:latin typeface="Vinci Sans Extra Light" panose="02000000000000000000" pitchFamily="50" charset="0"/>
              </a:rPr>
              <a:t>Et cela se traduit par des actions sur le terrain. </a:t>
            </a:r>
          </a:p>
          <a:p>
            <a:pPr algn="l" fontAlgn="base"/>
            <a:endParaRPr lang="fr-FR" b="0" i="0" dirty="0">
              <a:effectLst/>
              <a:latin typeface="Vinci Sans Extra Light" panose="02000000000000000000" pitchFamily="50" charset="0"/>
            </a:endParaRPr>
          </a:p>
          <a:p>
            <a:pPr algn="l" fontAlgn="base"/>
            <a:r>
              <a:rPr lang="fr-FR" b="0" i="0" dirty="0">
                <a:effectLst/>
                <a:latin typeface="Vinci Sans Extra Light" panose="02000000000000000000" pitchFamily="50" charset="0"/>
              </a:rPr>
              <a:t>Nous installons des boucles fermées de recyclage pour optimiser la consommation d’eau sur les chantiers. </a:t>
            </a:r>
          </a:p>
          <a:p>
            <a:pPr algn="l" fontAlgn="base"/>
            <a:endParaRPr lang="fr-FR" b="0" i="0" dirty="0">
              <a:effectLst/>
              <a:latin typeface="Vinci Sans Extra Light" panose="02000000000000000000" pitchFamily="50" charset="0"/>
            </a:endParaRPr>
          </a:p>
          <a:p>
            <a:pPr algn="l" fontAlgn="base"/>
            <a:r>
              <a:rPr lang="fr-FR" dirty="0">
                <a:latin typeface="Vinci Sans Extra Light" panose="02000000000000000000" pitchFamily="50" charset="0"/>
              </a:rPr>
              <a:t>N</a:t>
            </a:r>
            <a:r>
              <a:rPr lang="fr-FR" b="0" i="0" dirty="0">
                <a:effectLst/>
                <a:latin typeface="Vinci Sans Extra Light" panose="02000000000000000000" pitchFamily="50" charset="0"/>
              </a:rPr>
              <a:t>ous limitons l’emploi de produits phytosanitaires dans les traitements des sols. Plusieurs de nos filiales sont également spécialisées dans les travaux de renaturation, qui améliorent la qualité écologique d’un milieu : restauration de cours d’eau, création de mares, etc.</a:t>
            </a:r>
          </a:p>
          <a:p>
            <a:pPr algn="l" fontAlgn="base"/>
            <a:endParaRPr lang="fr-FR" b="0" i="0" dirty="0">
              <a:effectLst/>
              <a:latin typeface="Vinci Sans Extra Light" panose="02000000000000000000" pitchFamily="50" charset="0"/>
            </a:endParaRPr>
          </a:p>
          <a:p>
            <a:pPr algn="l" fontAlgn="base"/>
            <a:r>
              <a:rPr lang="fr-FR" b="0" i="0" dirty="0">
                <a:effectLst/>
                <a:latin typeface="Vinci Sans Extra Light" panose="02000000000000000000" pitchFamily="50" charset="0"/>
              </a:rPr>
              <a:t>Nous sommes désormais engagés dans la démarche volontaire </a:t>
            </a:r>
            <a:r>
              <a:rPr lang="fr-FR" b="1" i="0" dirty="0">
                <a:effectLst/>
                <a:latin typeface="Vinci Sans Extra Light" panose="02000000000000000000" pitchFamily="50" charset="0"/>
              </a:rPr>
              <a:t>act4nature international</a:t>
            </a:r>
            <a:r>
              <a:rPr lang="fr-FR" b="0" i="0" dirty="0">
                <a:effectLst/>
                <a:latin typeface="Vinci Sans Extra Light" panose="02000000000000000000" pitchFamily="50" charset="0"/>
              </a:rPr>
              <a:t>, visant à intégrer le sujet de la biodiversité dans toutes les activités.</a:t>
            </a:r>
          </a:p>
          <a:p>
            <a:endParaRPr lang="fr-FR" dirty="0"/>
          </a:p>
        </p:txBody>
      </p:sp>
      <p:grpSp>
        <p:nvGrpSpPr>
          <p:cNvPr id="14" name="Groupe 13">
            <a:extLst>
              <a:ext uri="{FF2B5EF4-FFF2-40B4-BE49-F238E27FC236}">
                <a16:creationId xmlns:a16="http://schemas.microsoft.com/office/drawing/2014/main" id="{6D2B4AF3-A479-4E3E-8F26-146485310A48}"/>
              </a:ext>
            </a:extLst>
          </p:cNvPr>
          <p:cNvGrpSpPr/>
          <p:nvPr/>
        </p:nvGrpSpPr>
        <p:grpSpPr>
          <a:xfrm>
            <a:off x="546307" y="394820"/>
            <a:ext cx="2506070" cy="2175119"/>
            <a:chOff x="8381625" y="3574247"/>
            <a:chExt cx="2506070" cy="2175119"/>
          </a:xfrm>
        </p:grpSpPr>
        <p:pic>
          <p:nvPicPr>
            <p:cNvPr id="15" name="Graphique 14">
              <a:extLst>
                <a:ext uri="{FF2B5EF4-FFF2-40B4-BE49-F238E27FC236}">
                  <a16:creationId xmlns:a16="http://schemas.microsoft.com/office/drawing/2014/main" id="{4B85E7E3-06F7-40EC-85F6-2BEE9895CC15}"/>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1645852">
              <a:off x="8401659" y="3574247"/>
              <a:ext cx="221417" cy="353314"/>
            </a:xfrm>
            <a:prstGeom prst="rect">
              <a:avLst/>
            </a:prstGeom>
          </p:spPr>
        </p:pic>
        <p:pic>
          <p:nvPicPr>
            <p:cNvPr id="16" name="Graphique 15">
              <a:extLst>
                <a:ext uri="{FF2B5EF4-FFF2-40B4-BE49-F238E27FC236}">
                  <a16:creationId xmlns:a16="http://schemas.microsoft.com/office/drawing/2014/main" id="{19D1D462-AFA4-4B54-956A-E9AC62D1C931}"/>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658373" y="4566926"/>
              <a:ext cx="229322" cy="211969"/>
            </a:xfrm>
            <a:prstGeom prst="rect">
              <a:avLst/>
            </a:prstGeom>
          </p:spPr>
        </p:pic>
        <p:sp>
          <p:nvSpPr>
            <p:cNvPr id="17" name="Ellipse 16">
              <a:extLst>
                <a:ext uri="{FF2B5EF4-FFF2-40B4-BE49-F238E27FC236}">
                  <a16:creationId xmlns:a16="http://schemas.microsoft.com/office/drawing/2014/main" id="{7636D81A-A202-4D04-B2F5-6EFC9CEA9ADF}"/>
                </a:ext>
              </a:extLst>
            </p:cNvPr>
            <p:cNvSpPr/>
            <p:nvPr/>
          </p:nvSpPr>
          <p:spPr>
            <a:xfrm>
              <a:off x="8381625" y="3581119"/>
              <a:ext cx="2174119" cy="2168247"/>
            </a:xfrm>
            <a:prstGeom prst="ellipse">
              <a:avLst/>
            </a:prstGeom>
            <a:solidFill>
              <a:srgbClr val="97BF0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8" name="ZoneTexte 17">
              <a:extLst>
                <a:ext uri="{FF2B5EF4-FFF2-40B4-BE49-F238E27FC236}">
                  <a16:creationId xmlns:a16="http://schemas.microsoft.com/office/drawing/2014/main" id="{628A49E0-8B19-4087-A68A-C1FC2C0A512B}"/>
                </a:ext>
              </a:extLst>
            </p:cNvPr>
            <p:cNvSpPr txBox="1"/>
            <p:nvPr/>
          </p:nvSpPr>
          <p:spPr>
            <a:xfrm>
              <a:off x="8662771" y="4845006"/>
              <a:ext cx="1637562" cy="793220"/>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Préserver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les milieux</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naturels</a:t>
              </a:r>
            </a:p>
          </p:txBody>
        </p:sp>
        <p:pic>
          <p:nvPicPr>
            <p:cNvPr id="19" name="Graphique 18">
              <a:extLst>
                <a:ext uri="{FF2B5EF4-FFF2-40B4-BE49-F238E27FC236}">
                  <a16:creationId xmlns:a16="http://schemas.microsoft.com/office/drawing/2014/main" id="{B8D4737F-471E-448A-83B9-598BC8D875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09307" y="3937212"/>
              <a:ext cx="1133275" cy="792837"/>
            </a:xfrm>
            <a:prstGeom prst="rect">
              <a:avLst/>
            </a:prstGeom>
          </p:spPr>
        </p:pic>
      </p:grpSp>
      <p:sp>
        <p:nvSpPr>
          <p:cNvPr id="20" name="Émoticône 19">
            <a:hlinkClick r:id="rId8" action="ppaction://hlinksldjump"/>
            <a:extLst>
              <a:ext uri="{FF2B5EF4-FFF2-40B4-BE49-F238E27FC236}">
                <a16:creationId xmlns:a16="http://schemas.microsoft.com/office/drawing/2014/main" id="{E9C79EFD-B037-4FB9-B902-E0907F3355DE}"/>
              </a:ext>
            </a:extLst>
          </p:cNvPr>
          <p:cNvSpPr/>
          <p:nvPr/>
        </p:nvSpPr>
        <p:spPr>
          <a:xfrm>
            <a:off x="10448707" y="4562372"/>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Émoticône 20">
            <a:hlinkClick r:id="rId9" action="ppaction://hlinksldjump"/>
            <a:extLst>
              <a:ext uri="{FF2B5EF4-FFF2-40B4-BE49-F238E27FC236}">
                <a16:creationId xmlns:a16="http://schemas.microsoft.com/office/drawing/2014/main" id="{439A4620-892F-40DB-818F-C92877543393}"/>
              </a:ext>
            </a:extLst>
          </p:cNvPr>
          <p:cNvSpPr/>
          <p:nvPr/>
        </p:nvSpPr>
        <p:spPr>
          <a:xfrm>
            <a:off x="10832113" y="4562371"/>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Émoticône 21">
            <a:hlinkClick r:id="rId9" action="ppaction://hlinksldjump"/>
            <a:extLst>
              <a:ext uri="{FF2B5EF4-FFF2-40B4-BE49-F238E27FC236}">
                <a16:creationId xmlns:a16="http://schemas.microsoft.com/office/drawing/2014/main" id="{D9F6A737-3E20-43FD-8C27-3A6EB97AD034}"/>
              </a:ext>
            </a:extLst>
          </p:cNvPr>
          <p:cNvSpPr/>
          <p:nvPr/>
        </p:nvSpPr>
        <p:spPr>
          <a:xfrm>
            <a:off x="11199961" y="4562370"/>
            <a:ext cx="250257" cy="269507"/>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9818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B749CEE0-4A5D-4616-AF15-352990D5AC74}"/>
              </a:ext>
            </a:extLst>
          </p:cNvPr>
          <p:cNvGrpSpPr/>
          <p:nvPr/>
        </p:nvGrpSpPr>
        <p:grpSpPr>
          <a:xfrm>
            <a:off x="546307" y="394820"/>
            <a:ext cx="2506070" cy="2175119"/>
            <a:chOff x="8381625" y="3574247"/>
            <a:chExt cx="2506070" cy="2175119"/>
          </a:xfrm>
        </p:grpSpPr>
        <p:pic>
          <p:nvPicPr>
            <p:cNvPr id="9" name="Graphique 8">
              <a:extLst>
                <a:ext uri="{FF2B5EF4-FFF2-40B4-BE49-F238E27FC236}">
                  <a16:creationId xmlns:a16="http://schemas.microsoft.com/office/drawing/2014/main" id="{C55DFF5F-4D66-4BE5-A99F-3601B6062AE2}"/>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1645852">
              <a:off x="8401659" y="3574247"/>
              <a:ext cx="221417" cy="353314"/>
            </a:xfrm>
            <a:prstGeom prst="rect">
              <a:avLst/>
            </a:prstGeom>
          </p:spPr>
        </p:pic>
        <p:pic>
          <p:nvPicPr>
            <p:cNvPr id="10" name="Graphique 9">
              <a:extLst>
                <a:ext uri="{FF2B5EF4-FFF2-40B4-BE49-F238E27FC236}">
                  <a16:creationId xmlns:a16="http://schemas.microsoft.com/office/drawing/2014/main" id="{E958D680-B450-481B-9157-ABFA735F5A10}"/>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658373" y="4566926"/>
              <a:ext cx="229322" cy="211969"/>
            </a:xfrm>
            <a:prstGeom prst="rect">
              <a:avLst/>
            </a:prstGeom>
          </p:spPr>
        </p:pic>
        <p:sp>
          <p:nvSpPr>
            <p:cNvPr id="11" name="Ellipse 10">
              <a:extLst>
                <a:ext uri="{FF2B5EF4-FFF2-40B4-BE49-F238E27FC236}">
                  <a16:creationId xmlns:a16="http://schemas.microsoft.com/office/drawing/2014/main" id="{3B99C121-4E3D-4952-852E-DE71411B2D33}"/>
                </a:ext>
              </a:extLst>
            </p:cNvPr>
            <p:cNvSpPr/>
            <p:nvPr/>
          </p:nvSpPr>
          <p:spPr>
            <a:xfrm>
              <a:off x="8381625" y="3581119"/>
              <a:ext cx="2174119" cy="2168247"/>
            </a:xfrm>
            <a:prstGeom prst="ellipse">
              <a:avLst/>
            </a:prstGeom>
            <a:solidFill>
              <a:srgbClr val="97BF0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2" name="ZoneTexte 11">
              <a:extLst>
                <a:ext uri="{FF2B5EF4-FFF2-40B4-BE49-F238E27FC236}">
                  <a16:creationId xmlns:a16="http://schemas.microsoft.com/office/drawing/2014/main" id="{530249B4-5945-4F06-A80F-60A8616209CE}"/>
                </a:ext>
              </a:extLst>
            </p:cNvPr>
            <p:cNvSpPr txBox="1"/>
            <p:nvPr/>
          </p:nvSpPr>
          <p:spPr>
            <a:xfrm>
              <a:off x="8662771" y="4845006"/>
              <a:ext cx="1637562" cy="793220"/>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Préserver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les milieux</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naturels</a:t>
              </a:r>
            </a:p>
          </p:txBody>
        </p:sp>
        <p:pic>
          <p:nvPicPr>
            <p:cNvPr id="13" name="Graphique 12">
              <a:extLst>
                <a:ext uri="{FF2B5EF4-FFF2-40B4-BE49-F238E27FC236}">
                  <a16:creationId xmlns:a16="http://schemas.microsoft.com/office/drawing/2014/main" id="{54F903A8-5A24-4AEF-A738-77F642C5EA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09307" y="3937212"/>
              <a:ext cx="1133275" cy="792837"/>
            </a:xfrm>
            <a:prstGeom prst="rect">
              <a:avLst/>
            </a:prstGeom>
          </p:spPr>
        </p:pic>
      </p:grpSp>
      <p:sp>
        <p:nvSpPr>
          <p:cNvPr id="5" name="ZoneTexte 4">
            <a:extLst>
              <a:ext uri="{FF2B5EF4-FFF2-40B4-BE49-F238E27FC236}">
                <a16:creationId xmlns:a16="http://schemas.microsoft.com/office/drawing/2014/main" id="{17FE79FE-4789-493A-9AB7-C50A9ADEEBBE}"/>
              </a:ext>
            </a:extLst>
          </p:cNvPr>
          <p:cNvSpPr txBox="1"/>
          <p:nvPr/>
        </p:nvSpPr>
        <p:spPr>
          <a:xfrm>
            <a:off x="4311941" y="1115736"/>
            <a:ext cx="6266576" cy="2954655"/>
          </a:xfrm>
          <a:prstGeom prst="rect">
            <a:avLst/>
          </a:prstGeom>
          <a:noFill/>
        </p:spPr>
        <p:txBody>
          <a:bodyPr wrap="square" rtlCol="0">
            <a:spAutoFit/>
          </a:bodyPr>
          <a:lstStyle/>
          <a:p>
            <a:pPr algn="l" fontAlgn="base"/>
            <a:r>
              <a:rPr lang="fr-FR" sz="2400" b="0" i="0" dirty="0">
                <a:effectLst/>
                <a:latin typeface="Vinci Sans Extra Light" panose="02000000000000000000" pitchFamily="50" charset="0"/>
              </a:rPr>
              <a:t>Les mésanges comme prédateurs</a:t>
            </a:r>
          </a:p>
          <a:p>
            <a:pPr algn="l" fontAlgn="base"/>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Prolifération des chenilles urticantes sur 2 aires de repos</a:t>
            </a:r>
          </a:p>
          <a:p>
            <a:pPr algn="l" fontAlgn="base"/>
            <a:r>
              <a:rPr lang="fr-FR" b="0" i="0" dirty="0">
                <a:effectLst/>
                <a:latin typeface="Vinci Sans Extra Light" panose="02000000000000000000" pitchFamily="50" charset="0"/>
              </a:rPr>
              <a:t>Trouver un moyen de lutter écologiquement contre la chenille processionnaire du pin en installant des nichoirs à mésanges Les mésanges assurent une prédation tout au long du cycle de développement des chenilles</a:t>
            </a:r>
          </a:p>
          <a:p>
            <a:pPr algn="l" fontAlgn="base"/>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https://environment.vinci.com/project/show/6366</a:t>
            </a:r>
          </a:p>
          <a:p>
            <a:endParaRPr lang="fr-FR" dirty="0"/>
          </a:p>
        </p:txBody>
      </p:sp>
      <p:sp>
        <p:nvSpPr>
          <p:cNvPr id="14" name="ZoneTexte 13">
            <a:extLst>
              <a:ext uri="{FF2B5EF4-FFF2-40B4-BE49-F238E27FC236}">
                <a16:creationId xmlns:a16="http://schemas.microsoft.com/office/drawing/2014/main" id="{B1FF7963-FE17-465C-9158-392CE0ECE06A}"/>
              </a:ext>
            </a:extLst>
          </p:cNvPr>
          <p:cNvSpPr txBox="1"/>
          <p:nvPr/>
        </p:nvSpPr>
        <p:spPr>
          <a:xfrm>
            <a:off x="10771501" y="571477"/>
            <a:ext cx="693019" cy="731520"/>
          </a:xfrm>
          <a:prstGeom prst="rect">
            <a:avLst/>
          </a:prstGeom>
          <a:solidFill>
            <a:schemeClr val="bg1">
              <a:lumMod val="75000"/>
            </a:schemeClr>
          </a:solidFill>
        </p:spPr>
        <p:txBody>
          <a:bodyPr wrap="square" rtlCol="0">
            <a:spAutoFit/>
          </a:bodyPr>
          <a:lstStyle/>
          <a:p>
            <a:pPr algn="ctr"/>
            <a:r>
              <a:rPr lang="fr-FR" sz="4000" dirty="0"/>
              <a:t>2</a:t>
            </a:r>
          </a:p>
        </p:txBody>
      </p:sp>
    </p:spTree>
    <p:extLst>
      <p:ext uri="{BB962C8B-B14F-4D97-AF65-F5344CB8AC3E}">
        <p14:creationId xmlns:p14="http://schemas.microsoft.com/office/powerpoint/2010/main" val="3596017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7FE79FE-4789-493A-9AB7-C50A9ADEEBBE}"/>
              </a:ext>
            </a:extLst>
          </p:cNvPr>
          <p:cNvSpPr txBox="1"/>
          <p:nvPr/>
        </p:nvSpPr>
        <p:spPr>
          <a:xfrm>
            <a:off x="4311941" y="1115736"/>
            <a:ext cx="6266576" cy="2954655"/>
          </a:xfrm>
          <a:prstGeom prst="rect">
            <a:avLst/>
          </a:prstGeom>
          <a:noFill/>
        </p:spPr>
        <p:txBody>
          <a:bodyPr wrap="square" rtlCol="0">
            <a:spAutoFit/>
          </a:bodyPr>
          <a:lstStyle/>
          <a:p>
            <a:r>
              <a:rPr lang="fr-FR" sz="2400" b="0" i="0" dirty="0">
                <a:effectLst/>
                <a:latin typeface="Vinci Sans Extra Light" panose="02000000000000000000" pitchFamily="50" charset="0"/>
              </a:rPr>
              <a:t>Mise en lumière en veillant à la biodiversité</a:t>
            </a:r>
          </a:p>
          <a:p>
            <a:endParaRPr lang="fr-FR" dirty="0">
              <a:latin typeface="Vinci Sans Extra Light" panose="02000000000000000000" pitchFamily="50" charset="0"/>
            </a:endParaRPr>
          </a:p>
          <a:p>
            <a:r>
              <a:rPr lang="fr-FR" b="0" i="0" dirty="0">
                <a:effectLst/>
                <a:latin typeface="Vinci Sans Extra Light" panose="02000000000000000000" pitchFamily="50" charset="0"/>
              </a:rPr>
              <a:t>Afin de mettre en lumière le Pont Jacques-Gabriel à Blois tout en préservant la biodiversité locale, </a:t>
            </a:r>
            <a:r>
              <a:rPr lang="fr-FR" b="0" i="0" dirty="0" err="1">
                <a:effectLst/>
                <a:latin typeface="Vinci Sans Extra Light" panose="02000000000000000000" pitchFamily="50" charset="0"/>
              </a:rPr>
              <a:t>Citeos</a:t>
            </a:r>
            <a:r>
              <a:rPr lang="fr-FR" b="0" i="0" dirty="0">
                <a:effectLst/>
                <a:latin typeface="Vinci Sans Extra Light" panose="02000000000000000000" pitchFamily="50" charset="0"/>
              </a:rPr>
              <a:t> à Orléans a travaillé avec des écologues pour limiter l'impact des sources lumineuses. Les sources lumineuses ont été installées afin de ne pas être directement dirigées vers la surface de l'eau. Les couleurs d'éclairage évoluent selon les heures et les saisons définies en fonction des espèces en présence. Ainsi un éclairage plus chaud est utilisé pendant la période de nidification contre un éclairage plus dynamique le reste de l'année.</a:t>
            </a:r>
            <a:endParaRPr lang="fr-FR" dirty="0">
              <a:latin typeface="Vinci Sans Extra Light" panose="02000000000000000000" pitchFamily="50" charset="0"/>
            </a:endParaRPr>
          </a:p>
        </p:txBody>
      </p:sp>
      <p:pic>
        <p:nvPicPr>
          <p:cNvPr id="3" name="Image 2">
            <a:extLst>
              <a:ext uri="{FF2B5EF4-FFF2-40B4-BE49-F238E27FC236}">
                <a16:creationId xmlns:a16="http://schemas.microsoft.com/office/drawing/2014/main" id="{F2F6473F-B780-4E0D-A512-CD47F4F84EBC}"/>
              </a:ext>
            </a:extLst>
          </p:cNvPr>
          <p:cNvPicPr>
            <a:picLocks noChangeAspect="1"/>
          </p:cNvPicPr>
          <p:nvPr/>
        </p:nvPicPr>
        <p:blipFill>
          <a:blip r:embed="rId2"/>
          <a:stretch>
            <a:fillRect/>
          </a:stretch>
        </p:blipFill>
        <p:spPr>
          <a:xfrm>
            <a:off x="827453" y="3354598"/>
            <a:ext cx="2457793" cy="2591162"/>
          </a:xfrm>
          <a:prstGeom prst="rect">
            <a:avLst/>
          </a:prstGeom>
        </p:spPr>
      </p:pic>
      <p:grpSp>
        <p:nvGrpSpPr>
          <p:cNvPr id="14" name="Groupe 13">
            <a:extLst>
              <a:ext uri="{FF2B5EF4-FFF2-40B4-BE49-F238E27FC236}">
                <a16:creationId xmlns:a16="http://schemas.microsoft.com/office/drawing/2014/main" id="{3201A8DE-8648-4AAE-B900-90BDB25A861A}"/>
              </a:ext>
            </a:extLst>
          </p:cNvPr>
          <p:cNvGrpSpPr/>
          <p:nvPr/>
        </p:nvGrpSpPr>
        <p:grpSpPr>
          <a:xfrm>
            <a:off x="546307" y="394820"/>
            <a:ext cx="2506070" cy="2175119"/>
            <a:chOff x="8381625" y="3574247"/>
            <a:chExt cx="2506070" cy="2175119"/>
          </a:xfrm>
        </p:grpSpPr>
        <p:pic>
          <p:nvPicPr>
            <p:cNvPr id="15" name="Graphique 14">
              <a:extLst>
                <a:ext uri="{FF2B5EF4-FFF2-40B4-BE49-F238E27FC236}">
                  <a16:creationId xmlns:a16="http://schemas.microsoft.com/office/drawing/2014/main" id="{F85A02ED-D6E4-4811-9CDE-A3D3AA3A0003}"/>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1645852">
              <a:off x="8401659" y="3574247"/>
              <a:ext cx="221417" cy="353314"/>
            </a:xfrm>
            <a:prstGeom prst="rect">
              <a:avLst/>
            </a:prstGeom>
          </p:spPr>
        </p:pic>
        <p:pic>
          <p:nvPicPr>
            <p:cNvPr id="16" name="Graphique 15">
              <a:extLst>
                <a:ext uri="{FF2B5EF4-FFF2-40B4-BE49-F238E27FC236}">
                  <a16:creationId xmlns:a16="http://schemas.microsoft.com/office/drawing/2014/main" id="{7395BE59-ADE9-450F-90FD-294C4638842F}"/>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658373" y="4566926"/>
              <a:ext cx="229322" cy="211969"/>
            </a:xfrm>
            <a:prstGeom prst="rect">
              <a:avLst/>
            </a:prstGeom>
          </p:spPr>
        </p:pic>
        <p:sp>
          <p:nvSpPr>
            <p:cNvPr id="17" name="Ellipse 16">
              <a:extLst>
                <a:ext uri="{FF2B5EF4-FFF2-40B4-BE49-F238E27FC236}">
                  <a16:creationId xmlns:a16="http://schemas.microsoft.com/office/drawing/2014/main" id="{09A7025B-3A7F-4B6D-B75C-DDD17FC16DB6}"/>
                </a:ext>
              </a:extLst>
            </p:cNvPr>
            <p:cNvSpPr/>
            <p:nvPr/>
          </p:nvSpPr>
          <p:spPr>
            <a:xfrm>
              <a:off x="8381625" y="3581119"/>
              <a:ext cx="2174119" cy="2168247"/>
            </a:xfrm>
            <a:prstGeom prst="ellipse">
              <a:avLst/>
            </a:prstGeom>
            <a:solidFill>
              <a:srgbClr val="97BF0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8" name="ZoneTexte 17">
              <a:extLst>
                <a:ext uri="{FF2B5EF4-FFF2-40B4-BE49-F238E27FC236}">
                  <a16:creationId xmlns:a16="http://schemas.microsoft.com/office/drawing/2014/main" id="{E711551D-AA22-47E0-A988-A066C9730CBA}"/>
                </a:ext>
              </a:extLst>
            </p:cNvPr>
            <p:cNvSpPr txBox="1"/>
            <p:nvPr/>
          </p:nvSpPr>
          <p:spPr>
            <a:xfrm>
              <a:off x="8662771" y="4845006"/>
              <a:ext cx="1637562" cy="793220"/>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Préserver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les milieux</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naturels</a:t>
              </a:r>
            </a:p>
          </p:txBody>
        </p:sp>
        <p:pic>
          <p:nvPicPr>
            <p:cNvPr id="19" name="Graphique 18">
              <a:extLst>
                <a:ext uri="{FF2B5EF4-FFF2-40B4-BE49-F238E27FC236}">
                  <a16:creationId xmlns:a16="http://schemas.microsoft.com/office/drawing/2014/main" id="{6AADA63B-C665-4ACB-BF1E-7D333B93FD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9307" y="3937212"/>
              <a:ext cx="1133275" cy="792837"/>
            </a:xfrm>
            <a:prstGeom prst="rect">
              <a:avLst/>
            </a:prstGeom>
          </p:spPr>
        </p:pic>
      </p:grpSp>
      <p:sp>
        <p:nvSpPr>
          <p:cNvPr id="20" name="ZoneTexte 19">
            <a:extLst>
              <a:ext uri="{FF2B5EF4-FFF2-40B4-BE49-F238E27FC236}">
                <a16:creationId xmlns:a16="http://schemas.microsoft.com/office/drawing/2014/main" id="{A5FC90B5-C050-472C-8108-36D656CED740}"/>
              </a:ext>
            </a:extLst>
          </p:cNvPr>
          <p:cNvSpPr txBox="1"/>
          <p:nvPr/>
        </p:nvSpPr>
        <p:spPr>
          <a:xfrm>
            <a:off x="11227813" y="167438"/>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218794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7FE79FE-4789-493A-9AB7-C50A9ADEEBBE}"/>
              </a:ext>
            </a:extLst>
          </p:cNvPr>
          <p:cNvSpPr txBox="1"/>
          <p:nvPr/>
        </p:nvSpPr>
        <p:spPr>
          <a:xfrm>
            <a:off x="3656041" y="769780"/>
            <a:ext cx="6912497" cy="5324535"/>
          </a:xfrm>
          <a:prstGeom prst="rect">
            <a:avLst/>
          </a:prstGeom>
          <a:noFill/>
        </p:spPr>
        <p:txBody>
          <a:bodyPr wrap="square" rtlCol="0">
            <a:spAutoFit/>
          </a:bodyPr>
          <a:lstStyle/>
          <a:p>
            <a:r>
              <a:rPr lang="fr-FR" sz="2400" b="0" i="0" dirty="0">
                <a:effectLst/>
                <a:latin typeface="Vinci Sans Extra Light" panose="02000000000000000000" pitchFamily="50" charset="0"/>
              </a:rPr>
              <a:t>Les pique-prune</a:t>
            </a:r>
          </a:p>
          <a:p>
            <a:endParaRPr lang="fr-FR" dirty="0">
              <a:latin typeface="Vinci Sans Extra Light" panose="02000000000000000000" pitchFamily="50" charset="0"/>
            </a:endParaRPr>
          </a:p>
          <a:p>
            <a:r>
              <a:rPr lang="fr-FR" b="0" i="0" dirty="0">
                <a:effectLst/>
                <a:latin typeface="Vinci Sans Extra Light" panose="02000000000000000000" pitchFamily="50" charset="0"/>
              </a:rPr>
              <a:t>Protection du pique-prune (espèce menacée) par la protection et la restauration de son habitat, les arbres têtards. Nous avons décidé d’apporter un soutien financier au projet de restauration des 60 arbres têtards du bois Joubert. Le projet est porté par l’association Mission Bocage, l’association Bretagne Vivante, la région Pays de la Loire et l’Europe via le réseau Natura 2000.</a:t>
            </a:r>
            <a:br>
              <a:rPr lang="fr-FR" dirty="0">
                <a:latin typeface="Vinci Sans Extra Light" panose="02000000000000000000" pitchFamily="50" charset="0"/>
              </a:rPr>
            </a:br>
            <a:r>
              <a:rPr lang="fr-FR" b="0" i="0" dirty="0">
                <a:effectLst/>
                <a:latin typeface="Vinci Sans Extra Light" panose="02000000000000000000" pitchFamily="50" charset="0"/>
              </a:rPr>
              <a:t>Le projet programmé sur une durée de 6 ans vise à :</a:t>
            </a:r>
            <a:br>
              <a:rPr lang="fr-FR" dirty="0">
                <a:latin typeface="Vinci Sans Extra Light" panose="02000000000000000000" pitchFamily="50" charset="0"/>
              </a:rPr>
            </a:br>
            <a:r>
              <a:rPr lang="fr-FR" b="0" i="0" dirty="0">
                <a:effectLst/>
                <a:latin typeface="Vinci Sans Extra Light" panose="02000000000000000000" pitchFamily="50" charset="0"/>
              </a:rPr>
              <a:t>-Restaurer les arbres têtards en danger sur le site.</a:t>
            </a:r>
            <a:br>
              <a:rPr lang="fr-FR" dirty="0">
                <a:latin typeface="Vinci Sans Extra Light" panose="02000000000000000000" pitchFamily="50" charset="0"/>
              </a:rPr>
            </a:br>
            <a:r>
              <a:rPr lang="fr-FR" b="0" i="0" dirty="0">
                <a:effectLst/>
                <a:latin typeface="Vinci Sans Extra Light" panose="02000000000000000000" pitchFamily="50" charset="0"/>
              </a:rPr>
              <a:t>-Créer de nouveau arbres têtards, habitat d’une vaste biodiversité dont les piques-prunes.</a:t>
            </a:r>
            <a:br>
              <a:rPr lang="fr-FR" dirty="0">
                <a:latin typeface="Vinci Sans Extra Light" panose="02000000000000000000" pitchFamily="50" charset="0"/>
              </a:rPr>
            </a:br>
            <a:r>
              <a:rPr lang="fr-FR" b="0" i="0" dirty="0">
                <a:effectLst/>
                <a:latin typeface="Vinci Sans Extra Light" panose="02000000000000000000" pitchFamily="50" charset="0"/>
              </a:rPr>
              <a:t>-Former les acteurs locaux (agriculteurs, propriétaire, bénévoles…) aux méthodes et techniques de coupes de ces arbres afin de garantir leur entretien sur la durée.</a:t>
            </a:r>
            <a:br>
              <a:rPr lang="fr-FR" dirty="0">
                <a:latin typeface="Vinci Sans Extra Light" panose="02000000000000000000" pitchFamily="50" charset="0"/>
              </a:rPr>
            </a:br>
            <a:r>
              <a:rPr lang="fr-FR" b="0" i="0" dirty="0">
                <a:effectLst/>
                <a:latin typeface="Vinci Sans Extra Light" panose="02000000000000000000" pitchFamily="50" charset="0"/>
              </a:rPr>
              <a:t>-Sensibiliser le personnel des entreprises</a:t>
            </a:r>
            <a:br>
              <a:rPr lang="fr-FR" dirty="0">
                <a:latin typeface="Vinci Sans Extra Light" panose="02000000000000000000" pitchFamily="50" charset="0"/>
              </a:rPr>
            </a:br>
            <a:r>
              <a:rPr lang="fr-FR" b="0" i="0" dirty="0">
                <a:effectLst/>
                <a:latin typeface="Vinci Sans Extra Light" panose="02000000000000000000" pitchFamily="50" charset="0"/>
              </a:rPr>
              <a:t>-Communiquer sur les travaux effectuer à l’aide de vidéos et de panneaux d’informations sur site.</a:t>
            </a:r>
          </a:p>
          <a:p>
            <a:r>
              <a:rPr lang="fr-FR" sz="1400" dirty="0" err="1">
                <a:latin typeface="Vinci Sans Extra Light" panose="02000000000000000000" pitchFamily="50" charset="0"/>
              </a:rPr>
              <a:t>Lucithéa</a:t>
            </a:r>
            <a:r>
              <a:rPr lang="fr-FR" sz="1400" dirty="0">
                <a:latin typeface="Vinci Sans Extra Light" panose="02000000000000000000" pitchFamily="50" charset="0"/>
              </a:rPr>
              <a:t> et Cegelec Ancenis Infras</a:t>
            </a:r>
            <a:br>
              <a:rPr lang="fr-FR" sz="1400" dirty="0"/>
            </a:br>
            <a:endParaRPr lang="fr-FR" sz="1400" dirty="0"/>
          </a:p>
        </p:txBody>
      </p:sp>
      <p:grpSp>
        <p:nvGrpSpPr>
          <p:cNvPr id="14" name="Groupe 13">
            <a:extLst>
              <a:ext uri="{FF2B5EF4-FFF2-40B4-BE49-F238E27FC236}">
                <a16:creationId xmlns:a16="http://schemas.microsoft.com/office/drawing/2014/main" id="{D0F53A86-1669-4A65-947F-3269DC302A58}"/>
              </a:ext>
            </a:extLst>
          </p:cNvPr>
          <p:cNvGrpSpPr/>
          <p:nvPr/>
        </p:nvGrpSpPr>
        <p:grpSpPr>
          <a:xfrm>
            <a:off x="546307" y="394820"/>
            <a:ext cx="2506070" cy="2175119"/>
            <a:chOff x="8381625" y="3574247"/>
            <a:chExt cx="2506070" cy="2175119"/>
          </a:xfrm>
        </p:grpSpPr>
        <p:pic>
          <p:nvPicPr>
            <p:cNvPr id="15" name="Graphique 14">
              <a:extLst>
                <a:ext uri="{FF2B5EF4-FFF2-40B4-BE49-F238E27FC236}">
                  <a16:creationId xmlns:a16="http://schemas.microsoft.com/office/drawing/2014/main" id="{5BE3EDCB-ACE3-46C3-9377-9D992611EF1E}"/>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1645852">
              <a:off x="8401659" y="3574247"/>
              <a:ext cx="221417" cy="353314"/>
            </a:xfrm>
            <a:prstGeom prst="rect">
              <a:avLst/>
            </a:prstGeom>
          </p:spPr>
        </p:pic>
        <p:pic>
          <p:nvPicPr>
            <p:cNvPr id="16" name="Graphique 15">
              <a:extLst>
                <a:ext uri="{FF2B5EF4-FFF2-40B4-BE49-F238E27FC236}">
                  <a16:creationId xmlns:a16="http://schemas.microsoft.com/office/drawing/2014/main" id="{E7DEBD0A-FAE9-4AA9-AF6F-A29703BC7A06}"/>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658373" y="4566926"/>
              <a:ext cx="229322" cy="211969"/>
            </a:xfrm>
            <a:prstGeom prst="rect">
              <a:avLst/>
            </a:prstGeom>
          </p:spPr>
        </p:pic>
        <p:sp>
          <p:nvSpPr>
            <p:cNvPr id="17" name="Ellipse 16">
              <a:extLst>
                <a:ext uri="{FF2B5EF4-FFF2-40B4-BE49-F238E27FC236}">
                  <a16:creationId xmlns:a16="http://schemas.microsoft.com/office/drawing/2014/main" id="{3C38EBDC-062D-4443-A266-0F2B98ABEE6A}"/>
                </a:ext>
              </a:extLst>
            </p:cNvPr>
            <p:cNvSpPr/>
            <p:nvPr/>
          </p:nvSpPr>
          <p:spPr>
            <a:xfrm>
              <a:off x="8381625" y="3581119"/>
              <a:ext cx="2174119" cy="2168247"/>
            </a:xfrm>
            <a:prstGeom prst="ellipse">
              <a:avLst/>
            </a:prstGeom>
            <a:solidFill>
              <a:srgbClr val="97BF0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8" name="ZoneTexte 17">
              <a:extLst>
                <a:ext uri="{FF2B5EF4-FFF2-40B4-BE49-F238E27FC236}">
                  <a16:creationId xmlns:a16="http://schemas.microsoft.com/office/drawing/2014/main" id="{A19A7333-D670-473D-B03D-B4AF65C2DAC5}"/>
                </a:ext>
              </a:extLst>
            </p:cNvPr>
            <p:cNvSpPr txBox="1"/>
            <p:nvPr/>
          </p:nvSpPr>
          <p:spPr>
            <a:xfrm>
              <a:off x="8662771" y="4845006"/>
              <a:ext cx="1637562" cy="793220"/>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Préserver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les milieux</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naturels</a:t>
              </a:r>
            </a:p>
          </p:txBody>
        </p:sp>
        <p:pic>
          <p:nvPicPr>
            <p:cNvPr id="19" name="Graphique 18">
              <a:extLst>
                <a:ext uri="{FF2B5EF4-FFF2-40B4-BE49-F238E27FC236}">
                  <a16:creationId xmlns:a16="http://schemas.microsoft.com/office/drawing/2014/main" id="{F6C9792F-54C0-4682-8805-ADD2358A4F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09307" y="3937212"/>
              <a:ext cx="1133275" cy="792837"/>
            </a:xfrm>
            <a:prstGeom prst="rect">
              <a:avLst/>
            </a:prstGeom>
          </p:spPr>
        </p:pic>
      </p:grpSp>
      <p:pic>
        <p:nvPicPr>
          <p:cNvPr id="2" name="Image 1">
            <a:extLst>
              <a:ext uri="{FF2B5EF4-FFF2-40B4-BE49-F238E27FC236}">
                <a16:creationId xmlns:a16="http://schemas.microsoft.com/office/drawing/2014/main" id="{17997E2E-D9E0-4E39-99BB-539C35CB7CAA}"/>
              </a:ext>
            </a:extLst>
          </p:cNvPr>
          <p:cNvPicPr>
            <a:picLocks noChangeAspect="1"/>
          </p:cNvPicPr>
          <p:nvPr/>
        </p:nvPicPr>
        <p:blipFill>
          <a:blip r:embed="rId8"/>
          <a:stretch>
            <a:fillRect/>
          </a:stretch>
        </p:blipFill>
        <p:spPr>
          <a:xfrm>
            <a:off x="1204724" y="3354598"/>
            <a:ext cx="871804" cy="1072989"/>
          </a:xfrm>
          <a:prstGeom prst="rect">
            <a:avLst/>
          </a:prstGeom>
        </p:spPr>
      </p:pic>
    </p:spTree>
    <p:extLst>
      <p:ext uri="{BB962C8B-B14F-4D97-AF65-F5344CB8AC3E}">
        <p14:creationId xmlns:p14="http://schemas.microsoft.com/office/powerpoint/2010/main" val="322566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7FE79FE-4789-493A-9AB7-C50A9ADEEBBE}"/>
              </a:ext>
            </a:extLst>
          </p:cNvPr>
          <p:cNvSpPr txBox="1"/>
          <p:nvPr/>
        </p:nvSpPr>
        <p:spPr>
          <a:xfrm>
            <a:off x="4568763" y="401692"/>
            <a:ext cx="7076929" cy="5724644"/>
          </a:xfrm>
          <a:prstGeom prst="rect">
            <a:avLst/>
          </a:prstGeom>
          <a:noFill/>
        </p:spPr>
        <p:txBody>
          <a:bodyPr wrap="square" rtlCol="0">
            <a:spAutoFit/>
          </a:bodyPr>
          <a:lstStyle/>
          <a:p>
            <a:pPr algn="l" fontAlgn="base"/>
            <a:r>
              <a:rPr lang="fr-FR" sz="2400" b="0" i="0" dirty="0">
                <a:effectLst/>
                <a:latin typeface="Vinci Sans Extra Light" panose="02000000000000000000" pitchFamily="50" charset="0"/>
              </a:rPr>
              <a:t>Préserver les milieux naturels</a:t>
            </a:r>
          </a:p>
          <a:p>
            <a:pPr algn="l" fontAlgn="base"/>
            <a:r>
              <a:rPr lang="fr-FR" b="0" i="0" dirty="0">
                <a:effectLst/>
                <a:latin typeface="Vinci Sans Extra Light" panose="02000000000000000000" pitchFamily="50" charset="0"/>
              </a:rPr>
              <a:t>Nous rencontrons des difficultés pour effectuer la dépose de câbles et de poteaux ainsi que la pose de poteaux dans des zones difficiles d’accès : parcelles de régénération naturelle où l’accès est réglementé, pentes vallonnées inaccessibles en nacelle ou camion grue, terrains impraticables à cause des trous d’obus ou des arbres tombés… Si les engins n’ont pas accès à ces zones, nous sommes dans l’obligation d’effectuer manuellement le transport du matériel. Ce qui comprend des risques pour la santé et la sécurité du personnel.</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Dans le cadre du chantier de Yainville (76), en suivant les méthodes « classiques », nous aurions été obligé de casser le talus au bulldozer pour faire un chemin d’accès et détruire cette zone de régénération naturelle, d’abattre 15 à 20 châtaigniers pour créer le passage, dégager à la main les câbles pris dans les arbres et de transporter le matériel à la main.</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A l’aide d’un cheval de trait, nous pouvons circuler simplement dans cette zone sans bouleverser la biodiversité locale.</a:t>
            </a:r>
          </a:p>
          <a:p>
            <a:pPr algn="l" fontAlgn="base"/>
            <a:r>
              <a:rPr lang="fr-FR" b="0" i="0" dirty="0">
                <a:effectLst/>
                <a:latin typeface="Vinci Sans Extra Light" panose="02000000000000000000" pitchFamily="50" charset="0"/>
              </a:rPr>
              <a:t>Afin de protéger l’environnement, le cheval de trait est la solution idéale comme moyen de tirage et de levage dans des zones sensibles ou la mécanisation est limitée, réglementée ou inaccessible. </a:t>
            </a:r>
            <a:br>
              <a:rPr lang="fr-FR" b="0" i="0" dirty="0">
                <a:effectLst/>
                <a:latin typeface="Vinci Sans Extra Light" panose="02000000000000000000" pitchFamily="50" charset="0"/>
              </a:rPr>
            </a:br>
            <a:r>
              <a:rPr lang="fr-FR" b="0" i="0" dirty="0" err="1">
                <a:effectLst/>
                <a:latin typeface="Vinci Sans Extra Light" panose="02000000000000000000" pitchFamily="50" charset="0"/>
              </a:rPr>
              <a:t>Omexom</a:t>
            </a:r>
            <a:r>
              <a:rPr lang="fr-FR" b="0" i="0" dirty="0">
                <a:effectLst/>
                <a:latin typeface="Vinci Sans Extra Light" panose="02000000000000000000" pitchFamily="50" charset="0"/>
              </a:rPr>
              <a:t> Distribution Evreux, très</a:t>
            </a:r>
          </a:p>
          <a:p>
            <a:r>
              <a:rPr lang="fr-FR" dirty="0">
                <a:latin typeface="Vinci Sans Extra Light" panose="02000000000000000000" pitchFamily="50" charset="0"/>
              </a:rPr>
              <a:t>https://environment.vinci.com/project/show/5283</a:t>
            </a:r>
          </a:p>
        </p:txBody>
      </p:sp>
      <p:pic>
        <p:nvPicPr>
          <p:cNvPr id="3" name="Image 2">
            <a:extLst>
              <a:ext uri="{FF2B5EF4-FFF2-40B4-BE49-F238E27FC236}">
                <a16:creationId xmlns:a16="http://schemas.microsoft.com/office/drawing/2014/main" id="{A61FA510-1220-41BF-8DC3-77FE15900F2C}"/>
              </a:ext>
            </a:extLst>
          </p:cNvPr>
          <p:cNvPicPr>
            <a:picLocks noChangeAspect="1"/>
          </p:cNvPicPr>
          <p:nvPr/>
        </p:nvPicPr>
        <p:blipFill>
          <a:blip r:embed="rId2"/>
          <a:stretch>
            <a:fillRect/>
          </a:stretch>
        </p:blipFill>
        <p:spPr>
          <a:xfrm>
            <a:off x="373445" y="3602152"/>
            <a:ext cx="3667637" cy="2314898"/>
          </a:xfrm>
          <a:prstGeom prst="rect">
            <a:avLst/>
          </a:prstGeom>
        </p:spPr>
      </p:pic>
      <p:grpSp>
        <p:nvGrpSpPr>
          <p:cNvPr id="14" name="Groupe 13">
            <a:extLst>
              <a:ext uri="{FF2B5EF4-FFF2-40B4-BE49-F238E27FC236}">
                <a16:creationId xmlns:a16="http://schemas.microsoft.com/office/drawing/2014/main" id="{A57B4507-F920-4DA2-8965-F6998DFC0B75}"/>
              </a:ext>
            </a:extLst>
          </p:cNvPr>
          <p:cNvGrpSpPr/>
          <p:nvPr/>
        </p:nvGrpSpPr>
        <p:grpSpPr>
          <a:xfrm>
            <a:off x="546307" y="394820"/>
            <a:ext cx="2506070" cy="2175119"/>
            <a:chOff x="8381625" y="3574247"/>
            <a:chExt cx="2506070" cy="2175119"/>
          </a:xfrm>
        </p:grpSpPr>
        <p:pic>
          <p:nvPicPr>
            <p:cNvPr id="15" name="Graphique 14">
              <a:extLst>
                <a:ext uri="{FF2B5EF4-FFF2-40B4-BE49-F238E27FC236}">
                  <a16:creationId xmlns:a16="http://schemas.microsoft.com/office/drawing/2014/main" id="{B999A156-AC86-49D9-AA60-DBA43299943B}"/>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1645852">
              <a:off x="8401659" y="3574247"/>
              <a:ext cx="221417" cy="353314"/>
            </a:xfrm>
            <a:prstGeom prst="rect">
              <a:avLst/>
            </a:prstGeom>
          </p:spPr>
        </p:pic>
        <p:pic>
          <p:nvPicPr>
            <p:cNvPr id="16" name="Graphique 15">
              <a:extLst>
                <a:ext uri="{FF2B5EF4-FFF2-40B4-BE49-F238E27FC236}">
                  <a16:creationId xmlns:a16="http://schemas.microsoft.com/office/drawing/2014/main" id="{C130FD56-7B5D-4982-85E8-5BCF6DEB8291}"/>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658373" y="4566926"/>
              <a:ext cx="229322" cy="211969"/>
            </a:xfrm>
            <a:prstGeom prst="rect">
              <a:avLst/>
            </a:prstGeom>
          </p:spPr>
        </p:pic>
        <p:sp>
          <p:nvSpPr>
            <p:cNvPr id="17" name="Ellipse 16">
              <a:extLst>
                <a:ext uri="{FF2B5EF4-FFF2-40B4-BE49-F238E27FC236}">
                  <a16:creationId xmlns:a16="http://schemas.microsoft.com/office/drawing/2014/main" id="{BB239451-FD04-45D8-8EF3-79E92B1F443A}"/>
                </a:ext>
              </a:extLst>
            </p:cNvPr>
            <p:cNvSpPr/>
            <p:nvPr/>
          </p:nvSpPr>
          <p:spPr>
            <a:xfrm>
              <a:off x="8381625" y="3581119"/>
              <a:ext cx="2174119" cy="2168247"/>
            </a:xfrm>
            <a:prstGeom prst="ellipse">
              <a:avLst/>
            </a:prstGeom>
            <a:solidFill>
              <a:srgbClr val="97BF0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8" name="ZoneTexte 17">
              <a:extLst>
                <a:ext uri="{FF2B5EF4-FFF2-40B4-BE49-F238E27FC236}">
                  <a16:creationId xmlns:a16="http://schemas.microsoft.com/office/drawing/2014/main" id="{3347A563-4184-47D4-9CF6-BA2C449D5DCB}"/>
                </a:ext>
              </a:extLst>
            </p:cNvPr>
            <p:cNvSpPr txBox="1"/>
            <p:nvPr/>
          </p:nvSpPr>
          <p:spPr>
            <a:xfrm>
              <a:off x="8662771" y="4845006"/>
              <a:ext cx="1637562" cy="793220"/>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Préserver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les milieux</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naturels</a:t>
              </a:r>
            </a:p>
          </p:txBody>
        </p:sp>
        <p:pic>
          <p:nvPicPr>
            <p:cNvPr id="19" name="Graphique 18">
              <a:extLst>
                <a:ext uri="{FF2B5EF4-FFF2-40B4-BE49-F238E27FC236}">
                  <a16:creationId xmlns:a16="http://schemas.microsoft.com/office/drawing/2014/main" id="{777BD651-7A6F-43C8-A7D4-ED84C54B67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9307" y="3937212"/>
              <a:ext cx="1133275" cy="792837"/>
            </a:xfrm>
            <a:prstGeom prst="rect">
              <a:avLst/>
            </a:prstGeom>
          </p:spPr>
        </p:pic>
      </p:grpSp>
      <p:sp>
        <p:nvSpPr>
          <p:cNvPr id="20" name="ZoneTexte 19">
            <a:extLst>
              <a:ext uri="{FF2B5EF4-FFF2-40B4-BE49-F238E27FC236}">
                <a16:creationId xmlns:a16="http://schemas.microsoft.com/office/drawing/2014/main" id="{60FEDCAC-9A0C-4B95-912C-37085568E6B2}"/>
              </a:ext>
            </a:extLst>
          </p:cNvPr>
          <p:cNvSpPr txBox="1"/>
          <p:nvPr/>
        </p:nvSpPr>
        <p:spPr>
          <a:xfrm>
            <a:off x="3377140" y="495813"/>
            <a:ext cx="693019" cy="731520"/>
          </a:xfrm>
          <a:prstGeom prst="rect">
            <a:avLst/>
          </a:prstGeom>
          <a:solidFill>
            <a:schemeClr val="bg1">
              <a:lumMod val="75000"/>
            </a:schemeClr>
          </a:solidFill>
        </p:spPr>
        <p:txBody>
          <a:bodyPr wrap="square" rtlCol="0">
            <a:spAutoFit/>
          </a:bodyPr>
          <a:lstStyle/>
          <a:p>
            <a:pPr algn="ctr"/>
            <a:r>
              <a:rPr lang="fr-FR" sz="4000" dirty="0"/>
              <a:t>2</a:t>
            </a:r>
          </a:p>
        </p:txBody>
      </p:sp>
      <p:sp>
        <p:nvSpPr>
          <p:cNvPr id="21" name="ZoneTexte 20">
            <a:extLst>
              <a:ext uri="{FF2B5EF4-FFF2-40B4-BE49-F238E27FC236}">
                <a16:creationId xmlns:a16="http://schemas.microsoft.com/office/drawing/2014/main" id="{4A0EE939-F10C-4524-B5F0-0CC6C7FA1F21}"/>
              </a:ext>
            </a:extLst>
          </p:cNvPr>
          <p:cNvSpPr txBox="1"/>
          <p:nvPr/>
        </p:nvSpPr>
        <p:spPr>
          <a:xfrm>
            <a:off x="3117551" y="1838419"/>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292110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7FE79FE-4789-493A-9AB7-C50A9ADEEBBE}"/>
              </a:ext>
            </a:extLst>
          </p:cNvPr>
          <p:cNvSpPr txBox="1"/>
          <p:nvPr/>
        </p:nvSpPr>
        <p:spPr>
          <a:xfrm>
            <a:off x="4258742" y="219350"/>
            <a:ext cx="7406612" cy="6694140"/>
          </a:xfrm>
          <a:prstGeom prst="rect">
            <a:avLst/>
          </a:prstGeom>
          <a:noFill/>
        </p:spPr>
        <p:txBody>
          <a:bodyPr wrap="square" rtlCol="0">
            <a:spAutoFit/>
          </a:bodyPr>
          <a:lstStyle/>
          <a:p>
            <a:pPr algn="l" fontAlgn="base"/>
            <a:r>
              <a:rPr lang="fr-FR" sz="1200" b="0" i="0" dirty="0">
                <a:effectLst/>
                <a:latin typeface="Vinci Sans Extra Light" panose="02000000000000000000" pitchFamily="50" charset="0"/>
              </a:rPr>
              <a:t>Dans un contexte de raréfaction du foncier et du durcissement des règles relatives à l'artificialisation des sols, VINCI Immobilier a imaginé un nouveau modèle d'aménagement qui répond aux enjeux environnementaux actuels : </a:t>
            </a:r>
            <a:r>
              <a:rPr lang="fr-FR" sz="1200" b="0" i="0" dirty="0">
                <a:effectLst/>
                <a:highlight>
                  <a:srgbClr val="97BF0D"/>
                </a:highlight>
                <a:latin typeface="Vinci Sans Extra Light" panose="02000000000000000000" pitchFamily="50" charset="0"/>
              </a:rPr>
              <a:t>réhabiliter les friches du passé et reconstruire ainsi la ville sur la ville.</a:t>
            </a:r>
            <a:br>
              <a:rPr lang="fr-FR" sz="1200" b="0" i="0" dirty="0">
                <a:effectLst/>
                <a:latin typeface="Vinci Sans Extra Light" panose="02000000000000000000" pitchFamily="50" charset="0"/>
              </a:rPr>
            </a:br>
            <a:r>
              <a:rPr lang="fr-FR" sz="1200" b="0" i="0" dirty="0">
                <a:effectLst/>
                <a:latin typeface="Vinci Sans Extra Light" panose="02000000000000000000" pitchFamily="50" charset="0"/>
              </a:rPr>
              <a:t>Cela contribue à la lutte contre l'artificialisation des sols et permet de contribuer  à la préservation de la biodiversité.</a:t>
            </a:r>
            <a:br>
              <a:rPr lang="fr-FR" sz="1200" b="0" i="0" dirty="0">
                <a:effectLst/>
                <a:latin typeface="Vinci Sans Extra Light" panose="02000000000000000000" pitchFamily="50" charset="0"/>
              </a:rPr>
            </a:br>
            <a:r>
              <a:rPr lang="fr-FR" sz="1200" b="0" i="0" dirty="0">
                <a:effectLst/>
                <a:latin typeface="Vinci Sans Extra Light" panose="02000000000000000000" pitchFamily="50" charset="0"/>
              </a:rPr>
              <a:t>La transformation de ces friches est une nécessité pour l'atteindre l'objectif de zéro artificialisation nette fixé par le gouvernement.</a:t>
            </a:r>
            <a:br>
              <a:rPr lang="fr-FR" sz="1200" b="0" i="0" dirty="0">
                <a:effectLst/>
                <a:latin typeface="Vinci Sans Extra Light" panose="02000000000000000000" pitchFamily="50" charset="0"/>
              </a:rPr>
            </a:br>
            <a:br>
              <a:rPr lang="fr-FR" sz="1200" b="0" i="0" dirty="0">
                <a:effectLst/>
                <a:latin typeface="Vinci Sans Extra Light" panose="02000000000000000000" pitchFamily="50" charset="0"/>
              </a:rPr>
            </a:br>
            <a:r>
              <a:rPr lang="fr-FR" sz="1200" b="0" i="0" dirty="0">
                <a:effectLst/>
                <a:latin typeface="Vinci Sans Extra Light" panose="02000000000000000000" pitchFamily="50" charset="0"/>
              </a:rPr>
              <a:t>L'innovation réside dans le montage économique de l'opération. Elle consiste à procéder à l'acquisition de friches en portefeuille. il s'agit d'acquérir un lot de fonciers très disparates, composé tout à la fois de friches difficilement valorisables (marché immobilier peu dynamique, dépollution extrêmement coûteuse, etc.) et de friches à fort potentiel immobilier (friche en hypercentre d'une grande métropole par exemple).</a:t>
            </a:r>
            <a:br>
              <a:rPr lang="fr-FR" sz="1200" b="0" i="0" dirty="0">
                <a:effectLst/>
                <a:latin typeface="Vinci Sans Extra Light" panose="02000000000000000000" pitchFamily="50" charset="0"/>
              </a:rPr>
            </a:br>
            <a:r>
              <a:rPr lang="fr-FR" sz="1200" b="0" i="0" dirty="0">
                <a:effectLst/>
                <a:latin typeface="Vinci Sans Extra Light" panose="02000000000000000000" pitchFamily="50" charset="0"/>
              </a:rPr>
              <a:t>Les bilans d'opération des différents fonciers se compensent les uns les autres et l'approche se fait ainsi de manière globale. Cela permet à VINCI Immobilier de se positionner sur l'entièreté du territoire national et de contribuer au recyclage urbain, y compris dans les petites villes !</a:t>
            </a:r>
            <a:br>
              <a:rPr lang="fr-FR" sz="1200" b="0" i="0" dirty="0">
                <a:effectLst/>
                <a:latin typeface="Vinci Sans Extra Light" panose="02000000000000000000" pitchFamily="50" charset="0"/>
              </a:rPr>
            </a:br>
            <a:br>
              <a:rPr lang="fr-FR" sz="1200" b="0" i="0" dirty="0">
                <a:effectLst/>
                <a:latin typeface="Vinci Sans Extra Light" panose="02000000000000000000" pitchFamily="50" charset="0"/>
              </a:rPr>
            </a:br>
            <a:r>
              <a:rPr lang="fr-FR" sz="1200" b="0" i="0" dirty="0">
                <a:effectLst/>
                <a:latin typeface="Vinci Sans Extra Light" panose="02000000000000000000" pitchFamily="50" charset="0"/>
              </a:rPr>
              <a:t>L'innovation du montage réside aussi dans le travail d'optimisation croisée dépollution / promotion. Il faut parfois choisir de construire moins pour dépolluer moins.</a:t>
            </a:r>
          </a:p>
          <a:p>
            <a:pPr algn="l" fontAlgn="base"/>
            <a:r>
              <a:rPr lang="fr-FR" sz="1200" b="1" i="0" dirty="0">
                <a:effectLst/>
                <a:latin typeface="Vinci Sans Extra Light" panose="02000000000000000000" pitchFamily="50" charset="0"/>
              </a:rPr>
              <a:t>Quelle(s) solution(s) avez-vous mis en place ? Comment avez-vous eu l’idée de proposer cette solution ?</a:t>
            </a:r>
          </a:p>
          <a:p>
            <a:pPr algn="l" fontAlgn="base"/>
            <a:r>
              <a:rPr lang="fr-FR" sz="1200" b="0" i="0" dirty="0">
                <a:effectLst/>
                <a:latin typeface="Vinci Sans Extra Light" panose="02000000000000000000" pitchFamily="50" charset="0"/>
              </a:rPr>
              <a:t>Promouvoir le développement des projets d’aménagement urbain en réhabilitant et dépolluant des friches industrielles, réduisant ainsi l’artificialisation des sols.</a:t>
            </a:r>
            <a:br>
              <a:rPr lang="fr-FR" sz="1200" b="0" i="0" dirty="0">
                <a:effectLst/>
                <a:latin typeface="Vinci Sans Extra Light" panose="02000000000000000000" pitchFamily="50" charset="0"/>
              </a:rPr>
            </a:br>
            <a:br>
              <a:rPr lang="fr-FR" sz="1200" b="0" i="0" dirty="0">
                <a:effectLst/>
                <a:latin typeface="Vinci Sans Extra Light" panose="02000000000000000000" pitchFamily="50" charset="0"/>
              </a:rPr>
            </a:br>
            <a:r>
              <a:rPr lang="fr-FR" sz="1200" b="0" i="0" strike="sngStrike" dirty="0">
                <a:effectLst/>
                <a:latin typeface="Vinci Sans Extra Light" panose="02000000000000000000" pitchFamily="50" charset="0"/>
              </a:rPr>
              <a:t>Nous avons mis en place une première démarche pilote d’envergure nationale. Nous nous sommes positionnés sur l’acquisition de 50 friches industrielles polluées (anciennes usines à gaz réparties sur toute la France) dans le cadre d’une consultation lancée par ENGIE en 2018.</a:t>
            </a:r>
            <a:br>
              <a:rPr lang="fr-FR" sz="1200" b="0" i="0" strike="sngStrike" dirty="0">
                <a:effectLst/>
                <a:latin typeface="Vinci Sans Extra Light" panose="02000000000000000000" pitchFamily="50" charset="0"/>
              </a:rPr>
            </a:br>
            <a:r>
              <a:rPr lang="fr-FR" sz="1200" b="0" i="0" strike="sngStrike" dirty="0">
                <a:effectLst/>
                <a:latin typeface="Vinci Sans Extra Light" panose="02000000000000000000" pitchFamily="50" charset="0"/>
              </a:rPr>
              <a:t>Nous allons réhabiliter ces friches (dépollution, renaturation…) et y bâtir des projets immobiliers variés et durables. La solution mise en place s’appuie sur l’optimisation du couple dépollution/promotion. Nous dépolluons ces fonciers en prévision de leur usage futur (logements, locaux d’activités, espaces verts, </a:t>
            </a:r>
            <a:r>
              <a:rPr lang="fr-FR" sz="1200" b="0" i="0" strike="sngStrike" dirty="0" err="1">
                <a:effectLst/>
                <a:latin typeface="Vinci Sans Extra Light" panose="02000000000000000000" pitchFamily="50" charset="0"/>
              </a:rPr>
              <a:t>etc</a:t>
            </a:r>
            <a:r>
              <a:rPr lang="fr-FR" sz="1200" b="0" i="0" strike="sngStrike" dirty="0">
                <a:effectLst/>
                <a:latin typeface="Vinci Sans Extra Light" panose="02000000000000000000" pitchFamily="50" charset="0"/>
              </a:rPr>
              <a:t>) et recherchons l’équilibre économique optimal entre création de valeur immobilière et coûts de réhabilitation foncière.</a:t>
            </a:r>
            <a:br>
              <a:rPr lang="fr-FR" sz="1200" b="0" i="0" strike="sngStrike" dirty="0">
                <a:effectLst/>
                <a:latin typeface="Vinci Sans Extra Light" panose="02000000000000000000" pitchFamily="50" charset="0"/>
              </a:rPr>
            </a:br>
            <a:r>
              <a:rPr lang="fr-FR" sz="1200" b="0" i="0" strike="sngStrike" dirty="0">
                <a:effectLst/>
                <a:latin typeface="Vinci Sans Extra Light" panose="02000000000000000000" pitchFamily="50" charset="0"/>
              </a:rPr>
              <a:t>Comme dit précédemment, la logique de portefeuille permet de faire de la péréquation foncière et de contribuer à une dynamique d’aménagement du territoire français : des terrains très pollués et peu valorisables sont réhabilités et leur dépollution financée par le traitement simultané de terrains à haut potentiel immobilier.</a:t>
            </a:r>
            <a:br>
              <a:rPr lang="fr-FR" sz="1200" b="0" i="0" strike="sngStrike" dirty="0">
                <a:effectLst/>
                <a:latin typeface="Vinci Sans Extra Light" panose="02000000000000000000" pitchFamily="50" charset="0"/>
              </a:rPr>
            </a:br>
            <a:br>
              <a:rPr lang="fr-FR" sz="1200" b="0" i="0" strike="sngStrike" dirty="0">
                <a:effectLst/>
                <a:latin typeface="Vinci Sans Extra Light" panose="02000000000000000000" pitchFamily="50" charset="0"/>
              </a:rPr>
            </a:br>
            <a:r>
              <a:rPr lang="fr-FR" sz="1200" b="0" i="0" strike="sngStrike" dirty="0">
                <a:effectLst/>
                <a:latin typeface="Vinci Sans Extra Light" panose="02000000000000000000" pitchFamily="50" charset="0"/>
              </a:rPr>
              <a:t>Pourquoi se positionner sur ce sujet ? Car nous sommes développeurs de la ville de demain : nous devons relever le challenge d’imaginer de nouveaux modèles d’aménagement plus respectueux des sols et permettant la reconquête de terrains pollués y compris dans des villes moyennes et augmenter notre part d'activité en "recyclage urbain".</a:t>
            </a:r>
          </a:p>
          <a:p>
            <a:pPr algn="l" fontAlgn="base"/>
            <a:endParaRPr lang="fr-FR" sz="900" dirty="0">
              <a:latin typeface="Vinci Sans Extra Light" panose="02000000000000000000" pitchFamily="50" charset="0"/>
            </a:endParaRPr>
          </a:p>
        </p:txBody>
      </p:sp>
      <p:grpSp>
        <p:nvGrpSpPr>
          <p:cNvPr id="14" name="Groupe 13">
            <a:extLst>
              <a:ext uri="{FF2B5EF4-FFF2-40B4-BE49-F238E27FC236}">
                <a16:creationId xmlns:a16="http://schemas.microsoft.com/office/drawing/2014/main" id="{B0AFF7B8-4309-457E-8067-D190D5067C8C}"/>
              </a:ext>
            </a:extLst>
          </p:cNvPr>
          <p:cNvGrpSpPr/>
          <p:nvPr/>
        </p:nvGrpSpPr>
        <p:grpSpPr>
          <a:xfrm>
            <a:off x="546307" y="394820"/>
            <a:ext cx="2506070" cy="2175119"/>
            <a:chOff x="8381625" y="3574247"/>
            <a:chExt cx="2506070" cy="2175119"/>
          </a:xfrm>
        </p:grpSpPr>
        <p:pic>
          <p:nvPicPr>
            <p:cNvPr id="15" name="Graphique 14">
              <a:extLst>
                <a:ext uri="{FF2B5EF4-FFF2-40B4-BE49-F238E27FC236}">
                  <a16:creationId xmlns:a16="http://schemas.microsoft.com/office/drawing/2014/main" id="{68C945ED-A88E-40FD-9E01-590F674C4D50}"/>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1645852">
              <a:off x="8401659" y="3574247"/>
              <a:ext cx="221417" cy="353314"/>
            </a:xfrm>
            <a:prstGeom prst="rect">
              <a:avLst/>
            </a:prstGeom>
          </p:spPr>
        </p:pic>
        <p:pic>
          <p:nvPicPr>
            <p:cNvPr id="16" name="Graphique 15">
              <a:extLst>
                <a:ext uri="{FF2B5EF4-FFF2-40B4-BE49-F238E27FC236}">
                  <a16:creationId xmlns:a16="http://schemas.microsoft.com/office/drawing/2014/main" id="{4192E3C6-31A3-4B79-B76F-9AC6194CDA74}"/>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658373" y="4566926"/>
              <a:ext cx="229322" cy="211969"/>
            </a:xfrm>
            <a:prstGeom prst="rect">
              <a:avLst/>
            </a:prstGeom>
          </p:spPr>
        </p:pic>
        <p:sp>
          <p:nvSpPr>
            <p:cNvPr id="17" name="Ellipse 16">
              <a:extLst>
                <a:ext uri="{FF2B5EF4-FFF2-40B4-BE49-F238E27FC236}">
                  <a16:creationId xmlns:a16="http://schemas.microsoft.com/office/drawing/2014/main" id="{7DAADF45-E6D9-40D0-BA8B-1E5E6F063ED7}"/>
                </a:ext>
              </a:extLst>
            </p:cNvPr>
            <p:cNvSpPr/>
            <p:nvPr/>
          </p:nvSpPr>
          <p:spPr>
            <a:xfrm>
              <a:off x="8381625" y="3581119"/>
              <a:ext cx="2174119" cy="2168247"/>
            </a:xfrm>
            <a:prstGeom prst="ellipse">
              <a:avLst/>
            </a:prstGeom>
            <a:solidFill>
              <a:srgbClr val="97BF0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8" name="ZoneTexte 17">
              <a:extLst>
                <a:ext uri="{FF2B5EF4-FFF2-40B4-BE49-F238E27FC236}">
                  <a16:creationId xmlns:a16="http://schemas.microsoft.com/office/drawing/2014/main" id="{065D939E-DC7C-4CA6-BCBC-05D91541F18E}"/>
                </a:ext>
              </a:extLst>
            </p:cNvPr>
            <p:cNvSpPr txBox="1"/>
            <p:nvPr/>
          </p:nvSpPr>
          <p:spPr>
            <a:xfrm>
              <a:off x="8662771" y="4845006"/>
              <a:ext cx="1637562" cy="793220"/>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Préserver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les milieux</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naturels</a:t>
              </a:r>
            </a:p>
          </p:txBody>
        </p:sp>
        <p:pic>
          <p:nvPicPr>
            <p:cNvPr id="19" name="Graphique 18">
              <a:extLst>
                <a:ext uri="{FF2B5EF4-FFF2-40B4-BE49-F238E27FC236}">
                  <a16:creationId xmlns:a16="http://schemas.microsoft.com/office/drawing/2014/main" id="{1DE15EFD-AEFB-4D23-BC38-A4DCF2633E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09307" y="3937212"/>
              <a:ext cx="1133275" cy="792837"/>
            </a:xfrm>
            <a:prstGeom prst="rect">
              <a:avLst/>
            </a:prstGeom>
          </p:spPr>
        </p:pic>
      </p:grpSp>
      <p:sp>
        <p:nvSpPr>
          <p:cNvPr id="20" name="ZoneTexte 19">
            <a:extLst>
              <a:ext uri="{FF2B5EF4-FFF2-40B4-BE49-F238E27FC236}">
                <a16:creationId xmlns:a16="http://schemas.microsoft.com/office/drawing/2014/main" id="{2585F9DC-3BCB-4A7F-A1A9-D30EADDD12E2}"/>
              </a:ext>
            </a:extLst>
          </p:cNvPr>
          <p:cNvSpPr txBox="1"/>
          <p:nvPr/>
        </p:nvSpPr>
        <p:spPr>
          <a:xfrm>
            <a:off x="827453" y="3556542"/>
            <a:ext cx="693019" cy="731520"/>
          </a:xfrm>
          <a:prstGeom prst="rect">
            <a:avLst/>
          </a:prstGeom>
          <a:solidFill>
            <a:schemeClr val="bg1">
              <a:lumMod val="75000"/>
            </a:schemeClr>
          </a:solidFill>
        </p:spPr>
        <p:txBody>
          <a:bodyPr wrap="square" rtlCol="0">
            <a:spAutoFit/>
          </a:bodyPr>
          <a:lstStyle/>
          <a:p>
            <a:pPr algn="ctr"/>
            <a:r>
              <a:rPr lang="fr-FR" sz="4000" dirty="0"/>
              <a:t>2</a:t>
            </a:r>
          </a:p>
        </p:txBody>
      </p:sp>
      <p:sp>
        <p:nvSpPr>
          <p:cNvPr id="21" name="ZoneTexte 20">
            <a:extLst>
              <a:ext uri="{FF2B5EF4-FFF2-40B4-BE49-F238E27FC236}">
                <a16:creationId xmlns:a16="http://schemas.microsoft.com/office/drawing/2014/main" id="{779C2302-8A72-455B-A69A-8730B8AC1359}"/>
              </a:ext>
            </a:extLst>
          </p:cNvPr>
          <p:cNvSpPr txBox="1"/>
          <p:nvPr/>
        </p:nvSpPr>
        <p:spPr>
          <a:xfrm>
            <a:off x="1640626" y="3102306"/>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4290045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3856CF1-5170-427E-A354-FC670C5D4430}"/>
              </a:ext>
            </a:extLst>
          </p:cNvPr>
          <p:cNvSpPr txBox="1"/>
          <p:nvPr/>
        </p:nvSpPr>
        <p:spPr>
          <a:xfrm>
            <a:off x="3474816" y="566678"/>
            <a:ext cx="8170877" cy="5724644"/>
          </a:xfrm>
          <a:prstGeom prst="rect">
            <a:avLst/>
          </a:prstGeom>
          <a:noFill/>
        </p:spPr>
        <p:txBody>
          <a:bodyPr wrap="square" rtlCol="0">
            <a:spAutoFit/>
          </a:bodyPr>
          <a:lstStyle/>
          <a:p>
            <a:pPr algn="l" fontAlgn="base"/>
            <a:r>
              <a:rPr lang="fr-FR" sz="2400" b="0" i="0" dirty="0">
                <a:effectLst/>
                <a:latin typeface="Vinci Sans Extra Light" panose="02000000000000000000" pitchFamily="50" charset="0"/>
              </a:rPr>
              <a:t>L’eau de pluie pour la découpe</a:t>
            </a:r>
          </a:p>
          <a:p>
            <a:pPr algn="l" fontAlgn="base"/>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Nous nous rendons compte que l'eau potable est utilisée dans de nombreux usages alors qu'elle pourrait facilement être remplacé par de l'eau "recyclée" - comme l'eau de pluie. La découpe d'un mur ou de l'enrobé peut très bien se faire avec de l'eau de pluie. L'eau utilisée n'a qu'un seul objectif : supprimer l'émission des poussières. L'usage d'une eau "non potable" est donc tout à fait approprié pour cet usage.</a:t>
            </a:r>
          </a:p>
          <a:p>
            <a:pPr algn="l" fontAlgn="base"/>
            <a:r>
              <a:rPr lang="fr-FR" b="0" i="0" dirty="0">
                <a:solidFill>
                  <a:srgbClr val="97BF0D"/>
                </a:solidFill>
                <a:effectLst/>
                <a:latin typeface="Vinci Sans Extra Light" panose="02000000000000000000" pitchFamily="50" charset="0"/>
              </a:rPr>
              <a:t>Afin de répondre à l’objectif Vinci de réduit notre empreinte hydrique.</a:t>
            </a:r>
          </a:p>
          <a:p>
            <a:pPr algn="l" fontAlgn="base"/>
            <a:r>
              <a:rPr lang="fr-FR" b="0" i="0" dirty="0">
                <a:effectLst/>
                <a:latin typeface="Vinci Sans Extra Light" panose="02000000000000000000" pitchFamily="50" charset="0"/>
              </a:rPr>
              <a:t>Nous avons décidé de mettre en place une cuve de récupération d'eau de pluie afin de supprimer l'utilisation de l'eau potable pour des travaux de maçonnerie et le sciage des enrobés. En voyant mes collègues et moi-même remplir des bidons sur le service d'eau potable, je me suis dit qu'il y avait sans doute un autre moyen pour répondre à cet usage. En utilisant la cuve présente dans mon jardin, je me suis dit qu'on pourrait très facilement appliquer cela à l'entreprise. J'ai donc proposé au responsable QSE et au chef d'entreprise d'installer cet équipement pour réutiliser l'eau de pluie.</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Nous avons fait un premier test en utilisant de l'eau de ma propre cuve et vue que cela fonctionnait, l'entreprise à installer rapidement une cuve sur le parc de l'entreprise.</a:t>
            </a:r>
          </a:p>
          <a:p>
            <a:pPr algn="l" fontAlgn="base"/>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https://environment.vinci.com/project/show/7025</a:t>
            </a:r>
          </a:p>
          <a:p>
            <a:endParaRPr lang="fr-FR" dirty="0"/>
          </a:p>
        </p:txBody>
      </p:sp>
      <p:grpSp>
        <p:nvGrpSpPr>
          <p:cNvPr id="8" name="Groupe 7">
            <a:extLst>
              <a:ext uri="{FF2B5EF4-FFF2-40B4-BE49-F238E27FC236}">
                <a16:creationId xmlns:a16="http://schemas.microsoft.com/office/drawing/2014/main" id="{2FE30393-4867-4210-A3B3-38E643398D8F}"/>
              </a:ext>
            </a:extLst>
          </p:cNvPr>
          <p:cNvGrpSpPr/>
          <p:nvPr/>
        </p:nvGrpSpPr>
        <p:grpSpPr>
          <a:xfrm>
            <a:off x="546307" y="394820"/>
            <a:ext cx="2506070" cy="2175119"/>
            <a:chOff x="8381625" y="3574247"/>
            <a:chExt cx="2506070" cy="2175119"/>
          </a:xfrm>
        </p:grpSpPr>
        <p:pic>
          <p:nvPicPr>
            <p:cNvPr id="9" name="Graphique 8">
              <a:extLst>
                <a:ext uri="{FF2B5EF4-FFF2-40B4-BE49-F238E27FC236}">
                  <a16:creationId xmlns:a16="http://schemas.microsoft.com/office/drawing/2014/main" id="{DFAB66E8-61EE-453F-82AC-A82EDD5776D6}"/>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1645852">
              <a:off x="8401659" y="3574247"/>
              <a:ext cx="221417" cy="353314"/>
            </a:xfrm>
            <a:prstGeom prst="rect">
              <a:avLst/>
            </a:prstGeom>
          </p:spPr>
        </p:pic>
        <p:pic>
          <p:nvPicPr>
            <p:cNvPr id="10" name="Graphique 9">
              <a:extLst>
                <a:ext uri="{FF2B5EF4-FFF2-40B4-BE49-F238E27FC236}">
                  <a16:creationId xmlns:a16="http://schemas.microsoft.com/office/drawing/2014/main" id="{C8DB4986-8787-43B2-A501-D313D15AEFAA}"/>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658373" y="4566926"/>
              <a:ext cx="229322" cy="211969"/>
            </a:xfrm>
            <a:prstGeom prst="rect">
              <a:avLst/>
            </a:prstGeom>
          </p:spPr>
        </p:pic>
        <p:sp>
          <p:nvSpPr>
            <p:cNvPr id="11" name="Ellipse 10">
              <a:extLst>
                <a:ext uri="{FF2B5EF4-FFF2-40B4-BE49-F238E27FC236}">
                  <a16:creationId xmlns:a16="http://schemas.microsoft.com/office/drawing/2014/main" id="{48B26A41-9971-4A93-B585-C2CCB2F72303}"/>
                </a:ext>
              </a:extLst>
            </p:cNvPr>
            <p:cNvSpPr/>
            <p:nvPr/>
          </p:nvSpPr>
          <p:spPr>
            <a:xfrm>
              <a:off x="8381625" y="3581119"/>
              <a:ext cx="2174119" cy="2168247"/>
            </a:xfrm>
            <a:prstGeom prst="ellipse">
              <a:avLst/>
            </a:prstGeom>
            <a:solidFill>
              <a:srgbClr val="97BF0D"/>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a:ln>
                  <a:noFill/>
                </a:ln>
                <a:solidFill>
                  <a:srgbClr val="5D5B7C"/>
                </a:solidFill>
                <a:effectLst/>
                <a:uLnTx/>
                <a:uFillTx/>
                <a:latin typeface="Vinci Sans"/>
                <a:ea typeface="+mn-ea"/>
                <a:cs typeface="+mn-cs"/>
              </a:endParaRPr>
            </a:p>
          </p:txBody>
        </p:sp>
        <p:sp>
          <p:nvSpPr>
            <p:cNvPr id="12" name="ZoneTexte 11">
              <a:extLst>
                <a:ext uri="{FF2B5EF4-FFF2-40B4-BE49-F238E27FC236}">
                  <a16:creationId xmlns:a16="http://schemas.microsoft.com/office/drawing/2014/main" id="{FCD20139-2DBA-4D15-B560-28A661F1ABEC}"/>
                </a:ext>
              </a:extLst>
            </p:cNvPr>
            <p:cNvSpPr txBox="1"/>
            <p:nvPr/>
          </p:nvSpPr>
          <p:spPr>
            <a:xfrm>
              <a:off x="8662771" y="4845006"/>
              <a:ext cx="1637562" cy="793220"/>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Préserver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les milieux</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naturels</a:t>
              </a:r>
            </a:p>
          </p:txBody>
        </p:sp>
        <p:pic>
          <p:nvPicPr>
            <p:cNvPr id="13" name="Graphique 12">
              <a:extLst>
                <a:ext uri="{FF2B5EF4-FFF2-40B4-BE49-F238E27FC236}">
                  <a16:creationId xmlns:a16="http://schemas.microsoft.com/office/drawing/2014/main" id="{59C70725-BFEC-4827-9EC9-807EA85954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09307" y="3937212"/>
              <a:ext cx="1133275" cy="792837"/>
            </a:xfrm>
            <a:prstGeom prst="rect">
              <a:avLst/>
            </a:prstGeom>
          </p:spPr>
        </p:pic>
      </p:grpSp>
      <p:sp>
        <p:nvSpPr>
          <p:cNvPr id="14" name="ZoneTexte 13">
            <a:extLst>
              <a:ext uri="{FF2B5EF4-FFF2-40B4-BE49-F238E27FC236}">
                <a16:creationId xmlns:a16="http://schemas.microsoft.com/office/drawing/2014/main" id="{A1B49544-883D-48D2-AF7A-C77AEE221380}"/>
              </a:ext>
            </a:extLst>
          </p:cNvPr>
          <p:cNvSpPr txBox="1"/>
          <p:nvPr/>
        </p:nvSpPr>
        <p:spPr>
          <a:xfrm>
            <a:off x="1286856" y="3429000"/>
            <a:ext cx="693019" cy="731520"/>
          </a:xfrm>
          <a:prstGeom prst="rect">
            <a:avLst/>
          </a:prstGeom>
          <a:solidFill>
            <a:srgbClr val="E3BFDA"/>
          </a:solidFill>
        </p:spPr>
        <p:txBody>
          <a:bodyPr wrap="square" rtlCol="0">
            <a:spAutoFit/>
          </a:bodyPr>
          <a:lstStyle/>
          <a:p>
            <a:pPr algn="ctr"/>
            <a:r>
              <a:rPr lang="fr-FR" sz="4000" dirty="0"/>
              <a:t>1</a:t>
            </a:r>
          </a:p>
        </p:txBody>
      </p:sp>
      <p:sp>
        <p:nvSpPr>
          <p:cNvPr id="15" name="ZoneTexte 14">
            <a:extLst>
              <a:ext uri="{FF2B5EF4-FFF2-40B4-BE49-F238E27FC236}">
                <a16:creationId xmlns:a16="http://schemas.microsoft.com/office/drawing/2014/main" id="{A4849DC4-50E0-47FB-B02D-2BB0386023EB}"/>
              </a:ext>
            </a:extLst>
          </p:cNvPr>
          <p:cNvSpPr txBox="1"/>
          <p:nvPr/>
        </p:nvSpPr>
        <p:spPr>
          <a:xfrm>
            <a:off x="827133" y="4460901"/>
            <a:ext cx="693019" cy="731520"/>
          </a:xfrm>
          <a:prstGeom prst="rect">
            <a:avLst/>
          </a:prstGeom>
          <a:solidFill>
            <a:schemeClr val="bg1">
              <a:lumMod val="75000"/>
            </a:schemeClr>
          </a:solidFill>
        </p:spPr>
        <p:txBody>
          <a:bodyPr wrap="square" rtlCol="0">
            <a:spAutoFit/>
          </a:bodyPr>
          <a:lstStyle/>
          <a:p>
            <a:pPr algn="ctr"/>
            <a:r>
              <a:rPr lang="fr-FR" sz="4000" dirty="0"/>
              <a:t>2</a:t>
            </a:r>
          </a:p>
        </p:txBody>
      </p:sp>
    </p:spTree>
    <p:extLst>
      <p:ext uri="{BB962C8B-B14F-4D97-AF65-F5344CB8AC3E}">
        <p14:creationId xmlns:p14="http://schemas.microsoft.com/office/powerpoint/2010/main" val="105370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DCFDB18-245D-4333-AC03-1350981DF4B2}"/>
              </a:ext>
            </a:extLst>
          </p:cNvPr>
          <p:cNvSpPr/>
          <p:nvPr/>
        </p:nvSpPr>
        <p:spPr>
          <a:xfrm>
            <a:off x="604202" y="2323388"/>
            <a:ext cx="3238347" cy="3312000"/>
          </a:xfrm>
          <a:prstGeom prst="rect">
            <a:avLst/>
          </a:prstGeom>
          <a:blipFill dpi="0" rotWithShape="1">
            <a:blip r:embed="rId2" cstate="print">
              <a:extLst>
                <a:ext uri="{28A0092B-C50C-407E-A947-70E740481C1C}">
                  <a14:useLocalDpi xmlns:a14="http://schemas.microsoft.com/office/drawing/2010/main"/>
                </a:ext>
              </a:extLst>
            </a:blip>
            <a:srcRect/>
            <a:stretch>
              <a:fillRect l="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tIns="54000" rtlCol="0" anchor="ctr"/>
          <a:lstStyle/>
          <a:p>
            <a:pPr algn="ctr" defTabSz="685800">
              <a:defRPr/>
            </a:pPr>
            <a:endParaRPr lang="en-ID" sz="1350" dirty="0">
              <a:solidFill>
                <a:prstClr val="white"/>
              </a:solidFill>
              <a:latin typeface="Vinci Sans" panose="02000000000000000000" pitchFamily="2" charset="77"/>
            </a:endParaRPr>
          </a:p>
        </p:txBody>
      </p:sp>
      <p:sp>
        <p:nvSpPr>
          <p:cNvPr id="54" name="Rectangle 53">
            <a:extLst>
              <a:ext uri="{FF2B5EF4-FFF2-40B4-BE49-F238E27FC236}">
                <a16:creationId xmlns:a16="http://schemas.microsoft.com/office/drawing/2014/main" id="{967A9142-18D8-428B-93ED-7CE2E3FF1A77}"/>
              </a:ext>
            </a:extLst>
          </p:cNvPr>
          <p:cNvSpPr/>
          <p:nvPr/>
        </p:nvSpPr>
        <p:spPr>
          <a:xfrm>
            <a:off x="4307853" y="2323388"/>
            <a:ext cx="3240000" cy="3311999"/>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D" sz="1350" dirty="0">
              <a:solidFill>
                <a:prstClr val="white"/>
              </a:solidFill>
              <a:latin typeface="Vinci Sans" panose="02000000000000000000" pitchFamily="2" charset="77"/>
            </a:endParaRPr>
          </a:p>
        </p:txBody>
      </p:sp>
      <p:sp>
        <p:nvSpPr>
          <p:cNvPr id="30" name="Rectangle 29">
            <a:extLst>
              <a:ext uri="{FF2B5EF4-FFF2-40B4-BE49-F238E27FC236}">
                <a16:creationId xmlns:a16="http://schemas.microsoft.com/office/drawing/2014/main" id="{E3C079F7-8863-4D71-88DA-2A9D0F82D551}"/>
              </a:ext>
            </a:extLst>
          </p:cNvPr>
          <p:cNvSpPr/>
          <p:nvPr/>
        </p:nvSpPr>
        <p:spPr>
          <a:xfrm>
            <a:off x="4343146" y="1141374"/>
            <a:ext cx="3240000" cy="984260"/>
          </a:xfrm>
          <a:prstGeom prst="rect">
            <a:avLst/>
          </a:prstGeom>
          <a:solidFill>
            <a:srgbClr val="88B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31" name="Graphique 30">
            <a:extLst>
              <a:ext uri="{FF2B5EF4-FFF2-40B4-BE49-F238E27FC236}">
                <a16:creationId xmlns:a16="http://schemas.microsoft.com/office/drawing/2014/main" id="{82D6A377-0E7F-452C-B565-4D2A62C5B07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571817" y="1288561"/>
            <a:ext cx="622930" cy="622930"/>
          </a:xfrm>
          <a:prstGeom prst="rect">
            <a:avLst/>
          </a:prstGeom>
        </p:spPr>
      </p:pic>
      <p:grpSp>
        <p:nvGrpSpPr>
          <p:cNvPr id="25" name="Groupe 24">
            <a:extLst>
              <a:ext uri="{FF2B5EF4-FFF2-40B4-BE49-F238E27FC236}">
                <a16:creationId xmlns:a16="http://schemas.microsoft.com/office/drawing/2014/main" id="{2D8FDB43-A67C-4EF7-B521-63D7DB74D3D9}"/>
              </a:ext>
            </a:extLst>
          </p:cNvPr>
          <p:cNvGrpSpPr/>
          <p:nvPr/>
        </p:nvGrpSpPr>
        <p:grpSpPr>
          <a:xfrm>
            <a:off x="602341" y="1151774"/>
            <a:ext cx="3240000" cy="984260"/>
            <a:chOff x="602341" y="1151774"/>
            <a:chExt cx="3240000" cy="984260"/>
          </a:xfrm>
        </p:grpSpPr>
        <p:sp>
          <p:nvSpPr>
            <p:cNvPr id="32" name="Rectangle 31">
              <a:extLst>
                <a:ext uri="{FF2B5EF4-FFF2-40B4-BE49-F238E27FC236}">
                  <a16:creationId xmlns:a16="http://schemas.microsoft.com/office/drawing/2014/main" id="{4FE92A9B-5335-492B-AF46-33F8E90CD412}"/>
                </a:ext>
              </a:extLst>
            </p:cNvPr>
            <p:cNvSpPr/>
            <p:nvPr/>
          </p:nvSpPr>
          <p:spPr>
            <a:xfrm>
              <a:off x="602341" y="1151774"/>
              <a:ext cx="3240000" cy="984260"/>
            </a:xfrm>
            <a:prstGeom prst="rect">
              <a:avLst/>
            </a:prstGeom>
            <a:solidFill>
              <a:srgbClr val="88B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3" name="Rectangle 32">
              <a:extLst>
                <a:ext uri="{FF2B5EF4-FFF2-40B4-BE49-F238E27FC236}">
                  <a16:creationId xmlns:a16="http://schemas.microsoft.com/office/drawing/2014/main" id="{954CD085-D7F2-429F-A8AC-34DE3872ABCA}"/>
                </a:ext>
              </a:extLst>
            </p:cNvPr>
            <p:cNvSpPr/>
            <p:nvPr/>
          </p:nvSpPr>
          <p:spPr>
            <a:xfrm>
              <a:off x="1501099" y="1352964"/>
              <a:ext cx="2081882" cy="646331"/>
            </a:xfrm>
            <a:prstGeom prst="rect">
              <a:avLst/>
            </a:prstGeom>
          </p:spPr>
          <p:txBody>
            <a:bodyPr wrap="square">
              <a:spAutoFit/>
            </a:bodyPr>
            <a:lstStyle/>
            <a:p>
              <a:pPr defTabSz="685783">
                <a:buClr>
                  <a:prstClr val="white"/>
                </a:buClr>
                <a:buSzPct val="100000"/>
                <a:defRPr/>
              </a:pPr>
              <a:r>
                <a:rPr lang="en-GB" b="1" dirty="0">
                  <a:solidFill>
                    <a:schemeClr val="bg1"/>
                  </a:solidFill>
                  <a:latin typeface="Vinci Sans" panose="02000000000000000000" pitchFamily="2" charset="77"/>
                </a:rPr>
                <a:t>EMISSIONS DE GES</a:t>
              </a:r>
            </a:p>
            <a:p>
              <a:pPr defTabSz="685783">
                <a:buClr>
                  <a:prstClr val="white"/>
                </a:buClr>
                <a:buSzPct val="100000"/>
                <a:defRPr/>
              </a:pPr>
              <a:r>
                <a:rPr lang="en-GB" dirty="0">
                  <a:solidFill>
                    <a:schemeClr val="bg1"/>
                  </a:solidFill>
                  <a:latin typeface="Vinci Sans" panose="02000000000000000000" pitchFamily="2" charset="77"/>
                </a:rPr>
                <a:t>(SCOPES 1 &amp; 2) </a:t>
              </a:r>
            </a:p>
          </p:txBody>
        </p:sp>
        <p:pic>
          <p:nvPicPr>
            <p:cNvPr id="34" name="Graphique 33">
              <a:extLst>
                <a:ext uri="{FF2B5EF4-FFF2-40B4-BE49-F238E27FC236}">
                  <a16:creationId xmlns:a16="http://schemas.microsoft.com/office/drawing/2014/main" id="{F785B7D7-45DA-40AB-A2BD-30FA6B981463}"/>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50471" y="1294241"/>
              <a:ext cx="650628" cy="717165"/>
            </a:xfrm>
            <a:prstGeom prst="rect">
              <a:avLst/>
            </a:prstGeom>
          </p:spPr>
        </p:pic>
      </p:grpSp>
      <p:grpSp>
        <p:nvGrpSpPr>
          <p:cNvPr id="22" name="Groupe 21">
            <a:extLst>
              <a:ext uri="{FF2B5EF4-FFF2-40B4-BE49-F238E27FC236}">
                <a16:creationId xmlns:a16="http://schemas.microsoft.com/office/drawing/2014/main" id="{D4541493-442C-4A8E-BE5D-9C2190E0A40A}"/>
              </a:ext>
            </a:extLst>
          </p:cNvPr>
          <p:cNvGrpSpPr/>
          <p:nvPr/>
        </p:nvGrpSpPr>
        <p:grpSpPr>
          <a:xfrm>
            <a:off x="8101529" y="1151774"/>
            <a:ext cx="3240000" cy="984260"/>
            <a:chOff x="7887190" y="1454991"/>
            <a:chExt cx="3240000" cy="984260"/>
          </a:xfrm>
        </p:grpSpPr>
        <p:sp>
          <p:nvSpPr>
            <p:cNvPr id="35" name="Rectangle 34">
              <a:extLst>
                <a:ext uri="{FF2B5EF4-FFF2-40B4-BE49-F238E27FC236}">
                  <a16:creationId xmlns:a16="http://schemas.microsoft.com/office/drawing/2014/main" id="{284E22FF-4E0C-44FD-AB8C-2B11F3316388}"/>
                </a:ext>
              </a:extLst>
            </p:cNvPr>
            <p:cNvSpPr/>
            <p:nvPr/>
          </p:nvSpPr>
          <p:spPr>
            <a:xfrm>
              <a:off x="7887190" y="1454991"/>
              <a:ext cx="3240000" cy="984260"/>
            </a:xfrm>
            <a:prstGeom prst="rect">
              <a:avLst/>
            </a:prstGeom>
            <a:solidFill>
              <a:srgbClr val="88B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40" name="Rectangle 39">
              <a:extLst>
                <a:ext uri="{FF2B5EF4-FFF2-40B4-BE49-F238E27FC236}">
                  <a16:creationId xmlns:a16="http://schemas.microsoft.com/office/drawing/2014/main" id="{0C02F2DE-892E-4BFC-BB40-C92B46A3F518}"/>
                </a:ext>
              </a:extLst>
            </p:cNvPr>
            <p:cNvSpPr/>
            <p:nvPr/>
          </p:nvSpPr>
          <p:spPr>
            <a:xfrm>
              <a:off x="8630603" y="1803826"/>
              <a:ext cx="2448917" cy="410882"/>
            </a:xfrm>
            <a:prstGeom prst="rect">
              <a:avLst/>
            </a:prstGeom>
          </p:spPr>
          <p:txBody>
            <a:bodyPr wrap="square">
              <a:spAutoFit/>
            </a:bodyPr>
            <a:lstStyle/>
            <a:p>
              <a:pPr defTabSz="685783">
                <a:lnSpc>
                  <a:spcPct val="120000"/>
                </a:lnSpc>
                <a:spcBef>
                  <a:spcPct val="20000"/>
                </a:spcBef>
                <a:buClr>
                  <a:srgbClr val="4472C4">
                    <a:lumMod val="75000"/>
                  </a:srgbClr>
                </a:buClr>
                <a:defRPr/>
              </a:pPr>
              <a:r>
                <a:rPr lang="en-GB" b="1" dirty="0">
                  <a:solidFill>
                    <a:schemeClr val="bg1"/>
                  </a:solidFill>
                  <a:latin typeface="Vinci Sans" panose="02000000000000000000" pitchFamily="2" charset="77"/>
                  <a:ea typeface="MS PGothic" panose="020B0600070205080204" pitchFamily="34" charset="-128"/>
                </a:rPr>
                <a:t>EAU ET BIODIVERSITÉ</a:t>
              </a:r>
              <a:endParaRPr lang="en-GB" b="1" dirty="0">
                <a:solidFill>
                  <a:schemeClr val="bg1"/>
                </a:solidFill>
                <a:latin typeface="Vinci Sans" panose="02000000000000000000" pitchFamily="2" charset="77"/>
              </a:endParaRPr>
            </a:p>
          </p:txBody>
        </p:sp>
        <p:pic>
          <p:nvPicPr>
            <p:cNvPr id="41" name="Graphique 40">
              <a:extLst>
                <a:ext uri="{FF2B5EF4-FFF2-40B4-BE49-F238E27FC236}">
                  <a16:creationId xmlns:a16="http://schemas.microsoft.com/office/drawing/2014/main" id="{B36339B3-0CD8-4A8B-A629-1F69BC693D47}"/>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985983" y="1636260"/>
              <a:ext cx="644620" cy="644620"/>
            </a:xfrm>
            <a:prstGeom prst="rect">
              <a:avLst/>
            </a:prstGeom>
          </p:spPr>
        </p:pic>
      </p:grpSp>
      <p:sp>
        <p:nvSpPr>
          <p:cNvPr id="42" name="Rectangle 41">
            <a:extLst>
              <a:ext uri="{FF2B5EF4-FFF2-40B4-BE49-F238E27FC236}">
                <a16:creationId xmlns:a16="http://schemas.microsoft.com/office/drawing/2014/main" id="{052555D1-CCCF-4AF8-8A2F-F9B822E02AD0}"/>
              </a:ext>
            </a:extLst>
          </p:cNvPr>
          <p:cNvSpPr/>
          <p:nvPr/>
        </p:nvSpPr>
        <p:spPr>
          <a:xfrm>
            <a:off x="5511442" y="1470959"/>
            <a:ext cx="1697199" cy="369332"/>
          </a:xfrm>
          <a:prstGeom prst="rect">
            <a:avLst/>
          </a:prstGeom>
        </p:spPr>
        <p:txBody>
          <a:bodyPr wrap="square">
            <a:spAutoFit/>
          </a:bodyPr>
          <a:lstStyle/>
          <a:p>
            <a:pPr>
              <a:defRPr/>
            </a:pPr>
            <a:r>
              <a:rPr lang="en-GB" b="1" dirty="0">
                <a:solidFill>
                  <a:schemeClr val="bg1"/>
                </a:solidFill>
                <a:latin typeface="Vinci Sans" panose="02000000000000000000" pitchFamily="2" charset="77"/>
                <a:ea typeface="MS PGothic" panose="020B0600070205080204" pitchFamily="34" charset="-128"/>
              </a:rPr>
              <a:t>DECHETS</a:t>
            </a:r>
            <a:endParaRPr lang="en-US" b="1" dirty="0">
              <a:solidFill>
                <a:schemeClr val="bg1"/>
              </a:solidFill>
              <a:latin typeface="Vinci Sans" panose="02000000000000000000" pitchFamily="2" charset="77"/>
            </a:endParaRPr>
          </a:p>
        </p:txBody>
      </p:sp>
      <p:sp>
        <p:nvSpPr>
          <p:cNvPr id="43" name="Rectangle 42">
            <a:extLst>
              <a:ext uri="{FF2B5EF4-FFF2-40B4-BE49-F238E27FC236}">
                <a16:creationId xmlns:a16="http://schemas.microsoft.com/office/drawing/2014/main" id="{81530BDC-1386-43EF-8CF9-53DED3A93C58}"/>
              </a:ext>
            </a:extLst>
          </p:cNvPr>
          <p:cNvSpPr/>
          <p:nvPr/>
        </p:nvSpPr>
        <p:spPr>
          <a:xfrm>
            <a:off x="606785" y="2323388"/>
            <a:ext cx="3240000" cy="974094"/>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Groupe 43">
            <a:extLst>
              <a:ext uri="{FF2B5EF4-FFF2-40B4-BE49-F238E27FC236}">
                <a16:creationId xmlns:a16="http://schemas.microsoft.com/office/drawing/2014/main" id="{0226F062-4369-4D8A-B4EC-0029222A5E03}"/>
              </a:ext>
            </a:extLst>
          </p:cNvPr>
          <p:cNvGrpSpPr/>
          <p:nvPr/>
        </p:nvGrpSpPr>
        <p:grpSpPr>
          <a:xfrm>
            <a:off x="612585" y="2344993"/>
            <a:ext cx="3236205" cy="939127"/>
            <a:chOff x="766772" y="2823154"/>
            <a:chExt cx="2659031" cy="771635"/>
          </a:xfrm>
        </p:grpSpPr>
        <p:sp>
          <p:nvSpPr>
            <p:cNvPr id="45" name="Ellipse 44">
              <a:extLst>
                <a:ext uri="{FF2B5EF4-FFF2-40B4-BE49-F238E27FC236}">
                  <a16:creationId xmlns:a16="http://schemas.microsoft.com/office/drawing/2014/main" id="{7FC43A1C-A336-4B8A-8F48-5A81E694F563}"/>
                </a:ext>
              </a:extLst>
            </p:cNvPr>
            <p:cNvSpPr/>
            <p:nvPr/>
          </p:nvSpPr>
          <p:spPr>
            <a:xfrm>
              <a:off x="2657803" y="2826788"/>
              <a:ext cx="768000" cy="768001"/>
            </a:xfrm>
            <a:prstGeom prst="ellipse">
              <a:avLst/>
            </a:prstGeom>
            <a:solidFill>
              <a:schemeClr val="bg1">
                <a:alpha val="48000"/>
              </a:schemeClr>
            </a:solidFill>
            <a:ln w="6350" cap="flat" cmpd="sng" algn="ctr">
              <a:noFill/>
              <a:prstDash val="solid"/>
            </a:ln>
            <a:effectLst/>
          </p:spPr>
          <p:txBody>
            <a:bodyPr anchor="ctr"/>
            <a:lstStyle/>
            <a:p>
              <a:pPr algn="ctr" defTabSz="914355">
                <a:defRPr/>
              </a:pPr>
              <a:endParaRPr lang="fr-FR" sz="1050" kern="0" dirty="0">
                <a:solidFill>
                  <a:prstClr val="white"/>
                </a:solidFill>
                <a:latin typeface="Vinci Sans" panose="02000000000000000000" pitchFamily="2" charset="77"/>
              </a:endParaRPr>
            </a:p>
          </p:txBody>
        </p:sp>
        <p:sp>
          <p:nvSpPr>
            <p:cNvPr id="46" name="ZoneTexte 45">
              <a:extLst>
                <a:ext uri="{FF2B5EF4-FFF2-40B4-BE49-F238E27FC236}">
                  <a16:creationId xmlns:a16="http://schemas.microsoft.com/office/drawing/2014/main" id="{FB652DD6-643D-4A84-9E65-CE3A5D3BAF4C}"/>
                </a:ext>
              </a:extLst>
            </p:cNvPr>
            <p:cNvSpPr txBox="1">
              <a:spLocks noChangeArrowheads="1"/>
            </p:cNvSpPr>
            <p:nvPr/>
          </p:nvSpPr>
          <p:spPr bwMode="auto">
            <a:xfrm>
              <a:off x="2688583" y="3094363"/>
              <a:ext cx="735744" cy="28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defTabSz="685783">
                <a:defRPr/>
              </a:pPr>
              <a:r>
                <a:rPr lang="en-GB" sz="1600" dirty="0">
                  <a:solidFill>
                    <a:prstClr val="black">
                      <a:lumMod val="65000"/>
                      <a:lumOff val="35000"/>
                    </a:prstClr>
                  </a:solidFill>
                  <a:latin typeface="Vinci Sans" panose="02000000000000000000" pitchFamily="2" charset="77"/>
                </a:rPr>
                <a:t>2030</a:t>
              </a:r>
            </a:p>
          </p:txBody>
        </p:sp>
        <p:cxnSp>
          <p:nvCxnSpPr>
            <p:cNvPr id="47" name="Connecteur droit avec flèche 46">
              <a:extLst>
                <a:ext uri="{FF2B5EF4-FFF2-40B4-BE49-F238E27FC236}">
                  <a16:creationId xmlns:a16="http://schemas.microsoft.com/office/drawing/2014/main" id="{CB20E030-49EA-4CF5-ABC1-3E404D3C4BD2}"/>
                </a:ext>
              </a:extLst>
            </p:cNvPr>
            <p:cNvCxnSpPr>
              <a:cxnSpLocks/>
            </p:cNvCxnSpPr>
            <p:nvPr/>
          </p:nvCxnSpPr>
          <p:spPr bwMode="auto">
            <a:xfrm>
              <a:off x="1441294" y="3214125"/>
              <a:ext cx="1376959" cy="0"/>
            </a:xfrm>
            <a:prstGeom prst="straightConnector1">
              <a:avLst/>
            </a:prstGeom>
            <a:noFill/>
            <a:ln w="355600" cap="flat" algn="ctr">
              <a:gradFill>
                <a:gsLst>
                  <a:gs pos="0">
                    <a:srgbClr val="88BC41"/>
                  </a:gs>
                  <a:gs pos="67000">
                    <a:srgbClr val="C2DE76"/>
                  </a:gs>
                </a:gsLst>
                <a:lin ang="18600000" scaled="0"/>
              </a:gradFill>
              <a:bevel/>
              <a:headEnd/>
              <a:tailEnd type="triangle" w="sm" len="sm"/>
            </a:ln>
            <a:extLst>
              <a:ext uri="{909E8E84-426E-40DD-AFC4-6F175D3DCCD1}">
                <a14:hiddenFill xmlns:a14="http://schemas.microsoft.com/office/drawing/2010/main">
                  <a:noFill/>
                </a14:hiddenFill>
              </a:ext>
            </a:extLst>
          </p:spPr>
        </p:cxnSp>
        <p:sp>
          <p:nvSpPr>
            <p:cNvPr id="48" name="ZoneTexte 47">
              <a:extLst>
                <a:ext uri="{FF2B5EF4-FFF2-40B4-BE49-F238E27FC236}">
                  <a16:creationId xmlns:a16="http://schemas.microsoft.com/office/drawing/2014/main" id="{E12AFB81-2101-43A7-80C2-D7A4F56B4881}"/>
                </a:ext>
              </a:extLst>
            </p:cNvPr>
            <p:cNvSpPr txBox="1"/>
            <p:nvPr/>
          </p:nvSpPr>
          <p:spPr>
            <a:xfrm>
              <a:off x="1755421" y="3081699"/>
              <a:ext cx="854865" cy="341394"/>
            </a:xfrm>
            <a:prstGeom prst="rect">
              <a:avLst/>
            </a:prstGeom>
            <a:noFill/>
          </p:spPr>
          <p:txBody>
            <a:bodyPr wrap="square">
              <a:spAutoFit/>
            </a:bodyPr>
            <a:lstStyle/>
            <a:p>
              <a:pPr defTabSz="685783">
                <a:defRPr/>
              </a:pPr>
              <a:r>
                <a:rPr lang="en-GB" sz="2000" b="1" dirty="0">
                  <a:solidFill>
                    <a:prstClr val="white"/>
                  </a:solidFill>
                  <a:latin typeface="Vinci Sans" panose="02000000000000000000" pitchFamily="2" charset="77"/>
                </a:rPr>
                <a:t>- 40%*</a:t>
              </a:r>
            </a:p>
          </p:txBody>
        </p:sp>
        <p:sp>
          <p:nvSpPr>
            <p:cNvPr id="49" name="Ellipse 48">
              <a:extLst>
                <a:ext uri="{FF2B5EF4-FFF2-40B4-BE49-F238E27FC236}">
                  <a16:creationId xmlns:a16="http://schemas.microsoft.com/office/drawing/2014/main" id="{306A8200-1D86-4E18-8BD6-078E87FBE4F9}"/>
                </a:ext>
              </a:extLst>
            </p:cNvPr>
            <p:cNvSpPr/>
            <p:nvPr/>
          </p:nvSpPr>
          <p:spPr>
            <a:xfrm>
              <a:off x="766772" y="2823154"/>
              <a:ext cx="768000" cy="768352"/>
            </a:xfrm>
            <a:prstGeom prst="ellipse">
              <a:avLst/>
            </a:prstGeom>
            <a:solidFill>
              <a:schemeClr val="bg1">
                <a:alpha val="48000"/>
              </a:schemeClr>
            </a:solidFill>
            <a:ln w="6350" cap="flat" cmpd="sng" algn="ctr">
              <a:noFill/>
              <a:prstDash val="solid"/>
            </a:ln>
            <a:effectLst/>
          </p:spPr>
          <p:txBody>
            <a:bodyPr anchor="ctr"/>
            <a:lstStyle/>
            <a:p>
              <a:pPr algn="ctr" defTabSz="914355">
                <a:defRPr/>
              </a:pPr>
              <a:endParaRPr lang="fr-FR" altLang="fr-FR" sz="1050" dirty="0">
                <a:solidFill>
                  <a:prstClr val="black">
                    <a:lumMod val="65000"/>
                    <a:lumOff val="35000"/>
                  </a:prstClr>
                </a:solidFill>
                <a:latin typeface="Vinci Sans" panose="02000000000000000000" pitchFamily="2" charset="77"/>
              </a:endParaRPr>
            </a:p>
          </p:txBody>
        </p:sp>
        <p:sp>
          <p:nvSpPr>
            <p:cNvPr id="50" name="ZoneTexte 49">
              <a:extLst>
                <a:ext uri="{FF2B5EF4-FFF2-40B4-BE49-F238E27FC236}">
                  <a16:creationId xmlns:a16="http://schemas.microsoft.com/office/drawing/2014/main" id="{F41BB310-737A-401E-829B-2AA3175CEF7F}"/>
                </a:ext>
              </a:extLst>
            </p:cNvPr>
            <p:cNvSpPr txBox="1">
              <a:spLocks noChangeArrowheads="1"/>
            </p:cNvSpPr>
            <p:nvPr/>
          </p:nvSpPr>
          <p:spPr bwMode="auto">
            <a:xfrm>
              <a:off x="827901" y="3098276"/>
              <a:ext cx="645741" cy="27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defTabSz="685783">
                <a:defRPr/>
              </a:pPr>
              <a:r>
                <a:rPr lang="en-GB" sz="1600" dirty="0">
                  <a:solidFill>
                    <a:prstClr val="black">
                      <a:lumMod val="65000"/>
                      <a:lumOff val="35000"/>
                    </a:prstClr>
                  </a:solidFill>
                  <a:latin typeface="Vinci Sans" panose="02000000000000000000" pitchFamily="2" charset="77"/>
                </a:rPr>
                <a:t>2020</a:t>
              </a:r>
            </a:p>
          </p:txBody>
        </p:sp>
      </p:grpSp>
      <p:sp>
        <p:nvSpPr>
          <p:cNvPr id="51" name="ZoneTexte 50">
            <a:extLst>
              <a:ext uri="{FF2B5EF4-FFF2-40B4-BE49-F238E27FC236}">
                <a16:creationId xmlns:a16="http://schemas.microsoft.com/office/drawing/2014/main" id="{F25AF6A6-6F44-4737-8EE7-B3948770E119}"/>
              </a:ext>
            </a:extLst>
          </p:cNvPr>
          <p:cNvSpPr txBox="1"/>
          <p:nvPr/>
        </p:nvSpPr>
        <p:spPr>
          <a:xfrm>
            <a:off x="4310436" y="2323388"/>
            <a:ext cx="3240000" cy="993125"/>
          </a:xfrm>
          <a:prstGeom prst="rect">
            <a:avLst/>
          </a:prstGeom>
          <a:solidFill>
            <a:schemeClr val="bg1">
              <a:alpha val="88000"/>
            </a:schemeClr>
          </a:solidFill>
        </p:spPr>
        <p:txBody>
          <a:bodyPr wrap="square" tIns="108000" bIns="108000" rtlCol="0">
            <a:spAutoFit/>
          </a:bodyPr>
          <a:lstStyle/>
          <a:p>
            <a:pPr algn="ctr" defTabSz="685783">
              <a:spcBef>
                <a:spcPct val="20000"/>
              </a:spcBef>
              <a:buClr>
                <a:srgbClr val="4472C4">
                  <a:lumMod val="75000"/>
                </a:srgbClr>
              </a:buClr>
              <a:defRPr/>
            </a:pPr>
            <a:r>
              <a:rPr lang="en-GB" sz="1600" dirty="0">
                <a:solidFill>
                  <a:prstClr val="black">
                    <a:lumMod val="75000"/>
                    <a:lumOff val="25000"/>
                  </a:prstClr>
                </a:solidFill>
                <a:latin typeface="Vinci Sans" panose="02000000000000000000" pitchFamily="2" charset="77"/>
                <a:ea typeface="MS PGothic" panose="020B0600070205080204" pitchFamily="34" charset="-128"/>
              </a:rPr>
              <a:t>Recycler</a:t>
            </a:r>
            <a:r>
              <a:rPr lang="en-GB" sz="1600" dirty="0">
                <a:solidFill>
                  <a:prstClr val="black">
                    <a:lumMod val="75000"/>
                    <a:lumOff val="25000"/>
                  </a:prstClr>
                </a:solidFill>
                <a:latin typeface="Vinci Sans Medium" panose="02000000000000000000" pitchFamily="2" charset="77"/>
                <a:ea typeface="MS PGothic" panose="020B0600070205080204" pitchFamily="34" charset="-128"/>
              </a:rPr>
              <a:t> 80%</a:t>
            </a:r>
            <a:r>
              <a:rPr lang="en-GB" sz="1600" dirty="0">
                <a:solidFill>
                  <a:prstClr val="black">
                    <a:lumMod val="75000"/>
                    <a:lumOff val="25000"/>
                  </a:prstClr>
                </a:solidFill>
                <a:latin typeface="Vinci Sans" panose="02000000000000000000" pitchFamily="2" charset="77"/>
                <a:ea typeface="MS PGothic" panose="020B0600070205080204" pitchFamily="34" charset="-128"/>
              </a:rPr>
              <a:t> de nos déchets inertes</a:t>
            </a:r>
            <a:br>
              <a:rPr lang="en-GB" sz="1600" dirty="0">
                <a:solidFill>
                  <a:prstClr val="black">
                    <a:lumMod val="75000"/>
                    <a:lumOff val="25000"/>
                  </a:prstClr>
                </a:solidFill>
                <a:latin typeface="Vinci Sans" panose="02000000000000000000" pitchFamily="2" charset="77"/>
                <a:ea typeface="MS PGothic" panose="020B0600070205080204" pitchFamily="34" charset="-128"/>
              </a:rPr>
            </a:br>
            <a:r>
              <a:rPr lang="en-GB" sz="1600" dirty="0">
                <a:solidFill>
                  <a:prstClr val="black">
                    <a:lumMod val="75000"/>
                    <a:lumOff val="25000"/>
                  </a:prstClr>
                </a:solidFill>
                <a:latin typeface="Vinci Sans" panose="02000000000000000000" pitchFamily="2" charset="77"/>
                <a:ea typeface="MS PGothic" panose="020B0600070205080204" pitchFamily="34" charset="-128"/>
              </a:rPr>
              <a:t>Traiter / recycler </a:t>
            </a:r>
            <a:r>
              <a:rPr lang="en-GB" sz="1600" dirty="0">
                <a:solidFill>
                  <a:prstClr val="black">
                    <a:lumMod val="75000"/>
                    <a:lumOff val="25000"/>
                  </a:prstClr>
                </a:solidFill>
                <a:latin typeface="Vinci Sans Medium" panose="02000000000000000000" pitchFamily="2" charset="77"/>
                <a:ea typeface="MS PGothic" panose="020B0600070205080204" pitchFamily="34" charset="-128"/>
              </a:rPr>
              <a:t>100%</a:t>
            </a:r>
            <a:br>
              <a:rPr lang="en-GB" sz="1600" dirty="0">
                <a:solidFill>
                  <a:prstClr val="black">
                    <a:lumMod val="75000"/>
                    <a:lumOff val="25000"/>
                  </a:prstClr>
                </a:solidFill>
                <a:latin typeface="Vinci Sans Medium" panose="02000000000000000000" pitchFamily="2" charset="77"/>
                <a:ea typeface="MS PGothic" panose="020B0600070205080204" pitchFamily="34" charset="-128"/>
              </a:rPr>
            </a:br>
            <a:r>
              <a:rPr lang="en-GB" sz="1600" dirty="0">
                <a:solidFill>
                  <a:prstClr val="black">
                    <a:lumMod val="75000"/>
                    <a:lumOff val="25000"/>
                  </a:prstClr>
                </a:solidFill>
                <a:latin typeface="Vinci Sans Medium" panose="02000000000000000000" pitchFamily="2" charset="77"/>
                <a:ea typeface="MS PGothic" panose="020B0600070205080204" pitchFamily="34" charset="-128"/>
              </a:rPr>
              <a:t>de nos déchets dangereux</a:t>
            </a:r>
          </a:p>
        </p:txBody>
      </p:sp>
      <p:sp>
        <p:nvSpPr>
          <p:cNvPr id="52" name="Rectangle 51">
            <a:extLst>
              <a:ext uri="{FF2B5EF4-FFF2-40B4-BE49-F238E27FC236}">
                <a16:creationId xmlns:a16="http://schemas.microsoft.com/office/drawing/2014/main" id="{5D391CF9-BEFB-4EB4-9974-D05761BFAFA5}"/>
              </a:ext>
            </a:extLst>
          </p:cNvPr>
          <p:cNvSpPr>
            <a:spLocks/>
          </p:cNvSpPr>
          <p:nvPr/>
        </p:nvSpPr>
        <p:spPr>
          <a:xfrm>
            <a:off x="8108622" y="2344993"/>
            <a:ext cx="3240000" cy="3311999"/>
          </a:xfrm>
          <a:prstGeom prst="rect">
            <a:avLst/>
          </a:prstGeom>
          <a:blipFill dpi="0" rotWithShape="1">
            <a:blip r:embed="rId10"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D" sz="1350" dirty="0">
              <a:solidFill>
                <a:prstClr val="white"/>
              </a:solidFill>
              <a:latin typeface="Vinci Sans" panose="02000000000000000000" pitchFamily="2" charset="77"/>
            </a:endParaRPr>
          </a:p>
        </p:txBody>
      </p:sp>
      <p:sp>
        <p:nvSpPr>
          <p:cNvPr id="53" name="ZoneTexte 52">
            <a:extLst>
              <a:ext uri="{FF2B5EF4-FFF2-40B4-BE49-F238E27FC236}">
                <a16:creationId xmlns:a16="http://schemas.microsoft.com/office/drawing/2014/main" id="{CC578840-704C-49D9-AD79-AFBD94462246}"/>
              </a:ext>
            </a:extLst>
          </p:cNvPr>
          <p:cNvSpPr txBox="1"/>
          <p:nvPr/>
        </p:nvSpPr>
        <p:spPr>
          <a:xfrm>
            <a:off x="8108212" y="2329005"/>
            <a:ext cx="3240000" cy="956773"/>
          </a:xfrm>
          <a:prstGeom prst="rect">
            <a:avLst/>
          </a:prstGeom>
          <a:solidFill>
            <a:schemeClr val="bg1">
              <a:alpha val="88000"/>
            </a:schemeClr>
          </a:solidFill>
        </p:spPr>
        <p:txBody>
          <a:bodyPr wrap="square" tIns="108000" bIns="108000" rtlCol="0">
            <a:spAutoFit/>
          </a:bodyPr>
          <a:lstStyle/>
          <a:p>
            <a:pPr algn="ctr" defTabSz="685783">
              <a:spcBef>
                <a:spcPct val="20000"/>
              </a:spcBef>
              <a:buClr>
                <a:srgbClr val="4472C4">
                  <a:lumMod val="75000"/>
                </a:srgbClr>
              </a:buClr>
              <a:defRPr/>
            </a:pPr>
            <a:r>
              <a:rPr lang="en-GB" sz="1600" dirty="0">
                <a:solidFill>
                  <a:prstClr val="black">
                    <a:lumMod val="75000"/>
                    <a:lumOff val="25000"/>
                  </a:prstClr>
                </a:solidFill>
                <a:latin typeface="Vinci Sans" panose="02000000000000000000" pitchFamily="2" charset="77"/>
                <a:ea typeface="MS PGothic" panose="020B0600070205080204" pitchFamily="34" charset="-128"/>
              </a:rPr>
              <a:t>Réduire</a:t>
            </a:r>
            <a:br>
              <a:rPr lang="en-GB" sz="1600" dirty="0">
                <a:solidFill>
                  <a:prstClr val="black">
                    <a:lumMod val="75000"/>
                    <a:lumOff val="25000"/>
                  </a:prstClr>
                </a:solidFill>
                <a:latin typeface="Vinci Sans" panose="02000000000000000000" pitchFamily="2" charset="77"/>
                <a:ea typeface="MS PGothic" panose="020B0600070205080204" pitchFamily="34" charset="-128"/>
              </a:rPr>
            </a:br>
            <a:r>
              <a:rPr lang="en-GB" sz="1600" dirty="0">
                <a:solidFill>
                  <a:prstClr val="black">
                    <a:lumMod val="75000"/>
                    <a:lumOff val="25000"/>
                  </a:prstClr>
                </a:solidFill>
                <a:latin typeface="Vinci Sans" panose="02000000000000000000" pitchFamily="2" charset="77"/>
                <a:ea typeface="MS PGothic" panose="020B0600070205080204" pitchFamily="34" charset="-128"/>
              </a:rPr>
              <a:t>notre empreinte </a:t>
            </a:r>
            <a:br>
              <a:rPr lang="en-GB" sz="1600" dirty="0">
                <a:solidFill>
                  <a:prstClr val="black">
                    <a:lumMod val="75000"/>
                    <a:lumOff val="25000"/>
                  </a:prstClr>
                </a:solidFill>
                <a:latin typeface="Vinci Sans" panose="02000000000000000000" pitchFamily="2" charset="77"/>
                <a:ea typeface="MS PGothic" panose="020B0600070205080204" pitchFamily="34" charset="-128"/>
              </a:rPr>
            </a:br>
            <a:r>
              <a:rPr lang="en-GB" sz="1600" dirty="0">
                <a:solidFill>
                  <a:prstClr val="black">
                    <a:lumMod val="75000"/>
                    <a:lumOff val="25000"/>
                  </a:prstClr>
                </a:solidFill>
                <a:latin typeface="Vinci Sans" panose="02000000000000000000" pitchFamily="2" charset="77"/>
                <a:ea typeface="MS PGothic" panose="020B0600070205080204" pitchFamily="34" charset="-128"/>
              </a:rPr>
              <a:t>hydrique</a:t>
            </a:r>
          </a:p>
        </p:txBody>
      </p:sp>
      <p:pic>
        <p:nvPicPr>
          <p:cNvPr id="56" name="Image 55">
            <a:hlinkClick r:id="rId11" action="ppaction://hlinksldjump"/>
            <a:extLst>
              <a:ext uri="{FF2B5EF4-FFF2-40B4-BE49-F238E27FC236}">
                <a16:creationId xmlns:a16="http://schemas.microsoft.com/office/drawing/2014/main" id="{7AD4DFE0-DEDB-485A-B5D8-76CEE04426D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10181" y="5706226"/>
            <a:ext cx="931859" cy="931859"/>
          </a:xfrm>
          <a:prstGeom prst="rect">
            <a:avLst/>
          </a:prstGeom>
        </p:spPr>
      </p:pic>
      <p:pic>
        <p:nvPicPr>
          <p:cNvPr id="57" name="Image 56">
            <a:hlinkClick r:id="rId13" action="ppaction://hlinksldjump"/>
            <a:extLst>
              <a:ext uri="{FF2B5EF4-FFF2-40B4-BE49-F238E27FC236}">
                <a16:creationId xmlns:a16="http://schemas.microsoft.com/office/drawing/2014/main" id="{73A6C3DD-08CF-4240-99CE-C0FE2F8811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5512" y="5727788"/>
            <a:ext cx="931859" cy="931859"/>
          </a:xfrm>
          <a:prstGeom prst="rect">
            <a:avLst/>
          </a:prstGeom>
        </p:spPr>
      </p:pic>
      <p:pic>
        <p:nvPicPr>
          <p:cNvPr id="58" name="Image 57">
            <a:extLst>
              <a:ext uri="{FF2B5EF4-FFF2-40B4-BE49-F238E27FC236}">
                <a16:creationId xmlns:a16="http://schemas.microsoft.com/office/drawing/2014/main" id="{559244CA-9512-4515-8277-8618DD90F3C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13665" y="5727788"/>
            <a:ext cx="931859" cy="931859"/>
          </a:xfrm>
          <a:prstGeom prst="rect">
            <a:avLst/>
          </a:prstGeom>
        </p:spPr>
      </p:pic>
      <p:sp>
        <p:nvSpPr>
          <p:cNvPr id="59" name="ZoneTexte 58">
            <a:extLst>
              <a:ext uri="{FF2B5EF4-FFF2-40B4-BE49-F238E27FC236}">
                <a16:creationId xmlns:a16="http://schemas.microsoft.com/office/drawing/2014/main" id="{C2AB8CEA-C741-48B0-8421-B528463F48B3}"/>
              </a:ext>
            </a:extLst>
          </p:cNvPr>
          <p:cNvSpPr txBox="1"/>
          <p:nvPr/>
        </p:nvSpPr>
        <p:spPr>
          <a:xfrm>
            <a:off x="602341" y="323402"/>
            <a:ext cx="10487475" cy="584775"/>
          </a:xfrm>
          <a:prstGeom prst="rect">
            <a:avLst/>
          </a:prstGeom>
          <a:noFill/>
        </p:spPr>
        <p:txBody>
          <a:bodyPr wrap="square" rtlCol="0">
            <a:spAutoFit/>
          </a:bodyPr>
          <a:lstStyle/>
          <a:p>
            <a:pPr algn="ctr" fontAlgn="base"/>
            <a:r>
              <a:rPr lang="fr-FR" sz="3200" b="1" dirty="0">
                <a:solidFill>
                  <a:srgbClr val="97BF0D"/>
                </a:solidFill>
                <a:effectLst>
                  <a:outerShdw blurRad="38100" dist="38100" dir="2700000" algn="tl">
                    <a:srgbClr val="000000">
                      <a:alpha val="43137"/>
                    </a:srgbClr>
                  </a:outerShdw>
                </a:effectLst>
                <a:latin typeface="Vinci Sans Extra Light" panose="02000000000000000000" pitchFamily="50" charset="0"/>
              </a:rPr>
              <a:t>Retrouver les objectifs environnementaux</a:t>
            </a:r>
            <a:endParaRPr lang="fr-FR" sz="2000" b="0" i="0" dirty="0">
              <a:solidFill>
                <a:srgbClr val="97BF0D"/>
              </a:solidFill>
              <a:effectLst/>
              <a:latin typeface="Vinci Sans Extra Light" panose="02000000000000000000" pitchFamily="50" charset="0"/>
            </a:endParaRPr>
          </a:p>
        </p:txBody>
      </p:sp>
      <p:pic>
        <p:nvPicPr>
          <p:cNvPr id="60" name="Image 59">
            <a:hlinkClick r:id="rId14" action="ppaction://hlinksldjump"/>
            <a:extLst>
              <a:ext uri="{FF2B5EF4-FFF2-40B4-BE49-F238E27FC236}">
                <a16:creationId xmlns:a16="http://schemas.microsoft.com/office/drawing/2014/main" id="{474DAA20-7E20-4813-9C22-9BF808FEBD3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96000" y="5706225"/>
            <a:ext cx="931859" cy="931859"/>
          </a:xfrm>
          <a:prstGeom prst="rect">
            <a:avLst/>
          </a:prstGeom>
        </p:spPr>
      </p:pic>
    </p:spTree>
    <p:extLst>
      <p:ext uri="{BB962C8B-B14F-4D97-AF65-F5344CB8AC3E}">
        <p14:creationId xmlns:p14="http://schemas.microsoft.com/office/powerpoint/2010/main" val="132827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221DFF6F-322A-44FE-AA28-521F0A6E37F1}"/>
              </a:ext>
            </a:extLst>
          </p:cNvPr>
          <p:cNvGrpSpPr/>
          <p:nvPr/>
        </p:nvGrpSpPr>
        <p:grpSpPr>
          <a:xfrm>
            <a:off x="0" y="86628"/>
            <a:ext cx="3657599" cy="3468254"/>
            <a:chOff x="381191" y="418470"/>
            <a:chExt cx="2259804" cy="2168247"/>
          </a:xfrm>
        </p:grpSpPr>
        <p:pic>
          <p:nvPicPr>
            <p:cNvPr id="36" name="Graphique 35">
              <a:extLst>
                <a:ext uri="{FF2B5EF4-FFF2-40B4-BE49-F238E27FC236}">
                  <a16:creationId xmlns:a16="http://schemas.microsoft.com/office/drawing/2014/main" id="{3AFBAD5F-DE01-42D7-9F9E-68B02E90CC79}"/>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1191" y="686989"/>
              <a:ext cx="229322" cy="211969"/>
            </a:xfrm>
            <a:prstGeom prst="rect">
              <a:avLst/>
            </a:prstGeom>
          </p:spPr>
        </p:pic>
        <p:sp>
          <p:nvSpPr>
            <p:cNvPr id="37" name="Ellipse 36">
              <a:extLst>
                <a:ext uri="{FF2B5EF4-FFF2-40B4-BE49-F238E27FC236}">
                  <a16:creationId xmlns:a16="http://schemas.microsoft.com/office/drawing/2014/main" id="{224EF653-9513-4C6C-8B26-0E1DCE4007F7}"/>
                </a:ext>
              </a:extLst>
            </p:cNvPr>
            <p:cNvSpPr/>
            <p:nvPr/>
          </p:nvSpPr>
          <p:spPr>
            <a:xfrm>
              <a:off x="466876" y="418470"/>
              <a:ext cx="2174119" cy="2168247"/>
            </a:xfrm>
            <a:prstGeom prst="ellipse">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dirty="0">
                <a:ln>
                  <a:noFill/>
                </a:ln>
                <a:solidFill>
                  <a:srgbClr val="5D5B7C"/>
                </a:solidFill>
                <a:effectLst/>
                <a:uLnTx/>
                <a:uFillTx/>
                <a:latin typeface="Vinci Sans"/>
                <a:ea typeface="+mn-ea"/>
                <a:cs typeface="+mn-cs"/>
              </a:endParaRPr>
            </a:p>
          </p:txBody>
        </p:sp>
        <p:sp>
          <p:nvSpPr>
            <p:cNvPr id="38" name="ZoneTexte 37">
              <a:extLst>
                <a:ext uri="{FF2B5EF4-FFF2-40B4-BE49-F238E27FC236}">
                  <a16:creationId xmlns:a16="http://schemas.microsoft.com/office/drawing/2014/main" id="{5B108DFC-CE5D-4200-A4E2-0F7C93EF5B49}"/>
                </a:ext>
              </a:extLst>
            </p:cNvPr>
            <p:cNvSpPr txBox="1"/>
            <p:nvPr/>
          </p:nvSpPr>
          <p:spPr>
            <a:xfrm>
              <a:off x="560271" y="1475301"/>
              <a:ext cx="1956464" cy="1022749"/>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Optimiser les ressources grâce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à l’économie</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circulaire</a:t>
              </a:r>
            </a:p>
          </p:txBody>
        </p:sp>
        <p:pic>
          <p:nvPicPr>
            <p:cNvPr id="39" name="Graphique 38">
              <a:extLst>
                <a:ext uri="{FF2B5EF4-FFF2-40B4-BE49-F238E27FC236}">
                  <a16:creationId xmlns:a16="http://schemas.microsoft.com/office/drawing/2014/main" id="{5D2419D0-260B-4FB1-AF15-EFF0CA2237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439" y="664745"/>
              <a:ext cx="1317943" cy="796596"/>
            </a:xfrm>
            <a:prstGeom prst="rect">
              <a:avLst/>
            </a:prstGeom>
          </p:spPr>
        </p:pic>
      </p:grpSp>
      <p:sp>
        <p:nvSpPr>
          <p:cNvPr id="3" name="ZoneTexte 2">
            <a:extLst>
              <a:ext uri="{FF2B5EF4-FFF2-40B4-BE49-F238E27FC236}">
                <a16:creationId xmlns:a16="http://schemas.microsoft.com/office/drawing/2014/main" id="{CF72F233-9BBA-4153-B58D-2370D7A7C3CD}"/>
              </a:ext>
            </a:extLst>
          </p:cNvPr>
          <p:cNvSpPr txBox="1"/>
          <p:nvPr/>
        </p:nvSpPr>
        <p:spPr>
          <a:xfrm>
            <a:off x="3288484" y="418470"/>
            <a:ext cx="8343245" cy="5681042"/>
          </a:xfrm>
          <a:prstGeom prst="rect">
            <a:avLst/>
          </a:prstGeom>
          <a:noFill/>
        </p:spPr>
        <p:txBody>
          <a:bodyPr wrap="square" rtlCol="0">
            <a:spAutoFit/>
          </a:bodyPr>
          <a:lstStyle/>
          <a:p>
            <a:pPr>
              <a:lnSpc>
                <a:spcPts val="1500"/>
              </a:lnSpc>
              <a:spcAft>
                <a:spcPts val="800"/>
              </a:spcAft>
            </a:pPr>
            <a:r>
              <a:rPr lang="fr-FR" sz="2800" b="1" i="0" dirty="0">
                <a:solidFill>
                  <a:srgbClr val="00B0F0"/>
                </a:solidFill>
                <a:effectLst>
                  <a:outerShdw blurRad="38100" dist="38100" dir="2700000" algn="tl">
                    <a:srgbClr val="000000">
                      <a:alpha val="43137"/>
                    </a:srgbClr>
                  </a:outerShdw>
                </a:effectLst>
                <a:latin typeface="Vinci Sans Extra Light" panose="02000000000000000000" pitchFamily="50" charset="0"/>
              </a:rPr>
              <a:t>Optimiser les ressources grâce à l'économie circulaire</a:t>
            </a:r>
          </a:p>
          <a:p>
            <a:pPr algn="l" fontAlgn="base"/>
            <a:r>
              <a:rPr lang="fr-FR" b="0" i="0" dirty="0">
                <a:effectLst/>
                <a:latin typeface="Vinci Sans Extra Light" panose="02000000000000000000" pitchFamily="50" charset="0"/>
              </a:rPr>
              <a:t>Les ressources de la planète s’amenuisent ! Il est urgent d’enrayer la raréfaction des ressources naturelles dont nos activités dépendent. Comment y arriver ? En adaptant une démarche d'éco-conception, une approche systémique et territoriale et des méthodes inclusives et collaboratives.</a:t>
            </a:r>
          </a:p>
          <a:p>
            <a:pPr algn="l" fontAlgn="base"/>
            <a:br>
              <a:rPr lang="fr-FR" b="0" i="0" dirty="0">
                <a:effectLst/>
                <a:latin typeface="Vinci Sans Extra Light" panose="02000000000000000000" pitchFamily="50" charset="0"/>
              </a:rPr>
            </a:br>
            <a:r>
              <a:rPr lang="fr-FR" b="0" i="0" dirty="0">
                <a:effectLst/>
                <a:latin typeface="Vinci Sans Extra Light" panose="02000000000000000000" pitchFamily="50" charset="0"/>
              </a:rPr>
              <a:t>Pour cela, nous nous concentrons sur trois objectifs :</a:t>
            </a:r>
          </a:p>
          <a:p>
            <a:pPr algn="l" fontAlgn="base">
              <a:buFont typeface="Arial" panose="020B0604020202020204" pitchFamily="34" charset="0"/>
              <a:buChar char="•"/>
            </a:pPr>
            <a:r>
              <a:rPr lang="fr-FR" b="1" i="0" dirty="0">
                <a:solidFill>
                  <a:srgbClr val="0563C1"/>
                </a:solidFill>
                <a:effectLst/>
                <a:latin typeface="Vinci Sans Extra Light" panose="02000000000000000000" pitchFamily="50" charset="0"/>
                <a:hlinkClick r:id="rId6" action="ppaction://hlinksldjump">
                  <a:extLst>
                    <a:ext uri="{A12FA001-AC4F-418D-AE19-62706E023703}">
                      <ahyp:hlinkClr xmlns:ahyp="http://schemas.microsoft.com/office/drawing/2018/hyperlinkcolor" val="tx"/>
                    </a:ext>
                  </a:extLst>
                </a:hlinkClick>
              </a:rPr>
              <a:t>améliorer le tri</a:t>
            </a:r>
            <a:r>
              <a:rPr lang="fr-FR" b="0" i="0" dirty="0">
                <a:effectLst/>
                <a:latin typeface="Vinci Sans Extra Light" panose="02000000000000000000" pitchFamily="50" charset="0"/>
                <a:hlinkClick r:id="rId6" action="ppaction://hlinksldjump">
                  <a:extLst>
                    <a:ext uri="{A12FA001-AC4F-418D-AE19-62706E023703}">
                      <ahyp:hlinkClr xmlns:ahyp="http://schemas.microsoft.com/office/drawing/2018/hyperlinkcolor" val="tx"/>
                    </a:ext>
                  </a:extLst>
                </a:hlinkClick>
              </a:rPr>
              <a:t> pour systématiser la valorisation des déchets ;</a:t>
            </a:r>
            <a:endParaRPr lang="fr-FR" b="0" i="0" dirty="0">
              <a:effectLst/>
              <a:latin typeface="Vinci Sans Extra Light" panose="02000000000000000000" pitchFamily="50" charset="0"/>
            </a:endParaRPr>
          </a:p>
          <a:p>
            <a:pPr algn="l" fontAlgn="base">
              <a:buFont typeface="Arial" panose="020B0604020202020204" pitchFamily="34" charset="0"/>
              <a:buChar char="•"/>
            </a:pPr>
            <a:r>
              <a:rPr lang="fr-FR" b="0" i="0" dirty="0">
                <a:effectLst/>
                <a:latin typeface="Vinci Sans Extra Light" panose="02000000000000000000" pitchFamily="50" charset="0"/>
              </a:rPr>
              <a:t>favoriser les techniques et </a:t>
            </a:r>
            <a:r>
              <a:rPr lang="fr-FR" b="1" i="0" dirty="0">
                <a:effectLst/>
                <a:latin typeface="Vinci Sans Extra Light" panose="02000000000000000000" pitchFamily="50" charset="0"/>
              </a:rPr>
              <a:t>matériaux sobres en ressources naturelles ;</a:t>
            </a:r>
            <a:endParaRPr lang="fr-FR" b="0" i="0" dirty="0">
              <a:effectLst/>
              <a:latin typeface="Vinci Sans Extra Light" panose="02000000000000000000" pitchFamily="50" charset="0"/>
            </a:endParaRPr>
          </a:p>
          <a:p>
            <a:pPr algn="l" fontAlgn="base">
              <a:buFont typeface="Arial" panose="020B0604020202020204" pitchFamily="34" charset="0"/>
              <a:buChar char="•"/>
            </a:pPr>
            <a:r>
              <a:rPr lang="fr-FR" b="1" i="0" dirty="0">
                <a:solidFill>
                  <a:srgbClr val="954F72"/>
                </a:solidFill>
                <a:effectLst/>
                <a:latin typeface="Vinci Sans Extra Light" panose="02000000000000000000" pitchFamily="50" charset="0"/>
                <a:hlinkClick r:id="rId7" action="ppaction://hlinksldjump">
                  <a:extLst>
                    <a:ext uri="{A12FA001-AC4F-418D-AE19-62706E023703}">
                      <ahyp:hlinkClr xmlns:ahyp="http://schemas.microsoft.com/office/drawing/2018/hyperlinkcolor" val="tx"/>
                    </a:ext>
                  </a:extLst>
                </a:hlinkClick>
              </a:rPr>
              <a:t>limiter l'extraction de matériaux primaires</a:t>
            </a:r>
            <a:r>
              <a:rPr lang="fr-FR" b="0" i="0" dirty="0">
                <a:effectLst/>
                <a:latin typeface="Vinci Sans Extra Light" panose="02000000000000000000" pitchFamily="50" charset="0"/>
                <a:hlinkClick r:id="rId7" action="ppaction://hlinksldjump">
                  <a:extLst>
                    <a:ext uri="{A12FA001-AC4F-418D-AE19-62706E023703}">
                      <ahyp:hlinkClr xmlns:ahyp="http://schemas.microsoft.com/office/drawing/2018/hyperlinkcolor" val="tx"/>
                    </a:ext>
                  </a:extLst>
                </a:hlinkClick>
              </a:rPr>
              <a:t> en favorisant l’emploi de matériaux recyclés. </a:t>
            </a:r>
            <a:endParaRPr lang="fr-FR" b="0" i="0" dirty="0">
              <a:effectLst/>
              <a:latin typeface="Vinci Sans Extra Light" panose="02000000000000000000" pitchFamily="50" charset="0"/>
            </a:endParaRPr>
          </a:p>
          <a:p>
            <a:pPr algn="l" fontAlgn="base">
              <a:buFont typeface="Arial" panose="020B0604020202020204" pitchFamily="34" charset="0"/>
              <a:buChar char="•"/>
            </a:pPr>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Ses enjeux de mise en œuvre passent notamment par des partages de bonnes pratiques et de la mise en place de projets transverses et communs.</a:t>
            </a:r>
          </a:p>
          <a:p>
            <a:pPr algn="l" fontAlgn="base"/>
            <a:endParaRPr lang="fr-FR" dirty="0">
              <a:latin typeface="Vinci Sans Extra Light" panose="02000000000000000000" pitchFamily="50" charset="0"/>
            </a:endParaRPr>
          </a:p>
          <a:p>
            <a:pPr algn="l" fontAlgn="base"/>
            <a:r>
              <a:rPr lang="fr-FR" dirty="0">
                <a:latin typeface="Vinci Sans Extra Light" panose="02000000000000000000" pitchFamily="50" charset="0"/>
              </a:rPr>
              <a:t>Pour cela, nous nous basons sur les trois étapes de l’économie circulaire : </a:t>
            </a:r>
          </a:p>
          <a:p>
            <a:pPr algn="l" fontAlgn="base"/>
            <a:r>
              <a:rPr lang="fr-FR" dirty="0">
                <a:latin typeface="Vinci Sans Extra Light" panose="02000000000000000000" pitchFamily="50" charset="0"/>
              </a:rPr>
              <a:t>réutilisation, réemploi et recyclage.</a:t>
            </a:r>
          </a:p>
          <a:p>
            <a:pPr algn="l" fontAlgn="base"/>
            <a:endParaRPr lang="fr-FR" dirty="0">
              <a:latin typeface="Vinci Sans Extra Light" panose="02000000000000000000" pitchFamily="50" charset="0"/>
            </a:endParaRPr>
          </a:p>
          <a:p>
            <a:pPr algn="l" fontAlgn="base"/>
            <a:r>
              <a:rPr lang="fr-FR" dirty="0">
                <a:latin typeface="Vinci Sans Extra Light" panose="02000000000000000000" pitchFamily="50" charset="0"/>
                <a:hlinkClick r:id="rId8" action="ppaction://hlinksldjump"/>
              </a:rPr>
              <a:t>Et n’oubliez pas, le meilleur déchet, c’est celui que l’on ne créé pas! </a:t>
            </a:r>
            <a:endParaRPr lang="fr-FR" dirty="0">
              <a:latin typeface="Vinci Sans Extra Light" panose="02000000000000000000" pitchFamily="50" charset="0"/>
            </a:endParaRPr>
          </a:p>
          <a:p>
            <a:pPr algn="l" fontAlgn="base"/>
            <a:endParaRPr lang="fr-FR" dirty="0">
              <a:latin typeface="Vinci Sans Extra Light" panose="02000000000000000000" pitchFamily="50" charset="0"/>
            </a:endParaRPr>
          </a:p>
          <a:p>
            <a:pPr algn="l" fontAlgn="base"/>
            <a:r>
              <a:rPr lang="fr-FR" dirty="0">
                <a:latin typeface="Vinci Sans Extra Light" panose="02000000000000000000" pitchFamily="50" charset="0"/>
                <a:hlinkClick r:id="rId9" action="ppaction://hlinksldjump"/>
              </a:rPr>
              <a:t>Limiter la consommation des ressources naturelles </a:t>
            </a:r>
            <a:endParaRPr lang="fr-FR" dirty="0">
              <a:latin typeface="Vinci Sans Extra Light" panose="02000000000000000000" pitchFamily="50" charset="0"/>
            </a:endParaRPr>
          </a:p>
          <a:p>
            <a:endParaRPr lang="fr-FR" sz="2000" dirty="0">
              <a:highlight>
                <a:srgbClr val="FFFF00"/>
              </a:highlight>
              <a:latin typeface="Vinci Sans Extra Light" panose="02000000000000000000" pitchFamily="50" charset="0"/>
            </a:endParaRPr>
          </a:p>
        </p:txBody>
      </p:sp>
      <p:sp>
        <p:nvSpPr>
          <p:cNvPr id="21" name="Émoticône 20">
            <a:hlinkClick r:id="rId10" action="ppaction://hlinksldjump"/>
            <a:extLst>
              <a:ext uri="{FF2B5EF4-FFF2-40B4-BE49-F238E27FC236}">
                <a16:creationId xmlns:a16="http://schemas.microsoft.com/office/drawing/2014/main" id="{8767B67F-FAEC-489E-A28A-CDCBCD147333}"/>
              </a:ext>
            </a:extLst>
          </p:cNvPr>
          <p:cNvSpPr/>
          <p:nvPr/>
        </p:nvSpPr>
        <p:spPr>
          <a:xfrm>
            <a:off x="8882616" y="1938931"/>
            <a:ext cx="268447" cy="24328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8706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85E115D6-8E39-4DCA-9D82-9F74955F10F4}"/>
              </a:ext>
            </a:extLst>
          </p:cNvPr>
          <p:cNvGrpSpPr/>
          <p:nvPr/>
        </p:nvGrpSpPr>
        <p:grpSpPr>
          <a:xfrm>
            <a:off x="9153625" y="4013735"/>
            <a:ext cx="2929753" cy="2844265"/>
            <a:chOff x="381191" y="418470"/>
            <a:chExt cx="2259804" cy="2168247"/>
          </a:xfrm>
        </p:grpSpPr>
        <p:pic>
          <p:nvPicPr>
            <p:cNvPr id="9" name="Graphique 8">
              <a:extLst>
                <a:ext uri="{FF2B5EF4-FFF2-40B4-BE49-F238E27FC236}">
                  <a16:creationId xmlns:a16="http://schemas.microsoft.com/office/drawing/2014/main" id="{AB487850-EA41-4880-B49A-7F7CC9263A6D}"/>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1191" y="686989"/>
              <a:ext cx="229322" cy="211969"/>
            </a:xfrm>
            <a:prstGeom prst="rect">
              <a:avLst/>
            </a:prstGeom>
          </p:spPr>
        </p:pic>
        <p:sp>
          <p:nvSpPr>
            <p:cNvPr id="10" name="Ellipse 9">
              <a:extLst>
                <a:ext uri="{FF2B5EF4-FFF2-40B4-BE49-F238E27FC236}">
                  <a16:creationId xmlns:a16="http://schemas.microsoft.com/office/drawing/2014/main" id="{D371D1A5-59E0-40E4-BA4C-0438DFE06E4C}"/>
                </a:ext>
              </a:extLst>
            </p:cNvPr>
            <p:cNvSpPr/>
            <p:nvPr/>
          </p:nvSpPr>
          <p:spPr>
            <a:xfrm>
              <a:off x="466876" y="418470"/>
              <a:ext cx="2174119" cy="2168247"/>
            </a:xfrm>
            <a:prstGeom prst="ellipse">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dirty="0">
                <a:ln>
                  <a:noFill/>
                </a:ln>
                <a:solidFill>
                  <a:srgbClr val="5D5B7C"/>
                </a:solidFill>
                <a:effectLst/>
                <a:uLnTx/>
                <a:uFillTx/>
                <a:latin typeface="Vinci Sans"/>
                <a:ea typeface="+mn-ea"/>
                <a:cs typeface="+mn-cs"/>
              </a:endParaRPr>
            </a:p>
          </p:txBody>
        </p:sp>
        <p:sp>
          <p:nvSpPr>
            <p:cNvPr id="11" name="ZoneTexte 10">
              <a:extLst>
                <a:ext uri="{FF2B5EF4-FFF2-40B4-BE49-F238E27FC236}">
                  <a16:creationId xmlns:a16="http://schemas.microsoft.com/office/drawing/2014/main" id="{72998C00-62A6-4271-A35D-D738D12F7ACD}"/>
                </a:ext>
              </a:extLst>
            </p:cNvPr>
            <p:cNvSpPr txBox="1"/>
            <p:nvPr/>
          </p:nvSpPr>
          <p:spPr>
            <a:xfrm>
              <a:off x="560271" y="1475301"/>
              <a:ext cx="1956464" cy="1022749"/>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Optimiser les ressources grâce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à l’économie</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circulaire</a:t>
              </a:r>
            </a:p>
          </p:txBody>
        </p:sp>
        <p:pic>
          <p:nvPicPr>
            <p:cNvPr id="12" name="Graphique 11">
              <a:extLst>
                <a:ext uri="{FF2B5EF4-FFF2-40B4-BE49-F238E27FC236}">
                  <a16:creationId xmlns:a16="http://schemas.microsoft.com/office/drawing/2014/main" id="{5839FF77-3559-4BE7-B5D3-AA5D1A3312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439" y="664745"/>
              <a:ext cx="1317943" cy="796596"/>
            </a:xfrm>
            <a:prstGeom prst="rect">
              <a:avLst/>
            </a:prstGeom>
          </p:spPr>
        </p:pic>
      </p:grpSp>
      <p:sp>
        <p:nvSpPr>
          <p:cNvPr id="3" name="ZoneTexte 2">
            <a:extLst>
              <a:ext uri="{FF2B5EF4-FFF2-40B4-BE49-F238E27FC236}">
                <a16:creationId xmlns:a16="http://schemas.microsoft.com/office/drawing/2014/main" id="{CF72F233-9BBA-4153-B58D-2370D7A7C3CD}"/>
              </a:ext>
            </a:extLst>
          </p:cNvPr>
          <p:cNvSpPr txBox="1"/>
          <p:nvPr/>
        </p:nvSpPr>
        <p:spPr>
          <a:xfrm>
            <a:off x="232882" y="0"/>
            <a:ext cx="10025911" cy="6647974"/>
          </a:xfrm>
          <a:prstGeom prst="rect">
            <a:avLst/>
          </a:prstGeom>
          <a:noFill/>
        </p:spPr>
        <p:txBody>
          <a:bodyPr wrap="square" rtlCol="0">
            <a:spAutoFit/>
          </a:bodyPr>
          <a:lstStyle/>
          <a:p>
            <a:r>
              <a:rPr lang="fr-FR" sz="2400" b="1" dirty="0">
                <a:effectLst/>
                <a:highlight>
                  <a:srgbClr val="00B0F0"/>
                </a:highlight>
                <a:latin typeface="Vinci Sans Extra Light" panose="02000000000000000000" pitchFamily="50" charset="0"/>
                <a:ea typeface="Times New Roman" panose="02020603050405020304" pitchFamily="18" charset="0"/>
                <a:cs typeface="Times New Roman" panose="02020603050405020304" pitchFamily="18" charset="0"/>
              </a:rPr>
              <a:t>Une bombe de peinture réutilisable</a:t>
            </a:r>
            <a:r>
              <a:rPr lang="fr-FR" sz="2400" b="1" dirty="0">
                <a:effectLst/>
                <a:latin typeface="Vinci Sans Extra Light" panose="02000000000000000000" pitchFamily="50" charset="0"/>
                <a:ea typeface="Times New Roman" panose="02020603050405020304" pitchFamily="18" charset="0"/>
                <a:cs typeface="Times New Roman" panose="02020603050405020304" pitchFamily="18" charset="0"/>
              </a:rPr>
              <a:t>, pour réduire largement l’usage des bombes aérosols et par conséquent les déchets générés par les marquages au sol.</a:t>
            </a:r>
            <a:endParaRPr lang="fr-FR" sz="2400" b="1" dirty="0">
              <a:effectLst/>
              <a:latin typeface="Vinci Sans Extra Light" panose="02000000000000000000" pitchFamily="50" charset="0"/>
              <a:ea typeface="Calibri" panose="020F0502020204030204" pitchFamily="34" charset="0"/>
              <a:cs typeface="Times New Roman" panose="02020603050405020304" pitchFamily="18" charset="0"/>
            </a:endParaRPr>
          </a:p>
          <a:p>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Dans le cadre du chantier du Tramway à Angers, nous avons constaté l'importante consommation en traceurs aérosol de chantier, et nous avons pris conscience de la masse de déchet aérosol généré ainsi que son coût de recyclage.</a:t>
            </a:r>
            <a:endParaRPr lang="fr-FR" dirty="0">
              <a:effectLst/>
              <a:latin typeface="Vinci Sans Extra Light" panose="02000000000000000000" pitchFamily="50" charset="0"/>
              <a:ea typeface="Calibri" panose="020F0502020204030204" pitchFamily="34" charset="0"/>
              <a:cs typeface="Times New Roman" panose="02020603050405020304" pitchFamily="18" charset="0"/>
            </a:endParaRPr>
          </a:p>
          <a:p>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Ainsi, une problématique s'offre à nous : quelle solution alternative pourrions-nous avoir pour réduire la masse de déchet dangereux généré avec l'utilisation des aérosols de chantier à 0 kg?</a:t>
            </a:r>
            <a:endParaRPr lang="fr-FR" dirty="0">
              <a:effectLst/>
              <a:latin typeface="Vinci Sans Extra Light" panose="02000000000000000000" pitchFamily="50" charset="0"/>
              <a:ea typeface="Calibri" panose="020F0502020204030204" pitchFamily="34" charset="0"/>
              <a:cs typeface="Times New Roman" panose="02020603050405020304" pitchFamily="18" charset="0"/>
            </a:endParaRPr>
          </a:p>
          <a:p>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Recycler c'est bien, mais ne pas avoir besoin de recycler parce qu'on ne produit plus de déchet c'est mieux !</a:t>
            </a:r>
            <a:endParaRPr lang="fr-FR" dirty="0">
              <a:effectLst/>
              <a:latin typeface="Vinci Sans Extra Light" panose="02000000000000000000" pitchFamily="50" charset="0"/>
              <a:ea typeface="Calibri" panose="020F0502020204030204" pitchFamily="34" charset="0"/>
              <a:cs typeface="Times New Roman" panose="02020603050405020304" pitchFamily="18" charset="0"/>
            </a:endParaRPr>
          </a:p>
          <a:p>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Le chantier n'étant pas terminé, nous n'avons pas le recul permettant de mettre en évidence la quantité de déchet produite. Nous avons donc pris les données de notre agence :</a:t>
            </a:r>
            <a:endParaRPr lang="fr-FR" dirty="0">
              <a:effectLst/>
              <a:latin typeface="Vinci Sans Extra Light" panose="02000000000000000000" pitchFamily="50" charset="0"/>
              <a:ea typeface="Calibri" panose="020F0502020204030204" pitchFamily="34" charset="0"/>
              <a:cs typeface="Times New Roman" panose="02020603050405020304" pitchFamily="18" charset="0"/>
            </a:endParaRPr>
          </a:p>
          <a:p>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Près de 3000 bombes aérosol par an, de contenance annoncée 500ml et de masse à vide 120 g</a:t>
            </a:r>
            <a:b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br>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Au moins 360kg de déchets de déchets dangereux générée par agence et par an</a:t>
            </a:r>
            <a:b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br>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Un minimum de 52 To de déchet d'aérosol par an pour les 145 agences EUROVIA en France.</a:t>
            </a:r>
            <a:b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br>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Grace à notre dispositif, nous avons l'ambition de réduire cette quantité de déchet à 0kg </a:t>
            </a:r>
            <a:r>
              <a:rPr lang="fr-FR" dirty="0">
                <a:solidFill>
                  <a:srgbClr val="97BF0D"/>
                </a:solidFill>
                <a:effectLst/>
                <a:latin typeface="Vinci Sans Extra Light" panose="02000000000000000000" pitchFamily="50" charset="0"/>
                <a:ea typeface="Times New Roman" panose="02020603050405020304" pitchFamily="18" charset="0"/>
                <a:cs typeface="Times New Roman" panose="02020603050405020304" pitchFamily="18" charset="0"/>
              </a:rPr>
              <a:t>et c’est mieux que l’ambition de retraiter 100% des déchets dangereux!</a:t>
            </a:r>
            <a:endParaRPr lang="fr-FR" dirty="0">
              <a:solidFill>
                <a:srgbClr val="97BF0D"/>
              </a:solidFill>
              <a:effectLst/>
              <a:latin typeface="Vinci Sans Extra Light" panose="02000000000000000000" pitchFamily="50" charset="0"/>
              <a:ea typeface="Calibri" panose="020F0502020204030204" pitchFamily="34" charset="0"/>
              <a:cs typeface="Times New Roman" panose="02020603050405020304" pitchFamily="18" charset="0"/>
            </a:endParaRPr>
          </a:p>
          <a:p>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D'un point de vue environnementale, éco-traceur est une REVOLUTION. </a:t>
            </a:r>
            <a:endParaRPr lang="fr-FR" dirty="0">
              <a:effectLst/>
              <a:latin typeface="Vinci Sans Extra Light" panose="02000000000000000000" pitchFamily="50" charset="0"/>
              <a:ea typeface="Calibri" panose="020F0502020204030204" pitchFamily="34" charset="0"/>
              <a:cs typeface="Times New Roman" panose="02020603050405020304" pitchFamily="18" charset="0"/>
            </a:endParaRPr>
          </a:p>
          <a:p>
            <a:r>
              <a:rPr lang="fr-FR" dirty="0">
                <a:effectLst/>
                <a:latin typeface="Vinci Sans Extra Light" panose="02000000000000000000" pitchFamily="50" charset="0"/>
                <a:ea typeface="Times New Roman" panose="02020603050405020304" pitchFamily="18" charset="0"/>
                <a:cs typeface="Times New Roman" panose="02020603050405020304" pitchFamily="18" charset="0"/>
              </a:rPr>
              <a:t>En effet, la véritable valeur environnementale de ce projet repose sur la réduction des GES par la suppression des besoins en recyclage des aérosols existants. Eco-traceur permet notamment de réduire les émissions de GES à travers la suppression :</a:t>
            </a:r>
            <a:endParaRPr lang="fr-FR" dirty="0">
              <a:effectLst/>
              <a:latin typeface="Vinci Sans Extra Light" panose="02000000000000000000" pitchFamily="50" charset="0"/>
              <a:ea typeface="Calibri" panose="020F0502020204030204" pitchFamily="34" charset="0"/>
              <a:cs typeface="Times New Roman" panose="02020603050405020304" pitchFamily="18" charset="0"/>
            </a:endParaRPr>
          </a:p>
          <a:p>
            <a:r>
              <a:rPr lang="fr-FR" dirty="0">
                <a:effectLst/>
                <a:latin typeface="Vinci Sans Extra Light" panose="02000000000000000000" pitchFamily="50" charset="0"/>
                <a:ea typeface="Times New Roman" panose="02020603050405020304" pitchFamily="18" charset="0"/>
              </a:rPr>
              <a:t>de la fabrication massive de traceurs à usage unique</a:t>
            </a:r>
            <a:br>
              <a:rPr lang="fr-FR" dirty="0">
                <a:effectLst/>
                <a:latin typeface="Vinci Sans Extra Light" panose="02000000000000000000" pitchFamily="50" charset="0"/>
                <a:ea typeface="Times New Roman" panose="02020603050405020304" pitchFamily="18" charset="0"/>
              </a:rPr>
            </a:br>
            <a:r>
              <a:rPr lang="fr-FR" dirty="0">
                <a:effectLst/>
                <a:latin typeface="Vinci Sans Extra Light" panose="02000000000000000000" pitchFamily="50" charset="0"/>
                <a:ea typeface="Times New Roman" panose="02020603050405020304" pitchFamily="18" charset="0"/>
              </a:rPr>
              <a:t>du transport pour la distribution des ces traceurs (plus il y a de traceurs plus il y a de transport)</a:t>
            </a:r>
            <a:br>
              <a:rPr lang="fr-FR" dirty="0">
                <a:effectLst/>
                <a:latin typeface="Vinci Sans Extra Light" panose="02000000000000000000" pitchFamily="50" charset="0"/>
                <a:ea typeface="Times New Roman" panose="02020603050405020304" pitchFamily="18" charset="0"/>
              </a:rPr>
            </a:br>
            <a:r>
              <a:rPr lang="fr-FR" dirty="0">
                <a:effectLst/>
                <a:latin typeface="Vinci Sans Extra Light" panose="02000000000000000000" pitchFamily="50" charset="0"/>
                <a:ea typeface="Times New Roman" panose="02020603050405020304" pitchFamily="18" charset="0"/>
              </a:rPr>
              <a:t>du transport vers les sites de recyclage</a:t>
            </a:r>
            <a:br>
              <a:rPr lang="fr-FR" dirty="0">
                <a:effectLst/>
                <a:latin typeface="Vinci Sans Extra Light" panose="02000000000000000000" pitchFamily="50" charset="0"/>
                <a:ea typeface="Times New Roman" panose="02020603050405020304" pitchFamily="18" charset="0"/>
              </a:rPr>
            </a:br>
            <a:r>
              <a:rPr lang="fr-FR" dirty="0">
                <a:effectLst/>
                <a:latin typeface="Vinci Sans Extra Light" panose="02000000000000000000" pitchFamily="50" charset="0"/>
                <a:ea typeface="Times New Roman" panose="02020603050405020304" pitchFamily="18" charset="0"/>
              </a:rPr>
              <a:t>du recyclage des aérosols (voir annexe étape de recyclage d'un aérosol)</a:t>
            </a:r>
            <a:endParaRPr lang="fr-FR" dirty="0">
              <a:latin typeface="Vinci Sans Extra Light" panose="02000000000000000000" pitchFamily="50" charset="0"/>
            </a:endParaRPr>
          </a:p>
        </p:txBody>
      </p:sp>
      <p:sp>
        <p:nvSpPr>
          <p:cNvPr id="4" name="ZoneTexte 3">
            <a:extLst>
              <a:ext uri="{FF2B5EF4-FFF2-40B4-BE49-F238E27FC236}">
                <a16:creationId xmlns:a16="http://schemas.microsoft.com/office/drawing/2014/main" id="{0E4DFDDB-64D4-4624-8093-FF9271E77866}"/>
              </a:ext>
            </a:extLst>
          </p:cNvPr>
          <p:cNvSpPr txBox="1"/>
          <p:nvPr/>
        </p:nvSpPr>
        <p:spPr>
          <a:xfrm>
            <a:off x="10722543" y="413886"/>
            <a:ext cx="693019" cy="731520"/>
          </a:xfrm>
          <a:prstGeom prst="rect">
            <a:avLst/>
          </a:prstGeom>
          <a:solidFill>
            <a:srgbClr val="E3BFDA"/>
          </a:solidFill>
        </p:spPr>
        <p:txBody>
          <a:bodyPr wrap="square" rtlCol="0">
            <a:spAutoFit/>
          </a:bodyPr>
          <a:lstStyle/>
          <a:p>
            <a:pPr algn="ctr"/>
            <a:r>
              <a:rPr lang="fr-FR" sz="4000" dirty="0"/>
              <a:t>1</a:t>
            </a:r>
          </a:p>
        </p:txBody>
      </p:sp>
      <p:sp>
        <p:nvSpPr>
          <p:cNvPr id="14" name="ZoneTexte 13">
            <a:extLst>
              <a:ext uri="{FF2B5EF4-FFF2-40B4-BE49-F238E27FC236}">
                <a16:creationId xmlns:a16="http://schemas.microsoft.com/office/drawing/2014/main" id="{13E8BEC6-D253-4FCE-A310-8923F1D924C8}"/>
              </a:ext>
            </a:extLst>
          </p:cNvPr>
          <p:cNvSpPr txBox="1"/>
          <p:nvPr/>
        </p:nvSpPr>
        <p:spPr>
          <a:xfrm>
            <a:off x="11088302" y="1275348"/>
            <a:ext cx="693019" cy="731520"/>
          </a:xfrm>
          <a:prstGeom prst="rect">
            <a:avLst/>
          </a:prstGeom>
          <a:solidFill>
            <a:schemeClr val="bg1">
              <a:lumMod val="75000"/>
            </a:schemeClr>
          </a:solidFill>
        </p:spPr>
        <p:txBody>
          <a:bodyPr wrap="square" rtlCol="0">
            <a:spAutoFit/>
          </a:bodyPr>
          <a:lstStyle/>
          <a:p>
            <a:pPr algn="ctr"/>
            <a:r>
              <a:rPr lang="fr-FR" sz="4000" dirty="0"/>
              <a:t>2</a:t>
            </a:r>
          </a:p>
        </p:txBody>
      </p:sp>
    </p:spTree>
    <p:extLst>
      <p:ext uri="{BB962C8B-B14F-4D97-AF65-F5344CB8AC3E}">
        <p14:creationId xmlns:p14="http://schemas.microsoft.com/office/powerpoint/2010/main" val="217486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3856CF1-5170-427E-A354-FC670C5D4430}"/>
              </a:ext>
            </a:extLst>
          </p:cNvPr>
          <p:cNvSpPr txBox="1"/>
          <p:nvPr/>
        </p:nvSpPr>
        <p:spPr>
          <a:xfrm>
            <a:off x="3649211" y="1157682"/>
            <a:ext cx="8170877" cy="3877985"/>
          </a:xfrm>
          <a:prstGeom prst="rect">
            <a:avLst/>
          </a:prstGeom>
          <a:noFill/>
        </p:spPr>
        <p:txBody>
          <a:bodyPr wrap="square" rtlCol="0">
            <a:spAutoFit/>
          </a:bodyPr>
          <a:lstStyle/>
          <a:p>
            <a:r>
              <a:rPr lang="fr-FR" sz="2400" b="0" i="0" dirty="0">
                <a:effectLst/>
                <a:highlight>
                  <a:srgbClr val="00B0F0"/>
                </a:highlight>
                <a:latin typeface="Vinci Sans Extra Light" panose="02000000000000000000" pitchFamily="50" charset="0"/>
              </a:rPr>
              <a:t>Récupération des eaux de pluie pour le lavage des engins </a:t>
            </a:r>
            <a:r>
              <a:rPr lang="fr-FR" sz="2400" b="0" i="0" dirty="0">
                <a:effectLst/>
                <a:latin typeface="Vinci Sans Extra Light" panose="02000000000000000000" pitchFamily="50" charset="0"/>
              </a:rPr>
              <a:t>Récupération des eaux de la toiture de l’atelier dans une citerne de 6.000L </a:t>
            </a:r>
          </a:p>
          <a:p>
            <a:endParaRPr lang="fr-FR" dirty="0">
              <a:latin typeface="Vinci Sans Extra Light" panose="02000000000000000000" pitchFamily="50" charset="0"/>
            </a:endParaRPr>
          </a:p>
          <a:p>
            <a:endParaRPr lang="fr-FR" dirty="0">
              <a:latin typeface="Vinci Sans Extra Light" panose="02000000000000000000" pitchFamily="50" charset="0"/>
            </a:endParaRPr>
          </a:p>
          <a:p>
            <a:r>
              <a:rPr lang="fr-FR" dirty="0">
                <a:latin typeface="Vinci Sans Extra Light" panose="02000000000000000000" pitchFamily="50" charset="0"/>
              </a:rPr>
              <a:t>Mise en place: </a:t>
            </a:r>
            <a:br>
              <a:rPr lang="fr-FR" dirty="0">
                <a:latin typeface="Vinci Sans Extra Light" panose="02000000000000000000" pitchFamily="50" charset="0"/>
              </a:rPr>
            </a:br>
            <a:r>
              <a:rPr lang="fr-FR" b="0" i="0" dirty="0">
                <a:effectLst/>
                <a:latin typeface="Vinci Sans Extra Light" panose="02000000000000000000" pitchFamily="50" charset="0"/>
              </a:rPr>
              <a:t>-D’une cuve enterrée pour récupérer les eaux de pluie de notre atelier pour le lavage de nos engins et véhicules.</a:t>
            </a:r>
            <a:br>
              <a:rPr lang="fr-FR" dirty="0">
                <a:latin typeface="Vinci Sans Extra Light" panose="02000000000000000000" pitchFamily="50" charset="0"/>
              </a:rPr>
            </a:br>
            <a:r>
              <a:rPr lang="fr-FR" b="0" i="0" dirty="0">
                <a:effectLst/>
                <a:latin typeface="Vinci Sans Extra Light" panose="02000000000000000000" pitchFamily="50" charset="0"/>
              </a:rPr>
              <a:t>-D’un débourbeur pour dépolluer l’eau renvoyé vers les égouts. Création d'une aire de lavage approvisionnée par récupération des eaux de pluie en toiture de notre atelier. Diminution de la consommation d'eau en provenance des réseaux. L'eau de pluie récupérée au cours d'une année permet l'économie d'environ 80m3 d'eau par an. </a:t>
            </a:r>
          </a:p>
          <a:p>
            <a:endParaRPr lang="fr-FR" dirty="0">
              <a:latin typeface="Vinci Sans Extra Light" panose="02000000000000000000" pitchFamily="50" charset="0"/>
            </a:endParaRPr>
          </a:p>
          <a:p>
            <a:r>
              <a:rPr lang="fr-FR" dirty="0">
                <a:latin typeface="Vinci Sans Extra Light" panose="02000000000000000000" pitchFamily="50" charset="0"/>
              </a:rPr>
              <a:t>https://environment.vinci.com/project/show/8330</a:t>
            </a:r>
          </a:p>
        </p:txBody>
      </p:sp>
      <p:grpSp>
        <p:nvGrpSpPr>
          <p:cNvPr id="8" name="Groupe 7">
            <a:extLst>
              <a:ext uri="{FF2B5EF4-FFF2-40B4-BE49-F238E27FC236}">
                <a16:creationId xmlns:a16="http://schemas.microsoft.com/office/drawing/2014/main" id="{DFFFBD66-E1CE-4842-A59A-7D222CBD843B}"/>
              </a:ext>
            </a:extLst>
          </p:cNvPr>
          <p:cNvGrpSpPr/>
          <p:nvPr/>
        </p:nvGrpSpPr>
        <p:grpSpPr>
          <a:xfrm>
            <a:off x="381191" y="418470"/>
            <a:ext cx="2259804" cy="2168247"/>
            <a:chOff x="381191" y="418470"/>
            <a:chExt cx="2259804" cy="2168247"/>
          </a:xfrm>
        </p:grpSpPr>
        <p:pic>
          <p:nvPicPr>
            <p:cNvPr id="9" name="Graphique 8">
              <a:extLst>
                <a:ext uri="{FF2B5EF4-FFF2-40B4-BE49-F238E27FC236}">
                  <a16:creationId xmlns:a16="http://schemas.microsoft.com/office/drawing/2014/main" id="{439CCA43-6923-4BE4-99F3-B5632B2AD69F}"/>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1191" y="686989"/>
              <a:ext cx="229322" cy="211969"/>
            </a:xfrm>
            <a:prstGeom prst="rect">
              <a:avLst/>
            </a:prstGeom>
          </p:spPr>
        </p:pic>
        <p:sp>
          <p:nvSpPr>
            <p:cNvPr id="10" name="Ellipse 9">
              <a:extLst>
                <a:ext uri="{FF2B5EF4-FFF2-40B4-BE49-F238E27FC236}">
                  <a16:creationId xmlns:a16="http://schemas.microsoft.com/office/drawing/2014/main" id="{7557C657-68C7-45B1-9749-6165751F543F}"/>
                </a:ext>
              </a:extLst>
            </p:cNvPr>
            <p:cNvSpPr/>
            <p:nvPr/>
          </p:nvSpPr>
          <p:spPr>
            <a:xfrm>
              <a:off x="466876" y="418470"/>
              <a:ext cx="2174119" cy="2168247"/>
            </a:xfrm>
            <a:prstGeom prst="ellipse">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dirty="0">
                <a:ln>
                  <a:noFill/>
                </a:ln>
                <a:solidFill>
                  <a:srgbClr val="5D5B7C"/>
                </a:solidFill>
                <a:effectLst/>
                <a:uLnTx/>
                <a:uFillTx/>
                <a:latin typeface="Vinci Sans"/>
                <a:ea typeface="+mn-ea"/>
                <a:cs typeface="+mn-cs"/>
              </a:endParaRPr>
            </a:p>
          </p:txBody>
        </p:sp>
        <p:sp>
          <p:nvSpPr>
            <p:cNvPr id="11" name="ZoneTexte 10">
              <a:extLst>
                <a:ext uri="{FF2B5EF4-FFF2-40B4-BE49-F238E27FC236}">
                  <a16:creationId xmlns:a16="http://schemas.microsoft.com/office/drawing/2014/main" id="{724F48B7-E6C7-4FF0-AE9A-40ED5B9FF246}"/>
                </a:ext>
              </a:extLst>
            </p:cNvPr>
            <p:cNvSpPr txBox="1"/>
            <p:nvPr/>
          </p:nvSpPr>
          <p:spPr>
            <a:xfrm>
              <a:off x="560271" y="1475301"/>
              <a:ext cx="1956464" cy="1022749"/>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Optimiser les ressources grâce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à l’économie</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circulaire</a:t>
              </a:r>
            </a:p>
          </p:txBody>
        </p:sp>
        <p:pic>
          <p:nvPicPr>
            <p:cNvPr id="12" name="Graphique 11">
              <a:extLst>
                <a:ext uri="{FF2B5EF4-FFF2-40B4-BE49-F238E27FC236}">
                  <a16:creationId xmlns:a16="http://schemas.microsoft.com/office/drawing/2014/main" id="{F3C86AC7-F725-4D67-86F5-20936153B3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439" y="664745"/>
              <a:ext cx="1317943" cy="796596"/>
            </a:xfrm>
            <a:prstGeom prst="rect">
              <a:avLst/>
            </a:prstGeom>
          </p:spPr>
        </p:pic>
      </p:grpSp>
      <p:sp>
        <p:nvSpPr>
          <p:cNvPr id="13" name="ZoneTexte 12">
            <a:extLst>
              <a:ext uri="{FF2B5EF4-FFF2-40B4-BE49-F238E27FC236}">
                <a16:creationId xmlns:a16="http://schemas.microsoft.com/office/drawing/2014/main" id="{EE90D5BA-0F21-449C-A805-791F076D37D5}"/>
              </a:ext>
            </a:extLst>
          </p:cNvPr>
          <p:cNvSpPr txBox="1"/>
          <p:nvPr/>
        </p:nvSpPr>
        <p:spPr>
          <a:xfrm>
            <a:off x="11273561" y="167438"/>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60023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3856CF1-5170-427E-A354-FC670C5D4430}"/>
              </a:ext>
            </a:extLst>
          </p:cNvPr>
          <p:cNvSpPr txBox="1"/>
          <p:nvPr/>
        </p:nvSpPr>
        <p:spPr>
          <a:xfrm>
            <a:off x="3206449" y="418470"/>
            <a:ext cx="8170877" cy="5632311"/>
          </a:xfrm>
          <a:prstGeom prst="rect">
            <a:avLst/>
          </a:prstGeom>
          <a:noFill/>
        </p:spPr>
        <p:txBody>
          <a:bodyPr wrap="square" rtlCol="0">
            <a:spAutoFit/>
          </a:bodyPr>
          <a:lstStyle/>
          <a:p>
            <a:pPr algn="l" fontAlgn="base"/>
            <a:endParaRPr lang="fr-FR" sz="2400" b="0" i="0" dirty="0">
              <a:effectLst/>
              <a:latin typeface="Vinci Sans Extra Light" panose="02000000000000000000" pitchFamily="50" charset="0"/>
            </a:endParaRPr>
          </a:p>
          <a:p>
            <a:pPr algn="l" fontAlgn="base"/>
            <a:r>
              <a:rPr lang="fr-FR" sz="2400" b="0" i="0" dirty="0">
                <a:effectLst/>
                <a:latin typeface="Vinci Sans Extra Light" panose="02000000000000000000" pitchFamily="50" charset="0"/>
              </a:rPr>
              <a:t>Recherche d’une filière de </a:t>
            </a:r>
            <a:r>
              <a:rPr lang="fr-FR" sz="2400" b="0" i="0" dirty="0">
                <a:effectLst/>
                <a:highlight>
                  <a:srgbClr val="00B0F0"/>
                </a:highlight>
                <a:latin typeface="Vinci Sans Extra Light" panose="02000000000000000000" pitchFamily="50" charset="0"/>
              </a:rPr>
              <a:t>revalorisation locale pour nos anciens PC </a:t>
            </a:r>
            <a:r>
              <a:rPr lang="fr-FR" sz="2400" b="0" i="0" dirty="0">
                <a:effectLst/>
                <a:latin typeface="Vinci Sans Extra Light" panose="02000000000000000000" pitchFamily="50" charset="0"/>
              </a:rPr>
              <a:t>avec un impact écologique et social</a:t>
            </a:r>
          </a:p>
          <a:p>
            <a:pPr algn="l" fontAlgn="base"/>
            <a:endParaRPr lang="fr-FR" dirty="0">
              <a:latin typeface="Vinci Sans Extra Light" panose="02000000000000000000" pitchFamily="50" charset="0"/>
            </a:endParaRPr>
          </a:p>
          <a:p>
            <a:pPr fontAlgn="base"/>
            <a:r>
              <a:rPr lang="fr-FR" b="0" i="0" dirty="0">
                <a:effectLst/>
                <a:latin typeface="Vinci Sans Extra Light" panose="02000000000000000000" pitchFamily="50" charset="0"/>
              </a:rPr>
              <a:t>Recherche d’un acteur local.</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Référencement de cet acteur auprès de notre service informatique suite au constat de l’empilement des anciens PC dans les placards…</a:t>
            </a:r>
          </a:p>
          <a:p>
            <a:pPr algn="l" fontAlgn="base"/>
            <a:r>
              <a:rPr lang="fr-FR" b="0" i="0" dirty="0">
                <a:effectLst/>
                <a:latin typeface="Vinci Sans Extra Light" panose="02000000000000000000" pitchFamily="50" charset="0"/>
              </a:rPr>
              <a:t>Garantir l’effacement des données.</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Revaloriser aux mieux les anciens PC.</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Favoriser l’emploi local.</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Avoir une emprunte RSE vertueuse.</a:t>
            </a:r>
            <a:br>
              <a:rPr lang="fr-FR" b="0" i="0" dirty="0">
                <a:effectLst/>
                <a:latin typeface="Vinci Sans Extra Light" panose="02000000000000000000" pitchFamily="50" charset="0"/>
              </a:rPr>
            </a:br>
            <a:br>
              <a:rPr lang="fr-FR" b="0" i="0" dirty="0">
                <a:effectLst/>
                <a:latin typeface="Vinci Sans Extra Light" panose="02000000000000000000" pitchFamily="50" charset="0"/>
              </a:rPr>
            </a:br>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hlinkClick r:id="rId2">
                  <a:extLst>
                    <a:ext uri="{A12FA001-AC4F-418D-AE19-62706E023703}">
                      <ahyp:hlinkClr xmlns:ahyp="http://schemas.microsoft.com/office/drawing/2018/hyperlinkcolor" val="tx"/>
                    </a:ext>
                  </a:extLst>
                </a:hlinkClick>
              </a:rPr>
              <a:t>https://environment.vinci.com/project/show/1316</a:t>
            </a:r>
            <a:endParaRPr lang="fr-FR" b="0" i="0" dirty="0">
              <a:effectLst/>
              <a:latin typeface="Vinci Sans Extra Light" panose="02000000000000000000" pitchFamily="50" charset="0"/>
            </a:endParaRPr>
          </a:p>
          <a:p>
            <a:pPr algn="l" fontAlgn="base"/>
            <a:endParaRPr lang="fr-FR" dirty="0">
              <a:latin typeface="Vinci Sans Extra Light" panose="02000000000000000000" pitchFamily="50" charset="0"/>
            </a:endParaRPr>
          </a:p>
          <a:p>
            <a:pPr algn="l" fontAlgn="base"/>
            <a:r>
              <a:rPr lang="fr-FR" b="0" i="0" dirty="0">
                <a:effectLst/>
                <a:latin typeface="Vinci Sans Extra Light" panose="02000000000000000000" pitchFamily="50" charset="0"/>
              </a:rPr>
              <a:t>Et nous, nous n’avons pas attendus non plus. Nous avons contacter la société Tris et Recyclage garantie l’effacement des données, tri et revalorise les composants notamment le cuivre du câble etc.. Assure des emplois de personnes en situation d’insertion.  Et ils sont en local car situé à Montrevault</a:t>
            </a:r>
          </a:p>
        </p:txBody>
      </p:sp>
      <p:grpSp>
        <p:nvGrpSpPr>
          <p:cNvPr id="8" name="Groupe 7">
            <a:extLst>
              <a:ext uri="{FF2B5EF4-FFF2-40B4-BE49-F238E27FC236}">
                <a16:creationId xmlns:a16="http://schemas.microsoft.com/office/drawing/2014/main" id="{9A98DD90-5E9D-46BF-8A6C-6E623A14C594}"/>
              </a:ext>
            </a:extLst>
          </p:cNvPr>
          <p:cNvGrpSpPr/>
          <p:nvPr/>
        </p:nvGrpSpPr>
        <p:grpSpPr>
          <a:xfrm>
            <a:off x="381191" y="418470"/>
            <a:ext cx="2259804" cy="2168247"/>
            <a:chOff x="381191" y="418470"/>
            <a:chExt cx="2259804" cy="2168247"/>
          </a:xfrm>
        </p:grpSpPr>
        <p:pic>
          <p:nvPicPr>
            <p:cNvPr id="9" name="Graphique 8">
              <a:extLst>
                <a:ext uri="{FF2B5EF4-FFF2-40B4-BE49-F238E27FC236}">
                  <a16:creationId xmlns:a16="http://schemas.microsoft.com/office/drawing/2014/main" id="{DDDB2051-9DFD-4F13-98EE-CDA9F349714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81191" y="686989"/>
              <a:ext cx="229322" cy="211969"/>
            </a:xfrm>
            <a:prstGeom prst="rect">
              <a:avLst/>
            </a:prstGeom>
          </p:spPr>
        </p:pic>
        <p:sp>
          <p:nvSpPr>
            <p:cNvPr id="10" name="Ellipse 9">
              <a:extLst>
                <a:ext uri="{FF2B5EF4-FFF2-40B4-BE49-F238E27FC236}">
                  <a16:creationId xmlns:a16="http://schemas.microsoft.com/office/drawing/2014/main" id="{9E7689DE-FEBE-46E5-99F4-2B6092F6FCA3}"/>
                </a:ext>
              </a:extLst>
            </p:cNvPr>
            <p:cNvSpPr/>
            <p:nvPr/>
          </p:nvSpPr>
          <p:spPr>
            <a:xfrm>
              <a:off x="466876" y="418470"/>
              <a:ext cx="2174119" cy="2168247"/>
            </a:xfrm>
            <a:prstGeom prst="ellipse">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dirty="0">
                <a:ln>
                  <a:noFill/>
                </a:ln>
                <a:solidFill>
                  <a:srgbClr val="5D5B7C"/>
                </a:solidFill>
                <a:effectLst/>
                <a:uLnTx/>
                <a:uFillTx/>
                <a:latin typeface="Vinci Sans"/>
                <a:ea typeface="+mn-ea"/>
                <a:cs typeface="+mn-cs"/>
              </a:endParaRPr>
            </a:p>
          </p:txBody>
        </p:sp>
        <p:sp>
          <p:nvSpPr>
            <p:cNvPr id="11" name="ZoneTexte 10">
              <a:extLst>
                <a:ext uri="{FF2B5EF4-FFF2-40B4-BE49-F238E27FC236}">
                  <a16:creationId xmlns:a16="http://schemas.microsoft.com/office/drawing/2014/main" id="{E9C8311F-6C73-42C3-9242-92B4ED2A5030}"/>
                </a:ext>
              </a:extLst>
            </p:cNvPr>
            <p:cNvSpPr txBox="1"/>
            <p:nvPr/>
          </p:nvSpPr>
          <p:spPr>
            <a:xfrm>
              <a:off x="560271" y="1475301"/>
              <a:ext cx="1956464" cy="1022749"/>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Optimiser les ressources grâce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à l’économie</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circulaire</a:t>
              </a:r>
            </a:p>
          </p:txBody>
        </p:sp>
        <p:pic>
          <p:nvPicPr>
            <p:cNvPr id="12" name="Graphique 11">
              <a:extLst>
                <a:ext uri="{FF2B5EF4-FFF2-40B4-BE49-F238E27FC236}">
                  <a16:creationId xmlns:a16="http://schemas.microsoft.com/office/drawing/2014/main" id="{AB563B85-8DDD-43D8-9FCE-4194381B75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8439" y="664745"/>
              <a:ext cx="1317943" cy="796596"/>
            </a:xfrm>
            <a:prstGeom prst="rect">
              <a:avLst/>
            </a:prstGeom>
          </p:spPr>
        </p:pic>
      </p:grpSp>
      <p:sp>
        <p:nvSpPr>
          <p:cNvPr id="14" name="ZoneTexte 13">
            <a:extLst>
              <a:ext uri="{FF2B5EF4-FFF2-40B4-BE49-F238E27FC236}">
                <a16:creationId xmlns:a16="http://schemas.microsoft.com/office/drawing/2014/main" id="{596D2AEE-89C9-4659-9DAA-E71527F43BAB}"/>
              </a:ext>
            </a:extLst>
          </p:cNvPr>
          <p:cNvSpPr txBox="1"/>
          <p:nvPr/>
        </p:nvSpPr>
        <p:spPr>
          <a:xfrm>
            <a:off x="11213638" y="331523"/>
            <a:ext cx="693019" cy="731520"/>
          </a:xfrm>
          <a:prstGeom prst="rect">
            <a:avLst/>
          </a:prstGeom>
          <a:solidFill>
            <a:schemeClr val="bg1">
              <a:lumMod val="75000"/>
            </a:schemeClr>
          </a:solidFill>
        </p:spPr>
        <p:txBody>
          <a:bodyPr wrap="square" rtlCol="0">
            <a:spAutoFit/>
          </a:bodyPr>
          <a:lstStyle/>
          <a:p>
            <a:pPr algn="ctr"/>
            <a:r>
              <a:rPr lang="fr-FR" sz="4000" dirty="0"/>
              <a:t>2</a:t>
            </a:r>
          </a:p>
        </p:txBody>
      </p:sp>
    </p:spTree>
    <p:extLst>
      <p:ext uri="{BB962C8B-B14F-4D97-AF65-F5344CB8AC3E}">
        <p14:creationId xmlns:p14="http://schemas.microsoft.com/office/powerpoint/2010/main" val="413165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3856CF1-5170-427E-A354-FC670C5D4430}"/>
              </a:ext>
            </a:extLst>
          </p:cNvPr>
          <p:cNvSpPr txBox="1"/>
          <p:nvPr/>
        </p:nvSpPr>
        <p:spPr>
          <a:xfrm>
            <a:off x="3280095" y="664745"/>
            <a:ext cx="8170877" cy="4832092"/>
          </a:xfrm>
          <a:prstGeom prst="rect">
            <a:avLst/>
          </a:prstGeom>
          <a:noFill/>
        </p:spPr>
        <p:txBody>
          <a:bodyPr wrap="square" rtlCol="0">
            <a:spAutoFit/>
          </a:bodyPr>
          <a:lstStyle/>
          <a:p>
            <a:pPr algn="l" fontAlgn="base"/>
            <a:r>
              <a:rPr lang="fr-FR" sz="2400" b="0" i="0" dirty="0">
                <a:solidFill>
                  <a:srgbClr val="004489"/>
                </a:solidFill>
                <a:effectLst/>
                <a:highlight>
                  <a:srgbClr val="00B0F0"/>
                </a:highlight>
                <a:latin typeface="Vinci Sans Extra Light" panose="02000000000000000000" pitchFamily="50" charset="0"/>
              </a:rPr>
              <a:t>Tourets de bois UP cyclés</a:t>
            </a:r>
          </a:p>
          <a:p>
            <a:pPr algn="l" fontAlgn="base"/>
            <a:endParaRPr lang="fr-FR" dirty="0">
              <a:solidFill>
                <a:srgbClr val="004489"/>
              </a:solidFill>
              <a:latin typeface="Vinci Sans Extra Light" panose="02000000000000000000" pitchFamily="50" charset="0"/>
            </a:endParaRPr>
          </a:p>
          <a:p>
            <a:pPr algn="l" fontAlgn="base"/>
            <a:r>
              <a:rPr lang="fr-FR" b="0" i="0" dirty="0">
                <a:effectLst/>
                <a:latin typeface="Vinci Sans Extra Light" panose="02000000000000000000" pitchFamily="50" charset="0"/>
              </a:rPr>
              <a:t>Les tourets de câbles vides représentent un déchet pour l'entreprise.</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Sur une année, presque 15 tonnes de bois tout confondu ont été évacuées par une société de retraitement.</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Entre le coût des rotations et de traitement, cela représente environ 2000 € de frais annuels.</a:t>
            </a:r>
          </a:p>
          <a:p>
            <a:pPr algn="l" fontAlgn="base"/>
            <a:r>
              <a:rPr lang="fr-FR" b="0" i="0" dirty="0">
                <a:effectLst/>
                <a:latin typeface="Vinci Sans Extra Light" panose="02000000000000000000" pitchFamily="50" charset="0"/>
              </a:rPr>
              <a:t>Nos tourets de câbles en bois ont été upcyclés par une jeune association locale et deviennent un salon de jardin convivial pour ses adhérents. Grâce au réseau concarnois, notamment le parc d'accrobranche </a:t>
            </a:r>
            <a:r>
              <a:rPr lang="fr-FR" b="0" i="0" dirty="0" err="1">
                <a:effectLst/>
                <a:latin typeface="Vinci Sans Extra Light" panose="02000000000000000000" pitchFamily="50" charset="0"/>
              </a:rPr>
              <a:t>Adrenature</a:t>
            </a:r>
            <a:r>
              <a:rPr lang="fr-FR" b="0" i="0" dirty="0">
                <a:effectLst/>
                <a:latin typeface="Vinci Sans Extra Light" panose="02000000000000000000" pitchFamily="50" charset="0"/>
              </a:rPr>
              <a:t>, </a:t>
            </a:r>
            <a:r>
              <a:rPr lang="fr-FR" b="0" i="0" dirty="0" err="1">
                <a:effectLst/>
                <a:latin typeface="Vinci Sans Extra Light" panose="02000000000000000000" pitchFamily="50" charset="0"/>
              </a:rPr>
              <a:t>Barillec</a:t>
            </a:r>
            <a:r>
              <a:rPr lang="fr-FR" b="0" i="0" dirty="0">
                <a:effectLst/>
                <a:latin typeface="Vinci Sans Extra Light" panose="02000000000000000000" pitchFamily="50" charset="0"/>
              </a:rPr>
              <a:t> a pris contact avec une jeune association locale dont la mission est de partager des moments de réalisation de loisirs créatifs à faire "soi même" et "ensemble".</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La </a:t>
            </a:r>
            <a:r>
              <a:rPr lang="fr-FR" b="0" i="0" dirty="0" err="1">
                <a:effectLst/>
                <a:latin typeface="Vinci Sans Extra Light" panose="02000000000000000000" pitchFamily="50" charset="0"/>
              </a:rPr>
              <a:t>Konk</a:t>
            </a:r>
            <a:r>
              <a:rPr lang="fr-FR" b="0" i="0" dirty="0">
                <a:effectLst/>
                <a:latin typeface="Vinci Sans Extra Light" panose="02000000000000000000" pitchFamily="50" charset="0"/>
              </a:rPr>
              <a:t> Creative vient de s'installer et n'avait aucun mobilier pour profiter de son jardin.</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L'un de ses membres étant menuisier, a tout de suite projeter d'upcycler les tourets en salon de jardin afin de créer un espace convivial entre adhérents. Cela ne leur a rien coûté et cette action d'économie circulaire répondait complètement à leur philosophie.  </a:t>
            </a:r>
            <a:br>
              <a:rPr lang="fr-FR" b="0" i="0" dirty="0">
                <a:effectLst/>
                <a:latin typeface="Vinci Sans Extra Light" panose="02000000000000000000" pitchFamily="50" charset="0"/>
              </a:rPr>
            </a:br>
            <a:r>
              <a:rPr lang="fr-FR" b="0" i="0" dirty="0">
                <a:effectLst/>
                <a:latin typeface="Vinci Sans Extra Light" panose="02000000000000000000" pitchFamily="50" charset="0"/>
              </a:rPr>
              <a:t>Ces tourets, déchets pour </a:t>
            </a:r>
            <a:r>
              <a:rPr lang="fr-FR" b="0" i="0" dirty="0" err="1">
                <a:effectLst/>
                <a:latin typeface="Vinci Sans Extra Light" panose="02000000000000000000" pitchFamily="50" charset="0"/>
              </a:rPr>
              <a:t>Barillec</a:t>
            </a:r>
            <a:r>
              <a:rPr lang="fr-FR" b="0" i="0" dirty="0">
                <a:effectLst/>
                <a:latin typeface="Vinci Sans Extra Light" panose="02000000000000000000" pitchFamily="50" charset="0"/>
              </a:rPr>
              <a:t>, se sont avérés ressources pour la </a:t>
            </a:r>
            <a:r>
              <a:rPr lang="fr-FR" b="0" i="0" dirty="0" err="1">
                <a:effectLst/>
                <a:latin typeface="Vinci Sans Extra Light" panose="02000000000000000000" pitchFamily="50" charset="0"/>
              </a:rPr>
              <a:t>Konk</a:t>
            </a:r>
            <a:r>
              <a:rPr lang="fr-FR" b="0" i="0" dirty="0">
                <a:effectLst/>
                <a:latin typeface="Vinci Sans Extra Light" panose="02000000000000000000" pitchFamily="50" charset="0"/>
              </a:rPr>
              <a:t> Creative.</a:t>
            </a:r>
          </a:p>
          <a:p>
            <a:pPr algn="l" fontAlgn="base"/>
            <a:endParaRPr lang="fr-FR" sz="1400" b="0" i="0" dirty="0">
              <a:solidFill>
                <a:schemeClr val="accent6">
                  <a:lumMod val="75000"/>
                </a:schemeClr>
              </a:solidFill>
              <a:effectLst/>
              <a:latin typeface="vinci"/>
            </a:endParaRPr>
          </a:p>
        </p:txBody>
      </p:sp>
      <p:grpSp>
        <p:nvGrpSpPr>
          <p:cNvPr id="8" name="Groupe 7">
            <a:extLst>
              <a:ext uri="{FF2B5EF4-FFF2-40B4-BE49-F238E27FC236}">
                <a16:creationId xmlns:a16="http://schemas.microsoft.com/office/drawing/2014/main" id="{E4DA006E-885D-4D23-BD3C-C5F8AF5EC692}"/>
              </a:ext>
            </a:extLst>
          </p:cNvPr>
          <p:cNvGrpSpPr/>
          <p:nvPr/>
        </p:nvGrpSpPr>
        <p:grpSpPr>
          <a:xfrm>
            <a:off x="381191" y="418470"/>
            <a:ext cx="2259804" cy="2168247"/>
            <a:chOff x="381191" y="418470"/>
            <a:chExt cx="2259804" cy="2168247"/>
          </a:xfrm>
        </p:grpSpPr>
        <p:pic>
          <p:nvPicPr>
            <p:cNvPr id="9" name="Graphique 8">
              <a:extLst>
                <a:ext uri="{FF2B5EF4-FFF2-40B4-BE49-F238E27FC236}">
                  <a16:creationId xmlns:a16="http://schemas.microsoft.com/office/drawing/2014/main" id="{D1B2936A-B63B-4E22-84CE-D67382B90729}"/>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1191" y="686989"/>
              <a:ext cx="229322" cy="211969"/>
            </a:xfrm>
            <a:prstGeom prst="rect">
              <a:avLst/>
            </a:prstGeom>
          </p:spPr>
        </p:pic>
        <p:sp>
          <p:nvSpPr>
            <p:cNvPr id="10" name="Ellipse 9">
              <a:extLst>
                <a:ext uri="{FF2B5EF4-FFF2-40B4-BE49-F238E27FC236}">
                  <a16:creationId xmlns:a16="http://schemas.microsoft.com/office/drawing/2014/main" id="{F9821ECE-314C-4771-A530-BC87908A8324}"/>
                </a:ext>
              </a:extLst>
            </p:cNvPr>
            <p:cNvSpPr/>
            <p:nvPr/>
          </p:nvSpPr>
          <p:spPr>
            <a:xfrm>
              <a:off x="466876" y="418470"/>
              <a:ext cx="2174119" cy="2168247"/>
            </a:xfrm>
            <a:prstGeom prst="ellipse">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dirty="0">
                <a:ln>
                  <a:noFill/>
                </a:ln>
                <a:solidFill>
                  <a:srgbClr val="5D5B7C"/>
                </a:solidFill>
                <a:effectLst/>
                <a:uLnTx/>
                <a:uFillTx/>
                <a:latin typeface="Vinci Sans"/>
                <a:ea typeface="+mn-ea"/>
                <a:cs typeface="+mn-cs"/>
              </a:endParaRPr>
            </a:p>
          </p:txBody>
        </p:sp>
        <p:sp>
          <p:nvSpPr>
            <p:cNvPr id="11" name="ZoneTexte 10">
              <a:extLst>
                <a:ext uri="{FF2B5EF4-FFF2-40B4-BE49-F238E27FC236}">
                  <a16:creationId xmlns:a16="http://schemas.microsoft.com/office/drawing/2014/main" id="{AFFB240C-D9BD-48F1-A1F5-C8D66EC0329C}"/>
                </a:ext>
              </a:extLst>
            </p:cNvPr>
            <p:cNvSpPr txBox="1"/>
            <p:nvPr/>
          </p:nvSpPr>
          <p:spPr>
            <a:xfrm>
              <a:off x="560271" y="1475301"/>
              <a:ext cx="1956464" cy="1022749"/>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Optimiser les ressources grâce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à l’économie</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circulaire</a:t>
              </a:r>
            </a:p>
          </p:txBody>
        </p:sp>
        <p:pic>
          <p:nvPicPr>
            <p:cNvPr id="12" name="Graphique 11">
              <a:extLst>
                <a:ext uri="{FF2B5EF4-FFF2-40B4-BE49-F238E27FC236}">
                  <a16:creationId xmlns:a16="http://schemas.microsoft.com/office/drawing/2014/main" id="{5C7E2457-121C-4D46-A778-1F4CD6169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439" y="664745"/>
              <a:ext cx="1317943" cy="796596"/>
            </a:xfrm>
            <a:prstGeom prst="rect">
              <a:avLst/>
            </a:prstGeom>
          </p:spPr>
        </p:pic>
      </p:grpSp>
      <p:pic>
        <p:nvPicPr>
          <p:cNvPr id="3" name="Image 2">
            <a:extLst>
              <a:ext uri="{FF2B5EF4-FFF2-40B4-BE49-F238E27FC236}">
                <a16:creationId xmlns:a16="http://schemas.microsoft.com/office/drawing/2014/main" id="{E77C8309-53DE-4C30-8988-CEEF029E8506}"/>
              </a:ext>
            </a:extLst>
          </p:cNvPr>
          <p:cNvPicPr>
            <a:picLocks noChangeAspect="1"/>
          </p:cNvPicPr>
          <p:nvPr/>
        </p:nvPicPr>
        <p:blipFill>
          <a:blip r:embed="rId6"/>
          <a:stretch>
            <a:fillRect/>
          </a:stretch>
        </p:blipFill>
        <p:spPr>
          <a:xfrm>
            <a:off x="11015070" y="256478"/>
            <a:ext cx="871804" cy="1072989"/>
          </a:xfrm>
          <a:prstGeom prst="rect">
            <a:avLst/>
          </a:prstGeom>
        </p:spPr>
      </p:pic>
    </p:spTree>
    <p:extLst>
      <p:ext uri="{BB962C8B-B14F-4D97-AF65-F5344CB8AC3E}">
        <p14:creationId xmlns:p14="http://schemas.microsoft.com/office/powerpoint/2010/main" val="320674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948C5D51-C546-4F00-9563-4CCBDE5B7F45}"/>
              </a:ext>
            </a:extLst>
          </p:cNvPr>
          <p:cNvGrpSpPr/>
          <p:nvPr/>
        </p:nvGrpSpPr>
        <p:grpSpPr>
          <a:xfrm>
            <a:off x="121308" y="4263992"/>
            <a:ext cx="2439011" cy="2326835"/>
            <a:chOff x="381191" y="418470"/>
            <a:chExt cx="2259804" cy="2168247"/>
          </a:xfrm>
        </p:grpSpPr>
        <p:pic>
          <p:nvPicPr>
            <p:cNvPr id="9" name="Graphique 8">
              <a:extLst>
                <a:ext uri="{FF2B5EF4-FFF2-40B4-BE49-F238E27FC236}">
                  <a16:creationId xmlns:a16="http://schemas.microsoft.com/office/drawing/2014/main" id="{1D387619-B520-43DD-96EC-8FDE6EC473F9}"/>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1191" y="686989"/>
              <a:ext cx="229322" cy="211969"/>
            </a:xfrm>
            <a:prstGeom prst="rect">
              <a:avLst/>
            </a:prstGeom>
          </p:spPr>
        </p:pic>
        <p:sp>
          <p:nvSpPr>
            <p:cNvPr id="10" name="Ellipse 9">
              <a:extLst>
                <a:ext uri="{FF2B5EF4-FFF2-40B4-BE49-F238E27FC236}">
                  <a16:creationId xmlns:a16="http://schemas.microsoft.com/office/drawing/2014/main" id="{F4C2D191-CE13-4B7E-98CC-25474C334BE9}"/>
                </a:ext>
              </a:extLst>
            </p:cNvPr>
            <p:cNvSpPr/>
            <p:nvPr/>
          </p:nvSpPr>
          <p:spPr>
            <a:xfrm>
              <a:off x="466876" y="418470"/>
              <a:ext cx="2174119" cy="2168247"/>
            </a:xfrm>
            <a:prstGeom prst="ellipse">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fr-FR" sz="1100" b="0" i="0" u="none" strike="noStrike" kern="0" cap="none" spc="0" normalizeH="0" baseline="0" noProof="0" dirty="0">
                <a:ln>
                  <a:noFill/>
                </a:ln>
                <a:solidFill>
                  <a:srgbClr val="5D5B7C"/>
                </a:solidFill>
                <a:effectLst/>
                <a:uLnTx/>
                <a:uFillTx/>
                <a:latin typeface="Vinci Sans"/>
                <a:ea typeface="+mn-ea"/>
                <a:cs typeface="+mn-cs"/>
              </a:endParaRPr>
            </a:p>
          </p:txBody>
        </p:sp>
        <p:sp>
          <p:nvSpPr>
            <p:cNvPr id="11" name="ZoneTexte 10">
              <a:extLst>
                <a:ext uri="{FF2B5EF4-FFF2-40B4-BE49-F238E27FC236}">
                  <a16:creationId xmlns:a16="http://schemas.microsoft.com/office/drawing/2014/main" id="{C7101391-731A-4B68-9694-2257676349FC}"/>
                </a:ext>
              </a:extLst>
            </p:cNvPr>
            <p:cNvSpPr txBox="1"/>
            <p:nvPr/>
          </p:nvSpPr>
          <p:spPr>
            <a:xfrm>
              <a:off x="560271" y="1475301"/>
              <a:ext cx="1956464" cy="1022749"/>
            </a:xfrm>
            <a:prstGeom prst="rect">
              <a:avLst/>
            </a:prstGeom>
            <a:noFill/>
          </p:spPr>
          <p:txBody>
            <a:bodyPr wrap="square" anchor="ctr">
              <a:spAutoFit/>
            </a:bodyPr>
            <a:lstStyle/>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Optimiser les ressources grâce </a:t>
              </a:r>
              <a:b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b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à l’économie</a:t>
              </a:r>
            </a:p>
            <a:p>
              <a:pPr marL="0" marR="0" lvl="0" indent="0" algn="ctr" defTabSz="914400" eaLnBrk="1" fontAlgn="base" latinLnBrk="0" hangingPunct="1">
                <a:lnSpc>
                  <a:spcPts val="1700"/>
                </a:lnSpc>
                <a:spcBef>
                  <a:spcPct val="0"/>
                </a:spcBef>
                <a:spcAft>
                  <a:spcPct val="0"/>
                </a:spcAft>
                <a:buClrTx/>
                <a:buSzTx/>
                <a:buFontTx/>
                <a:buNone/>
                <a:tabLst/>
                <a:defRPr/>
              </a:pPr>
              <a:r>
                <a:rPr kumimoji="0" lang="fr-FR" sz="1600" u="none" strike="noStrike" kern="0" cap="none" spc="0" normalizeH="0" baseline="0" noProof="0" dirty="0">
                  <a:ln>
                    <a:noFill/>
                  </a:ln>
                  <a:solidFill>
                    <a:srgbClr val="FFFFFF"/>
                  </a:solidFill>
                  <a:effectLst/>
                  <a:uLnTx/>
                  <a:uFillTx/>
                  <a:latin typeface="Vinci Sans Medium" panose="02000000000000000000" pitchFamily="2" charset="77"/>
                  <a:ea typeface="MS PGothic" panose="020B0600070205080204" pitchFamily="34" charset="-128"/>
                </a:rPr>
                <a:t>circulaire</a:t>
              </a:r>
            </a:p>
          </p:txBody>
        </p:sp>
        <p:pic>
          <p:nvPicPr>
            <p:cNvPr id="12" name="Graphique 11">
              <a:extLst>
                <a:ext uri="{FF2B5EF4-FFF2-40B4-BE49-F238E27FC236}">
                  <a16:creationId xmlns:a16="http://schemas.microsoft.com/office/drawing/2014/main" id="{F8567BFC-5A3D-45E8-ABBF-6AD1706DF1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439" y="664745"/>
              <a:ext cx="1317943" cy="796596"/>
            </a:xfrm>
            <a:prstGeom prst="rect">
              <a:avLst/>
            </a:prstGeom>
          </p:spPr>
        </p:pic>
      </p:grpSp>
      <p:sp>
        <p:nvSpPr>
          <p:cNvPr id="4" name="ZoneTexte 3">
            <a:extLst>
              <a:ext uri="{FF2B5EF4-FFF2-40B4-BE49-F238E27FC236}">
                <a16:creationId xmlns:a16="http://schemas.microsoft.com/office/drawing/2014/main" id="{A3856CF1-5170-427E-A354-FC670C5D4430}"/>
              </a:ext>
            </a:extLst>
          </p:cNvPr>
          <p:cNvSpPr txBox="1"/>
          <p:nvPr/>
        </p:nvSpPr>
        <p:spPr>
          <a:xfrm>
            <a:off x="2156058" y="190281"/>
            <a:ext cx="9834193" cy="6848029"/>
          </a:xfrm>
          <a:prstGeom prst="rect">
            <a:avLst/>
          </a:prstGeom>
          <a:noFill/>
        </p:spPr>
        <p:txBody>
          <a:bodyPr wrap="square" rtlCol="0">
            <a:spAutoFit/>
          </a:bodyPr>
          <a:lstStyle/>
          <a:p>
            <a:pPr algn="l" fontAlgn="base"/>
            <a:r>
              <a:rPr lang="fr-FR" sz="2400" b="0" i="0" dirty="0">
                <a:solidFill>
                  <a:srgbClr val="004489"/>
                </a:solidFill>
                <a:effectLst/>
                <a:latin typeface="Vinci Sans Extra Light" panose="02000000000000000000" pitchFamily="50" charset="0"/>
              </a:rPr>
              <a:t>Cette initiative est une </a:t>
            </a:r>
            <a:r>
              <a:rPr lang="fr-FR" sz="2400" b="0" i="0" dirty="0">
                <a:solidFill>
                  <a:srgbClr val="004489"/>
                </a:solidFill>
                <a:effectLst/>
                <a:highlight>
                  <a:srgbClr val="00B0F0"/>
                </a:highlight>
                <a:latin typeface="Vinci Sans Extra Light" panose="02000000000000000000" pitchFamily="50" charset="0"/>
              </a:rPr>
              <a:t>optimisation environnementale des travaux d’enrobés </a:t>
            </a:r>
            <a:r>
              <a:rPr lang="fr-FR" sz="2400" b="0" i="0" dirty="0">
                <a:solidFill>
                  <a:srgbClr val="004489"/>
                </a:solidFill>
                <a:effectLst/>
                <a:latin typeface="Vinci Sans Extra Light" panose="02000000000000000000" pitchFamily="50" charset="0"/>
              </a:rPr>
              <a:t>sur grands chantiers en activant des leviers pertinents : recyclage, combustible biosourcé, économies d’énergie, transport.</a:t>
            </a:r>
            <a:br>
              <a:rPr lang="fr-FR" sz="2400" b="0" i="0" dirty="0">
                <a:solidFill>
                  <a:srgbClr val="004489"/>
                </a:solidFill>
                <a:effectLst/>
                <a:latin typeface="Vinci Sans Extra Light" panose="02000000000000000000" pitchFamily="50" charset="0"/>
              </a:rPr>
            </a:br>
            <a:br>
              <a:rPr lang="fr-FR" b="0" i="0" dirty="0">
                <a:solidFill>
                  <a:srgbClr val="004489"/>
                </a:solidFill>
                <a:effectLst/>
                <a:latin typeface="Vinci Sans Extra Light" panose="02000000000000000000" pitchFamily="50" charset="0"/>
              </a:rPr>
            </a:br>
            <a:r>
              <a:rPr lang="fr-FR" b="0" i="0" dirty="0">
                <a:solidFill>
                  <a:srgbClr val="004489"/>
                </a:solidFill>
                <a:effectLst/>
                <a:latin typeface="Vinci Sans Extra Light" panose="02000000000000000000" pitchFamily="50" charset="0"/>
              </a:rPr>
              <a:t>Il s’agit, d’une part, de récupérer 100% des produits rabotés (pas de création et d'évacuation de déchets) et, d’autre part, de limiter notre consommation de granulats naturels et de bitume.</a:t>
            </a:r>
          </a:p>
          <a:p>
            <a:pPr algn="l" fontAlgn="base"/>
            <a:br>
              <a:rPr lang="fr-FR" b="0" i="0" dirty="0">
                <a:solidFill>
                  <a:srgbClr val="004489"/>
                </a:solidFill>
                <a:effectLst/>
                <a:latin typeface="Vinci Sans Extra Light" panose="02000000000000000000" pitchFamily="50" charset="0"/>
              </a:rPr>
            </a:br>
            <a:r>
              <a:rPr lang="fr-FR" b="0" i="0" dirty="0">
                <a:solidFill>
                  <a:srgbClr val="004489"/>
                </a:solidFill>
                <a:effectLst/>
                <a:latin typeface="Vinci Sans Extra Light" panose="02000000000000000000" pitchFamily="50" charset="0"/>
              </a:rPr>
              <a:t>A partir de 2015, Eurovia développe une solution innovante permettant de valoriser jusqu’à 100% des produits issus de l’ancienne chaussée dans la chaussée neuve, en s’appuyant sur le fait que les matériaux rabotés ne sont plus des déchets mais une matière première noble réemployable immédiatement dans le cadre d’un chantier.</a:t>
            </a:r>
            <a:br>
              <a:rPr lang="fr-FR" sz="1100" b="0" i="0" dirty="0">
                <a:solidFill>
                  <a:srgbClr val="004489"/>
                </a:solidFill>
                <a:effectLst/>
                <a:latin typeface="Vinci Sans Extra Light" panose="02000000000000000000" pitchFamily="50" charset="0"/>
              </a:rPr>
            </a:b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Pour atteindre cet objectif, une usine de nouvelle génération, le TRX, a été éco-conçue et une nouvelle approche de la méthodologie de formulation développée permettant d’assurer la qualité des enrobés produits.</a:t>
            </a: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En 2018 la 1ère opération a été réalisée sur l’autoroute A10 dans le cadre du projet de “La route 100% recyclée” lauréat de l’appel à projet « Route du futur » de l’ADEME. Cette innovation a également été récompensée par le grand prix aux Trophées des TP 2019 – Catégorie Innovation et performance.</a:t>
            </a: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L’ensemble des données capitalisées à ce jour valident la qualité et la régularité d’enrobés à très fort taux et depuis 8 chantiers ont été réalisés avec des enrobés intégrant 70% d’agrégats d'enrobés.</a:t>
            </a:r>
            <a:br>
              <a:rPr lang="fr-FR" sz="1100" b="0" i="0" dirty="0">
                <a:solidFill>
                  <a:srgbClr val="004489"/>
                </a:solidFill>
                <a:effectLst/>
                <a:latin typeface="Vinci Sans Extra Light" panose="02000000000000000000" pitchFamily="50" charset="0"/>
              </a:rPr>
            </a:b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Dans la continuité de cette innovation, Eurovia et VINCI Autoroutes dans un objectif de réduction de l'impact carbone des chantiers, ont choisi d'associer plusieurs leviers et savoirs faire utilisés habituellement de manière séparée. Cela peut se traduire par :</a:t>
            </a: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 la mise en place d’une économie circulaire de manière à valoriser jusqu'à 100% de la ressource générée par le rabotage directement sur le chantier. Ainsi, aucun matériau n’est valorisé en dehors du chantier, limitant à la fois les émissions de GES liées au transport et réduisant la consommation de matériaux naturels,</a:t>
            </a: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 l'utilisation d'un combustible </a:t>
            </a:r>
            <a:r>
              <a:rPr lang="fr-FR" sz="1100" b="0" i="0" dirty="0" err="1">
                <a:solidFill>
                  <a:srgbClr val="004489"/>
                </a:solidFill>
                <a:effectLst/>
                <a:latin typeface="Vinci Sans Extra Light" panose="02000000000000000000" pitchFamily="50" charset="0"/>
              </a:rPr>
              <a:t>bio-sourcé</a:t>
            </a:r>
            <a:r>
              <a:rPr lang="fr-FR" sz="1100" b="0" i="0" dirty="0">
                <a:solidFill>
                  <a:srgbClr val="004489"/>
                </a:solidFill>
                <a:effectLst/>
                <a:latin typeface="Vinci Sans Extra Light" panose="02000000000000000000" pitchFamily="50" charset="0"/>
              </a:rPr>
              <a:t> (d'origine végétale) pour l'usine d'enrobé,</a:t>
            </a: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 l'optimisation des transports grâce au choix de l'implantation de l'usine, le choix des carrières, la définition des itinéraires de transport,</a:t>
            </a: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 l’abaissement des températures de fabrication de manière optimale pour réduire la consommation énergétique de l’usine de fabrication,</a:t>
            </a: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 la maitrise de la teneur en eau des agrégats d'enrobés pour réduire également les consommations énergétiques de l'usine,</a:t>
            </a: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 le raccordement de l’usine et la base vie au réseau électrique pour réduire le recours au gasoil non routier.</a:t>
            </a:r>
            <a:br>
              <a:rPr lang="fr-FR" sz="1100" b="0" i="0" dirty="0">
                <a:solidFill>
                  <a:srgbClr val="004489"/>
                </a:solidFill>
                <a:effectLst/>
                <a:latin typeface="Vinci Sans Extra Light" panose="02000000000000000000" pitchFamily="50" charset="0"/>
              </a:rPr>
            </a:br>
            <a:br>
              <a:rPr lang="fr-FR" sz="1100" b="0" i="0" dirty="0">
                <a:solidFill>
                  <a:srgbClr val="004489"/>
                </a:solidFill>
                <a:effectLst/>
                <a:latin typeface="Vinci Sans Extra Light" panose="02000000000000000000" pitchFamily="50" charset="0"/>
              </a:rPr>
            </a:br>
            <a:r>
              <a:rPr lang="fr-FR" sz="1100" b="0" i="0" dirty="0">
                <a:solidFill>
                  <a:srgbClr val="004489"/>
                </a:solidFill>
                <a:effectLst/>
                <a:latin typeface="Vinci Sans Extra Light" panose="02000000000000000000" pitchFamily="50" charset="0"/>
              </a:rPr>
              <a:t>La combinaison de toutes ces innovations et savoir-faire s’inscrivent totalement dans </a:t>
            </a:r>
            <a:r>
              <a:rPr lang="fr-FR" sz="1600" b="0" i="0" dirty="0">
                <a:solidFill>
                  <a:srgbClr val="97BF0D"/>
                </a:solidFill>
                <a:effectLst/>
                <a:latin typeface="Vinci Sans Extra Light" panose="02000000000000000000" pitchFamily="50" charset="0"/>
              </a:rPr>
              <a:t>l’objectif de réduction de 40% des émissions des GES de VINCI d’ici 2030.</a:t>
            </a:r>
          </a:p>
          <a:p>
            <a:pPr algn="l" fontAlgn="base"/>
            <a:endParaRPr lang="fr-FR" sz="1100" b="0" i="0" dirty="0">
              <a:solidFill>
                <a:schemeClr val="accent6">
                  <a:lumMod val="75000"/>
                </a:schemeClr>
              </a:solidFill>
              <a:effectLst/>
              <a:latin typeface="Vinci Sans Extra Light" panose="02000000000000000000" pitchFamily="50" charset="0"/>
            </a:endParaRPr>
          </a:p>
        </p:txBody>
      </p:sp>
      <p:sp>
        <p:nvSpPr>
          <p:cNvPr id="13" name="ZoneTexte 12">
            <a:extLst>
              <a:ext uri="{FF2B5EF4-FFF2-40B4-BE49-F238E27FC236}">
                <a16:creationId xmlns:a16="http://schemas.microsoft.com/office/drawing/2014/main" id="{6A6A4C20-DBBC-416A-AA69-FD5C68380D29}"/>
              </a:ext>
            </a:extLst>
          </p:cNvPr>
          <p:cNvSpPr txBox="1"/>
          <p:nvPr/>
        </p:nvSpPr>
        <p:spPr>
          <a:xfrm>
            <a:off x="201749" y="190281"/>
            <a:ext cx="693019" cy="731520"/>
          </a:xfrm>
          <a:prstGeom prst="rect">
            <a:avLst/>
          </a:prstGeom>
          <a:solidFill>
            <a:srgbClr val="E3BFDA"/>
          </a:solidFill>
        </p:spPr>
        <p:txBody>
          <a:bodyPr wrap="square" rtlCol="0">
            <a:spAutoFit/>
          </a:bodyPr>
          <a:lstStyle/>
          <a:p>
            <a:pPr algn="ctr"/>
            <a:r>
              <a:rPr lang="fr-FR" sz="4000" dirty="0"/>
              <a:t>1</a:t>
            </a:r>
          </a:p>
        </p:txBody>
      </p:sp>
    </p:spTree>
    <p:extLst>
      <p:ext uri="{BB962C8B-B14F-4D97-AF65-F5344CB8AC3E}">
        <p14:creationId xmlns:p14="http://schemas.microsoft.com/office/powerpoint/2010/main" val="18924772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5567</Words>
  <Application>Microsoft Office PowerPoint</Application>
  <PresentationFormat>Grand écran</PresentationFormat>
  <Paragraphs>256</Paragraphs>
  <Slides>26</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26</vt:i4>
      </vt:variant>
    </vt:vector>
  </HeadingPairs>
  <TitlesOfParts>
    <vt:vector size="37" baseType="lpstr">
      <vt:lpstr>Arial</vt:lpstr>
      <vt:lpstr>Calibri</vt:lpstr>
      <vt:lpstr>Calibri Light</vt:lpstr>
      <vt:lpstr>vinci</vt:lpstr>
      <vt:lpstr>Vinci Sans</vt:lpstr>
      <vt:lpstr>Vinci Sans Extra Light</vt:lpstr>
      <vt:lpstr>Vinci Sans Light</vt:lpstr>
      <vt:lpstr>Vinci Sans Medium</vt:lpstr>
      <vt:lpstr>Vinci Serif</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GILLET Severine</dc:creator>
  <cp:lastModifiedBy>GILLET Severine</cp:lastModifiedBy>
  <cp:revision>30</cp:revision>
  <dcterms:created xsi:type="dcterms:W3CDTF">2022-05-30T13:54:19Z</dcterms:created>
  <dcterms:modified xsi:type="dcterms:W3CDTF">2022-05-31T12:55:41Z</dcterms:modified>
</cp:coreProperties>
</file>