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6" r:id="rId3"/>
    <p:sldId id="258" r:id="rId4"/>
    <p:sldId id="273" r:id="rId5"/>
    <p:sldId id="259" r:id="rId6"/>
    <p:sldId id="277" r:id="rId7"/>
    <p:sldId id="261" r:id="rId8"/>
    <p:sldId id="262" r:id="rId9"/>
    <p:sldId id="285" r:id="rId10"/>
    <p:sldId id="263" r:id="rId11"/>
    <p:sldId id="264" r:id="rId12"/>
    <p:sldId id="265" r:id="rId13"/>
    <p:sldId id="286" r:id="rId14"/>
    <p:sldId id="287" r:id="rId15"/>
    <p:sldId id="288" r:id="rId16"/>
    <p:sldId id="266" r:id="rId17"/>
    <p:sldId id="289" r:id="rId18"/>
    <p:sldId id="267" r:id="rId19"/>
    <p:sldId id="291" r:id="rId20"/>
    <p:sldId id="292" r:id="rId21"/>
    <p:sldId id="293" r:id="rId22"/>
    <p:sldId id="294" r:id="rId23"/>
    <p:sldId id="290" r:id="rId24"/>
    <p:sldId id="268" r:id="rId25"/>
    <p:sldId id="269" r:id="rId26"/>
    <p:sldId id="295" r:id="rId27"/>
    <p:sldId id="270" r:id="rId28"/>
    <p:sldId id="271"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80" y="2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9/16/2024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9/16/2024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9/16/2024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9/16/2024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9/16/2024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9/16/2024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41B4-D4CD-8782-B378-1A1BDF100791}"/>
              </a:ext>
            </a:extLst>
          </p:cNvPr>
          <p:cNvSpPr>
            <a:spLocks noGrp="1"/>
          </p:cNvSpPr>
          <p:nvPr>
            <p:ph type="ctrTitle"/>
          </p:nvPr>
        </p:nvSpPr>
        <p:spPr>
          <a:xfrm>
            <a:off x="310896" y="704088"/>
            <a:ext cx="11521440" cy="2924413"/>
          </a:xfrm>
        </p:spPr>
        <p:txBody>
          <a:bodyPr>
            <a:normAutofit/>
          </a:bodyPr>
          <a:lstStyle/>
          <a:p>
            <a:r>
              <a:rPr lang="en-GB" sz="2800" dirty="0">
                <a:solidFill>
                  <a:schemeClr val="tx2"/>
                </a:solidFill>
                <a:latin typeface="Times New Roman" panose="02020603050405020304" pitchFamily="18" charset="0"/>
                <a:cs typeface="Times New Roman" panose="02020603050405020304" pitchFamily="18" charset="0"/>
              </a:rPr>
              <a:t>Enhancing Security in RESTful APIs through Modern Tools and Techniques</a:t>
            </a:r>
          </a:p>
        </p:txBody>
      </p:sp>
      <p:sp>
        <p:nvSpPr>
          <p:cNvPr id="3" name="Subtitle 2">
            <a:extLst>
              <a:ext uri="{FF2B5EF4-FFF2-40B4-BE49-F238E27FC236}">
                <a16:creationId xmlns:a16="http://schemas.microsoft.com/office/drawing/2014/main" id="{B4C76444-5016-AC35-BED7-33BBB78FBF3D}"/>
              </a:ext>
            </a:extLst>
          </p:cNvPr>
          <p:cNvSpPr>
            <a:spLocks noGrp="1"/>
          </p:cNvSpPr>
          <p:nvPr>
            <p:ph type="subTitle" idx="1"/>
          </p:nvPr>
        </p:nvSpPr>
        <p:spPr>
          <a:xfrm>
            <a:off x="310896" y="4507992"/>
            <a:ext cx="10509504" cy="1463039"/>
          </a:xfrm>
        </p:spPr>
        <p:txBody>
          <a:bodyPr/>
          <a:lstStyle/>
          <a:p>
            <a:pPr rtl="0"/>
            <a:endParaRPr lang="en-GB" b="1" dirty="0">
              <a:cs typeface="Calibri"/>
            </a:endParaRPr>
          </a:p>
          <a:p>
            <a:pPr rtl="0"/>
            <a:r>
              <a:rPr lang="en-GB" sz="2400" b="1" dirty="0">
                <a:latin typeface="Times New Roman" panose="02020603050405020304" pitchFamily="18" charset="0"/>
                <a:cs typeface="Times New Roman" panose="02020603050405020304" pitchFamily="18" charset="0"/>
              </a:rPr>
              <a:t>Ginu George Karippaparambil</a:t>
            </a:r>
          </a:p>
          <a:p>
            <a:pPr rtl="0"/>
            <a:r>
              <a:rPr lang="en-GB" sz="2400" b="1" dirty="0">
                <a:latin typeface="Times New Roman" panose="02020603050405020304" pitchFamily="18" charset="0"/>
                <a:cs typeface="Times New Roman" panose="02020603050405020304" pitchFamily="18" charset="0"/>
              </a:rPr>
              <a:t>22563889</a:t>
            </a:r>
          </a:p>
          <a:p>
            <a:endParaRPr lang="en-GB" dirty="0"/>
          </a:p>
        </p:txBody>
      </p:sp>
    </p:spTree>
    <p:extLst>
      <p:ext uri="{BB962C8B-B14F-4D97-AF65-F5344CB8AC3E}">
        <p14:creationId xmlns:p14="http://schemas.microsoft.com/office/powerpoint/2010/main" val="542864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6B766-7D97-947B-079F-A5AE0DED4B61}"/>
              </a:ext>
            </a:extLst>
          </p:cNvPr>
          <p:cNvSpPr>
            <a:spLocks noGrp="1"/>
          </p:cNvSpPr>
          <p:nvPr>
            <p:ph type="title"/>
          </p:nvPr>
        </p:nvSpPr>
        <p:spPr>
          <a:xfrm>
            <a:off x="2895600" y="201169"/>
            <a:ext cx="8610600" cy="735533"/>
          </a:xfrm>
        </p:spPr>
        <p:txBody>
          <a:bodyPr/>
          <a:lstStyle/>
          <a:p>
            <a:r>
              <a:rPr lang="en-GB" dirty="0"/>
              <a:t>Modern Security Tools</a:t>
            </a:r>
          </a:p>
        </p:txBody>
      </p:sp>
      <p:sp>
        <p:nvSpPr>
          <p:cNvPr id="4" name="Rectangle 1">
            <a:extLst>
              <a:ext uri="{FF2B5EF4-FFF2-40B4-BE49-F238E27FC236}">
                <a16:creationId xmlns:a16="http://schemas.microsoft.com/office/drawing/2014/main" id="{E1FA0E87-B35E-57C4-DD65-27643B44E285}"/>
              </a:ext>
            </a:extLst>
          </p:cNvPr>
          <p:cNvSpPr>
            <a:spLocks noGrp="1" noChangeArrowheads="1"/>
          </p:cNvSpPr>
          <p:nvPr>
            <p:ph idx="1"/>
          </p:nvPr>
        </p:nvSpPr>
        <p:spPr bwMode="auto">
          <a:xfrm>
            <a:off x="685800" y="3329462"/>
            <a:ext cx="102687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API Gateways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Web Application Firewalls (WAFs)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sz="18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DevSecOps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2483047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B2BB6-AA0C-2382-E86A-E914F965DEE0}"/>
              </a:ext>
            </a:extLst>
          </p:cNvPr>
          <p:cNvSpPr>
            <a:spLocks noGrp="1"/>
          </p:cNvSpPr>
          <p:nvPr>
            <p:ph type="title"/>
          </p:nvPr>
        </p:nvSpPr>
        <p:spPr>
          <a:xfrm>
            <a:off x="528320" y="224876"/>
            <a:ext cx="10685272" cy="844972"/>
          </a:xfrm>
        </p:spPr>
        <p:txBody>
          <a:bodyPr>
            <a:normAutofit fontScale="90000"/>
          </a:bodyPr>
          <a:lstStyle/>
          <a:p>
            <a:pPr algn="l"/>
            <a:r>
              <a:rPr lang="en-GB" b="1" dirty="0"/>
              <a:t>API Gateways</a:t>
            </a:r>
            <a:br>
              <a:rPr lang="en-GB" b="1" dirty="0"/>
            </a:br>
            <a:endParaRPr lang="en-GB" dirty="0"/>
          </a:p>
        </p:txBody>
      </p:sp>
      <p:graphicFrame>
        <p:nvGraphicFramePr>
          <p:cNvPr id="5" name="Content Placeholder 4">
            <a:extLst>
              <a:ext uri="{FF2B5EF4-FFF2-40B4-BE49-F238E27FC236}">
                <a16:creationId xmlns:a16="http://schemas.microsoft.com/office/drawing/2014/main" id="{1449B265-0643-F5A8-1BCB-B75F291286F6}"/>
              </a:ext>
            </a:extLst>
          </p:cNvPr>
          <p:cNvGraphicFramePr>
            <a:graphicFrameLocks noGrp="1"/>
          </p:cNvGraphicFramePr>
          <p:nvPr>
            <p:ph idx="1"/>
            <p:extLst>
              <p:ext uri="{D42A27DB-BD31-4B8C-83A1-F6EECF244321}">
                <p14:modId xmlns:p14="http://schemas.microsoft.com/office/powerpoint/2010/main" val="2266461761"/>
              </p:ext>
            </p:extLst>
          </p:nvPr>
        </p:nvGraphicFramePr>
        <p:xfrm>
          <a:off x="528320" y="1325880"/>
          <a:ext cx="11386312" cy="5281166"/>
        </p:xfrm>
        <a:graphic>
          <a:graphicData uri="http://schemas.openxmlformats.org/drawingml/2006/table">
            <a:tbl>
              <a:tblPr firstRow="1" firstCol="1" bandRow="1">
                <a:tableStyleId>{5C22544A-7EE6-4342-B048-85BDC9FD1C3A}</a:tableStyleId>
              </a:tblPr>
              <a:tblGrid>
                <a:gridCol w="2846578">
                  <a:extLst>
                    <a:ext uri="{9D8B030D-6E8A-4147-A177-3AD203B41FA5}">
                      <a16:colId xmlns:a16="http://schemas.microsoft.com/office/drawing/2014/main" val="3029676413"/>
                    </a:ext>
                  </a:extLst>
                </a:gridCol>
                <a:gridCol w="2846578">
                  <a:extLst>
                    <a:ext uri="{9D8B030D-6E8A-4147-A177-3AD203B41FA5}">
                      <a16:colId xmlns:a16="http://schemas.microsoft.com/office/drawing/2014/main" val="4138386023"/>
                    </a:ext>
                  </a:extLst>
                </a:gridCol>
                <a:gridCol w="2846578">
                  <a:extLst>
                    <a:ext uri="{9D8B030D-6E8A-4147-A177-3AD203B41FA5}">
                      <a16:colId xmlns:a16="http://schemas.microsoft.com/office/drawing/2014/main" val="775228825"/>
                    </a:ext>
                  </a:extLst>
                </a:gridCol>
                <a:gridCol w="2846578">
                  <a:extLst>
                    <a:ext uri="{9D8B030D-6E8A-4147-A177-3AD203B41FA5}">
                      <a16:colId xmlns:a16="http://schemas.microsoft.com/office/drawing/2014/main" val="1414591641"/>
                    </a:ext>
                  </a:extLst>
                </a:gridCol>
              </a:tblGrid>
              <a:tr h="267362">
                <a:tc>
                  <a:txBody>
                    <a:bodyPr/>
                    <a:lstStyle/>
                    <a:p>
                      <a:pPr>
                        <a:lnSpc>
                          <a:spcPct val="115000"/>
                        </a:lnSpc>
                        <a:spcAft>
                          <a:spcPts val="800"/>
                        </a:spcAft>
                      </a:pPr>
                      <a:r>
                        <a:rPr lang="en-GB" sz="1000" kern="100">
                          <a:effectLst/>
                        </a:rPr>
                        <a:t>Aspect</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Kong</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Apigee</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AWS API Gateway</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803320"/>
                  </a:ext>
                </a:extLst>
              </a:tr>
              <a:tr h="835634">
                <a:tc>
                  <a:txBody>
                    <a:bodyPr/>
                    <a:lstStyle/>
                    <a:p>
                      <a:pPr>
                        <a:lnSpc>
                          <a:spcPct val="115000"/>
                        </a:lnSpc>
                        <a:spcAft>
                          <a:spcPts val="800"/>
                        </a:spcAft>
                      </a:pPr>
                      <a:r>
                        <a:rPr lang="en-GB" sz="1000" kern="100">
                          <a:effectLst/>
                        </a:rPr>
                        <a:t>Introduction</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Open-source, highly flexible, supports plugins for customization.</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Enterprise-grade, robust management platform from Google Cloud.</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Fully managed, integrated with AWS ecosystem.</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18522709"/>
                  </a:ext>
                </a:extLst>
              </a:tr>
              <a:tr h="835634">
                <a:tc>
                  <a:txBody>
                    <a:bodyPr/>
                    <a:lstStyle/>
                    <a:p>
                      <a:pPr>
                        <a:lnSpc>
                          <a:spcPct val="115000"/>
                        </a:lnSpc>
                        <a:spcAft>
                          <a:spcPts val="800"/>
                        </a:spcAft>
                      </a:pPr>
                      <a:r>
                        <a:rPr lang="en-GB" sz="1000" kern="100">
                          <a:effectLst/>
                        </a:rPr>
                        <a:t>Features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Authentication, rate limiting, caching, custom plugins.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Advanced analytics, authentication, rate limiting, monetization options.</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Authentication, rate limiting, caching, AWS integration.</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3897822"/>
                  </a:ext>
                </a:extLst>
              </a:tr>
              <a:tr h="835634">
                <a:tc>
                  <a:txBody>
                    <a:bodyPr/>
                    <a:lstStyle/>
                    <a:p>
                      <a:pPr>
                        <a:lnSpc>
                          <a:spcPct val="115000"/>
                        </a:lnSpc>
                        <a:spcAft>
                          <a:spcPts val="800"/>
                        </a:spcAft>
                      </a:pPr>
                      <a:r>
                        <a:rPr lang="en-GB" sz="1000" kern="100" dirty="0">
                          <a:effectLst/>
                        </a:rPr>
                        <a:t>Strengths</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Great for microservices, supports Kubernetes, high scalability.</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Ideal for large enterprises needing deep insights and control.</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Best for AWS-centric applications, seamless AWS service integration.</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6013451"/>
                  </a:ext>
                </a:extLst>
              </a:tr>
              <a:tr h="835634">
                <a:tc>
                  <a:txBody>
                    <a:bodyPr/>
                    <a:lstStyle/>
                    <a:p>
                      <a:pPr>
                        <a:lnSpc>
                          <a:spcPct val="115000"/>
                        </a:lnSpc>
                        <a:spcAft>
                          <a:spcPts val="800"/>
                        </a:spcAft>
                      </a:pPr>
                      <a:r>
                        <a:rPr lang="en-GB" sz="1000" kern="100">
                          <a:effectLst/>
                        </a:rPr>
                        <a:t>Use Cases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Microservices, cloud-native apps, flexible deployments.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Large organizations, complex API management, compliance-focused.</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Scalable cloud apps, AWS infrastructure-heavy environments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206382"/>
                  </a:ext>
                </a:extLst>
              </a:tr>
              <a:tr h="835634">
                <a:tc>
                  <a:txBody>
                    <a:bodyPr/>
                    <a:lstStyle/>
                    <a:p>
                      <a:pPr>
                        <a:lnSpc>
                          <a:spcPct val="115000"/>
                        </a:lnSpc>
                        <a:spcAft>
                          <a:spcPts val="800"/>
                        </a:spcAft>
                      </a:pPr>
                      <a:r>
                        <a:rPr lang="en-GB" sz="1000" kern="100">
                          <a:effectLst/>
                        </a:rPr>
                        <a:t>Benefits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Centralized API management, enhanced security, performance optimization.</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Centralized control, detailed analytics, security enforcement.</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Centralized API control, robust scaling, security through AWS tools.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711093"/>
                  </a:ext>
                </a:extLst>
              </a:tr>
              <a:tr h="835634">
                <a:tc>
                  <a:txBody>
                    <a:bodyPr/>
                    <a:lstStyle/>
                    <a:p>
                      <a:pPr>
                        <a:lnSpc>
                          <a:spcPct val="115000"/>
                        </a:lnSpc>
                        <a:spcAft>
                          <a:spcPts val="800"/>
                        </a:spcAft>
                      </a:pPr>
                      <a:r>
                        <a:rPr lang="en-GB" sz="1000" kern="100" dirty="0">
                          <a:effectLst/>
                        </a:rPr>
                        <a:t>Threat Mitigation</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Mitigates DoS via rate limiting; prevents unauthorized access with plugins.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a:effectLst/>
                        </a:rPr>
                        <a:t>Blocks unauthorized access, mitigates DoS with throttling, monitors threats.</a:t>
                      </a: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GB" sz="1000" kern="100" dirty="0">
                          <a:effectLst/>
                        </a:rPr>
                        <a:t>Manages DoS with rate limiting, throttles traffic, secures APIs with AWS WAF.</a:t>
                      </a: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0055027"/>
                  </a:ext>
                </a:extLst>
              </a:tr>
            </a:tbl>
          </a:graphicData>
        </a:graphic>
      </p:graphicFrame>
    </p:spTree>
    <p:extLst>
      <p:ext uri="{BB962C8B-B14F-4D97-AF65-F5344CB8AC3E}">
        <p14:creationId xmlns:p14="http://schemas.microsoft.com/office/powerpoint/2010/main" val="334432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96F0-7F6F-8E89-9BDE-F58B4EC239FB}"/>
              </a:ext>
            </a:extLst>
          </p:cNvPr>
          <p:cNvSpPr>
            <a:spLocks noGrp="1"/>
          </p:cNvSpPr>
          <p:nvPr>
            <p:ph type="title"/>
          </p:nvPr>
        </p:nvSpPr>
        <p:spPr>
          <a:xfrm>
            <a:off x="859536" y="764373"/>
            <a:ext cx="10646664" cy="488355"/>
          </a:xfrm>
        </p:spPr>
        <p:txBody>
          <a:bodyPr>
            <a:normAutofit fontScale="90000"/>
          </a:bodyPr>
          <a:lstStyle/>
          <a:p>
            <a:pPr algn="l"/>
            <a:r>
              <a:rPr lang="en-GB" dirty="0"/>
              <a:t>Web Application Firewalls (WAFs)</a:t>
            </a:r>
          </a:p>
        </p:txBody>
      </p:sp>
      <p:sp>
        <p:nvSpPr>
          <p:cNvPr id="4" name="Rectangle 1">
            <a:extLst>
              <a:ext uri="{FF2B5EF4-FFF2-40B4-BE49-F238E27FC236}">
                <a16:creationId xmlns:a16="http://schemas.microsoft.com/office/drawing/2014/main" id="{BAF2D2BA-4109-4DDE-36A4-12154B9018A7}"/>
              </a:ext>
            </a:extLst>
          </p:cNvPr>
          <p:cNvSpPr>
            <a:spLocks noGrp="1" noChangeArrowheads="1"/>
          </p:cNvSpPr>
          <p:nvPr>
            <p:ph idx="1"/>
          </p:nvPr>
        </p:nvSpPr>
        <p:spPr bwMode="auto">
          <a:xfrm>
            <a:off x="685800" y="1552570"/>
            <a:ext cx="11414215" cy="530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buNone/>
            </a:pPr>
            <a:r>
              <a:rPr lang="en-GB" sz="2400" b="1" dirty="0">
                <a:latin typeface="Times New Roman" panose="02020603050405020304" pitchFamily="18" charset="0"/>
                <a:cs typeface="Times New Roman" panose="02020603050405020304" pitchFamily="18" charset="0"/>
              </a:rPr>
              <a:t>How WAFs Protect APIs from Common Web Attacks</a:t>
            </a:r>
          </a:p>
          <a:p>
            <a:endParaRPr lang="en-GB"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SQL Injection (SQLi):</a:t>
            </a:r>
          </a:p>
          <a:p>
            <a:pPr marL="0" indent="0">
              <a:buNone/>
            </a:pPr>
            <a:r>
              <a:rPr lang="en-GB" sz="2400" dirty="0">
                <a:latin typeface="Times New Roman" panose="02020603050405020304" pitchFamily="18" charset="0"/>
                <a:cs typeface="Times New Roman" panose="02020603050405020304" pitchFamily="18" charset="0"/>
              </a:rPr>
              <a:t>             WAFs detect and block malicious SQL queries embedded in API requests by </a:t>
            </a:r>
          </a:p>
          <a:p>
            <a:pPr marL="0" indent="0">
              <a:buNone/>
            </a:pPr>
            <a:r>
              <a:rPr lang="en-GB" sz="2400" dirty="0">
                <a:latin typeface="Times New Roman" panose="02020603050405020304" pitchFamily="18" charset="0"/>
                <a:cs typeface="Times New Roman" panose="02020603050405020304" pitchFamily="18" charset="0"/>
              </a:rPr>
              <a:t>             analyzing patterns and looking for </a:t>
            </a:r>
          </a:p>
          <a:p>
            <a:pPr marL="0" indent="0">
              <a:buNone/>
            </a:pPr>
            <a:r>
              <a:rPr lang="en-GB" sz="2400" dirty="0">
                <a:latin typeface="Times New Roman" panose="02020603050405020304" pitchFamily="18" charset="0"/>
                <a:cs typeface="Times New Roman" panose="02020603050405020304" pitchFamily="18" charset="0"/>
              </a:rPr>
              <a:t>              SQL keywords that indicate an injection attempt. This prevents unauthorized </a:t>
            </a:r>
          </a:p>
          <a:p>
            <a:pPr marL="0" indent="0">
              <a:buNone/>
            </a:pPr>
            <a:r>
              <a:rPr lang="en-GB" sz="2400" dirty="0">
                <a:latin typeface="Times New Roman" panose="02020603050405020304" pitchFamily="18" charset="0"/>
                <a:cs typeface="Times New Roman" panose="02020603050405020304" pitchFamily="18" charset="0"/>
              </a:rPr>
              <a:t>            database access and manipulation.</a:t>
            </a:r>
          </a:p>
          <a:p>
            <a:pPr>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Cross-Site Scripting (XSS): </a:t>
            </a:r>
          </a:p>
          <a:p>
            <a:pPr marL="0" indent="0">
              <a:buNone/>
            </a:pPr>
            <a:r>
              <a:rPr lang="en-GB" sz="2400" dirty="0">
                <a:latin typeface="Times New Roman" panose="02020603050405020304" pitchFamily="18" charset="0"/>
                <a:cs typeface="Times New Roman" panose="02020603050405020304" pitchFamily="18" charset="0"/>
              </a:rPr>
              <a:t>            WAFs scan API traffic for harmful scripts that could be injected into responses </a:t>
            </a:r>
          </a:p>
          <a:p>
            <a:pPr marL="0" indent="0">
              <a:buNone/>
            </a:pPr>
            <a:r>
              <a:rPr lang="en-GB" sz="2400" dirty="0">
                <a:latin typeface="Times New Roman" panose="02020603050405020304" pitchFamily="18" charset="0"/>
                <a:cs typeface="Times New Roman" panose="02020603050405020304" pitchFamily="18" charset="0"/>
              </a:rPr>
              <a:t>and block them before they reach the user, safeguarding against the execution of malicious </a:t>
            </a:r>
          </a:p>
          <a:p>
            <a:pPr marL="0" indent="0">
              <a:buNone/>
            </a:pPr>
            <a:r>
              <a:rPr lang="en-GB" sz="2400" dirty="0">
                <a:latin typeface="Times New Roman" panose="02020603050405020304" pitchFamily="18" charset="0"/>
                <a:cs typeface="Times New Roman" panose="02020603050405020304" pitchFamily="18" charset="0"/>
              </a:rPr>
              <a:t>code.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312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33FD-9D4D-DDB4-09B5-2283BA1C3D61}"/>
              </a:ext>
            </a:extLst>
          </p:cNvPr>
          <p:cNvSpPr>
            <a:spLocks noGrp="1"/>
          </p:cNvSpPr>
          <p:nvPr>
            <p:ph type="title"/>
          </p:nvPr>
        </p:nvSpPr>
        <p:spPr>
          <a:xfrm>
            <a:off x="950976" y="374905"/>
            <a:ext cx="10555224" cy="1088136"/>
          </a:xfrm>
        </p:spPr>
        <p:txBody>
          <a:bodyPr>
            <a:normAutofit fontScale="90000"/>
          </a:bodyPr>
          <a:lstStyle/>
          <a:p>
            <a:pPr algn="l"/>
            <a:r>
              <a:rPr lang="en-GB" b="1" dirty="0"/>
              <a:t>Types of WAFs</a:t>
            </a:r>
            <a:br>
              <a:rPr lang="en-GB" b="1" dirty="0"/>
            </a:br>
            <a:endParaRPr lang="en-GB" dirty="0"/>
          </a:p>
        </p:txBody>
      </p:sp>
      <p:sp>
        <p:nvSpPr>
          <p:cNvPr id="3" name="Content Placeholder 2">
            <a:extLst>
              <a:ext uri="{FF2B5EF4-FFF2-40B4-BE49-F238E27FC236}">
                <a16:creationId xmlns:a16="http://schemas.microsoft.com/office/drawing/2014/main" id="{3DBFE55E-3EFB-B67D-5258-7F06BAAE3DB9}"/>
              </a:ext>
            </a:extLst>
          </p:cNvPr>
          <p:cNvSpPr>
            <a:spLocks noGrp="1"/>
          </p:cNvSpPr>
          <p:nvPr>
            <p:ph idx="1"/>
          </p:nvPr>
        </p:nvSpPr>
        <p:spPr>
          <a:xfrm>
            <a:off x="685800" y="1353312"/>
            <a:ext cx="10820400" cy="5285232"/>
          </a:xfrm>
        </p:spPr>
        <p:txBody>
          <a:bodyPr>
            <a:normAutofit lnSpcReduction="10000"/>
          </a:bodyPr>
          <a:lstStyle/>
          <a:p>
            <a:pPr marL="0" indent="0">
              <a:buNone/>
            </a:pPr>
            <a:r>
              <a:rPr lang="en-GB" sz="2400" b="1" dirty="0">
                <a:latin typeface="Times New Roman" panose="02020603050405020304" pitchFamily="18" charset="0"/>
                <a:cs typeface="Times New Roman" panose="02020603050405020304" pitchFamily="18" charset="0"/>
              </a:rPr>
              <a:t>Rule-Based WAFs</a:t>
            </a:r>
            <a:r>
              <a:rPr lang="en-GB" sz="2400" dirty="0">
                <a:latin typeface="Times New Roman" panose="02020603050405020304" pitchFamily="18" charset="0"/>
                <a:cs typeface="Times New Roman" panose="02020603050405020304" pitchFamily="18" charset="0"/>
              </a:rPr>
              <a:t>: </a:t>
            </a:r>
          </a:p>
          <a:p>
            <a:pPr marL="0" indent="0">
              <a:buNone/>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These operate on predefined rules and signatures to identify and block known attack patterns. </a:t>
            </a:r>
          </a:p>
          <a:p>
            <a:r>
              <a:rPr lang="en-GB" sz="2400" dirty="0">
                <a:latin typeface="Times New Roman" panose="02020603050405020304" pitchFamily="18" charset="0"/>
                <a:cs typeface="Times New Roman" panose="02020603050405020304" pitchFamily="18" charset="0"/>
              </a:rPr>
              <a:t>They are reliable in detecting attacks with low false positive rates but require regular updates to stay effective against emerging threats.</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Machine Learning-Based WAFs:</a:t>
            </a:r>
          </a:p>
          <a:p>
            <a:pPr marL="0" indent="0">
              <a:buNone/>
            </a:pPr>
            <a:endParaRPr lang="en-GB" sz="2400"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 These WAFs adapt to new threats by learning from traffic patterns and detecting anomalies. </a:t>
            </a:r>
          </a:p>
          <a:p>
            <a:r>
              <a:rPr lang="en-GB" sz="2400" dirty="0">
                <a:latin typeface="Times New Roman" panose="02020603050405020304" pitchFamily="18" charset="0"/>
                <a:cs typeface="Times New Roman" panose="02020603050405020304" pitchFamily="18" charset="0"/>
              </a:rPr>
              <a:t>They offer better protection against zero-day attacks but are more complex to maintain and can generate higher false positives if not properly tuned.</a:t>
            </a:r>
          </a:p>
          <a:p>
            <a:endParaRPr lang="en-GB" dirty="0"/>
          </a:p>
        </p:txBody>
      </p:sp>
    </p:spTree>
    <p:extLst>
      <p:ext uri="{BB962C8B-B14F-4D97-AF65-F5344CB8AC3E}">
        <p14:creationId xmlns:p14="http://schemas.microsoft.com/office/powerpoint/2010/main" val="3940901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F8DF-EE5E-2E00-15B0-6E27AE8BA5F8}"/>
              </a:ext>
            </a:extLst>
          </p:cNvPr>
          <p:cNvSpPr>
            <a:spLocks noGrp="1"/>
          </p:cNvSpPr>
          <p:nvPr>
            <p:ph type="title"/>
          </p:nvPr>
        </p:nvSpPr>
        <p:spPr>
          <a:xfrm>
            <a:off x="1005840" y="764373"/>
            <a:ext cx="10500360" cy="844971"/>
          </a:xfrm>
        </p:spPr>
        <p:txBody>
          <a:bodyPr>
            <a:normAutofit fontScale="90000"/>
          </a:bodyPr>
          <a:lstStyle/>
          <a:p>
            <a:pPr algn="l"/>
            <a:r>
              <a:rPr lang="en-GB" b="1" dirty="0"/>
              <a:t>Integration with API Gateways</a:t>
            </a:r>
            <a:br>
              <a:rPr lang="en-GB" b="1" dirty="0"/>
            </a:br>
            <a:endParaRPr lang="en-GB" b="1" dirty="0"/>
          </a:p>
        </p:txBody>
      </p:sp>
      <p:sp>
        <p:nvSpPr>
          <p:cNvPr id="3" name="Content Placeholder 2">
            <a:extLst>
              <a:ext uri="{FF2B5EF4-FFF2-40B4-BE49-F238E27FC236}">
                <a16:creationId xmlns:a16="http://schemas.microsoft.com/office/drawing/2014/main" id="{10999406-350F-A7F3-77BF-BA125CF53266}"/>
              </a:ext>
            </a:extLst>
          </p:cNvPr>
          <p:cNvSpPr>
            <a:spLocks noGrp="1"/>
          </p:cNvSpPr>
          <p:nvPr>
            <p:ph idx="1"/>
          </p:nvPr>
        </p:nvSpPr>
        <p:spPr/>
        <p:txBody>
          <a:bodyPr/>
          <a:lstStyle/>
          <a:p>
            <a:pPr>
              <a:buFont typeface="Arial" panose="020B0604020202020204" pitchFamily="34" charset="0"/>
              <a:buChar char="•"/>
            </a:pPr>
            <a:r>
              <a:rPr lang="en-GB" dirty="0"/>
              <a:t>WAFs can be deployed alongside API gateways to enhance security.</a:t>
            </a:r>
          </a:p>
          <a:p>
            <a:pPr marL="0" indent="0">
              <a:buNone/>
            </a:pPr>
            <a:endParaRPr lang="en-GB" dirty="0"/>
          </a:p>
          <a:p>
            <a:pPr>
              <a:buFont typeface="Arial" panose="020B0604020202020204" pitchFamily="34" charset="0"/>
              <a:buChar char="•"/>
            </a:pPr>
            <a:r>
              <a:rPr lang="en-GB" dirty="0"/>
              <a:t> While the gateway manages traffic and applies rate limits, the WAF filters incoming requests for malicious content. </a:t>
            </a:r>
          </a:p>
          <a:p>
            <a:pPr marL="0" indent="0">
              <a:buNone/>
            </a:pPr>
            <a:endParaRPr lang="en-GB" dirty="0"/>
          </a:p>
          <a:p>
            <a:pPr>
              <a:buFont typeface="Arial" panose="020B0604020202020204" pitchFamily="34" charset="0"/>
              <a:buChar char="•"/>
            </a:pPr>
            <a:r>
              <a:rPr lang="en-GB" dirty="0"/>
              <a:t>This combination provides comprehensive protection by addressing both traffic management and deep packet inspection.</a:t>
            </a:r>
          </a:p>
          <a:p>
            <a:endParaRPr lang="en-GB" dirty="0"/>
          </a:p>
        </p:txBody>
      </p:sp>
    </p:spTree>
    <p:extLst>
      <p:ext uri="{BB962C8B-B14F-4D97-AF65-F5344CB8AC3E}">
        <p14:creationId xmlns:p14="http://schemas.microsoft.com/office/powerpoint/2010/main" val="38451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919F-72BE-67BA-B4A5-47CEF3514C12}"/>
              </a:ext>
            </a:extLst>
          </p:cNvPr>
          <p:cNvSpPr>
            <a:spLocks noGrp="1"/>
          </p:cNvSpPr>
          <p:nvPr>
            <p:ph type="title"/>
          </p:nvPr>
        </p:nvSpPr>
        <p:spPr>
          <a:xfrm>
            <a:off x="941832" y="764373"/>
            <a:ext cx="10564368" cy="826683"/>
          </a:xfrm>
        </p:spPr>
        <p:txBody>
          <a:bodyPr>
            <a:normAutofit fontScale="90000"/>
          </a:bodyPr>
          <a:lstStyle/>
          <a:p>
            <a:pPr algn="l"/>
            <a:r>
              <a:rPr lang="en-GB" b="1" dirty="0"/>
              <a:t>Examples of WAFs in Action</a:t>
            </a:r>
            <a:br>
              <a:rPr lang="en-GB" b="1" dirty="0"/>
            </a:br>
            <a:endParaRPr lang="en-GB" dirty="0"/>
          </a:p>
        </p:txBody>
      </p:sp>
      <p:sp>
        <p:nvSpPr>
          <p:cNvPr id="3" name="Content Placeholder 2">
            <a:extLst>
              <a:ext uri="{FF2B5EF4-FFF2-40B4-BE49-F238E27FC236}">
                <a16:creationId xmlns:a16="http://schemas.microsoft.com/office/drawing/2014/main" id="{F12695A3-C7F8-C915-B356-A9869647854B}"/>
              </a:ext>
            </a:extLst>
          </p:cNvPr>
          <p:cNvSpPr>
            <a:spLocks noGrp="1"/>
          </p:cNvSpPr>
          <p:nvPr>
            <p:ph idx="1"/>
          </p:nvPr>
        </p:nvSpPr>
        <p:spPr/>
        <p:txBody>
          <a:bodyPr/>
          <a:lstStyle/>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ModSecurity:</a:t>
            </a:r>
          </a:p>
          <a:p>
            <a:pPr marL="0" indent="0">
              <a:buNone/>
            </a:pPr>
            <a:endParaRPr lang="en-GB" b="1" dirty="0">
              <a:latin typeface="Times New Roman" panose="02020603050405020304" pitchFamily="18" charset="0"/>
              <a:cs typeface="Times New Roman" panose="02020603050405020304" pitchFamily="18" charset="0"/>
            </a:endParaRPr>
          </a:p>
          <a:p>
            <a:pPr marL="0" indent="0">
              <a:buNone/>
            </a:pPr>
            <a:r>
              <a:rPr lang="en-GB" dirty="0"/>
              <a:t> Often used with API gateways like Nginx, ModSecurity effectively blocks SQLi and XSS attacks by filtering and monitoring HTTP requests.</a:t>
            </a:r>
          </a:p>
          <a:p>
            <a:pPr>
              <a:buFont typeface="Arial" panose="020B0604020202020204" pitchFamily="34" charset="0"/>
              <a:buChar char="•"/>
            </a:pPr>
            <a:endParaRPr lang="en-GB" dirty="0"/>
          </a:p>
          <a:p>
            <a:r>
              <a:rPr lang="en-GB" b="1" dirty="0">
                <a:latin typeface="Times New Roman" panose="02020603050405020304" pitchFamily="18" charset="0"/>
                <a:cs typeface="Times New Roman" panose="02020603050405020304" pitchFamily="18" charset="0"/>
              </a:rPr>
              <a:t>Cloudflare WAF:</a:t>
            </a:r>
          </a:p>
          <a:p>
            <a:pPr marL="0" indent="0">
              <a:buNone/>
            </a:pPr>
            <a:endParaRPr lang="en-GB" dirty="0"/>
          </a:p>
          <a:p>
            <a:pPr marL="0" indent="0">
              <a:buNone/>
            </a:pPr>
            <a:r>
              <a:rPr lang="en-GB" dirty="0"/>
              <a:t> Integrated with Cloudflare’s CDN, this WAF has mitigated numerous large-scale DDoS attacks, protecting APIs from overwhelming traffic and malicious requests by using both rule-based and machine learning techniques</a:t>
            </a:r>
          </a:p>
          <a:p>
            <a:endParaRPr lang="en-GB" dirty="0"/>
          </a:p>
        </p:txBody>
      </p:sp>
    </p:spTree>
    <p:extLst>
      <p:ext uri="{BB962C8B-B14F-4D97-AF65-F5344CB8AC3E}">
        <p14:creationId xmlns:p14="http://schemas.microsoft.com/office/powerpoint/2010/main" val="223402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4C3E-3463-8143-3444-D1E99F5AC389}"/>
              </a:ext>
            </a:extLst>
          </p:cNvPr>
          <p:cNvSpPr>
            <a:spLocks noGrp="1"/>
          </p:cNvSpPr>
          <p:nvPr>
            <p:ph type="title"/>
          </p:nvPr>
        </p:nvSpPr>
        <p:spPr>
          <a:xfrm>
            <a:off x="685800" y="457201"/>
            <a:ext cx="10820400" cy="475487"/>
          </a:xfrm>
        </p:spPr>
        <p:txBody>
          <a:bodyPr>
            <a:normAutofit fontScale="90000"/>
          </a:bodyPr>
          <a:lstStyle/>
          <a:p>
            <a:pPr algn="l"/>
            <a:r>
              <a:rPr lang="en-GB" dirty="0"/>
              <a:t>DevSecOps Practices</a:t>
            </a:r>
          </a:p>
        </p:txBody>
      </p:sp>
      <p:sp>
        <p:nvSpPr>
          <p:cNvPr id="4" name="Rectangle 1">
            <a:extLst>
              <a:ext uri="{FF2B5EF4-FFF2-40B4-BE49-F238E27FC236}">
                <a16:creationId xmlns:a16="http://schemas.microsoft.com/office/drawing/2014/main" id="{EED5B152-61E3-42D2-5C4D-3084E78AFBCB}"/>
              </a:ext>
            </a:extLst>
          </p:cNvPr>
          <p:cNvSpPr>
            <a:spLocks noGrp="1" noChangeArrowheads="1"/>
          </p:cNvSpPr>
          <p:nvPr>
            <p:ph idx="1"/>
          </p:nvPr>
        </p:nvSpPr>
        <p:spPr bwMode="auto">
          <a:xfrm>
            <a:off x="118872" y="1107854"/>
            <a:ext cx="12073128" cy="6191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DevSecOps integrates security into every stage of the development process,</a:t>
            </a:r>
          </a:p>
          <a:p>
            <a:pPr marL="0" marR="0" lvl="0" indent="0" algn="l" defTabSz="914400" rtl="0" eaLnBrk="0" fontAlgn="base" latinLnBrk="0" hangingPunct="0">
              <a:lnSpc>
                <a:spcPct val="100000"/>
              </a:lnSpc>
              <a:spcBef>
                <a:spcPct val="0"/>
              </a:spcBef>
              <a:spcAft>
                <a:spcPct val="0"/>
              </a:spcAft>
              <a:buClrTx/>
              <a:buSzTx/>
              <a:buNone/>
              <a:tabLs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shifting security considerations to the left from the design phase through deployment. </a:t>
            </a:r>
          </a:p>
          <a:p>
            <a:pPr marL="0" marR="0" lvl="0" indent="0" algn="l" defTabSz="914400" rtl="0" eaLnBrk="0" fontAlgn="base" latinLnBrk="0" hangingPunct="0">
              <a:lnSpc>
                <a:spcPct val="100000"/>
              </a:lnSpc>
              <a:spcBef>
                <a:spcPct val="0"/>
              </a:spcBef>
              <a:spcAft>
                <a:spcPct val="0"/>
              </a:spcAft>
              <a:buClrTx/>
              <a:buSzTx/>
              <a:buNone/>
              <a:tabLst/>
            </a:pPr>
            <a:endPar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embeds security checks and assessments throughout the CI/CD pipeline,</a:t>
            </a:r>
          </a:p>
          <a:p>
            <a:pPr marL="0" marR="0" lvl="0" indent="0" algn="l" defTabSz="914400" rtl="0" eaLnBrk="0" fontAlgn="base" latinLnBrk="0" hangingPunct="0">
              <a:lnSpc>
                <a:spcPct val="100000"/>
              </a:lnSpc>
              <a:spcBef>
                <a:spcPct val="0"/>
              </a:spcBef>
              <a:spcAft>
                <a:spcPct val="0"/>
              </a:spcAft>
              <a:buClrTx/>
              <a:buSzTx/>
              <a:buNone/>
              <a:tabLs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reducing vulnerabilities early on and fostering a culture of continuous security </a:t>
            </a:r>
          </a:p>
          <a:p>
            <a:pPr marL="0" marR="0" lvl="0" indent="0" algn="l" defTabSz="914400" rtl="0" eaLnBrk="0" fontAlgn="base" latinLnBrk="0" hangingPunct="0">
              <a:lnSpc>
                <a:spcPct val="100000"/>
              </a:lnSpc>
              <a:spcBef>
                <a:spcPct val="0"/>
              </a:spcBef>
              <a:spcAft>
                <a:spcPct val="0"/>
              </a:spcAft>
              <a:buClrTx/>
              <a:buSzTx/>
              <a:buNone/>
              <a:tabLst/>
            </a:pPr>
            <a:r>
              <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improvement within development teams .</a:t>
            </a:r>
          </a:p>
          <a:p>
            <a:pPr marL="0" marR="0" lvl="0" indent="0" algn="l" defTabSz="914400" rtl="0" eaLnBrk="0" fontAlgn="base" latinLnBrk="0" hangingPunct="0">
              <a:lnSpc>
                <a:spcPct val="100000"/>
              </a:lnSpc>
              <a:spcBef>
                <a:spcPct val="0"/>
              </a:spcBef>
              <a:spcAft>
                <a:spcPct val="0"/>
              </a:spcAft>
              <a:buClrTx/>
              <a:buSzTx/>
              <a:buNone/>
              <a:tabLst/>
            </a:pPr>
            <a:endParaRPr lang="en-GB" altLang="en-US" sz="2000" dirty="0">
              <a:latin typeface="Times New Roman" panose="02020603050405020304" pitchFamily="18" charset="0"/>
              <a:cs typeface="Times New Roman" panose="02020603050405020304" pitchFamily="18" charset="0"/>
            </a:endParaRPr>
          </a:p>
          <a:p>
            <a:pPr marL="0" indent="0">
              <a:buNone/>
            </a:pPr>
            <a:r>
              <a:rPr lang="en-GB" sz="2000" b="1" dirty="0">
                <a:latin typeface="Times New Roman" panose="02020603050405020304" pitchFamily="18" charset="0"/>
                <a:cs typeface="Times New Roman" panose="02020603050405020304" pitchFamily="18" charset="0"/>
              </a:rPr>
              <a:t>Automated Security Testing</a:t>
            </a: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Automated security testing includes tools like</a:t>
            </a:r>
            <a:r>
              <a:rPr lang="en-GB" sz="2000" b="1" dirty="0">
                <a:latin typeface="Times New Roman" panose="02020603050405020304" pitchFamily="18" charset="0"/>
                <a:cs typeface="Times New Roman" panose="02020603050405020304" pitchFamily="18" charset="0"/>
              </a:rPr>
              <a:t> Static Application Security Testing (SAST</a:t>
            </a:r>
            <a:r>
              <a:rPr lang="en-GB" sz="2000" dirty="0">
                <a:latin typeface="Times New Roman" panose="02020603050405020304" pitchFamily="18" charset="0"/>
                <a:cs typeface="Times New Roman" panose="02020603050405020304" pitchFamily="18" charset="0"/>
              </a:rPr>
              <a:t>) and </a:t>
            </a:r>
          </a:p>
          <a:p>
            <a:pPr marL="0" indent="0">
              <a:buNone/>
            </a:pPr>
            <a:r>
              <a:rPr lang="en-GB" sz="2000" b="1" dirty="0">
                <a:latin typeface="Times New Roman" panose="02020603050405020304" pitchFamily="18" charset="0"/>
                <a:cs typeface="Times New Roman" panose="02020603050405020304" pitchFamily="18" charset="0"/>
              </a:rPr>
              <a:t>Dynamic Application Security Testing (DAST).</a:t>
            </a: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 SAST analyzes code for vulnerabilities before it’s run, while DAST tests the application during execution to find runtime flaws. </a:t>
            </a:r>
          </a:p>
          <a:p>
            <a:pPr marL="0" indent="0">
              <a:buNone/>
            </a:pPr>
            <a:r>
              <a:rPr lang="en-GB" sz="2000" dirty="0">
                <a:latin typeface="Times New Roman" panose="02020603050405020304" pitchFamily="18" charset="0"/>
                <a:cs typeface="Times New Roman" panose="02020603050405020304" pitchFamily="18" charset="0"/>
              </a:rPr>
              <a:t>These tools help identify security issues early in the development lifecycle, allowing teams to address vulnerabilities before they reach production .</a:t>
            </a:r>
          </a:p>
          <a:p>
            <a:pPr marL="0" marR="0" lvl="0" indent="0" algn="l" defTabSz="914400" rtl="0" eaLnBrk="0" fontAlgn="base" latinLnBrk="0" hangingPunct="0">
              <a:lnSpc>
                <a:spcPct val="100000"/>
              </a:lnSpc>
              <a:spcBef>
                <a:spcPct val="0"/>
              </a:spcBef>
              <a:spcAft>
                <a:spcPct val="0"/>
              </a:spcAft>
              <a:buClrTx/>
              <a:buSzTx/>
              <a:buNone/>
              <a:tabLst/>
            </a:pPr>
            <a:endParaRPr kumimoji="0" lang="en-GB"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25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F7C52-63AC-B4E8-B767-25358F602699}"/>
              </a:ext>
            </a:extLst>
          </p:cNvPr>
          <p:cNvSpPr>
            <a:spLocks noGrp="1"/>
          </p:cNvSpPr>
          <p:nvPr>
            <p:ph idx="1"/>
          </p:nvPr>
        </p:nvSpPr>
        <p:spPr>
          <a:xfrm>
            <a:off x="210312" y="429768"/>
            <a:ext cx="11676888" cy="6153912"/>
          </a:xfrm>
        </p:spPr>
        <p:txBody>
          <a:bodyPr>
            <a:normAutofit lnSpcReduction="10000"/>
          </a:bodyPr>
          <a:lstStyle/>
          <a:p>
            <a:pPr marL="0" indent="0">
              <a:buNone/>
            </a:pPr>
            <a:r>
              <a:rPr lang="en-GB" sz="2400" b="1" dirty="0">
                <a:latin typeface="Times New Roman" panose="02020603050405020304" pitchFamily="18" charset="0"/>
                <a:cs typeface="Times New Roman" panose="02020603050405020304" pitchFamily="18" charset="0"/>
              </a:rPr>
              <a:t>Continuous Monitoring</a:t>
            </a:r>
          </a:p>
          <a:p>
            <a:pPr marL="0" indent="0">
              <a:buNone/>
            </a:pPr>
            <a:endParaRPr lang="en-GB" sz="2400"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Continuous monitoring involves real-time tracking of API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to detect and respond to security threats as they arise. Tools like Prometheus, Grafana, and ELK Stack enable developers to visualize and analyze API performance, detect anomalies, and respond to incidents swiftly, ensuring the continuous security and availability of services .</a:t>
            </a:r>
          </a:p>
          <a:p>
            <a:endParaRPr lang="en-GB" sz="2400" dirty="0">
              <a:latin typeface="Times New Roman" panose="02020603050405020304" pitchFamily="18" charset="0"/>
              <a:cs typeface="Times New Roman" panose="02020603050405020304" pitchFamily="18" charset="0"/>
            </a:endParaRPr>
          </a:p>
          <a:p>
            <a:pPr marL="0" indent="0">
              <a:buNone/>
            </a:pPr>
            <a:r>
              <a:rPr lang="en-GB" sz="2400" b="1" dirty="0">
                <a:latin typeface="Times New Roman" panose="02020603050405020304" pitchFamily="18" charset="0"/>
                <a:cs typeface="Times New Roman" panose="02020603050405020304" pitchFamily="18" charset="0"/>
              </a:rPr>
              <a:t>Details: Case Studies of DevSecOps in Action</a:t>
            </a:r>
          </a:p>
          <a:p>
            <a:pPr marL="0" indent="0">
              <a:buNone/>
            </a:pPr>
            <a:endParaRPr lang="en-GB" sz="2400" b="1"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One case study highlights the implementation of DevSecOps in a RESTful User Management API, utilizing tools like JWT-based authentication, RBAC for authorization, audit logging, and TLS encryption.</a:t>
            </a:r>
          </a:p>
          <a:p>
            <a:r>
              <a:rPr lang="en-GB" sz="2400" dirty="0">
                <a:latin typeface="Times New Roman" panose="02020603050405020304" pitchFamily="18" charset="0"/>
                <a:cs typeface="Times New Roman" panose="02020603050405020304" pitchFamily="18" charset="0"/>
              </a:rPr>
              <a:t> This approach ensured secure user management, minimized vulnerabilities, and provided a robust framework for API security .</a:t>
            </a:r>
          </a:p>
          <a:p>
            <a:r>
              <a:rPr lang="en-GB" sz="2400" dirty="0">
                <a:latin typeface="Times New Roman" panose="02020603050405020304" pitchFamily="18" charset="0"/>
                <a:cs typeface="Times New Roman" panose="02020603050405020304" pitchFamily="18" charset="0"/>
              </a:rPr>
              <a:t>These practices illustrate the effectiveness of integrating security into development, using automated tools, and maintaining vigilance through continuous monitoring to enhance API security.</a:t>
            </a:r>
          </a:p>
          <a:p>
            <a:endParaRPr lang="en-GB" dirty="0"/>
          </a:p>
        </p:txBody>
      </p:sp>
    </p:spTree>
    <p:extLst>
      <p:ext uri="{BB962C8B-B14F-4D97-AF65-F5344CB8AC3E}">
        <p14:creationId xmlns:p14="http://schemas.microsoft.com/office/powerpoint/2010/main" val="128136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A258B-E5CF-8B62-FAB4-80080C872FF8}"/>
              </a:ext>
            </a:extLst>
          </p:cNvPr>
          <p:cNvSpPr>
            <a:spLocks noGrp="1"/>
          </p:cNvSpPr>
          <p:nvPr>
            <p:ph type="title"/>
          </p:nvPr>
        </p:nvSpPr>
        <p:spPr>
          <a:xfrm>
            <a:off x="384048" y="764373"/>
            <a:ext cx="11122152" cy="728096"/>
          </a:xfrm>
        </p:spPr>
        <p:txBody>
          <a:bodyPr/>
          <a:lstStyle/>
          <a:p>
            <a:r>
              <a:rPr lang="en-GB" dirty="0"/>
              <a:t>Case Study 1: Implementing API Security</a:t>
            </a:r>
          </a:p>
        </p:txBody>
      </p:sp>
      <p:sp>
        <p:nvSpPr>
          <p:cNvPr id="4" name="Rectangle 1">
            <a:extLst>
              <a:ext uri="{FF2B5EF4-FFF2-40B4-BE49-F238E27FC236}">
                <a16:creationId xmlns:a16="http://schemas.microsoft.com/office/drawing/2014/main" id="{DD1D5D9C-A6C3-5C2C-7E5C-C4F4A779FD8D}"/>
              </a:ext>
            </a:extLst>
          </p:cNvPr>
          <p:cNvSpPr>
            <a:spLocks noGrp="1" noChangeArrowheads="1"/>
          </p:cNvSpPr>
          <p:nvPr>
            <p:ph idx="1"/>
          </p:nvPr>
        </p:nvSpPr>
        <p:spPr bwMode="auto">
          <a:xfrm>
            <a:off x="685800" y="1990639"/>
            <a:ext cx="1125395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Below the endpoints created for the web service implementation with CRUD operations,</a:t>
            </a:r>
          </a:p>
          <a:p>
            <a:pPr marL="0" marR="0" lvl="0" indent="0" algn="l" defTabSz="914400" rtl="0" eaLnBrk="0" fontAlgn="base" latinLnBrk="0" hangingPunct="0">
              <a:lnSpc>
                <a:spcPct val="100000"/>
              </a:lnSpc>
              <a:spcBef>
                <a:spcPct val="0"/>
              </a:spcBef>
              <a:spcAft>
                <a:spcPct val="0"/>
              </a:spcAft>
              <a:buClrTx/>
              <a:buSzTx/>
              <a:buNone/>
              <a:tabLst/>
            </a:pPr>
            <a:r>
              <a:rPr kumimoji="0" lang="en-GB"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RBAC, JWT authentication, and audit logging:</a:t>
            </a:r>
            <a:endParaRPr lang="en-GB"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GB"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GB" altLang="en-US" sz="2400" dirty="0">
                <a:latin typeface="Times New Roman" panose="02020603050405020304" pitchFamily="18" charset="0"/>
                <a:cs typeface="Times New Roman" panose="02020603050405020304" pitchFamily="18" charset="0"/>
              </a:rPr>
              <a:t>Web Service Functionality</a:t>
            </a:r>
          </a:p>
          <a:p>
            <a:pPr marL="0" marR="0" lvl="0" indent="0" algn="l" defTabSz="914400" rtl="0" eaLnBrk="0" fontAlgn="base" latinLnBrk="0" hangingPunct="0">
              <a:lnSpc>
                <a:spcPct val="100000"/>
              </a:lnSpc>
              <a:spcBef>
                <a:spcPct val="0"/>
              </a:spcBef>
              <a:spcAft>
                <a:spcPct val="0"/>
              </a:spcAft>
              <a:buClrTx/>
              <a:buSzTx/>
              <a:buNone/>
              <a:tabLst/>
            </a:pPr>
            <a:endParaRPr lang="en-GB"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altLang="en-US" sz="2400" dirty="0">
                <a:latin typeface="Times New Roman" panose="02020603050405020304" pitchFamily="18" charset="0"/>
                <a:cs typeface="Times New Roman" panose="02020603050405020304" pitchFamily="18" charset="0"/>
              </a:rPr>
              <a:t>Create User (POST /users): Admins can add new users.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altLang="en-US" sz="2400" dirty="0">
                <a:latin typeface="Times New Roman" panose="02020603050405020304" pitchFamily="18" charset="0"/>
                <a:cs typeface="Times New Roman" panose="02020603050405020304" pitchFamily="18" charset="0"/>
              </a:rPr>
              <a:t>Update User (PUT /users/{id}): Admins can modify existing users.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altLang="en-US" sz="2400" dirty="0">
                <a:latin typeface="Times New Roman" panose="02020603050405020304" pitchFamily="18" charset="0"/>
                <a:cs typeface="Times New Roman" panose="02020603050405020304" pitchFamily="18" charset="0"/>
              </a:rPr>
              <a:t>Delete User (DELETE /users/{id}): Admins can remove users.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altLang="en-US" sz="2400" dirty="0">
                <a:latin typeface="Times New Roman" panose="02020603050405020304" pitchFamily="18" charset="0"/>
                <a:cs typeface="Times New Roman" panose="02020603050405020304" pitchFamily="18" charset="0"/>
              </a:rPr>
              <a:t>Fetch All Users (GET /users): Admins and regular users can view all users.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GB" altLang="en-US" sz="2400" dirty="0">
                <a:latin typeface="Times New Roman" panose="02020603050405020304" pitchFamily="18" charset="0"/>
                <a:cs typeface="Times New Roman" panose="02020603050405020304" pitchFamily="18" charset="0"/>
              </a:rPr>
              <a:t>Fetch User by ID (GET /users/{id}): Admins and regular users can view details of a specific user.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0761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B65E3-4FA5-AC63-E5A8-9FFEA3E1E961}"/>
              </a:ext>
            </a:extLst>
          </p:cNvPr>
          <p:cNvSpPr>
            <a:spLocks noGrp="1"/>
          </p:cNvSpPr>
          <p:nvPr>
            <p:ph type="title"/>
          </p:nvPr>
        </p:nvSpPr>
        <p:spPr>
          <a:xfrm>
            <a:off x="1208690" y="231228"/>
            <a:ext cx="11077902" cy="1198179"/>
          </a:xfrm>
        </p:spPr>
        <p:txBody>
          <a:bodyPr/>
          <a:lstStyle/>
          <a:p>
            <a:pPr algn="l"/>
            <a:r>
              <a:rPr lang="en-GB" dirty="0"/>
              <a:t>Implementing API Security CONTINUES…..</a:t>
            </a:r>
          </a:p>
        </p:txBody>
      </p:sp>
      <p:sp>
        <p:nvSpPr>
          <p:cNvPr id="3" name="Content Placeholder 2">
            <a:extLst>
              <a:ext uri="{FF2B5EF4-FFF2-40B4-BE49-F238E27FC236}">
                <a16:creationId xmlns:a16="http://schemas.microsoft.com/office/drawing/2014/main" id="{628F3C2C-33D6-9A25-DBC3-C43ACD659C6A}"/>
              </a:ext>
            </a:extLst>
          </p:cNvPr>
          <p:cNvSpPr>
            <a:spLocks noGrp="1"/>
          </p:cNvSpPr>
          <p:nvPr>
            <p:ph idx="1"/>
          </p:nvPr>
        </p:nvSpPr>
        <p:spPr>
          <a:xfrm>
            <a:off x="685800" y="1292772"/>
            <a:ext cx="10820400" cy="4925913"/>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Security Features</a:t>
            </a:r>
          </a:p>
          <a:p>
            <a:pPr marL="0" indent="0">
              <a:buNone/>
            </a:pPr>
            <a:endParaRPr lang="en-GB" sz="2400" b="1" dirty="0">
              <a:latin typeface="Times New Roman" panose="02020603050405020304" pitchFamily="18" charset="0"/>
              <a:cs typeface="Times New Roman" panose="02020603050405020304" pitchFamily="18" charset="0"/>
            </a:endParaRPr>
          </a:p>
          <a:p>
            <a:pPr>
              <a:buFont typeface="+mj-lt"/>
              <a:buAutoNum type="arabicPeriod"/>
            </a:pPr>
            <a:r>
              <a:rPr lang="en-GB" sz="2400" b="1" dirty="0">
                <a:latin typeface="Times New Roman" panose="02020603050405020304" pitchFamily="18" charset="0"/>
                <a:cs typeface="Times New Roman" panose="02020603050405020304" pitchFamily="18" charset="0"/>
              </a:rPr>
              <a:t>  JWT-Based Authentication</a:t>
            </a:r>
            <a:r>
              <a:rPr lang="en-GB"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GB" sz="2400" dirty="0">
                <a:latin typeface="Times New Roman" panose="02020603050405020304" pitchFamily="18" charset="0"/>
                <a:cs typeface="Times New Roman" panose="02020603050405020304" pitchFamily="18" charset="0"/>
              </a:rPr>
              <a:t>Users authenticate with their credentials and receive a JWT token.</a:t>
            </a:r>
          </a:p>
          <a:p>
            <a:pPr marL="742950" lvl="1" indent="-285750">
              <a:buFont typeface="+mj-lt"/>
              <a:buAutoNum type="arabicPeriod"/>
            </a:pPr>
            <a:r>
              <a:rPr lang="en-GB" sz="2400" dirty="0">
                <a:latin typeface="Times New Roman" panose="02020603050405020304" pitchFamily="18" charset="0"/>
                <a:cs typeface="Times New Roman" panose="02020603050405020304" pitchFamily="18" charset="0"/>
              </a:rPr>
              <a:t>The JWT token is sent with each request to verify user identity and role.</a:t>
            </a:r>
          </a:p>
          <a:p>
            <a:pPr>
              <a:buFont typeface="+mj-lt"/>
              <a:buAutoNum type="arabicPeriod"/>
            </a:pPr>
            <a:r>
              <a:rPr lang="en-GB" sz="2400" b="1" dirty="0">
                <a:latin typeface="Times New Roman" panose="02020603050405020304" pitchFamily="18" charset="0"/>
                <a:cs typeface="Times New Roman" panose="02020603050405020304" pitchFamily="18" charset="0"/>
              </a:rPr>
              <a:t>  Role-Based Access Control (RBAC)</a:t>
            </a:r>
            <a:r>
              <a:rPr lang="en-GB"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GB" sz="2400" b="1" dirty="0">
                <a:latin typeface="Times New Roman" panose="02020603050405020304" pitchFamily="18" charset="0"/>
                <a:cs typeface="Times New Roman" panose="02020603050405020304" pitchFamily="18" charset="0"/>
              </a:rPr>
              <a:t>ADMIN_ROLE</a:t>
            </a:r>
            <a:r>
              <a:rPr lang="en-GB" sz="2400" dirty="0">
                <a:latin typeface="Times New Roman" panose="02020603050405020304" pitchFamily="18" charset="0"/>
                <a:cs typeface="Times New Roman" panose="02020603050405020304" pitchFamily="18" charset="0"/>
              </a:rPr>
              <a:t>: Can perform all operations (create, update, delete, and view users).</a:t>
            </a:r>
          </a:p>
          <a:p>
            <a:pPr marL="742950" lvl="1" indent="-285750">
              <a:buFont typeface="+mj-lt"/>
              <a:buAutoNum type="arabicPeriod"/>
            </a:pPr>
            <a:r>
              <a:rPr lang="en-GB" sz="2400" b="1" dirty="0">
                <a:latin typeface="Times New Roman" panose="02020603050405020304" pitchFamily="18" charset="0"/>
                <a:cs typeface="Times New Roman" panose="02020603050405020304" pitchFamily="18" charset="0"/>
              </a:rPr>
              <a:t>USER_ROLE</a:t>
            </a:r>
            <a:r>
              <a:rPr lang="en-GB" sz="2400" dirty="0">
                <a:latin typeface="Times New Roman" panose="02020603050405020304" pitchFamily="18" charset="0"/>
                <a:cs typeface="Times New Roman" panose="02020603050405020304" pitchFamily="18" charset="0"/>
              </a:rPr>
              <a:t>: Can only view users and their details.</a:t>
            </a:r>
          </a:p>
          <a:p>
            <a:pPr>
              <a:buFont typeface="+mj-lt"/>
              <a:buAutoNum type="arabicPeriod"/>
            </a:pPr>
            <a:r>
              <a:rPr lang="en-GB" sz="2400" b="1" dirty="0">
                <a:latin typeface="Times New Roman" panose="02020603050405020304" pitchFamily="18" charset="0"/>
                <a:cs typeface="Times New Roman" panose="02020603050405020304" pitchFamily="18" charset="0"/>
              </a:rPr>
              <a:t> TLS Encryption</a:t>
            </a:r>
            <a:r>
              <a:rPr lang="en-GB" sz="24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GB" sz="2400" dirty="0">
                <a:latin typeface="Times New Roman" panose="02020603050405020304" pitchFamily="18" charset="0"/>
                <a:cs typeface="Times New Roman" panose="02020603050405020304" pitchFamily="18" charset="0"/>
              </a:rPr>
              <a:t>All communication between the client and server is encrypted using TLS, ensuring data security during transmission.</a:t>
            </a:r>
          </a:p>
          <a:p>
            <a:endParaRPr lang="en-GB" dirty="0"/>
          </a:p>
        </p:txBody>
      </p:sp>
    </p:spTree>
    <p:extLst>
      <p:ext uri="{BB962C8B-B14F-4D97-AF65-F5344CB8AC3E}">
        <p14:creationId xmlns:p14="http://schemas.microsoft.com/office/powerpoint/2010/main" val="420847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7A675-89B4-DA1A-8F04-88EF4581C680}"/>
              </a:ext>
            </a:extLst>
          </p:cNvPr>
          <p:cNvSpPr>
            <a:spLocks noGrp="1"/>
          </p:cNvSpPr>
          <p:nvPr>
            <p:ph type="title"/>
          </p:nvPr>
        </p:nvSpPr>
        <p:spPr>
          <a:xfrm>
            <a:off x="2895600" y="375115"/>
            <a:ext cx="8610600" cy="528399"/>
          </a:xfrm>
        </p:spPr>
        <p:txBody>
          <a:bodyPr>
            <a:normAutofit fontScale="90000"/>
          </a:bodyPr>
          <a:lstStyle/>
          <a:p>
            <a:pPr algn="l"/>
            <a:r>
              <a:rPr lang="en-GB" dirty="0"/>
              <a:t>Agenda</a:t>
            </a:r>
          </a:p>
        </p:txBody>
      </p:sp>
      <p:sp>
        <p:nvSpPr>
          <p:cNvPr id="3" name="Content Placeholder 2">
            <a:extLst>
              <a:ext uri="{FF2B5EF4-FFF2-40B4-BE49-F238E27FC236}">
                <a16:creationId xmlns:a16="http://schemas.microsoft.com/office/drawing/2014/main" id="{B5FC0234-396B-0FE1-32EC-A58482BE1E68}"/>
              </a:ext>
            </a:extLst>
          </p:cNvPr>
          <p:cNvSpPr>
            <a:spLocks noGrp="1"/>
          </p:cNvSpPr>
          <p:nvPr>
            <p:ph idx="1"/>
          </p:nvPr>
        </p:nvSpPr>
        <p:spPr>
          <a:xfrm>
            <a:off x="685800" y="1292772"/>
            <a:ext cx="10820400" cy="4925913"/>
          </a:xfrm>
        </p:spPr>
        <p:txBody>
          <a:bodyPr>
            <a:normAutofit/>
          </a:bodyPr>
          <a:lstStyle/>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INTRODUCTION</a:t>
            </a:r>
          </a:p>
          <a:p>
            <a:r>
              <a:rPr lang="en-GB" sz="2000" dirty="0">
                <a:latin typeface="Times New Roman" panose="02020603050405020304" pitchFamily="18" charset="0"/>
                <a:cs typeface="Times New Roman" panose="02020603050405020304" pitchFamily="18" charset="0"/>
              </a:rPr>
              <a:t>LITERATURE REVIEW</a:t>
            </a:r>
          </a:p>
          <a:p>
            <a:r>
              <a:rPr lang="en-GB" sz="2000" dirty="0">
                <a:latin typeface="Times New Roman" panose="02020603050405020304" pitchFamily="18" charset="0"/>
                <a:cs typeface="Times New Roman" panose="02020603050405020304" pitchFamily="18" charset="0"/>
              </a:rPr>
              <a:t>PROBLEM</a:t>
            </a:r>
          </a:p>
          <a:p>
            <a:r>
              <a:rPr lang="en-GB" sz="2000" dirty="0">
                <a:latin typeface="Times New Roman" panose="02020603050405020304" pitchFamily="18" charset="0"/>
                <a:cs typeface="Times New Roman" panose="02020603050405020304" pitchFamily="18" charset="0"/>
              </a:rPr>
              <a:t>PROPOSED METHODOLOGY</a:t>
            </a:r>
          </a:p>
          <a:p>
            <a:r>
              <a:rPr lang="en-GB" sz="2000" dirty="0">
                <a:latin typeface="Times New Roman" panose="02020603050405020304" pitchFamily="18" charset="0"/>
                <a:cs typeface="Times New Roman" panose="02020603050405020304" pitchFamily="18" charset="0"/>
              </a:rPr>
              <a:t>RESULTS</a:t>
            </a:r>
          </a:p>
          <a:p>
            <a:r>
              <a:rPr lang="en-GB" sz="2000" dirty="0">
                <a:latin typeface="Times New Roman" panose="02020603050405020304" pitchFamily="18" charset="0"/>
                <a:cs typeface="Times New Roman" panose="02020603050405020304" pitchFamily="18" charset="0"/>
              </a:rPr>
              <a:t>COMPARISON</a:t>
            </a:r>
          </a:p>
          <a:p>
            <a:r>
              <a:rPr lang="en-GB" sz="2000" dirty="0">
                <a:latin typeface="Times New Roman" panose="02020603050405020304" pitchFamily="18" charset="0"/>
                <a:cs typeface="Times New Roman" panose="02020603050405020304" pitchFamily="18" charset="0"/>
              </a:rPr>
              <a:t>CONCLUSION </a:t>
            </a:r>
          </a:p>
          <a:p>
            <a:endParaRPr lang="en-GB" sz="20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846998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9C9DD-BFC5-4B73-E2B7-243558EDD939}"/>
              </a:ext>
            </a:extLst>
          </p:cNvPr>
          <p:cNvSpPr>
            <a:spLocks noGrp="1"/>
          </p:cNvSpPr>
          <p:nvPr>
            <p:ph type="title"/>
          </p:nvPr>
        </p:nvSpPr>
        <p:spPr>
          <a:xfrm>
            <a:off x="893379" y="364980"/>
            <a:ext cx="11298621" cy="864730"/>
          </a:xfrm>
        </p:spPr>
        <p:txBody>
          <a:bodyPr/>
          <a:lstStyle/>
          <a:p>
            <a:pPr algn="l"/>
            <a:r>
              <a:rPr lang="en-GB" dirty="0"/>
              <a:t>Implementing API Security CONTINUES…..</a:t>
            </a:r>
          </a:p>
        </p:txBody>
      </p:sp>
      <p:sp>
        <p:nvSpPr>
          <p:cNvPr id="3" name="Content Placeholder 2">
            <a:extLst>
              <a:ext uri="{FF2B5EF4-FFF2-40B4-BE49-F238E27FC236}">
                <a16:creationId xmlns:a16="http://schemas.microsoft.com/office/drawing/2014/main" id="{2D00A13D-4ADE-8BF1-65FD-5A2E2B4B543F}"/>
              </a:ext>
            </a:extLst>
          </p:cNvPr>
          <p:cNvSpPr>
            <a:spLocks noGrp="1"/>
          </p:cNvSpPr>
          <p:nvPr>
            <p:ph idx="1"/>
          </p:nvPr>
        </p:nvSpPr>
        <p:spPr>
          <a:xfrm>
            <a:off x="685800" y="1397876"/>
            <a:ext cx="11190890" cy="4820809"/>
          </a:xfrm>
        </p:spPr>
        <p:txBody>
          <a:bodyPr>
            <a:normAutofit/>
          </a:bodyPr>
          <a:lstStyle/>
          <a:p>
            <a:pPr marL="0" indent="0">
              <a:buNone/>
            </a:pPr>
            <a:r>
              <a:rPr lang="en-GB" b="1" dirty="0"/>
              <a:t>Audit and Error Logging</a:t>
            </a:r>
          </a:p>
          <a:p>
            <a:pPr marL="0" indent="0">
              <a:buNone/>
            </a:pPr>
            <a:endParaRPr lang="en-GB" b="1" dirty="0"/>
          </a:p>
          <a:p>
            <a:pPr>
              <a:buFont typeface="+mj-lt"/>
              <a:buAutoNum type="arabicPeriod"/>
            </a:pPr>
            <a:r>
              <a:rPr lang="en-GB" b="1" dirty="0"/>
              <a:t>Audit Logs</a:t>
            </a:r>
            <a:r>
              <a:rPr lang="en-GB" dirty="0"/>
              <a:t>:</a:t>
            </a:r>
          </a:p>
          <a:p>
            <a:pPr>
              <a:buFont typeface="+mj-lt"/>
              <a:buAutoNum type="arabicPeriod"/>
            </a:pPr>
            <a:endParaRPr lang="en-GB" dirty="0"/>
          </a:p>
          <a:p>
            <a:pPr marL="742950" lvl="1" indent="-285750">
              <a:buFont typeface="+mj-lt"/>
              <a:buAutoNum type="arabicPeriod"/>
            </a:pPr>
            <a:r>
              <a:rPr lang="en-GB" dirty="0"/>
              <a:t>Each action (create, update, delete, fetch) performed by a user is logged in the database.</a:t>
            </a:r>
          </a:p>
          <a:p>
            <a:pPr marL="742950" lvl="1" indent="-285750">
              <a:buFont typeface="+mj-lt"/>
              <a:buAutoNum type="arabicPeriod"/>
            </a:pPr>
            <a:r>
              <a:rPr lang="en-GB" dirty="0"/>
              <a:t>Logs include user ID, action type, timestamp, and the resource affected, providing traceability for accountability and security analysis.</a:t>
            </a:r>
          </a:p>
          <a:p>
            <a:pPr>
              <a:buFont typeface="+mj-lt"/>
              <a:buAutoNum type="arabicPeriod"/>
            </a:pPr>
            <a:r>
              <a:rPr lang="en-GB" b="1" dirty="0"/>
              <a:t>Error Logging</a:t>
            </a:r>
            <a:r>
              <a:rPr lang="en-GB" dirty="0"/>
              <a:t>:</a:t>
            </a:r>
          </a:p>
          <a:p>
            <a:pPr>
              <a:buFont typeface="+mj-lt"/>
              <a:buAutoNum type="arabicPeriod"/>
            </a:pPr>
            <a:endParaRPr lang="en-GB" dirty="0"/>
          </a:p>
          <a:p>
            <a:pPr marL="742950" lvl="1" indent="-285750">
              <a:buFont typeface="+mj-lt"/>
              <a:buAutoNum type="arabicPeriod"/>
            </a:pPr>
            <a:r>
              <a:rPr lang="en-GB" dirty="0"/>
              <a:t>A separate log file captures all operational errors and exceptions.</a:t>
            </a:r>
          </a:p>
          <a:p>
            <a:pPr marL="742950" lvl="1" indent="-285750">
              <a:buFont typeface="+mj-lt"/>
              <a:buAutoNum type="arabicPeriod"/>
            </a:pPr>
            <a:r>
              <a:rPr lang="en-GB" dirty="0"/>
              <a:t>This helps in diagnosing issues and maintaining a record of application </a:t>
            </a:r>
            <a:r>
              <a:rPr lang="en-GB" dirty="0" err="1"/>
              <a:t>behavior</a:t>
            </a:r>
            <a:r>
              <a:rPr lang="en-GB" dirty="0"/>
              <a:t> for future reference.</a:t>
            </a:r>
          </a:p>
          <a:p>
            <a:endParaRPr lang="en-GB" dirty="0"/>
          </a:p>
        </p:txBody>
      </p:sp>
    </p:spTree>
    <p:extLst>
      <p:ext uri="{BB962C8B-B14F-4D97-AF65-F5344CB8AC3E}">
        <p14:creationId xmlns:p14="http://schemas.microsoft.com/office/powerpoint/2010/main" val="614410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93794-E8E0-9F30-99E4-58501A57327E}"/>
              </a:ext>
            </a:extLst>
          </p:cNvPr>
          <p:cNvSpPr>
            <a:spLocks noGrp="1"/>
          </p:cNvSpPr>
          <p:nvPr>
            <p:ph type="title"/>
          </p:nvPr>
        </p:nvSpPr>
        <p:spPr>
          <a:xfrm>
            <a:off x="599090" y="764373"/>
            <a:ext cx="11298620" cy="822689"/>
          </a:xfrm>
        </p:spPr>
        <p:txBody>
          <a:bodyPr>
            <a:normAutofit fontScale="90000"/>
          </a:bodyPr>
          <a:lstStyle/>
          <a:p>
            <a:pPr algn="l"/>
            <a:r>
              <a:rPr lang="en-GB" sz="4000" b="1" dirty="0">
                <a:latin typeface="Times New Roman" panose="02020603050405020304" pitchFamily="18" charset="0"/>
                <a:cs typeface="Times New Roman" panose="02020603050405020304" pitchFamily="18" charset="0"/>
              </a:rPr>
              <a:t>How the System Works</a:t>
            </a:r>
            <a:br>
              <a:rPr lang="en-GB" sz="4000" b="1"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D0F691B4-D2C2-DFC0-8A9C-4A2CD0CCA987}"/>
              </a:ext>
            </a:extLst>
          </p:cNvPr>
          <p:cNvSpPr>
            <a:spLocks noGrp="1"/>
          </p:cNvSpPr>
          <p:nvPr>
            <p:ph idx="1"/>
          </p:nvPr>
        </p:nvSpPr>
        <p:spPr>
          <a:xfrm>
            <a:off x="685800" y="1587062"/>
            <a:ext cx="10820400" cy="4631624"/>
          </a:xfrm>
        </p:spPr>
        <p:txBody>
          <a:bodyPr/>
          <a:lstStyle/>
          <a:p>
            <a:pPr>
              <a:buFont typeface="+mj-lt"/>
              <a:buAutoNum type="arabicPeriod"/>
            </a:pPr>
            <a:r>
              <a:rPr lang="en-GB" sz="2400" b="1" dirty="0">
                <a:latin typeface="Times New Roman" panose="02020603050405020304" pitchFamily="18" charset="0"/>
                <a:cs typeface="Times New Roman" panose="02020603050405020304" pitchFamily="18" charset="0"/>
              </a:rPr>
              <a:t>User Login</a:t>
            </a:r>
            <a:r>
              <a:rPr lang="en-GB" sz="2400" dirty="0">
                <a:latin typeface="Times New Roman" panose="02020603050405020304" pitchFamily="18" charset="0"/>
                <a:cs typeface="Times New Roman" panose="02020603050405020304" pitchFamily="18" charset="0"/>
              </a:rPr>
              <a:t>: User logs in, and the server issues a JWT token.</a:t>
            </a:r>
          </a:p>
          <a:p>
            <a:pPr>
              <a:buFont typeface="+mj-lt"/>
              <a:buAutoNum type="arabicPeriod"/>
            </a:pPr>
            <a:r>
              <a:rPr lang="en-GB" sz="2400" b="1" dirty="0">
                <a:latin typeface="Times New Roman" panose="02020603050405020304" pitchFamily="18" charset="0"/>
                <a:cs typeface="Times New Roman" panose="02020603050405020304" pitchFamily="18" charset="0"/>
              </a:rPr>
              <a:t>Request Handling</a:t>
            </a:r>
            <a:r>
              <a:rPr lang="en-GB" sz="2400" dirty="0">
                <a:latin typeface="Times New Roman" panose="02020603050405020304" pitchFamily="18" charset="0"/>
                <a:cs typeface="Times New Roman" panose="02020603050405020304" pitchFamily="18" charset="0"/>
              </a:rPr>
              <a:t>: Each request to an endpoint includes the JWT token for authentication.</a:t>
            </a:r>
          </a:p>
          <a:p>
            <a:pPr>
              <a:buFont typeface="+mj-lt"/>
              <a:buAutoNum type="arabicPeriod"/>
            </a:pPr>
            <a:r>
              <a:rPr lang="en-GB" sz="2400" b="1" dirty="0">
                <a:latin typeface="Times New Roman" panose="02020603050405020304" pitchFamily="18" charset="0"/>
                <a:cs typeface="Times New Roman" panose="02020603050405020304" pitchFamily="18" charset="0"/>
              </a:rPr>
              <a:t>Role Verification</a:t>
            </a:r>
            <a:r>
              <a:rPr lang="en-GB" sz="2400" dirty="0">
                <a:latin typeface="Times New Roman" panose="02020603050405020304" pitchFamily="18" charset="0"/>
                <a:cs typeface="Times New Roman" panose="02020603050405020304" pitchFamily="18" charset="0"/>
              </a:rPr>
              <a:t>: The server checks the token to determine the user’s role and grants or denies access to the requested operation based on RBAC.</a:t>
            </a:r>
          </a:p>
          <a:p>
            <a:pPr>
              <a:buFont typeface="+mj-lt"/>
              <a:buAutoNum type="arabicPeriod"/>
            </a:pPr>
            <a:r>
              <a:rPr lang="en-GB" sz="2400" b="1" dirty="0">
                <a:latin typeface="Times New Roman" panose="02020603050405020304" pitchFamily="18" charset="0"/>
                <a:cs typeface="Times New Roman" panose="02020603050405020304" pitchFamily="18" charset="0"/>
              </a:rPr>
              <a:t>Operation Execution</a:t>
            </a:r>
            <a:r>
              <a:rPr lang="en-GB" sz="2400" dirty="0">
                <a:latin typeface="Times New Roman" panose="02020603050405020304" pitchFamily="18" charset="0"/>
                <a:cs typeface="Times New Roman" panose="02020603050405020304" pitchFamily="18" charset="0"/>
              </a:rPr>
              <a:t>: If authorized, the requested operation (create, update, delete, fetch) is executed.</a:t>
            </a:r>
          </a:p>
          <a:p>
            <a:pPr>
              <a:buFont typeface="+mj-lt"/>
              <a:buAutoNum type="arabicPeriod"/>
            </a:pPr>
            <a:r>
              <a:rPr lang="en-GB" sz="2400" b="1" dirty="0">
                <a:latin typeface="Times New Roman" panose="02020603050405020304" pitchFamily="18" charset="0"/>
                <a:cs typeface="Times New Roman" panose="02020603050405020304" pitchFamily="18" charset="0"/>
              </a:rPr>
              <a:t>Logging</a:t>
            </a:r>
            <a:r>
              <a:rPr lang="en-GB" sz="2400" dirty="0">
                <a:latin typeface="Times New Roman" panose="02020603050405020304" pitchFamily="18" charset="0"/>
                <a:cs typeface="Times New Roman" panose="02020603050405020304" pitchFamily="18" charset="0"/>
              </a:rPr>
              <a:t>: Every action is logged in the audit logs (database) and error log file (if applicable).</a:t>
            </a:r>
          </a:p>
          <a:p>
            <a:endParaRPr lang="en-GB" dirty="0"/>
          </a:p>
        </p:txBody>
      </p:sp>
    </p:spTree>
    <p:extLst>
      <p:ext uri="{BB962C8B-B14F-4D97-AF65-F5344CB8AC3E}">
        <p14:creationId xmlns:p14="http://schemas.microsoft.com/office/powerpoint/2010/main" val="288170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3F59-690D-A452-044C-5E8D6010D60E}"/>
              </a:ext>
            </a:extLst>
          </p:cNvPr>
          <p:cNvSpPr>
            <a:spLocks noGrp="1"/>
          </p:cNvSpPr>
          <p:nvPr>
            <p:ph type="title"/>
          </p:nvPr>
        </p:nvSpPr>
        <p:spPr>
          <a:xfrm>
            <a:off x="1166648" y="451945"/>
            <a:ext cx="10339552" cy="1114096"/>
          </a:xfrm>
        </p:spPr>
        <p:txBody>
          <a:bodyPr>
            <a:normAutofit fontScale="90000"/>
          </a:bodyPr>
          <a:lstStyle/>
          <a:p>
            <a:pPr algn="l"/>
            <a:r>
              <a:rPr lang="en-GB" b="1" dirty="0"/>
              <a:t>Key Benefits</a:t>
            </a:r>
            <a:br>
              <a:rPr lang="en-GB" b="1" dirty="0"/>
            </a:br>
            <a:endParaRPr lang="en-GB" dirty="0"/>
          </a:p>
        </p:txBody>
      </p:sp>
      <p:sp>
        <p:nvSpPr>
          <p:cNvPr id="3" name="Content Placeholder 2">
            <a:extLst>
              <a:ext uri="{FF2B5EF4-FFF2-40B4-BE49-F238E27FC236}">
                <a16:creationId xmlns:a16="http://schemas.microsoft.com/office/drawing/2014/main" id="{7BC7AC2E-47E4-F9D4-A16E-D94D3B26F4FC}"/>
              </a:ext>
            </a:extLst>
          </p:cNvPr>
          <p:cNvSpPr>
            <a:spLocks noGrp="1"/>
          </p:cNvSpPr>
          <p:nvPr>
            <p:ph idx="1"/>
          </p:nvPr>
        </p:nvSpPr>
        <p:spPr>
          <a:xfrm>
            <a:off x="685800" y="1650124"/>
            <a:ext cx="10820400" cy="4568561"/>
          </a:xfrm>
        </p:spPr>
        <p:txBody>
          <a:bodyPr/>
          <a:lstStyle/>
          <a:p>
            <a:pPr>
              <a:buFont typeface="Arial" panose="020B0604020202020204" pitchFamily="34" charset="0"/>
              <a:buChar char="•"/>
            </a:pPr>
            <a:endParaRPr lang="en-GB"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Security</a:t>
            </a:r>
            <a:r>
              <a:rPr lang="en-GB" sz="2400" dirty="0">
                <a:latin typeface="Times New Roman" panose="02020603050405020304" pitchFamily="18" charset="0"/>
                <a:cs typeface="Times New Roman" panose="02020603050405020304" pitchFamily="18" charset="0"/>
              </a:rPr>
              <a:t>: TLS and JWT provide strong security measures for data transmission and access control.</a:t>
            </a: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Control</a:t>
            </a:r>
            <a:r>
              <a:rPr lang="en-GB" sz="2400" dirty="0">
                <a:latin typeface="Times New Roman" panose="02020603050405020304" pitchFamily="18" charset="0"/>
                <a:cs typeface="Times New Roman" panose="02020603050405020304" pitchFamily="18" charset="0"/>
              </a:rPr>
              <a:t>: RBAC ensures users can only perform actions allowed by their roles, protecting sensitive operations.</a:t>
            </a:r>
          </a:p>
          <a:p>
            <a:pPr>
              <a:buFont typeface="Arial" panose="020B0604020202020204" pitchFamily="34" charset="0"/>
              <a:buChar char="•"/>
            </a:pPr>
            <a:r>
              <a:rPr lang="en-GB" sz="2400" b="1" dirty="0">
                <a:latin typeface="Times New Roman" panose="02020603050405020304" pitchFamily="18" charset="0"/>
                <a:cs typeface="Times New Roman" panose="02020603050405020304" pitchFamily="18" charset="0"/>
              </a:rPr>
              <a:t>Accountability</a:t>
            </a:r>
            <a:r>
              <a:rPr lang="en-GB" sz="2400" dirty="0">
                <a:latin typeface="Times New Roman" panose="02020603050405020304" pitchFamily="18" charset="0"/>
                <a:cs typeface="Times New Roman" panose="02020603050405020304" pitchFamily="18" charset="0"/>
              </a:rPr>
              <a:t>: Audit logs provide a detailed record of user activities, enhancing monitoring and compliance.</a:t>
            </a:r>
          </a:p>
          <a:p>
            <a:pPr>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This setup provides a robust, secure, and well-monitored user management system suitable for maintaining high standards of security and operational efficiency. Let me know if you need further details or a visual representation!</a:t>
            </a:r>
          </a:p>
          <a:p>
            <a:endParaRPr lang="en-GB" dirty="0"/>
          </a:p>
        </p:txBody>
      </p:sp>
    </p:spTree>
    <p:extLst>
      <p:ext uri="{BB962C8B-B14F-4D97-AF65-F5344CB8AC3E}">
        <p14:creationId xmlns:p14="http://schemas.microsoft.com/office/powerpoint/2010/main" val="1674254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C49D32-CA44-A640-91C4-B670E957BC2E}"/>
              </a:ext>
            </a:extLst>
          </p:cNvPr>
          <p:cNvPicPr>
            <a:picLocks noGrp="1" noChangeAspect="1"/>
          </p:cNvPicPr>
          <p:nvPr>
            <p:ph idx="1"/>
          </p:nvPr>
        </p:nvPicPr>
        <p:blipFill>
          <a:blip r:embed="rId2">
            <a:alphaModFix amt="98000"/>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1117600" y="955041"/>
            <a:ext cx="10180320" cy="52631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6773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0C27-D577-178C-0E74-33A6A4C03F67}"/>
              </a:ext>
            </a:extLst>
          </p:cNvPr>
          <p:cNvSpPr>
            <a:spLocks noGrp="1"/>
          </p:cNvSpPr>
          <p:nvPr>
            <p:ph type="title"/>
          </p:nvPr>
        </p:nvSpPr>
        <p:spPr>
          <a:xfrm>
            <a:off x="494270" y="335820"/>
            <a:ext cx="11011930" cy="610948"/>
          </a:xfrm>
        </p:spPr>
        <p:txBody>
          <a:bodyPr>
            <a:normAutofit fontScale="90000"/>
          </a:bodyPr>
          <a:lstStyle/>
          <a:p>
            <a:pPr algn="l"/>
            <a:br>
              <a:rPr lang="en-GB" sz="2700" b="1" dirty="0">
                <a:latin typeface="Times New Roman" panose="02020603050405020304" pitchFamily="18" charset="0"/>
                <a:cs typeface="Times New Roman" panose="02020603050405020304" pitchFamily="18" charset="0"/>
              </a:rPr>
            </a:br>
            <a:br>
              <a:rPr lang="en-GB" sz="2700" b="1" dirty="0">
                <a:latin typeface="Times New Roman" panose="02020603050405020304" pitchFamily="18" charset="0"/>
                <a:cs typeface="Times New Roman" panose="02020603050405020304" pitchFamily="18" charset="0"/>
              </a:rPr>
            </a:br>
            <a:br>
              <a:rPr lang="en-GB" sz="2700" b="1" dirty="0">
                <a:latin typeface="Times New Roman" panose="02020603050405020304" pitchFamily="18" charset="0"/>
                <a:cs typeface="Times New Roman" panose="02020603050405020304" pitchFamily="18" charset="0"/>
              </a:rPr>
            </a:br>
            <a:r>
              <a:rPr lang="en-GB" sz="2700" b="1" dirty="0">
                <a:latin typeface="Times New Roman" panose="02020603050405020304" pitchFamily="18" charset="0"/>
                <a:cs typeface="Times New Roman" panose="02020603050405020304" pitchFamily="18" charset="0"/>
              </a:rPr>
              <a:t>Case Study 2: API Gateway Evaluation</a:t>
            </a:r>
            <a:br>
              <a:rPr lang="en-GB" b="1" dirty="0"/>
            </a:br>
            <a:endParaRPr lang="en-GB" dirty="0"/>
          </a:p>
        </p:txBody>
      </p:sp>
      <p:graphicFrame>
        <p:nvGraphicFramePr>
          <p:cNvPr id="4" name="Content Placeholder 3">
            <a:extLst>
              <a:ext uri="{FF2B5EF4-FFF2-40B4-BE49-F238E27FC236}">
                <a16:creationId xmlns:a16="http://schemas.microsoft.com/office/drawing/2014/main" id="{B3C1D7F9-C937-8D12-2FE5-D9E584E435B7}"/>
              </a:ext>
            </a:extLst>
          </p:cNvPr>
          <p:cNvGraphicFramePr>
            <a:graphicFrameLocks noGrp="1"/>
          </p:cNvGraphicFramePr>
          <p:nvPr>
            <p:ph idx="1"/>
            <p:extLst>
              <p:ext uri="{D42A27DB-BD31-4B8C-83A1-F6EECF244321}">
                <p14:modId xmlns:p14="http://schemas.microsoft.com/office/powerpoint/2010/main" val="2270707228"/>
              </p:ext>
            </p:extLst>
          </p:nvPr>
        </p:nvGraphicFramePr>
        <p:xfrm>
          <a:off x="529280" y="1252953"/>
          <a:ext cx="11133439" cy="5269227"/>
        </p:xfrm>
        <a:graphic>
          <a:graphicData uri="http://schemas.openxmlformats.org/drawingml/2006/table">
            <a:tbl>
              <a:tblPr firstRow="1" firstCol="1" bandRow="1">
                <a:tableStyleId>{5C22544A-7EE6-4342-B048-85BDC9FD1C3A}</a:tableStyleId>
              </a:tblPr>
              <a:tblGrid>
                <a:gridCol w="1438834">
                  <a:extLst>
                    <a:ext uri="{9D8B030D-6E8A-4147-A177-3AD203B41FA5}">
                      <a16:colId xmlns:a16="http://schemas.microsoft.com/office/drawing/2014/main" val="489512402"/>
                    </a:ext>
                  </a:extLst>
                </a:gridCol>
                <a:gridCol w="2631880">
                  <a:extLst>
                    <a:ext uri="{9D8B030D-6E8A-4147-A177-3AD203B41FA5}">
                      <a16:colId xmlns:a16="http://schemas.microsoft.com/office/drawing/2014/main" val="3718014245"/>
                    </a:ext>
                  </a:extLst>
                </a:gridCol>
                <a:gridCol w="3173610">
                  <a:extLst>
                    <a:ext uri="{9D8B030D-6E8A-4147-A177-3AD203B41FA5}">
                      <a16:colId xmlns:a16="http://schemas.microsoft.com/office/drawing/2014/main" val="577615229"/>
                    </a:ext>
                  </a:extLst>
                </a:gridCol>
                <a:gridCol w="3889115">
                  <a:extLst>
                    <a:ext uri="{9D8B030D-6E8A-4147-A177-3AD203B41FA5}">
                      <a16:colId xmlns:a16="http://schemas.microsoft.com/office/drawing/2014/main" val="1738096934"/>
                    </a:ext>
                  </a:extLst>
                </a:gridCol>
              </a:tblGrid>
              <a:tr h="331504">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Feature/Criteria</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Kong</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dirty="0">
                          <a:effectLst/>
                          <a:latin typeface="Times New Roman" panose="02020603050405020304" pitchFamily="18" charset="0"/>
                          <a:cs typeface="Times New Roman" panose="02020603050405020304" pitchFamily="18" charset="0"/>
                        </a:rPr>
                        <a:t>Apigee</a:t>
                      </a:r>
                      <a:endParaRPr lang="en-GB"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AWS API Gateway</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extLst>
                  <a:ext uri="{0D108BD9-81ED-4DB2-BD59-A6C34878D82A}">
                    <a16:rowId xmlns:a16="http://schemas.microsoft.com/office/drawing/2014/main" val="3955477773"/>
                  </a:ext>
                </a:extLst>
              </a:tr>
              <a:tr h="1052410">
                <a:tc>
                  <a:txBody>
                    <a:bodyPr/>
                    <a:lstStyle/>
                    <a:p>
                      <a:pPr>
                        <a:lnSpc>
                          <a:spcPct val="115000"/>
                        </a:lnSpc>
                        <a:spcAft>
                          <a:spcPts val="800"/>
                        </a:spcAft>
                      </a:pPr>
                      <a:r>
                        <a:rPr lang="en-GB" sz="1200" kern="100" dirty="0">
                          <a:effectLst/>
                          <a:latin typeface="Times New Roman" panose="02020603050405020304" pitchFamily="18" charset="0"/>
                          <a:cs typeface="Times New Roman" panose="02020603050405020304" pitchFamily="18" charset="0"/>
                        </a:rPr>
                        <a:t>Performance</a:t>
                      </a:r>
                      <a:endParaRPr lang="en-GB"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High throughput, low latency using NGINX; great for real-time microservices.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dirty="0">
                          <a:effectLst/>
                          <a:latin typeface="Times New Roman" panose="02020603050405020304" pitchFamily="18" charset="0"/>
                          <a:cs typeface="Times New Roman" panose="02020603050405020304" pitchFamily="18" charset="0"/>
                        </a:rPr>
                        <a:t>Enterprise-level performance with rich features; some latency in complex scenarios.</a:t>
                      </a:r>
                      <a:endParaRPr lang="en-GB"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Optimized within AWS, fast processing, excellent scalability; costs can increase with high traffic.</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extLst>
                  <a:ext uri="{0D108BD9-81ED-4DB2-BD59-A6C34878D82A}">
                    <a16:rowId xmlns:a16="http://schemas.microsoft.com/office/drawing/2014/main" val="1399214824"/>
                  </a:ext>
                </a:extLst>
              </a:tr>
              <a:tr h="1052410">
                <a:tc>
                  <a:txBody>
                    <a:bodyPr/>
                    <a:lstStyle/>
                    <a:p>
                      <a:pPr>
                        <a:lnSpc>
                          <a:spcPct val="115000"/>
                        </a:lnSpc>
                        <a:spcAft>
                          <a:spcPts val="800"/>
                        </a:spcAft>
                      </a:pPr>
                      <a:r>
                        <a:rPr lang="en-GB" sz="1200" kern="100" dirty="0">
                          <a:effectLst/>
                          <a:latin typeface="Times New Roman" panose="02020603050405020304" pitchFamily="18" charset="0"/>
                          <a:cs typeface="Times New Roman" panose="02020603050405020304" pitchFamily="18" charset="0"/>
                        </a:rPr>
                        <a:t>Security Features</a:t>
                      </a:r>
                      <a:endParaRPr lang="en-GB"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Flexible security with OAuth2, JWT, IP filtering, and customizable plugins.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dirty="0">
                          <a:effectLst/>
                          <a:latin typeface="Times New Roman" panose="02020603050405020304" pitchFamily="18" charset="0"/>
                          <a:cs typeface="Times New Roman" panose="02020603050405020304" pitchFamily="18" charset="0"/>
                        </a:rPr>
                        <a:t>Comprehensive security (OAuth2, SAML, threat detection); ideal for compliance-heavy environments.</a:t>
                      </a:r>
                      <a:endParaRPr lang="en-GB"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Integrated with AWS IAM, OAuth2, API keys; strong native security controls within AWS.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extLst>
                  <a:ext uri="{0D108BD9-81ED-4DB2-BD59-A6C34878D82A}">
                    <a16:rowId xmlns:a16="http://schemas.microsoft.com/office/drawing/2014/main" val="3967964176"/>
                  </a:ext>
                </a:extLst>
              </a:tr>
              <a:tr h="691957">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Scalability</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Scales horizontally across on-premises, cloud, and Kubernetes environments.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Highly scalable; designed for large volumes, cloud, and hybrid deployments.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Virtually limitless scalability within AWS; handles millions of requests per second.</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extLst>
                  <a:ext uri="{0D108BD9-81ED-4DB2-BD59-A6C34878D82A}">
                    <a16:rowId xmlns:a16="http://schemas.microsoft.com/office/drawing/2014/main" val="3843273966"/>
                  </a:ext>
                </a:extLst>
              </a:tr>
              <a:tr h="757032">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Ease of Integration</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Highly customizable; supports various plugins; great for microservices.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Seamless integration with enterprise tools; best for complex API management needs.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Best for AWS users; tight integration with AWS services like Lambda, DynamoDB; easy to manage.</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extLst>
                  <a:ext uri="{0D108BD9-81ED-4DB2-BD59-A6C34878D82A}">
                    <a16:rowId xmlns:a16="http://schemas.microsoft.com/office/drawing/2014/main" val="1980514661"/>
                  </a:ext>
                </a:extLst>
              </a:tr>
              <a:tr h="691957">
                <a:tc>
                  <a:txBody>
                    <a:bodyPr/>
                    <a:lstStyle/>
                    <a:p>
                      <a:pPr>
                        <a:lnSpc>
                          <a:spcPct val="115000"/>
                        </a:lnSpc>
                        <a:spcAft>
                          <a:spcPts val="800"/>
                        </a:spcAft>
                      </a:pPr>
                      <a:r>
                        <a:rPr lang="en-GB" sz="1200" kern="100" dirty="0">
                          <a:effectLst/>
                          <a:latin typeface="Times New Roman" panose="02020603050405020304" pitchFamily="18" charset="0"/>
                          <a:cs typeface="Times New Roman" panose="02020603050405020304" pitchFamily="18" charset="0"/>
                        </a:rPr>
                        <a:t>Cost</a:t>
                      </a:r>
                      <a:endParaRPr lang="en-GB"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Open-source version free; paid for enterprise features.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Subscription-based; pricing depends on usage and features.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Pay-as-you-go; costs depend on requests and data transfer.</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extLst>
                  <a:ext uri="{0D108BD9-81ED-4DB2-BD59-A6C34878D82A}">
                    <a16:rowId xmlns:a16="http://schemas.microsoft.com/office/drawing/2014/main" val="821764369"/>
                  </a:ext>
                </a:extLst>
              </a:tr>
              <a:tr h="691957">
                <a:tc>
                  <a:txBody>
                    <a:bodyPr/>
                    <a:lstStyle/>
                    <a:p>
                      <a:pPr>
                        <a:lnSpc>
                          <a:spcPct val="115000"/>
                        </a:lnSpc>
                        <a:spcAft>
                          <a:spcPts val="800"/>
                        </a:spcAft>
                      </a:pPr>
                      <a:r>
                        <a:rPr lang="en-GB" sz="1200" kern="100" dirty="0">
                          <a:effectLst/>
                          <a:latin typeface="Times New Roman" panose="02020603050405020304" pitchFamily="18" charset="0"/>
                          <a:cs typeface="Times New Roman" panose="02020603050405020304" pitchFamily="18" charset="0"/>
                        </a:rPr>
                        <a:t>Recommendation</a:t>
                      </a:r>
                      <a:endParaRPr lang="en-GB"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Best for flexibility, customization, and performance in varied environments.</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a:effectLst/>
                          <a:latin typeface="Times New Roman" panose="02020603050405020304" pitchFamily="18" charset="0"/>
                          <a:cs typeface="Times New Roman" panose="02020603050405020304" pitchFamily="18" charset="0"/>
                        </a:rPr>
                        <a:t>Ideal for enterprises needing advanced security, management, and compliance.</a:t>
                      </a:r>
                      <a:endParaRPr lang="en-GB" sz="1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tc>
                  <a:txBody>
                    <a:bodyPr/>
                    <a:lstStyle/>
                    <a:p>
                      <a:pPr>
                        <a:lnSpc>
                          <a:spcPct val="115000"/>
                        </a:lnSpc>
                        <a:spcAft>
                          <a:spcPts val="800"/>
                        </a:spcAft>
                      </a:pPr>
                      <a:r>
                        <a:rPr lang="en-GB" sz="1200" kern="100" dirty="0">
                          <a:effectLst/>
                          <a:latin typeface="Times New Roman" panose="02020603050405020304" pitchFamily="18" charset="0"/>
                          <a:cs typeface="Times New Roman" panose="02020603050405020304" pitchFamily="18" charset="0"/>
                        </a:rPr>
                        <a:t>Optimal for AWS users with seamless integration, scalability, and robust AWS-native security.</a:t>
                      </a:r>
                      <a:endParaRPr lang="en-GB" sz="1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2878" marR="42878" marT="0" marB="0"/>
                </a:tc>
                <a:extLst>
                  <a:ext uri="{0D108BD9-81ED-4DB2-BD59-A6C34878D82A}">
                    <a16:rowId xmlns:a16="http://schemas.microsoft.com/office/drawing/2014/main" val="1007569528"/>
                  </a:ext>
                </a:extLst>
              </a:tr>
            </a:tbl>
          </a:graphicData>
        </a:graphic>
      </p:graphicFrame>
    </p:spTree>
    <p:extLst>
      <p:ext uri="{BB962C8B-B14F-4D97-AF65-F5344CB8AC3E}">
        <p14:creationId xmlns:p14="http://schemas.microsoft.com/office/powerpoint/2010/main" val="208829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FBE0-AA23-1BE4-D077-FB1F2171814F}"/>
              </a:ext>
            </a:extLst>
          </p:cNvPr>
          <p:cNvSpPr>
            <a:spLocks noGrp="1"/>
          </p:cNvSpPr>
          <p:nvPr>
            <p:ph type="title"/>
          </p:nvPr>
        </p:nvSpPr>
        <p:spPr>
          <a:xfrm>
            <a:off x="64736" y="194209"/>
            <a:ext cx="11441464" cy="631179"/>
          </a:xfrm>
        </p:spPr>
        <p:txBody>
          <a:bodyPr>
            <a:normAutofit fontScale="90000"/>
          </a:bodyPr>
          <a:lstStyle/>
          <a:p>
            <a:pPr algn="ctr"/>
            <a:r>
              <a:rPr lang="en-GB" dirty="0"/>
              <a:t>Recommendations</a:t>
            </a:r>
          </a:p>
        </p:txBody>
      </p:sp>
      <p:sp>
        <p:nvSpPr>
          <p:cNvPr id="4" name="Rectangle 1">
            <a:extLst>
              <a:ext uri="{FF2B5EF4-FFF2-40B4-BE49-F238E27FC236}">
                <a16:creationId xmlns:a16="http://schemas.microsoft.com/office/drawing/2014/main" id="{E442ABAA-49D7-CAB5-7147-D88ABADB60A7}"/>
              </a:ext>
            </a:extLst>
          </p:cNvPr>
          <p:cNvSpPr>
            <a:spLocks noGrp="1" noChangeArrowheads="1"/>
          </p:cNvSpPr>
          <p:nvPr>
            <p:ph idx="1"/>
          </p:nvPr>
        </p:nvSpPr>
        <p:spPr bwMode="auto">
          <a:xfrm>
            <a:off x="534074" y="980661"/>
            <a:ext cx="11336942" cy="5252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Use API Gateways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lang="en-GB" sz="1400" b="1" dirty="0">
                <a:latin typeface="Times New Roman" panose="02020603050405020304" pitchFamily="18" charset="0"/>
                <a:cs typeface="Times New Roman" panose="02020603050405020304" pitchFamily="18" charset="0"/>
              </a:rPr>
              <a:t>Recommendation:</a:t>
            </a:r>
          </a:p>
          <a:p>
            <a:pPr marL="0" marR="0" lvl="0" indent="0" algn="l" defTabSz="914400" rtl="0" eaLnBrk="0" fontAlgn="base" latinLnBrk="0" hangingPunct="0">
              <a:lnSpc>
                <a:spcPct val="100000"/>
              </a:lnSpc>
              <a:spcBef>
                <a:spcPct val="0"/>
              </a:spcBef>
              <a:spcAft>
                <a:spcPct val="0"/>
              </a:spcAft>
              <a:buClrTx/>
              <a:buSzTx/>
              <a:buNone/>
              <a:tabLst/>
            </a:pPr>
            <a:endParaRPr lang="en-GB" sz="1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GB" sz="1400" b="1" dirty="0">
                <a:latin typeface="Times New Roman" panose="02020603050405020304" pitchFamily="18" charset="0"/>
                <a:cs typeface="Times New Roman" panose="02020603050405020304" pitchFamily="18" charset="0"/>
              </a:rPr>
              <a:t> Centralize and enforce API security through gateways.</a:t>
            </a:r>
          </a:p>
          <a:p>
            <a:pPr marL="0" marR="0" lvl="0" indent="0" algn="l" defTabSz="914400" rtl="0" eaLnBrk="0" fontAlgn="base" latinLnBrk="0" hangingPunct="0">
              <a:lnSpc>
                <a:spcPct val="100000"/>
              </a:lnSpc>
              <a:spcBef>
                <a:spcPct val="0"/>
              </a:spcBef>
              <a:spcAft>
                <a:spcPct val="0"/>
              </a:spcAft>
              <a:buClrTx/>
              <a:buSzTx/>
              <a:buNone/>
              <a:tabLst/>
            </a:pPr>
            <a:endParaRPr lang="en-GB" sz="1400" b="1" dirty="0">
              <a:latin typeface="Times New Roman" panose="02020603050405020304" pitchFamily="18" charset="0"/>
              <a:cs typeface="Times New Roman" panose="02020603050405020304" pitchFamily="18" charset="0"/>
            </a:endParaRPr>
          </a:p>
          <a:p>
            <a:pPr marL="0" indent="0">
              <a:buNone/>
            </a:pPr>
            <a:r>
              <a:rPr lang="en-GB" sz="1400" b="1" dirty="0">
                <a:latin typeface="Times New Roman" panose="02020603050405020304" pitchFamily="18" charset="0"/>
                <a:cs typeface="Times New Roman" panose="02020603050405020304" pitchFamily="18" charset="0"/>
              </a:rPr>
              <a:t>Action Steps</a:t>
            </a:r>
            <a:r>
              <a:rPr lang="en-GB"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sz="1400" b="1" dirty="0">
                <a:latin typeface="Times New Roman" panose="02020603050405020304" pitchFamily="18" charset="0"/>
                <a:cs typeface="Times New Roman" panose="02020603050405020304" pitchFamily="18" charset="0"/>
              </a:rPr>
              <a:t>Select an API Gateway</a:t>
            </a:r>
            <a:r>
              <a:rPr lang="en-GB" sz="1400" dirty="0">
                <a:latin typeface="Times New Roman" panose="02020603050405020304" pitchFamily="18" charset="0"/>
                <a:cs typeface="Times New Roman" panose="02020603050405020304" pitchFamily="18" charset="0"/>
              </a:rPr>
              <a:t>: Choose based on your environment (e.g., Kong for flexibility, AWS API Gateway for AWS integration).</a:t>
            </a:r>
          </a:p>
          <a:p>
            <a:pPr>
              <a:buFont typeface="Arial" panose="020B0604020202020204" pitchFamily="34" charset="0"/>
              <a:buChar char="•"/>
            </a:pPr>
            <a:r>
              <a:rPr lang="en-GB" sz="1400" b="1" dirty="0">
                <a:latin typeface="Times New Roman" panose="02020603050405020304" pitchFamily="18" charset="0"/>
                <a:cs typeface="Times New Roman" panose="02020603050405020304" pitchFamily="18" charset="0"/>
              </a:rPr>
              <a:t>Centralize Security</a:t>
            </a:r>
            <a:r>
              <a:rPr lang="en-GB" sz="1400" dirty="0">
                <a:latin typeface="Times New Roman" panose="02020603050405020304" pitchFamily="18" charset="0"/>
                <a:cs typeface="Times New Roman" panose="02020603050405020304" pitchFamily="18" charset="0"/>
              </a:rPr>
              <a:t>: Enforce authentication, rate limiting, and TLS encryption centrally.</a:t>
            </a:r>
          </a:p>
          <a:p>
            <a:pPr>
              <a:buFont typeface="Arial" panose="020B0604020202020204" pitchFamily="34" charset="0"/>
              <a:buChar char="•"/>
            </a:pPr>
            <a:r>
              <a:rPr lang="en-GB" sz="1400" b="1" dirty="0">
                <a:latin typeface="Times New Roman" panose="02020603050405020304" pitchFamily="18" charset="0"/>
                <a:cs typeface="Times New Roman" panose="02020603050405020304" pitchFamily="18" charset="0"/>
              </a:rPr>
              <a:t>Monitor Traffic</a:t>
            </a:r>
            <a:r>
              <a:rPr lang="en-GB" sz="1400" dirty="0">
                <a:latin typeface="Times New Roman" panose="02020603050405020304" pitchFamily="18" charset="0"/>
                <a:cs typeface="Times New Roman" panose="02020603050405020304" pitchFamily="18" charset="0"/>
              </a:rPr>
              <a:t>: Enable logging and analytics to detect threats and optimize performance.</a:t>
            </a:r>
          </a:p>
          <a:p>
            <a:pPr marL="0" marR="0" lvl="0" indent="0" algn="l" defTabSz="914400" rtl="0" eaLnBrk="0" fontAlgn="base" latinLnBrk="0" hangingPunct="0">
              <a:lnSpc>
                <a:spcPct val="100000"/>
              </a:lnSpc>
              <a:spcBef>
                <a:spcPct val="0"/>
              </a:spcBef>
              <a:spcAft>
                <a:spcPct val="0"/>
              </a:spcAft>
              <a:buClrTx/>
              <a:buSzTx/>
              <a:buNone/>
              <a:tabLst/>
            </a:pPr>
            <a:endParaRPr kumimoji="0" lang="en-GB"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Implement DevSecOps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GB" sz="1400" b="1" dirty="0">
                <a:latin typeface="Times New Roman" panose="02020603050405020304" pitchFamily="18" charset="0"/>
                <a:cs typeface="Times New Roman" panose="02020603050405020304" pitchFamily="18" charset="0"/>
              </a:rPr>
              <a:t>Recommendation</a:t>
            </a:r>
            <a:r>
              <a:rPr lang="en-GB" sz="1400" dirty="0">
                <a:latin typeface="Times New Roman" panose="02020603050405020304" pitchFamily="18" charset="0"/>
                <a:cs typeface="Times New Roman" panose="02020603050405020304" pitchFamily="18" charset="0"/>
              </a:rPr>
              <a:t>:</a:t>
            </a:r>
          </a:p>
          <a:p>
            <a:pPr marL="0" indent="0">
              <a:buNone/>
            </a:pPr>
            <a:r>
              <a:rPr lang="en-GB" sz="1400" dirty="0">
                <a:latin typeface="Times New Roman" panose="02020603050405020304" pitchFamily="18" charset="0"/>
                <a:cs typeface="Times New Roman" panose="02020603050405020304" pitchFamily="18" charset="0"/>
              </a:rPr>
              <a:t> Integrate security into the development lifecycle.</a:t>
            </a:r>
          </a:p>
          <a:p>
            <a:pPr marL="0" indent="0">
              <a:buNone/>
            </a:pPr>
            <a:r>
              <a:rPr lang="en-GB" sz="1400" b="1" dirty="0">
                <a:latin typeface="Times New Roman" panose="02020603050405020304" pitchFamily="18" charset="0"/>
                <a:cs typeface="Times New Roman" panose="02020603050405020304" pitchFamily="18" charset="0"/>
              </a:rPr>
              <a:t>Action Steps</a:t>
            </a:r>
            <a:r>
              <a:rPr lang="en-GB"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sz="1400" b="1" dirty="0">
                <a:latin typeface="Times New Roman" panose="02020603050405020304" pitchFamily="18" charset="0"/>
                <a:cs typeface="Times New Roman" panose="02020603050405020304" pitchFamily="18" charset="0"/>
              </a:rPr>
              <a:t>Shift Left</a:t>
            </a:r>
            <a:r>
              <a:rPr lang="en-GB" sz="1400" dirty="0">
                <a:latin typeface="Times New Roman" panose="02020603050405020304" pitchFamily="18" charset="0"/>
                <a:cs typeface="Times New Roman" panose="02020603050405020304" pitchFamily="18" charset="0"/>
              </a:rPr>
              <a:t>: Incorporate security testing early in the CI/CD pipeline using tools like SAST and DAST.</a:t>
            </a:r>
          </a:p>
          <a:p>
            <a:pPr>
              <a:buFont typeface="Arial" panose="020B0604020202020204" pitchFamily="34" charset="0"/>
              <a:buChar char="•"/>
            </a:pPr>
            <a:r>
              <a:rPr lang="en-GB" sz="1400" b="1" dirty="0">
                <a:latin typeface="Times New Roman" panose="02020603050405020304" pitchFamily="18" charset="0"/>
                <a:cs typeface="Times New Roman" panose="02020603050405020304" pitchFamily="18" charset="0"/>
              </a:rPr>
              <a:t>Automate Security Checks</a:t>
            </a:r>
            <a:r>
              <a:rPr lang="en-GB" sz="1400" dirty="0">
                <a:latin typeface="Times New Roman" panose="02020603050405020304" pitchFamily="18" charset="0"/>
                <a:cs typeface="Times New Roman" panose="02020603050405020304" pitchFamily="18" charset="0"/>
              </a:rPr>
              <a:t>: Use automated scans for code and dependencies to catch vulnerabilities early.</a:t>
            </a:r>
          </a:p>
          <a:p>
            <a:pPr>
              <a:buFont typeface="Arial" panose="020B0604020202020204" pitchFamily="34" charset="0"/>
              <a:buChar char="•"/>
            </a:pPr>
            <a:r>
              <a:rPr lang="en-GB" sz="1400" b="1" dirty="0">
                <a:latin typeface="Times New Roman" panose="02020603050405020304" pitchFamily="18" charset="0"/>
                <a:cs typeface="Times New Roman" panose="02020603050405020304" pitchFamily="18" charset="0"/>
              </a:rPr>
              <a:t>Foster Collaboration</a:t>
            </a:r>
            <a:r>
              <a:rPr lang="en-GB" sz="1400" dirty="0">
                <a:latin typeface="Times New Roman" panose="02020603050405020304" pitchFamily="18" charset="0"/>
                <a:cs typeface="Times New Roman" panose="02020603050405020304" pitchFamily="18" charset="0"/>
              </a:rPr>
              <a:t>: Encourage teamwork among developers, security, and operations for shared security responsibility.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2731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AC40-4306-5A8A-A410-B7F3D753F96C}"/>
              </a:ext>
            </a:extLst>
          </p:cNvPr>
          <p:cNvSpPr>
            <a:spLocks noGrp="1"/>
          </p:cNvSpPr>
          <p:nvPr>
            <p:ph type="title"/>
          </p:nvPr>
        </p:nvSpPr>
        <p:spPr>
          <a:xfrm>
            <a:off x="898216" y="764373"/>
            <a:ext cx="10607984" cy="667917"/>
          </a:xfrm>
        </p:spPr>
        <p:txBody>
          <a:bodyPr>
            <a:normAutofit/>
          </a:bodyPr>
          <a:lstStyle/>
          <a:p>
            <a:pPr algn="l"/>
            <a:r>
              <a:rPr lang="en-GB" sz="2400" dirty="0">
                <a:latin typeface="Times New Roman" panose="02020603050405020304" pitchFamily="18" charset="0"/>
                <a:cs typeface="Times New Roman" panose="02020603050405020304" pitchFamily="18" charset="0"/>
              </a:rPr>
              <a:t>Recommendations CONTINUES….</a:t>
            </a:r>
          </a:p>
        </p:txBody>
      </p:sp>
      <p:sp>
        <p:nvSpPr>
          <p:cNvPr id="3" name="Content Placeholder 2">
            <a:extLst>
              <a:ext uri="{FF2B5EF4-FFF2-40B4-BE49-F238E27FC236}">
                <a16:creationId xmlns:a16="http://schemas.microsoft.com/office/drawing/2014/main" id="{CB27EDDD-E2F9-7C63-0AF7-5F0C466C6C80}"/>
              </a:ext>
            </a:extLst>
          </p:cNvPr>
          <p:cNvSpPr>
            <a:spLocks noGrp="1"/>
          </p:cNvSpPr>
          <p:nvPr>
            <p:ph idx="1"/>
          </p:nvPr>
        </p:nvSpPr>
        <p:spPr>
          <a:xfrm>
            <a:off x="186117" y="1432290"/>
            <a:ext cx="11790095" cy="5114167"/>
          </a:xfrm>
        </p:spPr>
        <p:txBody>
          <a:bodyPr>
            <a:normAutofit fontScale="92500" lnSpcReduction="10000"/>
          </a:bodyPr>
          <a:lstStyle/>
          <a:p>
            <a:pPr marL="0" indent="0">
              <a:buNone/>
            </a:pPr>
            <a:r>
              <a:rPr lang="en-GB" sz="2000" b="1" dirty="0">
                <a:latin typeface="Times New Roman" panose="02020603050405020304" pitchFamily="18" charset="0"/>
                <a:cs typeface="Times New Roman" panose="02020603050405020304" pitchFamily="18" charset="0"/>
              </a:rPr>
              <a:t>3. Regular Updates</a:t>
            </a:r>
          </a:p>
          <a:p>
            <a:pPr marL="0" indent="0">
              <a:buNone/>
            </a:pPr>
            <a:endParaRPr lang="en-GB" sz="2000" b="1" dirty="0">
              <a:latin typeface="Times New Roman" panose="02020603050405020304" pitchFamily="18" charset="0"/>
              <a:cs typeface="Times New Roman" panose="02020603050405020304" pitchFamily="18" charset="0"/>
            </a:endParaRPr>
          </a:p>
          <a:p>
            <a:pPr marL="0" indent="0">
              <a:buNone/>
            </a:pPr>
            <a:r>
              <a:rPr lang="en-GB" sz="2000" b="1" dirty="0">
                <a:latin typeface="Times New Roman" panose="02020603050405020304" pitchFamily="18" charset="0"/>
                <a:cs typeface="Times New Roman" panose="02020603050405020304" pitchFamily="18" charset="0"/>
              </a:rPr>
              <a:t>Recommendation</a:t>
            </a:r>
            <a:r>
              <a:rPr lang="en-GB" sz="2000" dirty="0">
                <a:latin typeface="Times New Roman" panose="02020603050405020304" pitchFamily="18" charset="0"/>
                <a:cs typeface="Times New Roman" panose="02020603050405020304" pitchFamily="18" charset="0"/>
              </a:rPr>
              <a:t>: </a:t>
            </a:r>
          </a:p>
          <a:p>
            <a:pPr marL="0" indent="0">
              <a:buNone/>
            </a:pPr>
            <a:r>
              <a:rPr lang="en-GB" sz="2000" dirty="0">
                <a:latin typeface="Times New Roman" panose="02020603050405020304" pitchFamily="18" charset="0"/>
                <a:cs typeface="Times New Roman" panose="02020603050405020304" pitchFamily="18" charset="0"/>
              </a:rPr>
              <a:t>Keep security practices up to date to counter new threats.</a:t>
            </a:r>
          </a:p>
          <a:p>
            <a:pPr marL="0" indent="0">
              <a:buNone/>
            </a:pPr>
            <a:r>
              <a:rPr lang="en-GB" sz="2000" b="1" dirty="0">
                <a:latin typeface="Times New Roman" panose="02020603050405020304" pitchFamily="18" charset="0"/>
                <a:cs typeface="Times New Roman" panose="02020603050405020304" pitchFamily="18" charset="0"/>
              </a:rPr>
              <a:t>Action Steps</a:t>
            </a:r>
            <a:r>
              <a:rPr lang="en-GB"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Patch Regularly</a:t>
            </a:r>
            <a:r>
              <a:rPr lang="en-GB" sz="2000" dirty="0">
                <a:latin typeface="Times New Roman" panose="02020603050405020304" pitchFamily="18" charset="0"/>
                <a:cs typeface="Times New Roman" panose="02020603050405020304" pitchFamily="18" charset="0"/>
              </a:rPr>
              <a:t>: Automate updates for software and libraries to fix vulnerabilities quickly.</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Stay Informed</a:t>
            </a:r>
            <a:r>
              <a:rPr lang="en-GB" sz="2000" dirty="0">
                <a:latin typeface="Times New Roman" panose="02020603050405020304" pitchFamily="18" charset="0"/>
                <a:cs typeface="Times New Roman" panose="02020603050405020304" pitchFamily="18" charset="0"/>
              </a:rPr>
              <a:t>: Follow security news, bulletins, and participate in security workshops.</a:t>
            </a: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Conduct Security Audits</a:t>
            </a:r>
            <a:r>
              <a:rPr lang="en-GB" sz="2000" dirty="0">
                <a:latin typeface="Times New Roman" panose="02020603050405020304" pitchFamily="18" charset="0"/>
                <a:cs typeface="Times New Roman" panose="02020603050405020304" pitchFamily="18" charset="0"/>
              </a:rPr>
              <a:t>: Regularly assess and improve your security posture with audits and vulnerability assessments.</a:t>
            </a:r>
          </a:p>
          <a:p>
            <a:pPr marL="0" indent="0">
              <a:buNone/>
            </a:pPr>
            <a:r>
              <a:rPr lang="en-GB" b="1" dirty="0"/>
              <a:t>Implementation Overview</a:t>
            </a:r>
          </a:p>
          <a:p>
            <a:r>
              <a:rPr lang="en-GB" sz="2100" b="1" dirty="0">
                <a:latin typeface="Times New Roman" panose="02020603050405020304" pitchFamily="18" charset="0"/>
                <a:cs typeface="Times New Roman" panose="02020603050405020304" pitchFamily="18" charset="0"/>
              </a:rPr>
              <a:t>Deploy API Gateways: </a:t>
            </a:r>
            <a:r>
              <a:rPr lang="en-GB" sz="2100" dirty="0">
                <a:latin typeface="Times New Roman" panose="02020603050405020304" pitchFamily="18" charset="0"/>
                <a:cs typeface="Times New Roman" panose="02020603050405020304" pitchFamily="18" charset="0"/>
              </a:rPr>
              <a:t>Set up your API gateway with the right security configurations.</a:t>
            </a:r>
          </a:p>
          <a:p>
            <a:r>
              <a:rPr lang="en-GB" sz="2100" b="1" dirty="0">
                <a:latin typeface="Times New Roman" panose="02020603050405020304" pitchFamily="18" charset="0"/>
                <a:cs typeface="Times New Roman" panose="02020603050405020304" pitchFamily="18" charset="0"/>
              </a:rPr>
              <a:t>Adopt DevSecOps</a:t>
            </a:r>
            <a:r>
              <a:rPr lang="en-GB" sz="2100" dirty="0">
                <a:latin typeface="Times New Roman" panose="02020603050405020304" pitchFamily="18" charset="0"/>
                <a:cs typeface="Times New Roman" panose="02020603050405020304" pitchFamily="18" charset="0"/>
              </a:rPr>
              <a:t>: Embed security tools into your development processes.</a:t>
            </a:r>
          </a:p>
          <a:p>
            <a:r>
              <a:rPr lang="en-GB" sz="2100" b="1" dirty="0">
                <a:latin typeface="Times New Roman" panose="02020603050405020304" pitchFamily="18" charset="0"/>
                <a:cs typeface="Times New Roman" panose="02020603050405020304" pitchFamily="18" charset="0"/>
              </a:rPr>
              <a:t>Routine Updates</a:t>
            </a:r>
            <a:r>
              <a:rPr lang="en-GB" sz="2100" dirty="0">
                <a:latin typeface="Times New Roman" panose="02020603050405020304" pitchFamily="18" charset="0"/>
                <a:cs typeface="Times New Roman" panose="02020603050405020304" pitchFamily="18" charset="0"/>
              </a:rPr>
              <a:t>: Use automated tools for consistent updates and threat management.</a:t>
            </a:r>
          </a:p>
          <a:p>
            <a:pPr marL="0" indent="0">
              <a:buNone/>
            </a:pPr>
            <a:r>
              <a:rPr lang="en-GB" sz="2100" dirty="0">
                <a:latin typeface="Times New Roman" panose="02020603050405020304" pitchFamily="18" charset="0"/>
                <a:cs typeface="Times New Roman" panose="02020603050405020304" pitchFamily="18" charset="0"/>
              </a:rPr>
              <a:t>These steps will strengthen your organization’s security posture, making it resilient against evolving cyber threats</a:t>
            </a:r>
          </a:p>
          <a:p>
            <a:endParaRPr lang="en-GB" dirty="0"/>
          </a:p>
        </p:txBody>
      </p:sp>
    </p:spTree>
    <p:extLst>
      <p:ext uri="{BB962C8B-B14F-4D97-AF65-F5344CB8AC3E}">
        <p14:creationId xmlns:p14="http://schemas.microsoft.com/office/powerpoint/2010/main" val="1030463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3A824-99F9-99FD-DCB5-F622D035DC92}"/>
              </a:ext>
            </a:extLst>
          </p:cNvPr>
          <p:cNvSpPr>
            <a:spLocks noGrp="1"/>
          </p:cNvSpPr>
          <p:nvPr>
            <p:ph type="title"/>
          </p:nvPr>
        </p:nvSpPr>
        <p:spPr/>
        <p:txBody>
          <a:bodyPr/>
          <a:lstStyle/>
          <a:p>
            <a:pPr algn="l"/>
            <a:r>
              <a:rPr lang="en-GB" dirty="0"/>
              <a:t>Future Research Directions</a:t>
            </a:r>
          </a:p>
        </p:txBody>
      </p:sp>
      <p:sp>
        <p:nvSpPr>
          <p:cNvPr id="4" name="Rectangle 1">
            <a:extLst>
              <a:ext uri="{FF2B5EF4-FFF2-40B4-BE49-F238E27FC236}">
                <a16:creationId xmlns:a16="http://schemas.microsoft.com/office/drawing/2014/main" id="{77D3F6B9-2F79-366C-0C39-265C61BA68FA}"/>
              </a:ext>
            </a:extLst>
          </p:cNvPr>
          <p:cNvSpPr>
            <a:spLocks noGrp="1" noChangeArrowheads="1"/>
          </p:cNvSpPr>
          <p:nvPr>
            <p:ph idx="1"/>
          </p:nvPr>
        </p:nvSpPr>
        <p:spPr bwMode="auto">
          <a:xfrm>
            <a:off x="685800" y="1898304"/>
            <a:ext cx="998228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and ML in API Security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Explore the potential for using artificial intelligence and machine learning to predict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respond to API security threats.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for API Security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Discuss how blockchain technology could be used to create tamper-proof transaction logs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enforce smart contracts in API ecosystems.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Standardized Frameworks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Advocate for the development of standardized security protocols for APIs to ensure consistency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interoperability across platforms.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GB" sz="1400" b="1" dirty="0"/>
              <a:t>Details</a:t>
            </a:r>
            <a:r>
              <a:rPr lang="en-GB" sz="1400" dirty="0"/>
              <a:t>:</a:t>
            </a:r>
          </a:p>
          <a:p>
            <a:pPr marL="0" marR="0" lvl="0" indent="0" algn="l" defTabSz="914400" rtl="0" eaLnBrk="0" fontAlgn="base" latinLnBrk="0" hangingPunct="0">
              <a:lnSpc>
                <a:spcPct val="100000"/>
              </a:lnSpc>
              <a:spcBef>
                <a:spcPct val="0"/>
              </a:spcBef>
              <a:spcAft>
                <a:spcPct val="0"/>
              </a:spcAft>
              <a:buClrTx/>
              <a:buSzTx/>
              <a:buNone/>
              <a:tabLst/>
            </a:pPr>
            <a:r>
              <a:rPr lang="en-GB" sz="1400" dirty="0"/>
              <a:t> Highlight areas where further research is needed, such as the scalability of AI-based security tools or</a:t>
            </a:r>
          </a:p>
          <a:p>
            <a:pPr marL="0" marR="0" lvl="0" indent="0" algn="l" defTabSz="914400" rtl="0" eaLnBrk="0" fontAlgn="base" latinLnBrk="0" hangingPunct="0">
              <a:lnSpc>
                <a:spcPct val="100000"/>
              </a:lnSpc>
              <a:spcBef>
                <a:spcPct val="0"/>
              </a:spcBef>
              <a:spcAft>
                <a:spcPct val="0"/>
              </a:spcAft>
              <a:buClrTx/>
              <a:buSzTx/>
              <a:buNone/>
              <a:tabLst/>
            </a:pPr>
            <a:r>
              <a:rPr lang="en-GB" sz="1400" dirty="0"/>
              <a:t> the integration of blockchain with existing API infrastructures.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547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2261-5B15-E29B-4BF6-6C453AD9AF88}"/>
              </a:ext>
            </a:extLst>
          </p:cNvPr>
          <p:cNvSpPr>
            <a:spLocks noGrp="1"/>
          </p:cNvSpPr>
          <p:nvPr>
            <p:ph type="title"/>
          </p:nvPr>
        </p:nvSpPr>
        <p:spPr/>
        <p:txBody>
          <a:bodyPr/>
          <a:lstStyle/>
          <a:p>
            <a:r>
              <a:rPr lang="en-GB" dirty="0"/>
              <a:t>Conclusion</a:t>
            </a:r>
          </a:p>
        </p:txBody>
      </p:sp>
      <p:sp>
        <p:nvSpPr>
          <p:cNvPr id="4" name="Rectangle 1">
            <a:extLst>
              <a:ext uri="{FF2B5EF4-FFF2-40B4-BE49-F238E27FC236}">
                <a16:creationId xmlns:a16="http://schemas.microsoft.com/office/drawing/2014/main" id="{0BBFBC95-D126-C695-63E1-CB388176BED7}"/>
              </a:ext>
            </a:extLst>
          </p:cNvPr>
          <p:cNvSpPr>
            <a:spLocks noGrp="1" noChangeArrowheads="1"/>
          </p:cNvSpPr>
          <p:nvPr>
            <p:ph idx="1"/>
          </p:nvPr>
        </p:nvSpPr>
        <p:spPr bwMode="auto">
          <a:xfrm>
            <a:off x="685800" y="2221468"/>
            <a:ext cx="832792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Summary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Recap the key points discussed, emphasizing the importance of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API security in protecting modern digital ecosystems.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Call to Action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Encourage the audience to adopt the recommended tools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practices to enhance the security of their APIs.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Details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End with a strong closing statement that reinforces the significance of proactive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API security in today's interconnected world. </a:t>
            </a:r>
          </a:p>
        </p:txBody>
      </p:sp>
    </p:spTree>
    <p:extLst>
      <p:ext uri="{BB962C8B-B14F-4D97-AF65-F5344CB8AC3E}">
        <p14:creationId xmlns:p14="http://schemas.microsoft.com/office/powerpoint/2010/main" val="42406822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65226-120C-D6CE-14A5-2D8CB9EA3E7F}"/>
              </a:ext>
            </a:extLst>
          </p:cNvPr>
          <p:cNvSpPr>
            <a:spLocks noGrp="1"/>
          </p:cNvSpPr>
          <p:nvPr>
            <p:ph type="title"/>
          </p:nvPr>
        </p:nvSpPr>
        <p:spPr/>
        <p:txBody>
          <a:bodyPr/>
          <a:lstStyle/>
          <a:p>
            <a:r>
              <a:rPr lang="en-GB" dirty="0"/>
              <a:t>Thank You</a:t>
            </a:r>
          </a:p>
        </p:txBody>
      </p:sp>
      <p:sp>
        <p:nvSpPr>
          <p:cNvPr id="4" name="Rectangle 1">
            <a:extLst>
              <a:ext uri="{FF2B5EF4-FFF2-40B4-BE49-F238E27FC236}">
                <a16:creationId xmlns:a16="http://schemas.microsoft.com/office/drawing/2014/main" id="{32010AC7-FA0D-34C4-4B53-0107D25D7736}"/>
              </a:ext>
            </a:extLst>
          </p:cNvPr>
          <p:cNvSpPr>
            <a:spLocks noGrp="1" noChangeArrowheads="1"/>
          </p:cNvSpPr>
          <p:nvPr>
            <p:ph idx="1"/>
          </p:nvPr>
        </p:nvSpPr>
        <p:spPr bwMode="auto">
          <a:xfrm>
            <a:off x="685800" y="3052462"/>
            <a:ext cx="841768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Thank the audience for their time and attention,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offering your contact information for further inquiries.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Details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Include a brief summary of the presentation or a memorable closing statement 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leave a lasting impression. </a:t>
            </a:r>
          </a:p>
        </p:txBody>
      </p:sp>
    </p:spTree>
    <p:extLst>
      <p:ext uri="{BB962C8B-B14F-4D97-AF65-F5344CB8AC3E}">
        <p14:creationId xmlns:p14="http://schemas.microsoft.com/office/powerpoint/2010/main" val="51287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3613-2CFD-8403-0A21-E0C6812DD9CC}"/>
              </a:ext>
            </a:extLst>
          </p:cNvPr>
          <p:cNvSpPr>
            <a:spLocks noGrp="1"/>
          </p:cNvSpPr>
          <p:nvPr>
            <p:ph type="title"/>
          </p:nvPr>
        </p:nvSpPr>
        <p:spPr>
          <a:xfrm>
            <a:off x="801757" y="169642"/>
            <a:ext cx="10139447" cy="715022"/>
          </a:xfrm>
        </p:spPr>
        <p:txBody>
          <a:bodyPr/>
          <a:lstStyle/>
          <a:p>
            <a:pPr algn="l"/>
            <a:r>
              <a:rPr lang="en-GB" dirty="0"/>
              <a:t>INTRODUCTION</a:t>
            </a:r>
          </a:p>
        </p:txBody>
      </p:sp>
      <p:sp>
        <p:nvSpPr>
          <p:cNvPr id="4" name="Rectangle 1">
            <a:extLst>
              <a:ext uri="{FF2B5EF4-FFF2-40B4-BE49-F238E27FC236}">
                <a16:creationId xmlns:a16="http://schemas.microsoft.com/office/drawing/2014/main" id="{96748BE2-9A50-599B-4FDD-1EFFCDCADC46}"/>
              </a:ext>
            </a:extLst>
          </p:cNvPr>
          <p:cNvSpPr>
            <a:spLocks noGrp="1" noChangeArrowheads="1"/>
          </p:cNvSpPr>
          <p:nvPr>
            <p:ph idx="1"/>
          </p:nvPr>
        </p:nvSpPr>
        <p:spPr bwMode="auto">
          <a:xfrm>
            <a:off x="94594" y="-797147"/>
            <a:ext cx="12097406" cy="8745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lang="en-GB" sz="20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20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20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20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20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lang="en-GB" sz="2000"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GB" sz="2000" dirty="0">
                <a:latin typeface="Times New Roman" panose="02020603050405020304" pitchFamily="18" charset="0"/>
                <a:cs typeface="Times New Roman" panose="02020603050405020304" pitchFamily="18" charset="0"/>
              </a:rPr>
              <a:t>RESTful APIs are fundamental to modern application architecture.</a:t>
            </a:r>
          </a:p>
          <a:p>
            <a:pPr eaLnBrk="0" fontAlgn="base" hangingPunct="0">
              <a:lnSpc>
                <a:spcPct val="100000"/>
              </a:lnSpc>
              <a:spcBef>
                <a:spcPct val="0"/>
              </a:spcBef>
              <a:spcAft>
                <a:spcPct val="0"/>
              </a:spcAft>
            </a:pPr>
            <a:r>
              <a:rPr lang="en-GB" sz="2000" dirty="0">
                <a:latin typeface="Times New Roman" panose="02020603050405020304" pitchFamily="18" charset="0"/>
                <a:cs typeface="Times New Roman" panose="02020603050405020304" pitchFamily="18" charset="0"/>
              </a:rPr>
              <a:t>APIs (Application Programming Interfaces), particularly RESTful APIs, are vital to modern software systems, </a:t>
            </a:r>
          </a:p>
          <a:p>
            <a:pPr marL="0" indent="0" eaLnBrk="0" fontAlgn="base" hangingPunct="0">
              <a:lnSpc>
                <a:spcPct val="100000"/>
              </a:lnSpc>
              <a:spcBef>
                <a:spcPct val="0"/>
              </a:spcBef>
              <a:spcAft>
                <a:spcPct val="0"/>
              </a:spcAft>
              <a:buNone/>
            </a:pPr>
            <a:r>
              <a:rPr lang="en-GB" sz="2000" dirty="0">
                <a:latin typeface="Times New Roman" panose="02020603050405020304" pitchFamily="18" charset="0"/>
                <a:cs typeface="Times New Roman" panose="02020603050405020304" pitchFamily="18" charset="0"/>
              </a:rPr>
              <a:t>    enabling seamless communication and  data exchange between applications, devices, and services. </a:t>
            </a:r>
          </a:p>
          <a:p>
            <a:pPr eaLnBrk="0" fontAlgn="base" hangingPunct="0">
              <a:lnSpc>
                <a:spcPct val="100000"/>
              </a:lnSpc>
              <a:spcBef>
                <a:spcPct val="0"/>
              </a:spcBef>
              <a:spcAft>
                <a:spcPct val="0"/>
              </a:spcAft>
            </a:pPr>
            <a:r>
              <a:rPr lang="en-GB" sz="2000" dirty="0">
                <a:latin typeface="Times New Roman" panose="02020603050405020304" pitchFamily="18" charset="0"/>
                <a:cs typeface="Times New Roman" panose="02020603050405020304" pitchFamily="18" charset="0"/>
              </a:rPr>
              <a:t> However, the growing reliance on APIs also introduces significant security risks, making it essential to implement proactive measures to  protect sensitive data and ensure system integrity.</a:t>
            </a:r>
          </a:p>
          <a:p>
            <a:pPr eaLnBrk="0" fontAlgn="base" hangingPunct="0">
              <a:lnSpc>
                <a:spcPct val="100000"/>
              </a:lnSpc>
              <a:spcBef>
                <a:spcPct val="0"/>
              </a:spcBef>
              <a:spcAft>
                <a:spcPct val="0"/>
              </a:spcAft>
            </a:pPr>
            <a:r>
              <a:rPr lang="en-GB" sz="2000" dirty="0">
                <a:latin typeface="Times New Roman" panose="02020603050405020304" pitchFamily="18" charset="0"/>
                <a:cs typeface="Times New Roman" panose="02020603050405020304" pitchFamily="18" charset="0"/>
              </a:rPr>
              <a:t>APIs expose security vulnerabilities that need to be addressed.</a:t>
            </a:r>
          </a:p>
          <a:p>
            <a:pPr eaLnBrk="0" fontAlgn="base" hangingPunct="0">
              <a:lnSpc>
                <a:spcPct val="100000"/>
              </a:lnSpc>
              <a:spcBef>
                <a:spcPct val="0"/>
              </a:spcBef>
              <a:spcAft>
                <a:spcPct val="0"/>
              </a:spcAft>
            </a:pPr>
            <a:r>
              <a:rPr lang="en-GB" sz="2000" dirty="0">
                <a:latin typeface="Times New Roman" panose="02020603050405020304" pitchFamily="18" charset="0"/>
                <a:cs typeface="Times New Roman" panose="02020603050405020304" pitchFamily="18" charset="0"/>
              </a:rPr>
              <a:t>This dissertation explores contemporary methods and tools to enhance API security.</a:t>
            </a:r>
          </a:p>
          <a:p>
            <a:pPr marL="0" indent="0">
              <a:buNone/>
            </a:pPr>
            <a:r>
              <a:rPr lang="en-GB" sz="2000" dirty="0">
                <a:latin typeface="Times New Roman" panose="02020603050405020304" pitchFamily="18" charset="0"/>
                <a:cs typeface="Times New Roman" panose="02020603050405020304" pitchFamily="18" charset="0"/>
              </a:rPr>
              <a:t>    The extensive use of APIs exposes digital systems to serious security threats, which must be addressed to protect  sensitive     data and ensure reliable services. Key challenges include:</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Unauthorized Access: Exploiting API vulnerabilities to access sensitive data without permission.</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Injection Attacks: Using methods like SQL injection and XSS to run malicious code and cause data breaches.</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Data Leakage: Weak security measures can lead to accidental exposure of confidential information.</a:t>
            </a: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Denial-of-Service (DoS) Attacks: Overloading systems to disrupt services and damage user trust.</a:t>
            </a:r>
          </a:p>
          <a:p>
            <a:pPr marL="0" indent="0">
              <a:buNone/>
            </a:pPr>
            <a:r>
              <a:rPr lang="en-GB" sz="2000" dirty="0">
                <a:latin typeface="Times New Roman" panose="02020603050405020304" pitchFamily="18" charset="0"/>
                <a:cs typeface="Times New Roman" panose="02020603050405020304" pitchFamily="18" charset="0"/>
              </a:rPr>
              <a:t>These challenges highlight the urgent need for robust API security measures to safeguard digital infrastructure.</a:t>
            </a:r>
          </a:p>
          <a:p>
            <a:pPr marL="0" marR="0" lvl="0" indent="0" algn="l" defTabSz="914400" rtl="0" eaLnBrk="0" fontAlgn="base" latinLnBrk="0" hangingPunct="0">
              <a:lnSpc>
                <a:spcPct val="100000"/>
              </a:lnSpc>
              <a:spcBef>
                <a:spcPct val="0"/>
              </a:spcBef>
              <a:spcAft>
                <a:spcPct val="0"/>
              </a:spcAft>
              <a:buClrTx/>
              <a:buSzTx/>
              <a:buNone/>
              <a:tabLst/>
            </a:pPr>
            <a:endPar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GB" sz="2000" b="1" dirty="0">
                <a:solidFill>
                  <a:srgbClr val="FF0000"/>
                </a:solidFill>
                <a:latin typeface="Times New Roman" panose="02020603050405020304" pitchFamily="18" charset="0"/>
                <a:cs typeface="Times New Roman" panose="02020603050405020304" pitchFamily="18" charset="0"/>
              </a:rPr>
              <a:t>  </a:t>
            </a:r>
            <a:endPar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GB"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GB"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GB"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770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D477-6BFD-D109-9418-CCD97A4A7223}"/>
              </a:ext>
            </a:extLst>
          </p:cNvPr>
          <p:cNvSpPr>
            <a:spLocks noGrp="1"/>
          </p:cNvSpPr>
          <p:nvPr>
            <p:ph type="title"/>
          </p:nvPr>
        </p:nvSpPr>
        <p:spPr>
          <a:xfrm>
            <a:off x="924910" y="-651640"/>
            <a:ext cx="11340662" cy="735724"/>
          </a:xfrm>
        </p:spPr>
        <p:txBody>
          <a:bodyPr>
            <a:normAutofit/>
          </a:bodyPr>
          <a:lstStyle/>
          <a:p>
            <a:r>
              <a:rPr lang="en-GB" b="1" dirty="0">
                <a:solidFill>
                  <a:schemeClr val="accent1"/>
                </a:solidFill>
              </a:rPr>
              <a:t>INTRODUCTION KEY INSIGHT  CONTINUES</a:t>
            </a:r>
            <a:r>
              <a:rPr lang="en-GB" dirty="0"/>
              <a:t>…….</a:t>
            </a:r>
          </a:p>
        </p:txBody>
      </p:sp>
      <p:sp>
        <p:nvSpPr>
          <p:cNvPr id="3" name="Content Placeholder 2">
            <a:extLst>
              <a:ext uri="{FF2B5EF4-FFF2-40B4-BE49-F238E27FC236}">
                <a16:creationId xmlns:a16="http://schemas.microsoft.com/office/drawing/2014/main" id="{77F8387F-B0D8-D860-B928-557ABDC8A681}"/>
              </a:ext>
            </a:extLst>
          </p:cNvPr>
          <p:cNvSpPr>
            <a:spLocks noGrp="1"/>
          </p:cNvSpPr>
          <p:nvPr>
            <p:ph idx="1"/>
          </p:nvPr>
        </p:nvSpPr>
        <p:spPr>
          <a:xfrm>
            <a:off x="-1" y="283779"/>
            <a:ext cx="12780579" cy="7304690"/>
          </a:xfrm>
        </p:spPr>
        <p:txBody>
          <a:bodyPr>
            <a:noAutofit/>
          </a:bodyPr>
          <a:lstStyle/>
          <a:p>
            <a:pPr marL="0" indent="0">
              <a:buNone/>
            </a:pPr>
            <a:r>
              <a:rPr lang="en-GB" sz="2000" dirty="0">
                <a:latin typeface="Times New Roman" panose="02020603050405020304" pitchFamily="18" charset="0"/>
                <a:cs typeface="Times New Roman" panose="02020603050405020304" pitchFamily="18" charset="0"/>
              </a:rPr>
              <a:t>This dissertation explores a comprehensive strategy to improve RESTful API security through modern tools, techniques, and best practices:</a:t>
            </a:r>
          </a:p>
          <a:p>
            <a:pPr marL="0" indent="0">
              <a:buNone/>
            </a:pPr>
            <a:r>
              <a:rPr lang="en-GB" sz="2000" b="1" dirty="0">
                <a:latin typeface="Times New Roman" panose="02020603050405020304" pitchFamily="18" charset="0"/>
                <a:cs typeface="Times New Roman" panose="02020603050405020304" pitchFamily="18" charset="0"/>
              </a:rPr>
              <a:t>1. Authentication and Authorization:</a:t>
            </a:r>
            <a:r>
              <a:rPr lang="en-GB" sz="2000" dirty="0">
                <a:latin typeface="Times New Roman" panose="02020603050405020304" pitchFamily="18" charset="0"/>
                <a:cs typeface="Times New Roman" panose="02020603050405020304" pitchFamily="18" charset="0"/>
              </a:rPr>
              <a:t> </a:t>
            </a:r>
          </a:p>
          <a:p>
            <a:pPr marL="0" indent="0">
              <a:buNone/>
            </a:pPr>
            <a:r>
              <a:rPr lang="en-GB" sz="2000" dirty="0">
                <a:latin typeface="Times New Roman" panose="02020603050405020304" pitchFamily="18" charset="0"/>
                <a:cs typeface="Times New Roman" panose="02020603050405020304" pitchFamily="18" charset="0"/>
              </a:rPr>
              <a:t>Analyzes secure access controls using API keys, OAuth, and JWTs to prevent unauthorized access.</a:t>
            </a:r>
          </a:p>
          <a:p>
            <a:pPr marL="0" indent="0">
              <a:buNone/>
            </a:pPr>
            <a:r>
              <a:rPr lang="en-GB" sz="2000" b="1" dirty="0">
                <a:latin typeface="Times New Roman" panose="02020603050405020304" pitchFamily="18" charset="0"/>
                <a:cs typeface="Times New Roman" panose="02020603050405020304" pitchFamily="18" charset="0"/>
              </a:rPr>
              <a:t>2. Encryption Practices:</a:t>
            </a:r>
            <a:r>
              <a:rPr lang="en-GB" sz="2000" dirty="0">
                <a:latin typeface="Times New Roman" panose="02020603050405020304" pitchFamily="18" charset="0"/>
                <a:cs typeface="Times New Roman" panose="02020603050405020304" pitchFamily="18" charset="0"/>
              </a:rPr>
              <a:t> </a:t>
            </a:r>
          </a:p>
          <a:p>
            <a:pPr marL="0" indent="0">
              <a:buNone/>
            </a:pPr>
            <a:r>
              <a:rPr lang="en-GB" sz="2000" dirty="0">
                <a:latin typeface="Times New Roman" panose="02020603050405020304" pitchFamily="18" charset="0"/>
                <a:cs typeface="Times New Roman" panose="02020603050405020304" pitchFamily="18" charset="0"/>
              </a:rPr>
              <a:t>Focuses on using Transport Layer Security (TLS) to protect data during transmission and compares encryption methods to identify the most effective strategies.</a:t>
            </a:r>
          </a:p>
          <a:p>
            <a:pPr marL="0" indent="0">
              <a:buNone/>
            </a:pPr>
            <a:r>
              <a:rPr lang="en-GB" sz="2000" b="1" dirty="0">
                <a:latin typeface="Times New Roman" panose="02020603050405020304" pitchFamily="18" charset="0"/>
                <a:cs typeface="Times New Roman" panose="02020603050405020304" pitchFamily="18" charset="0"/>
              </a:rPr>
              <a:t>3. API Gateway Solutions:</a:t>
            </a:r>
            <a:r>
              <a:rPr lang="en-GB" sz="2000" dirty="0">
                <a:latin typeface="Times New Roman" panose="02020603050405020304" pitchFamily="18" charset="0"/>
                <a:cs typeface="Times New Roman" panose="02020603050405020304" pitchFamily="18" charset="0"/>
              </a:rPr>
              <a:t> </a:t>
            </a:r>
          </a:p>
          <a:p>
            <a:pPr marL="0" indent="0">
              <a:buNone/>
            </a:pPr>
            <a:r>
              <a:rPr lang="en-GB" sz="2000" dirty="0">
                <a:latin typeface="Times New Roman" panose="02020603050405020304" pitchFamily="18" charset="0"/>
                <a:cs typeface="Times New Roman" panose="02020603050405020304" pitchFamily="18" charset="0"/>
              </a:rPr>
              <a:t>Assesses tools like Kong, Apigee, and AWS API Gateway for features such as rate limiting and authentication, which help secure API operations.</a:t>
            </a:r>
          </a:p>
          <a:p>
            <a:pPr marL="0" indent="0">
              <a:buNone/>
            </a:pPr>
            <a:r>
              <a:rPr lang="en-GB" sz="2000" b="1" dirty="0">
                <a:latin typeface="Times New Roman" panose="02020603050405020304" pitchFamily="18" charset="0"/>
                <a:cs typeface="Times New Roman" panose="02020603050405020304" pitchFamily="18" charset="0"/>
              </a:rPr>
              <a:t>4. Web Application Firewalls (WAFs):</a:t>
            </a:r>
          </a:p>
          <a:p>
            <a:pPr marL="0" indent="0">
              <a:buNone/>
            </a:pPr>
            <a:r>
              <a:rPr lang="en-GB" sz="2000" dirty="0">
                <a:latin typeface="Times New Roman" panose="02020603050405020304" pitchFamily="18" charset="0"/>
                <a:cs typeface="Times New Roman" panose="02020603050405020304" pitchFamily="18" charset="0"/>
              </a:rPr>
              <a:t> Provides a defensive layer against attacks and utilizes real-time monitoring tools like Prometheus and Grafana for proactive threat detection and alerting.</a:t>
            </a:r>
          </a:p>
          <a:p>
            <a:pPr marL="0" indent="0">
              <a:buNone/>
            </a:pPr>
            <a:r>
              <a:rPr lang="en-GB" sz="2000" b="1" dirty="0">
                <a:latin typeface="Times New Roman" panose="02020603050405020304" pitchFamily="18" charset="0"/>
                <a:cs typeface="Times New Roman" panose="02020603050405020304" pitchFamily="18" charset="0"/>
              </a:rPr>
              <a:t>5. DevSecOps Integration:</a:t>
            </a:r>
            <a:r>
              <a:rPr lang="en-GB" sz="2000" dirty="0">
                <a:latin typeface="Times New Roman" panose="02020603050405020304" pitchFamily="18" charset="0"/>
                <a:cs typeface="Times New Roman" panose="02020603050405020304" pitchFamily="18" charset="0"/>
              </a:rPr>
              <a:t> </a:t>
            </a:r>
          </a:p>
          <a:p>
            <a:pPr marL="0" indent="0">
              <a:buNone/>
            </a:pPr>
            <a:r>
              <a:rPr lang="en-GB" sz="2000" dirty="0">
                <a:latin typeface="Times New Roman" panose="02020603050405020304" pitchFamily="18" charset="0"/>
                <a:cs typeface="Times New Roman" panose="02020603050405020304" pitchFamily="18" charset="0"/>
              </a:rPr>
              <a:t>  Embeds security into the development process from the start, promoting continuous assessment and improvement.</a:t>
            </a:r>
          </a:p>
          <a:p>
            <a:pPr marL="0" indent="0">
              <a:buNone/>
            </a:pPr>
            <a:r>
              <a:rPr lang="en-GB" sz="2000" b="1" dirty="0">
                <a:latin typeface="Times New Roman" panose="02020603050405020304" pitchFamily="18" charset="0"/>
                <a:cs typeface="Times New Roman" panose="02020603050405020304" pitchFamily="18" charset="0"/>
              </a:rPr>
              <a:t>6. Documentation and Versioning:</a:t>
            </a:r>
          </a:p>
          <a:p>
            <a:pPr marL="0" indent="0">
              <a:buNone/>
            </a:pPr>
            <a:r>
              <a:rPr lang="en-GB" sz="2000" dirty="0">
                <a:latin typeface="Times New Roman" panose="02020603050405020304" pitchFamily="18" charset="0"/>
                <a:cs typeface="Times New Roman" panose="02020603050405020304" pitchFamily="18" charset="0"/>
              </a:rPr>
              <a:t>  Stresses the importance of clear and current API documentation to   prevent security lapses and keep developers informed of changes and vulnerabilities.</a:t>
            </a: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250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EC861-70DF-61B1-7D6F-59730B06864C}"/>
              </a:ext>
            </a:extLst>
          </p:cNvPr>
          <p:cNvSpPr>
            <a:spLocks noGrp="1"/>
          </p:cNvSpPr>
          <p:nvPr>
            <p:ph type="title"/>
          </p:nvPr>
        </p:nvSpPr>
        <p:spPr>
          <a:xfrm>
            <a:off x="4078224" y="292609"/>
            <a:ext cx="7427976" cy="694943"/>
          </a:xfrm>
        </p:spPr>
        <p:txBody>
          <a:bodyPr>
            <a:normAutofit/>
          </a:bodyPr>
          <a:lstStyle/>
          <a:p>
            <a:pPr algn="ctr"/>
            <a:r>
              <a:rPr lang="en-GB" b="1" dirty="0">
                <a:latin typeface="Times New Roman" panose="02020603050405020304" pitchFamily="18" charset="0"/>
                <a:cs typeface="Times New Roman" panose="02020603050405020304" pitchFamily="18" charset="0"/>
              </a:rPr>
              <a:t>Literature</a:t>
            </a:r>
            <a:r>
              <a:rPr lang="en-GB" b="1" dirty="0"/>
              <a:t> Review</a:t>
            </a:r>
            <a:endParaRPr lang="en-GB" dirty="0"/>
          </a:p>
        </p:txBody>
      </p:sp>
      <p:sp>
        <p:nvSpPr>
          <p:cNvPr id="4" name="Rectangle 1">
            <a:extLst>
              <a:ext uri="{FF2B5EF4-FFF2-40B4-BE49-F238E27FC236}">
                <a16:creationId xmlns:a16="http://schemas.microsoft.com/office/drawing/2014/main" id="{35B2517D-7DF0-194F-AB89-3F15996EC85D}"/>
              </a:ext>
            </a:extLst>
          </p:cNvPr>
          <p:cNvSpPr>
            <a:spLocks noGrp="1" noChangeArrowheads="1"/>
          </p:cNvSpPr>
          <p:nvPr>
            <p:ph idx="1"/>
          </p:nvPr>
        </p:nvSpPr>
        <p:spPr bwMode="auto">
          <a:xfrm>
            <a:off x="685800" y="1625921"/>
            <a:ext cx="11211910" cy="516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GB" dirty="0"/>
          </a:p>
          <a:p>
            <a:pPr>
              <a:buFont typeface="Arial" panose="020B0604020202020204" pitchFamily="34" charset="0"/>
              <a:buChar char="•"/>
            </a:pPr>
            <a:r>
              <a:rPr lang="en-GB" b="1" dirty="0"/>
              <a:t>API Security Challenges</a:t>
            </a:r>
            <a:r>
              <a:rPr lang="en-GB" dirty="0"/>
              <a:t>:</a:t>
            </a:r>
          </a:p>
          <a:p>
            <a:pPr marL="742950" lvl="1" indent="-285750">
              <a:buFont typeface="Arial" panose="020B0604020202020204" pitchFamily="34" charset="0"/>
              <a:buChar char="•"/>
            </a:pPr>
            <a:r>
              <a:rPr lang="en-GB" dirty="0"/>
              <a:t>Unauthorized access</a:t>
            </a:r>
          </a:p>
          <a:p>
            <a:pPr marL="742950" lvl="1" indent="-285750">
              <a:buFont typeface="Arial" panose="020B0604020202020204" pitchFamily="34" charset="0"/>
              <a:buChar char="•"/>
            </a:pPr>
            <a:r>
              <a:rPr lang="en-GB" dirty="0"/>
              <a:t>Data breaches</a:t>
            </a:r>
          </a:p>
          <a:p>
            <a:pPr marL="742950" lvl="1" indent="-285750">
              <a:buFont typeface="Arial" panose="020B0604020202020204" pitchFamily="34" charset="0"/>
              <a:buChar char="•"/>
            </a:pPr>
            <a:r>
              <a:rPr lang="en-GB" dirty="0"/>
              <a:t>Injection attacks (e.g., SQLi, XSS)</a:t>
            </a:r>
          </a:p>
          <a:p>
            <a:pPr marL="742950" lvl="1" indent="-285750">
              <a:buFont typeface="Arial" panose="020B0604020202020204" pitchFamily="34" charset="0"/>
              <a:buChar char="•"/>
            </a:pPr>
            <a:r>
              <a:rPr lang="en-GB" dirty="0"/>
              <a:t>Denial of Service (DoS) attacks</a:t>
            </a:r>
          </a:p>
          <a:p>
            <a:pPr marL="742950" lvl="1" indent="-285750">
              <a:buFont typeface="Arial" panose="020B0604020202020204" pitchFamily="34" charset="0"/>
              <a:buChar char="•"/>
            </a:pPr>
            <a:endParaRPr lang="en-GB" dirty="0"/>
          </a:p>
          <a:p>
            <a:pPr marL="457200" lvl="1" indent="0">
              <a:buNone/>
            </a:pPr>
            <a:endParaRPr lang="en-GB" dirty="0"/>
          </a:p>
          <a:p>
            <a:pPr>
              <a:buFont typeface="Arial" panose="020B0604020202020204" pitchFamily="34" charset="0"/>
              <a:buChar char="•"/>
            </a:pPr>
            <a:r>
              <a:rPr lang="en-GB" b="1" dirty="0"/>
              <a:t>Common Best Practices</a:t>
            </a:r>
            <a:r>
              <a:rPr lang="en-GB" dirty="0"/>
              <a:t>:</a:t>
            </a:r>
          </a:p>
          <a:p>
            <a:pPr marL="742950" lvl="1" indent="-285750">
              <a:buFont typeface="Arial" panose="020B0604020202020204" pitchFamily="34" charset="0"/>
              <a:buChar char="•"/>
            </a:pPr>
            <a:r>
              <a:rPr lang="en-GB" dirty="0"/>
              <a:t>Strong authentication and authorization (OAuth, JWT)</a:t>
            </a:r>
          </a:p>
          <a:p>
            <a:pPr marL="742950" lvl="1" indent="-285750">
              <a:buFont typeface="Arial" panose="020B0604020202020204" pitchFamily="34" charset="0"/>
              <a:buChar char="•"/>
            </a:pPr>
            <a:r>
              <a:rPr lang="en-GB" dirty="0"/>
              <a:t>Encryption and data integrity (TLS)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378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BFA7C-981E-74C1-DEF1-86067D816B9C}"/>
              </a:ext>
            </a:extLst>
          </p:cNvPr>
          <p:cNvSpPr>
            <a:spLocks noGrp="1"/>
          </p:cNvSpPr>
          <p:nvPr>
            <p:ph idx="1"/>
          </p:nvPr>
        </p:nvSpPr>
        <p:spPr>
          <a:xfrm>
            <a:off x="685800" y="265176"/>
            <a:ext cx="10820400" cy="5953509"/>
          </a:xfrm>
        </p:spPr>
        <p:txBody>
          <a:bodyPr>
            <a:normAutofit/>
          </a:bodyPr>
          <a:lstStyle/>
          <a:p>
            <a:pPr>
              <a:lnSpc>
                <a:spcPct val="115000"/>
              </a:lnSpc>
              <a:spcAft>
                <a:spcPts val="800"/>
              </a:spcAf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GB" sz="4000" b="1" dirty="0">
                <a:latin typeface="Times New Roman" panose="02020603050405020304" pitchFamily="18" charset="0"/>
                <a:cs typeface="Times New Roman" panose="02020603050405020304" pitchFamily="18" charset="0"/>
              </a:rPr>
              <a:t>Literature Review </a:t>
            </a:r>
          </a:p>
          <a:p>
            <a:pPr marL="0" indent="0">
              <a:buNone/>
            </a:pPr>
            <a:endParaRPr lang="en-GB" b="1" dirty="0"/>
          </a:p>
          <a:p>
            <a:pPr>
              <a:buFont typeface="Arial" panose="020B0604020202020204" pitchFamily="34" charset="0"/>
              <a:buChar char="•"/>
            </a:pPr>
            <a:r>
              <a:rPr lang="en-GB" b="1" dirty="0"/>
              <a:t>Security Technologies</a:t>
            </a:r>
            <a:r>
              <a:rPr lang="en-GB" dirty="0"/>
              <a:t>:</a:t>
            </a:r>
          </a:p>
          <a:p>
            <a:pPr>
              <a:buFont typeface="Arial" panose="020B0604020202020204" pitchFamily="34" charset="0"/>
              <a:buChar char="•"/>
            </a:pPr>
            <a:endParaRPr lang="en-GB" dirty="0"/>
          </a:p>
          <a:p>
            <a:pPr marL="0" indent="0">
              <a:buNone/>
            </a:pPr>
            <a:endParaRPr lang="en-GB" dirty="0"/>
          </a:p>
          <a:p>
            <a:pPr marL="742950" lvl="1" indent="-285750">
              <a:buFont typeface="Arial" panose="020B0604020202020204" pitchFamily="34" charset="0"/>
              <a:buChar char="•"/>
            </a:pPr>
            <a:r>
              <a:rPr lang="en-GB" dirty="0"/>
              <a:t>API Gateways (e.g., Kong, AWS API Gateway)</a:t>
            </a:r>
          </a:p>
          <a:p>
            <a:pPr marL="742950" lvl="1" indent="-285750">
              <a:buFont typeface="Arial" panose="020B0604020202020204" pitchFamily="34" charset="0"/>
              <a:buChar char="•"/>
            </a:pPr>
            <a:r>
              <a:rPr lang="en-GB" dirty="0"/>
              <a:t>Web Application Firewalls (WAFs)</a:t>
            </a:r>
          </a:p>
          <a:p>
            <a:pPr marL="742950" lvl="1" indent="-285750">
              <a:buFont typeface="Arial" panose="020B0604020202020204" pitchFamily="34" charset="0"/>
              <a:buChar char="•"/>
            </a:pPr>
            <a:r>
              <a:rPr lang="en-GB" dirty="0"/>
              <a:t>Monitoring tools (Prometheus, Grafana)</a:t>
            </a:r>
          </a:p>
          <a:p>
            <a:pPr marL="742950" lvl="1" indent="-285750">
              <a:buFont typeface="Arial" panose="020B0604020202020204" pitchFamily="34" charset="0"/>
              <a:buChar char="•"/>
            </a:pPr>
            <a:r>
              <a:rPr lang="en-GB" dirty="0"/>
              <a:t>DevSecOps practices for automated security testing</a:t>
            </a:r>
          </a:p>
          <a:p>
            <a:pPr>
              <a:lnSpc>
                <a:spcPct val="115000"/>
              </a:lnSpc>
              <a:spcAft>
                <a:spcPts val="800"/>
              </a:spcAft>
            </a:pPr>
            <a:endParaRPr lang="en-GB" sz="1800"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6918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76F6-B2BB-5D0F-78B4-1606FEEF7ADA}"/>
              </a:ext>
            </a:extLst>
          </p:cNvPr>
          <p:cNvSpPr>
            <a:spLocks noGrp="1"/>
          </p:cNvSpPr>
          <p:nvPr>
            <p:ph type="title"/>
          </p:nvPr>
        </p:nvSpPr>
        <p:spPr>
          <a:xfrm>
            <a:off x="136635" y="-199696"/>
            <a:ext cx="11929241" cy="1019504"/>
          </a:xfrm>
        </p:spPr>
        <p:txBody>
          <a:bodyPr>
            <a:normAutofit/>
          </a:bodyPr>
          <a:lstStyle/>
          <a:p>
            <a:pPr algn="l"/>
            <a:r>
              <a:rPr lang="en-GB" dirty="0"/>
              <a:t>Existing </a:t>
            </a:r>
            <a:r>
              <a:rPr lang="en-GB" dirty="0" err="1"/>
              <a:t>ImplemenTATION</a:t>
            </a:r>
            <a:r>
              <a:rPr lang="en-GB" dirty="0"/>
              <a:t> -User Management</a:t>
            </a:r>
          </a:p>
        </p:txBody>
      </p:sp>
      <p:pic>
        <p:nvPicPr>
          <p:cNvPr id="8" name="Content Placeholder 7">
            <a:extLst>
              <a:ext uri="{FF2B5EF4-FFF2-40B4-BE49-F238E27FC236}">
                <a16:creationId xmlns:a16="http://schemas.microsoft.com/office/drawing/2014/main" id="{FC9AB056-A3C6-2F54-9EDA-116057F36B4F}"/>
              </a:ext>
            </a:extLst>
          </p:cNvPr>
          <p:cNvPicPr>
            <a:picLocks noGrp="1" noChangeAspect="1"/>
          </p:cNvPicPr>
          <p:nvPr>
            <p:ph idx="1"/>
          </p:nvPr>
        </p:nvPicPr>
        <p:blipFill>
          <a:blip r:embed="rId2"/>
          <a:stretch>
            <a:fillRect/>
          </a:stretch>
        </p:blipFill>
        <p:spPr>
          <a:xfrm>
            <a:off x="126123" y="683172"/>
            <a:ext cx="11929241" cy="5948855"/>
          </a:xfrm>
          <a:prstGeom prst="rect">
            <a:avLst/>
          </a:prstGeom>
        </p:spPr>
      </p:pic>
    </p:spTree>
    <p:extLst>
      <p:ext uri="{BB962C8B-B14F-4D97-AF65-F5344CB8AC3E}">
        <p14:creationId xmlns:p14="http://schemas.microsoft.com/office/powerpoint/2010/main" val="300887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531CE-C374-7A6D-7152-0089AE3DCDA2}"/>
              </a:ext>
            </a:extLst>
          </p:cNvPr>
          <p:cNvSpPr>
            <a:spLocks noGrp="1"/>
          </p:cNvSpPr>
          <p:nvPr>
            <p:ph type="title"/>
          </p:nvPr>
        </p:nvSpPr>
        <p:spPr>
          <a:xfrm>
            <a:off x="588579" y="247652"/>
            <a:ext cx="10917621" cy="687770"/>
          </a:xfrm>
        </p:spPr>
        <p:txBody>
          <a:bodyPr>
            <a:normAutofit fontScale="90000"/>
          </a:bodyPr>
          <a:lstStyle/>
          <a:p>
            <a:pPr algn="l"/>
            <a:r>
              <a:rPr lang="en-GB" sz="4000" b="1" dirty="0">
                <a:effectLst/>
                <a:latin typeface="Aptos" panose="020B0004020202020204" pitchFamily="34" charset="0"/>
                <a:ea typeface="Aptos" panose="020B0004020202020204" pitchFamily="34" charset="0"/>
                <a:cs typeface="Times New Roman" panose="02020603050405020304" pitchFamily="18" charset="0"/>
              </a:rPr>
              <a:t>Proposed Methodology</a:t>
            </a:r>
            <a:br>
              <a:rPr kumimoji="0" lang="en-US" altLang="en-US" sz="4000" b="0" i="0" u="none" strike="noStrike" cap="none" normalizeH="0" baseline="0" dirty="0">
                <a:ln>
                  <a:noFill/>
                </a:ln>
                <a:solidFill>
                  <a:schemeClr val="tx1"/>
                </a:solidFill>
                <a:effectLst/>
                <a:latin typeface="Arial" panose="020B0604020202020204" pitchFamily="34" charset="0"/>
              </a:rPr>
            </a:br>
            <a:endParaRPr lang="en-GB" dirty="0"/>
          </a:p>
        </p:txBody>
      </p:sp>
      <p:sp>
        <p:nvSpPr>
          <p:cNvPr id="4" name="Rectangle 1">
            <a:extLst>
              <a:ext uri="{FF2B5EF4-FFF2-40B4-BE49-F238E27FC236}">
                <a16:creationId xmlns:a16="http://schemas.microsoft.com/office/drawing/2014/main" id="{F443AD61-D046-5E0F-DE9A-3EA7E0928C82}"/>
              </a:ext>
            </a:extLst>
          </p:cNvPr>
          <p:cNvSpPr>
            <a:spLocks noGrp="1" noChangeArrowheads="1"/>
          </p:cNvSpPr>
          <p:nvPr>
            <p:ph idx="1"/>
          </p:nvPr>
        </p:nvSpPr>
        <p:spPr bwMode="auto">
          <a:xfrm>
            <a:off x="866775" y="3653525"/>
            <a:ext cx="106394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lang="en-US" altLang="en-US" sz="1800" dirty="0">
              <a:latin typeface="Arial" panose="020B0604020202020204" pitchFamily="34" charset="0"/>
            </a:endParaRPr>
          </a:p>
        </p:txBody>
      </p:sp>
      <p:sp>
        <p:nvSpPr>
          <p:cNvPr id="5" name="TextBox 4">
            <a:extLst>
              <a:ext uri="{FF2B5EF4-FFF2-40B4-BE49-F238E27FC236}">
                <a16:creationId xmlns:a16="http://schemas.microsoft.com/office/drawing/2014/main" id="{FC0874EB-F868-872B-35B9-96FA38504EC6}"/>
              </a:ext>
            </a:extLst>
          </p:cNvPr>
          <p:cNvSpPr txBox="1"/>
          <p:nvPr/>
        </p:nvSpPr>
        <p:spPr>
          <a:xfrm>
            <a:off x="685799" y="2186183"/>
            <a:ext cx="10371083" cy="294183"/>
          </a:xfrm>
          <a:prstGeom prst="rect">
            <a:avLst/>
          </a:prstGeom>
          <a:noFill/>
        </p:spPr>
        <p:txBody>
          <a:bodyPr wrap="square">
            <a:spAutoFit/>
          </a:bodyPr>
          <a:lstStyle/>
          <a:p>
            <a:pPr lvl="0">
              <a:lnSpc>
                <a:spcPct val="115000"/>
              </a:lnSpc>
              <a:spcAft>
                <a:spcPts val="800"/>
              </a:spcAft>
              <a:buSzPts val="1000"/>
              <a:tabLst>
                <a:tab pos="457200" algn="l"/>
              </a:tabLst>
            </a:pPr>
            <a:endParaRPr lang="en-GB"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diagram of a software system&#10;&#10;Description automatically generated">
            <a:extLst>
              <a:ext uri="{FF2B5EF4-FFF2-40B4-BE49-F238E27FC236}">
                <a16:creationId xmlns:a16="http://schemas.microsoft.com/office/drawing/2014/main" id="{A1D8B228-E21D-7771-B13B-E66C5F39C128}"/>
              </a:ext>
            </a:extLst>
          </p:cNvPr>
          <p:cNvPicPr>
            <a:picLocks noChangeAspect="1"/>
          </p:cNvPicPr>
          <p:nvPr/>
        </p:nvPicPr>
        <p:blipFill>
          <a:blip r:embed="rId2"/>
          <a:stretch>
            <a:fillRect/>
          </a:stretch>
        </p:blipFill>
        <p:spPr>
          <a:xfrm>
            <a:off x="0" y="662152"/>
            <a:ext cx="12191999" cy="6096000"/>
          </a:xfrm>
          <a:prstGeom prst="rect">
            <a:avLst/>
          </a:prstGeom>
        </p:spPr>
      </p:pic>
    </p:spTree>
    <p:extLst>
      <p:ext uri="{BB962C8B-B14F-4D97-AF65-F5344CB8AC3E}">
        <p14:creationId xmlns:p14="http://schemas.microsoft.com/office/powerpoint/2010/main" val="1985679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E92A-0FA4-F2D2-F4DE-4842C82898C2}"/>
              </a:ext>
            </a:extLst>
          </p:cNvPr>
          <p:cNvSpPr>
            <a:spLocks noGrp="1"/>
          </p:cNvSpPr>
          <p:nvPr>
            <p:ph type="title"/>
          </p:nvPr>
        </p:nvSpPr>
        <p:spPr>
          <a:xfrm>
            <a:off x="685800" y="173737"/>
            <a:ext cx="8610600" cy="364994"/>
          </a:xfrm>
        </p:spPr>
        <p:txBody>
          <a:bodyPr>
            <a:normAutofit fontScale="90000"/>
          </a:bodyPr>
          <a:lstStyle/>
          <a:p>
            <a:pPr algn="l"/>
            <a:r>
              <a:rPr lang="en-GB" sz="2400" b="1" dirty="0">
                <a:latin typeface="Times New Roman" panose="02020603050405020304" pitchFamily="18" charset="0"/>
                <a:cs typeface="Times New Roman" panose="02020603050405020304" pitchFamily="18" charset="0"/>
              </a:rPr>
              <a:t>ACCESS CONTROL</a:t>
            </a:r>
          </a:p>
        </p:txBody>
      </p:sp>
      <p:sp>
        <p:nvSpPr>
          <p:cNvPr id="3" name="Content Placeholder 2">
            <a:extLst>
              <a:ext uri="{FF2B5EF4-FFF2-40B4-BE49-F238E27FC236}">
                <a16:creationId xmlns:a16="http://schemas.microsoft.com/office/drawing/2014/main" id="{68CD3C05-C7E8-B885-CB2A-98A6065D31CB}"/>
              </a:ext>
            </a:extLst>
          </p:cNvPr>
          <p:cNvSpPr>
            <a:spLocks noGrp="1"/>
          </p:cNvSpPr>
          <p:nvPr>
            <p:ph idx="1"/>
          </p:nvPr>
        </p:nvSpPr>
        <p:spPr>
          <a:xfrm>
            <a:off x="201168" y="1399032"/>
            <a:ext cx="11305032" cy="4819653"/>
          </a:xfrm>
        </p:spPr>
        <p:txBody>
          <a:bodyPr>
            <a:normAutofit/>
          </a:bodyPr>
          <a:lstStyle/>
          <a:p>
            <a:pPr marL="0" indent="0">
              <a:buNone/>
            </a:pPr>
            <a:r>
              <a:rPr lang="en-GB" dirty="0"/>
              <a:t>Access Control mechanisms</a:t>
            </a:r>
          </a:p>
          <a:p>
            <a:pPr marL="0" indent="0">
              <a:buNone/>
            </a:pPr>
            <a:endParaRPr lang="en-GB" dirty="0"/>
          </a:p>
          <a:p>
            <a:pPr>
              <a:lnSpc>
                <a:spcPct val="115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Role-Based Access Control (RBAC)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assigns access based on roles, like "Admin" or "User." Each role has specific permissions, ensuring users only access what they need, which simplifies management and reduces security risks.</a:t>
            </a:r>
          </a:p>
          <a:p>
            <a:pPr>
              <a:lnSpc>
                <a:spcPct val="115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Attribute-Based Access Control (ABAC</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uses attributes like user role, location, or time to control access dynamically. This approach allows more flexible and detailed permissions, adapting to different contexts.</a:t>
            </a:r>
          </a:p>
          <a:p>
            <a:pPr marL="0" indent="0">
              <a:lnSpc>
                <a:spcPct val="115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RBAC is great for simple, structured setups, while ABAC offers more control in complex environments. Both help secure APIs by managing who can do what, protecting data, and preventing unauthorized access.</a:t>
            </a:r>
            <a:endParaRPr lang="en-GB" dirty="0"/>
          </a:p>
        </p:txBody>
      </p:sp>
    </p:spTree>
    <p:extLst>
      <p:ext uri="{BB962C8B-B14F-4D97-AF65-F5344CB8AC3E}">
        <p14:creationId xmlns:p14="http://schemas.microsoft.com/office/powerpoint/2010/main" val="84328588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8987</TotalTime>
  <Words>2653</Words>
  <Application>Microsoft Office PowerPoint</Application>
  <PresentationFormat>Widescreen</PresentationFormat>
  <Paragraphs>334</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Arial</vt:lpstr>
      <vt:lpstr>Calibri</vt:lpstr>
      <vt:lpstr>Century Gothic</vt:lpstr>
      <vt:lpstr>Times New Roman</vt:lpstr>
      <vt:lpstr>Vapor Trail</vt:lpstr>
      <vt:lpstr>Enhancing Security in RESTful APIs through Modern Tools and Techniques</vt:lpstr>
      <vt:lpstr>Agenda</vt:lpstr>
      <vt:lpstr>INTRODUCTION</vt:lpstr>
      <vt:lpstr>INTRODUCTION KEY INSIGHT  CONTINUES…….</vt:lpstr>
      <vt:lpstr>Literature Review</vt:lpstr>
      <vt:lpstr>PowerPoint Presentation</vt:lpstr>
      <vt:lpstr>Existing ImplemenTATION -User Management</vt:lpstr>
      <vt:lpstr>Proposed Methodology </vt:lpstr>
      <vt:lpstr>ACCESS CONTROL</vt:lpstr>
      <vt:lpstr>Modern Security Tools</vt:lpstr>
      <vt:lpstr>API Gateways </vt:lpstr>
      <vt:lpstr>Web Application Firewalls (WAFs)</vt:lpstr>
      <vt:lpstr>Types of WAFs </vt:lpstr>
      <vt:lpstr>Integration with API Gateways </vt:lpstr>
      <vt:lpstr>Examples of WAFs in Action </vt:lpstr>
      <vt:lpstr>DevSecOps Practices</vt:lpstr>
      <vt:lpstr>PowerPoint Presentation</vt:lpstr>
      <vt:lpstr>Case Study 1: Implementing API Security</vt:lpstr>
      <vt:lpstr>Implementing API Security CONTINUES…..</vt:lpstr>
      <vt:lpstr>Implementing API Security CONTINUES…..</vt:lpstr>
      <vt:lpstr>How the System Works </vt:lpstr>
      <vt:lpstr>Key Benefits </vt:lpstr>
      <vt:lpstr>PowerPoint Presentation</vt:lpstr>
      <vt:lpstr>   Case Study 2: API Gateway Evaluation </vt:lpstr>
      <vt:lpstr>Recommendations</vt:lpstr>
      <vt:lpstr>Recommendations CONTINUES….</vt:lpstr>
      <vt:lpstr>Future Research Directions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Ginu George Karippaparambil</dc:creator>
  <cp:lastModifiedBy>Ginu George Karippaparambil</cp:lastModifiedBy>
  <cp:revision>52</cp:revision>
  <dcterms:created xsi:type="dcterms:W3CDTF">2024-09-06T18:04:01Z</dcterms:created>
  <dcterms:modified xsi:type="dcterms:W3CDTF">2024-09-18T19:14:21Z</dcterms:modified>
</cp:coreProperties>
</file>