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5" r:id="rId5"/>
    <p:sldId id="273" r:id="rId6"/>
    <p:sldId id="276" r:id="rId7"/>
    <p:sldId id="274" r:id="rId8"/>
    <p:sldId id="259" r:id="rId9"/>
    <p:sldId id="277" r:id="rId10"/>
    <p:sldId id="261" r:id="rId11"/>
    <p:sldId id="278" r:id="rId12"/>
    <p:sldId id="279" r:id="rId13"/>
    <p:sldId id="280" r:id="rId14"/>
    <p:sldId id="281" r:id="rId15"/>
    <p:sldId id="282" r:id="rId16"/>
    <p:sldId id="262" r:id="rId17"/>
    <p:sldId id="283" r:id="rId18"/>
    <p:sldId id="284" r:id="rId19"/>
    <p:sldId id="285" r:id="rId20"/>
    <p:sldId id="263" r:id="rId21"/>
    <p:sldId id="264" r:id="rId22"/>
    <p:sldId id="265" r:id="rId23"/>
    <p:sldId id="286" r:id="rId24"/>
    <p:sldId id="287" r:id="rId25"/>
    <p:sldId id="288" r:id="rId26"/>
    <p:sldId id="266" r:id="rId27"/>
    <p:sldId id="289" r:id="rId28"/>
    <p:sldId id="267" r:id="rId29"/>
    <p:sldId id="290" r:id="rId30"/>
    <p:sldId id="268" r:id="rId31"/>
    <p:sldId id="269" r:id="rId32"/>
    <p:sldId id="270" r:id="rId33"/>
    <p:sldId id="271" r:id="rId34"/>
    <p:sldId id="272"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3" d="100"/>
          <a:sy n="63" d="100"/>
        </p:scale>
        <p:origin x="76" y="20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GB"/>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9/8/2024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9/8/2024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9/8/2024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9/8/2024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GB"/>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9/8/2024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GB"/>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9/8/2024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GB"/>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GB"/>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9/8/2024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441B4-D4CD-8782-B378-1A1BDF100791}"/>
              </a:ext>
            </a:extLst>
          </p:cNvPr>
          <p:cNvSpPr>
            <a:spLocks noGrp="1"/>
          </p:cNvSpPr>
          <p:nvPr>
            <p:ph type="ctrTitle"/>
          </p:nvPr>
        </p:nvSpPr>
        <p:spPr>
          <a:xfrm>
            <a:off x="310896" y="704088"/>
            <a:ext cx="11521440" cy="2924413"/>
          </a:xfrm>
        </p:spPr>
        <p:txBody>
          <a:bodyPr>
            <a:normAutofit/>
          </a:bodyPr>
          <a:lstStyle/>
          <a:p>
            <a:r>
              <a:rPr lang="en-GB" sz="2800" dirty="0">
                <a:solidFill>
                  <a:schemeClr val="tx2"/>
                </a:solidFill>
                <a:latin typeface="Times New Roman" panose="02020603050405020304" pitchFamily="18" charset="0"/>
                <a:cs typeface="Times New Roman" panose="02020603050405020304" pitchFamily="18" charset="0"/>
              </a:rPr>
              <a:t>Enhancing Security in RESTful APIs through Modern Tools and Techniques</a:t>
            </a:r>
          </a:p>
        </p:txBody>
      </p:sp>
      <p:sp>
        <p:nvSpPr>
          <p:cNvPr id="3" name="Subtitle 2">
            <a:extLst>
              <a:ext uri="{FF2B5EF4-FFF2-40B4-BE49-F238E27FC236}">
                <a16:creationId xmlns:a16="http://schemas.microsoft.com/office/drawing/2014/main" id="{B4C76444-5016-AC35-BED7-33BBB78FBF3D}"/>
              </a:ext>
            </a:extLst>
          </p:cNvPr>
          <p:cNvSpPr>
            <a:spLocks noGrp="1"/>
          </p:cNvSpPr>
          <p:nvPr>
            <p:ph type="subTitle" idx="1"/>
          </p:nvPr>
        </p:nvSpPr>
        <p:spPr>
          <a:xfrm>
            <a:off x="310896" y="4507992"/>
            <a:ext cx="10509504" cy="1463039"/>
          </a:xfrm>
        </p:spPr>
        <p:txBody>
          <a:bodyPr/>
          <a:lstStyle/>
          <a:p>
            <a:pPr rtl="0"/>
            <a:endParaRPr lang="en-GB" b="1" dirty="0">
              <a:cs typeface="Calibri"/>
            </a:endParaRPr>
          </a:p>
          <a:p>
            <a:pPr rtl="0"/>
            <a:r>
              <a:rPr lang="en-GB" sz="2400" b="1" dirty="0">
                <a:latin typeface="Times New Roman" panose="02020603050405020304" pitchFamily="18" charset="0"/>
                <a:cs typeface="Times New Roman" panose="02020603050405020304" pitchFamily="18" charset="0"/>
              </a:rPr>
              <a:t>Ginu George Karippaparambil</a:t>
            </a:r>
          </a:p>
          <a:p>
            <a:pPr rtl="0"/>
            <a:r>
              <a:rPr lang="en-GB" sz="2400" b="1" dirty="0">
                <a:latin typeface="Times New Roman" panose="02020603050405020304" pitchFamily="18" charset="0"/>
                <a:cs typeface="Times New Roman" panose="02020603050405020304" pitchFamily="18" charset="0"/>
              </a:rPr>
              <a:t>22563889</a:t>
            </a:r>
          </a:p>
          <a:p>
            <a:endParaRPr lang="en-GB" dirty="0"/>
          </a:p>
        </p:txBody>
      </p:sp>
    </p:spTree>
    <p:extLst>
      <p:ext uri="{BB962C8B-B14F-4D97-AF65-F5344CB8AC3E}">
        <p14:creationId xmlns:p14="http://schemas.microsoft.com/office/powerpoint/2010/main" val="542864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C76F6-B2BB-5D0F-78B4-1606FEEF7ADA}"/>
              </a:ext>
            </a:extLst>
          </p:cNvPr>
          <p:cNvSpPr>
            <a:spLocks noGrp="1"/>
          </p:cNvSpPr>
          <p:nvPr>
            <p:ph type="title"/>
          </p:nvPr>
        </p:nvSpPr>
        <p:spPr>
          <a:xfrm>
            <a:off x="2895600" y="541021"/>
            <a:ext cx="8610600" cy="838200"/>
          </a:xfrm>
        </p:spPr>
        <p:txBody>
          <a:bodyPr/>
          <a:lstStyle/>
          <a:p>
            <a:pPr algn="l"/>
            <a:r>
              <a:rPr lang="en-GB" dirty="0"/>
              <a:t>API Security Challenges</a:t>
            </a:r>
          </a:p>
        </p:txBody>
      </p:sp>
      <p:sp>
        <p:nvSpPr>
          <p:cNvPr id="4" name="Rectangle 1">
            <a:extLst>
              <a:ext uri="{FF2B5EF4-FFF2-40B4-BE49-F238E27FC236}">
                <a16:creationId xmlns:a16="http://schemas.microsoft.com/office/drawing/2014/main" id="{20B0CE0F-F830-03ED-857D-F1F2D23DAFA1}"/>
              </a:ext>
            </a:extLst>
          </p:cNvPr>
          <p:cNvSpPr>
            <a:spLocks noGrp="1" noChangeArrowheads="1"/>
          </p:cNvSpPr>
          <p:nvPr>
            <p:ph idx="1"/>
          </p:nvPr>
        </p:nvSpPr>
        <p:spPr bwMode="auto">
          <a:xfrm>
            <a:off x="685800" y="2508766"/>
            <a:ext cx="504825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Unauthorized Access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Injection Attacks</a:t>
            </a:r>
            <a:endParaRPr lang="en-US" altLang="en-US" sz="2400" dirty="0">
              <a:latin typeface="Times New Roman" panose="02020603050405020304" pitchFamily="18" charset="0"/>
              <a:cs typeface="Times New Roman" panose="02020603050405020304" pitchFamily="18" charset="0"/>
            </a:endParaRPr>
          </a:p>
          <a:p>
            <a:pPr marL="342900" lvl="0" indent="-342900" eaLnBrk="0" fontAlgn="base" hangingPunct="0">
              <a:lnSpc>
                <a:spcPct val="100000"/>
              </a:lnSpc>
              <a:spcBef>
                <a:spcPct val="0"/>
              </a:spcBef>
              <a:spcAft>
                <a:spcPct val="0"/>
              </a:spcAft>
              <a:buFont typeface="+mj-lt"/>
              <a:buAutoNum type="arabicPeriod"/>
            </a:pPr>
            <a:r>
              <a:rPr lang="en-US" altLang="en-US" sz="2400" dirty="0">
                <a:latin typeface="Times New Roman" panose="02020603050405020304" pitchFamily="18" charset="0"/>
                <a:cs typeface="Times New Roman" panose="02020603050405020304" pitchFamily="18" charset="0"/>
              </a:rPr>
              <a:t>Data Leakage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Denial-of-Service (DoS) Attacks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008877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6B268-5172-E872-37DB-621C910B8C29}"/>
              </a:ext>
            </a:extLst>
          </p:cNvPr>
          <p:cNvSpPr>
            <a:spLocks noGrp="1"/>
          </p:cNvSpPr>
          <p:nvPr>
            <p:ph type="title"/>
          </p:nvPr>
        </p:nvSpPr>
        <p:spPr>
          <a:xfrm>
            <a:off x="685800" y="142581"/>
            <a:ext cx="10692384" cy="1293028"/>
          </a:xfrm>
        </p:spPr>
        <p:txBody>
          <a:bodyPr/>
          <a:lstStyle/>
          <a:p>
            <a:pPr algn="l"/>
            <a:r>
              <a:rPr lang="en-GB" dirty="0"/>
              <a:t>API Security Challenges Continues….</a:t>
            </a:r>
          </a:p>
        </p:txBody>
      </p:sp>
      <p:sp>
        <p:nvSpPr>
          <p:cNvPr id="3" name="Content Placeholder 2">
            <a:extLst>
              <a:ext uri="{FF2B5EF4-FFF2-40B4-BE49-F238E27FC236}">
                <a16:creationId xmlns:a16="http://schemas.microsoft.com/office/drawing/2014/main" id="{37CD9722-3D01-2DBE-339E-18ED95734438}"/>
              </a:ext>
            </a:extLst>
          </p:cNvPr>
          <p:cNvSpPr>
            <a:spLocks noGrp="1"/>
          </p:cNvSpPr>
          <p:nvPr>
            <p:ph idx="1"/>
          </p:nvPr>
        </p:nvSpPr>
        <p:spPr>
          <a:xfrm>
            <a:off x="685800" y="2057402"/>
            <a:ext cx="10820400" cy="4371974"/>
          </a:xfrm>
        </p:spPr>
        <p:txBody>
          <a:bodyPr>
            <a:normAutofit/>
          </a:bodyPr>
          <a:lstStyle/>
          <a:p>
            <a:pPr marL="0" indent="0">
              <a:buNone/>
            </a:pPr>
            <a:r>
              <a:rPr lang="en-US" sz="2400" b="1" kern="100" dirty="0">
                <a:effectLst/>
                <a:latin typeface="Times New Roman" panose="02020603050405020304" pitchFamily="18" charset="0"/>
                <a:ea typeface="Aptos" panose="020B0004020202020204" pitchFamily="34" charset="0"/>
                <a:cs typeface="Times New Roman" panose="02020603050405020304" pitchFamily="18" charset="0"/>
              </a:rPr>
              <a:t>  UNAUTHORIZED ACCESS</a:t>
            </a:r>
          </a:p>
          <a:p>
            <a:pPr marL="0" indent="0">
              <a:buNone/>
            </a:pPr>
            <a:endParaRPr lang="en-US" sz="2400" b="1" kern="100" dirty="0">
              <a:latin typeface="Times New Roman" panose="02020603050405020304" pitchFamily="18" charset="0"/>
              <a:ea typeface="Aptos" panose="020B0004020202020204" pitchFamily="34" charset="0"/>
              <a:cs typeface="Times New Roman" panose="02020603050405020304" pitchFamily="18" charset="0"/>
            </a:endParaRPr>
          </a:p>
          <a:p>
            <a:pPr>
              <a:lnSpc>
                <a:spcPct val="115000"/>
              </a:lnSpc>
              <a:spcAft>
                <a:spcPts val="800"/>
              </a:spcAft>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 APIs exposed to unauthorized users can lead to serious risks like data leaks, </a:t>
            </a:r>
          </a:p>
          <a:p>
            <a:pPr marL="0" indent="0">
              <a:lnSpc>
                <a:spcPct val="115000"/>
              </a:lnSpc>
              <a:spcAft>
                <a:spcPts val="800"/>
              </a:spcAft>
              <a:buNone/>
            </a:pPr>
            <a:r>
              <a:rPr lang="en-GB" sz="1800" kern="100" dirty="0">
                <a:latin typeface="Aptos" panose="020B0004020202020204" pitchFamily="34" charset="0"/>
                <a:ea typeface="Aptos" panose="020B0004020202020204" pitchFamily="34" charset="0"/>
                <a:cs typeface="Times New Roman" panose="02020603050405020304" pitchFamily="18" charset="0"/>
              </a:rPr>
              <a:t>     </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allowing sensitive information to be accessed and stolen.</a:t>
            </a:r>
          </a:p>
          <a:p>
            <a:pPr>
              <a:lnSpc>
                <a:spcPct val="115000"/>
              </a:lnSpc>
              <a:spcAft>
                <a:spcPts val="800"/>
              </a:spcAft>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 Attackers can misuse API functions to alter or manipulate data, disrupt services, </a:t>
            </a:r>
          </a:p>
          <a:p>
            <a:pPr marL="0" indent="0">
              <a:lnSpc>
                <a:spcPct val="115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   or perform unauthorized actions.</a:t>
            </a:r>
          </a:p>
          <a:p>
            <a:pPr>
              <a:lnSpc>
                <a:spcPct val="115000"/>
              </a:lnSpc>
              <a:spcAft>
                <a:spcPts val="800"/>
              </a:spcAft>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 This exposure increases the chances of attacks like data tampering, unauthorized access to backend systems, </a:t>
            </a:r>
            <a:r>
              <a:rPr lang="en-GB" sz="1800" kern="100" dirty="0">
                <a:latin typeface="Aptos" panose="020B0004020202020204" pitchFamily="34" charset="0"/>
                <a:ea typeface="Aptos" panose="020B0004020202020204" pitchFamily="34" charset="0"/>
                <a:cs typeface="Times New Roman" panose="02020603050405020304" pitchFamily="18" charset="0"/>
              </a:rPr>
              <a:t>a</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nd  overall loss of data integrity, making robust security measures essential to prevent such breaches.</a:t>
            </a:r>
            <a:endParaRPr lang="en-GB"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3938859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B69954-F709-0EE1-21F9-841159602CD2}"/>
              </a:ext>
            </a:extLst>
          </p:cNvPr>
          <p:cNvSpPr>
            <a:spLocks noGrp="1"/>
          </p:cNvSpPr>
          <p:nvPr>
            <p:ph idx="1"/>
          </p:nvPr>
        </p:nvSpPr>
        <p:spPr>
          <a:xfrm>
            <a:off x="685800" y="448056"/>
            <a:ext cx="10820400" cy="5770629"/>
          </a:xfrm>
        </p:spPr>
        <p:txBody>
          <a:bodyPr/>
          <a:lstStyle/>
          <a:p>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INJECTION ATTACKS</a:t>
            </a:r>
          </a:p>
          <a:p>
            <a:endParaRPr lang="en-US" altLang="en-US" sz="2000" dirty="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Injection attacks occur when attackers insert malicious code into input fields, exploiting weak input validation to manipulate databases or system commands. </a:t>
            </a:r>
          </a:p>
          <a:p>
            <a:r>
              <a:rPr lang="en-GB" sz="2400" dirty="0">
                <a:latin typeface="Times New Roman" panose="02020603050405020304" pitchFamily="18" charset="0"/>
                <a:cs typeface="Times New Roman" panose="02020603050405020304" pitchFamily="18" charset="0"/>
              </a:rPr>
              <a:t>A common type is SQL injection, where attackers inject harmful SQL code to gain unauthorized access, alter data, or compromise the entire system. </a:t>
            </a:r>
          </a:p>
          <a:p>
            <a:r>
              <a:rPr lang="en-GB" sz="2400" dirty="0">
                <a:latin typeface="Times New Roman" panose="02020603050405020304" pitchFamily="18" charset="0"/>
                <a:cs typeface="Times New Roman" panose="02020603050405020304" pitchFamily="18" charset="0"/>
              </a:rPr>
              <a:t>These attacks can lead to data breaches, loss, and corruption, posing significant risks to data integrity and security. </a:t>
            </a:r>
          </a:p>
          <a:p>
            <a:r>
              <a:rPr lang="en-GB" sz="2400" dirty="0">
                <a:latin typeface="Times New Roman" panose="02020603050405020304" pitchFamily="18" charset="0"/>
                <a:cs typeface="Times New Roman" panose="02020603050405020304" pitchFamily="18" charset="0"/>
              </a:rPr>
              <a:t>Mitigation strategies include validating inputs, using parameterized queries, prepared statements, and implementing security tools like web application firewalls (WAFs) to detect and prevent such vulnerabilities.</a:t>
            </a: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395635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F2E2CD-4417-F0C0-0C7A-99A7DCFC566F}"/>
              </a:ext>
            </a:extLst>
          </p:cNvPr>
          <p:cNvSpPr>
            <a:spLocks noGrp="1"/>
          </p:cNvSpPr>
          <p:nvPr>
            <p:ph idx="1"/>
          </p:nvPr>
        </p:nvSpPr>
        <p:spPr>
          <a:xfrm>
            <a:off x="685800" y="521208"/>
            <a:ext cx="10820400" cy="5697477"/>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 DATA LEAKAGE </a:t>
            </a: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r>
              <a:rPr lang="en-GB" sz="2800" dirty="0">
                <a:latin typeface="Times New Roman" panose="02020603050405020304" pitchFamily="18" charset="0"/>
                <a:cs typeface="Times New Roman" panose="02020603050405020304" pitchFamily="18" charset="0"/>
              </a:rPr>
              <a:t>Data leakage occurs when APIs inadvertently expose sensitive information due to inadequate security measures. </a:t>
            </a:r>
          </a:p>
          <a:p>
            <a:pPr marL="0" indent="0">
              <a:buNone/>
            </a:pPr>
            <a:r>
              <a:rPr lang="en-GB" sz="2800" dirty="0">
                <a:latin typeface="Times New Roman" panose="02020603050405020304" pitchFamily="18" charset="0"/>
                <a:cs typeface="Times New Roman" panose="02020603050405020304" pitchFamily="18" charset="0"/>
              </a:rPr>
              <a:t>This can happen through insecure endpoints, insufficient access controls, or improper data handling practices. </a:t>
            </a:r>
          </a:p>
          <a:p>
            <a:pPr marL="0" indent="0">
              <a:buNone/>
            </a:pPr>
            <a:r>
              <a:rPr lang="en-GB" sz="2800" dirty="0">
                <a:latin typeface="Times New Roman" panose="02020603050405020304" pitchFamily="18" charset="0"/>
                <a:cs typeface="Times New Roman" panose="02020603050405020304" pitchFamily="18" charset="0"/>
              </a:rPr>
              <a:t>Data leakage risks include exposing personal information, financial data, or proprietary business information, leading to privacy breaches, financial losses, and reputational damage. </a:t>
            </a:r>
          </a:p>
          <a:p>
            <a:pPr marL="0" indent="0">
              <a:buNone/>
            </a:pPr>
            <a:r>
              <a:rPr lang="en-GB" sz="2800" dirty="0">
                <a:latin typeface="Times New Roman" panose="02020603050405020304" pitchFamily="18" charset="0"/>
                <a:cs typeface="Times New Roman" panose="02020603050405020304" pitchFamily="18" charset="0"/>
              </a:rPr>
              <a:t>Mitigating these risks involves implementing strong authentication and authorization, encrypting data in transit, and conducting regular security audits and monitoring to detect and prevent unauthorized access or data exposure</a:t>
            </a:r>
          </a:p>
        </p:txBody>
      </p:sp>
    </p:spTree>
    <p:extLst>
      <p:ext uri="{BB962C8B-B14F-4D97-AF65-F5344CB8AC3E}">
        <p14:creationId xmlns:p14="http://schemas.microsoft.com/office/powerpoint/2010/main" val="2687939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65F7E4-0C13-A1A8-D6C1-589D4E092F65}"/>
              </a:ext>
            </a:extLst>
          </p:cNvPr>
          <p:cNvSpPr>
            <a:spLocks noGrp="1"/>
          </p:cNvSpPr>
          <p:nvPr>
            <p:ph idx="1"/>
          </p:nvPr>
        </p:nvSpPr>
        <p:spPr>
          <a:xfrm>
            <a:off x="283464" y="320040"/>
            <a:ext cx="11222736" cy="4370832"/>
          </a:xfrm>
        </p:spPr>
        <p:txBody>
          <a:bodyPr/>
          <a:lstStyle/>
          <a:p>
            <a:pPr marL="0" indent="0">
              <a:buNone/>
            </a:pPr>
            <a:r>
              <a:rPr lang="en-GB" sz="2400" b="1" dirty="0">
                <a:latin typeface="Times New Roman" panose="02020603050405020304" pitchFamily="18" charset="0"/>
                <a:cs typeface="Times New Roman" panose="02020603050405020304" pitchFamily="18" charset="0"/>
              </a:rPr>
              <a:t>   DENIAL-OF-SERVICE (DOS)</a:t>
            </a:r>
          </a:p>
          <a:p>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 DOS attacks aim to overwhelm an API or web service with excessive traffic, rendering it unavailable to legitimate users. </a:t>
            </a:r>
          </a:p>
          <a:p>
            <a:r>
              <a:rPr lang="en-GB" sz="2400" dirty="0">
                <a:latin typeface="Times New Roman" panose="02020603050405020304" pitchFamily="18" charset="0"/>
                <a:cs typeface="Times New Roman" panose="02020603050405020304" pitchFamily="18" charset="0"/>
              </a:rPr>
              <a:t> These attacks disrupt service availability, degrade performance, and can cause significant financial and reputational damage.</a:t>
            </a:r>
          </a:p>
          <a:p>
            <a:r>
              <a:rPr lang="en-GB" sz="2400" dirty="0">
                <a:latin typeface="Times New Roman" panose="02020603050405020304" pitchFamily="18" charset="0"/>
                <a:cs typeface="Times New Roman" panose="02020603050405020304" pitchFamily="18" charset="0"/>
              </a:rPr>
              <a:t> The dissertation highlights that DoS attacks target the availability of APIs by flooding them with requests, </a:t>
            </a:r>
          </a:p>
          <a:p>
            <a:r>
              <a:rPr lang="en-GB" sz="2400" dirty="0">
                <a:latin typeface="Times New Roman" panose="02020603050405020304" pitchFamily="18" charset="0"/>
                <a:cs typeface="Times New Roman" panose="02020603050405020304" pitchFamily="18" charset="0"/>
              </a:rPr>
              <a:t> often exploiting specific vulnerabilities like inadequate rate limiting or poorly configured APIs.</a:t>
            </a:r>
          </a:p>
          <a:p>
            <a:endParaRPr lang="en-GB" dirty="0"/>
          </a:p>
        </p:txBody>
      </p:sp>
    </p:spTree>
    <p:extLst>
      <p:ext uri="{BB962C8B-B14F-4D97-AF65-F5344CB8AC3E}">
        <p14:creationId xmlns:p14="http://schemas.microsoft.com/office/powerpoint/2010/main" val="2988166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2F5571-1668-3B0C-A094-5C34B064B585}"/>
              </a:ext>
            </a:extLst>
          </p:cNvPr>
          <p:cNvSpPr>
            <a:spLocks noGrp="1"/>
          </p:cNvSpPr>
          <p:nvPr>
            <p:ph idx="1"/>
          </p:nvPr>
        </p:nvSpPr>
        <p:spPr>
          <a:xfrm>
            <a:off x="685800" y="374905"/>
            <a:ext cx="10820400" cy="5349240"/>
          </a:xfrm>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  Mitigation Strategies:</a:t>
            </a:r>
          </a:p>
          <a:p>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GB" sz="2400" dirty="0">
                <a:latin typeface="Times New Roman" panose="02020603050405020304" pitchFamily="18" charset="0"/>
                <a:cs typeface="Times New Roman" panose="02020603050405020304" pitchFamily="18" charset="0"/>
              </a:rPr>
              <a:t>Rate Limiting and Throttling: These mechanisms restrict the number of requests a user can make within a specified timeframe, helping to manage traffic and prevent overloads.</a:t>
            </a:r>
          </a:p>
          <a:p>
            <a:pPr marL="457200" indent="-457200">
              <a:buFont typeface="+mj-lt"/>
              <a:buAutoNum type="arabicPeriod"/>
            </a:pPr>
            <a:r>
              <a:rPr lang="en-GB" sz="2400" dirty="0">
                <a:latin typeface="Times New Roman" panose="02020603050405020304" pitchFamily="18" charset="0"/>
                <a:cs typeface="Times New Roman" panose="02020603050405020304" pitchFamily="18" charset="0"/>
              </a:rPr>
              <a:t>Web Application Firewalls (WAFs): WAFs filter and monitor API traffic, blocking malicious requests and mitigating the impact of DoS attacks by using behavioural analysis to differentiate between legitimate and harmful traffic.</a:t>
            </a:r>
          </a:p>
          <a:p>
            <a:pPr marL="457200" indent="-457200">
              <a:buFont typeface="+mj-lt"/>
              <a:buAutoNum type="arabicPeriod"/>
            </a:pPr>
            <a:r>
              <a:rPr lang="en-GB" sz="2400" dirty="0">
                <a:latin typeface="Times New Roman" panose="02020603050405020304" pitchFamily="18" charset="0"/>
                <a:cs typeface="Times New Roman" panose="02020603050405020304" pitchFamily="18" charset="0"/>
              </a:rPr>
              <a:t>Continuous Monitoring: Real-time monitoring and anomaly detection help identify unusual spikes in traffic, allowing for rapid response to potential DoS threats​.</a:t>
            </a: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r>
              <a:rPr lang="en-GB" sz="2400" dirty="0">
                <a:latin typeface="Times New Roman" panose="02020603050405020304" pitchFamily="18" charset="0"/>
                <a:cs typeface="Times New Roman" panose="02020603050405020304" pitchFamily="18" charset="0"/>
              </a:rPr>
              <a:t>These strategies are crucial for maintaining the stability and availability of APIs in the face of DoS attacks.</a:t>
            </a:r>
          </a:p>
        </p:txBody>
      </p:sp>
    </p:spTree>
    <p:extLst>
      <p:ext uri="{BB962C8B-B14F-4D97-AF65-F5344CB8AC3E}">
        <p14:creationId xmlns:p14="http://schemas.microsoft.com/office/powerpoint/2010/main" val="2146580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531CE-C374-7A6D-7152-0089AE3DCDA2}"/>
              </a:ext>
            </a:extLst>
          </p:cNvPr>
          <p:cNvSpPr>
            <a:spLocks noGrp="1"/>
          </p:cNvSpPr>
          <p:nvPr>
            <p:ph type="title"/>
          </p:nvPr>
        </p:nvSpPr>
        <p:spPr>
          <a:xfrm>
            <a:off x="2390775" y="247651"/>
            <a:ext cx="9115425" cy="803909"/>
          </a:xfrm>
        </p:spPr>
        <p:txBody>
          <a:bodyPr/>
          <a:lstStyle/>
          <a:p>
            <a:pPr algn="l"/>
            <a:r>
              <a:rPr lang="en-GB" dirty="0"/>
              <a:t>API Security Best Practices</a:t>
            </a:r>
          </a:p>
        </p:txBody>
      </p:sp>
      <p:sp>
        <p:nvSpPr>
          <p:cNvPr id="4" name="Rectangle 1">
            <a:extLst>
              <a:ext uri="{FF2B5EF4-FFF2-40B4-BE49-F238E27FC236}">
                <a16:creationId xmlns:a16="http://schemas.microsoft.com/office/drawing/2014/main" id="{F443AD61-D046-5E0F-DE9A-3EA7E0928C82}"/>
              </a:ext>
            </a:extLst>
          </p:cNvPr>
          <p:cNvSpPr>
            <a:spLocks noGrp="1" noChangeArrowheads="1"/>
          </p:cNvSpPr>
          <p:nvPr>
            <p:ph idx="1"/>
          </p:nvPr>
        </p:nvSpPr>
        <p:spPr bwMode="auto">
          <a:xfrm>
            <a:off x="866775" y="3099528"/>
            <a:ext cx="1063942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Authentication &amp; Authorization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342900" indent="-342900" eaLnBrk="0" fontAlgn="base" hangingPunct="0">
              <a:lnSpc>
                <a:spcPct val="100000"/>
              </a:lnSpc>
              <a:spcBef>
                <a:spcPct val="0"/>
              </a:spcBef>
              <a:spcAft>
                <a:spcPct val="0"/>
              </a:spcAft>
              <a:buFont typeface="+mj-lt"/>
              <a:buAutoNum type="arabicPeriod"/>
            </a:pPr>
            <a:r>
              <a:rPr kumimoji="0" lang="en-US" altLang="en-US" sz="1800" b="1" i="0" u="none" strike="noStrike" cap="none" normalizeH="0" baseline="0" dirty="0">
                <a:ln>
                  <a:noFill/>
                </a:ln>
                <a:solidFill>
                  <a:schemeClr val="tx1"/>
                </a:solidFill>
                <a:effectLst/>
                <a:latin typeface="Arial" panose="020B0604020202020204" pitchFamily="34" charset="0"/>
              </a:rPr>
              <a:t>Encryption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342900" indent="-342900" eaLnBrk="0" fontAlgn="base" hangingPunct="0">
              <a:lnSpc>
                <a:spcPct val="100000"/>
              </a:lnSpc>
              <a:spcBef>
                <a:spcPct val="0"/>
              </a:spcBef>
              <a:spcAft>
                <a:spcPct val="0"/>
              </a:spcAft>
              <a:buFont typeface="+mj-lt"/>
              <a:buAutoNum type="arabicPeriod"/>
            </a:pPr>
            <a:r>
              <a:rPr kumimoji="0" lang="en-US" altLang="en-US" sz="1800" b="1" i="0" u="none" strike="noStrike" cap="none" normalizeH="0" baseline="0" dirty="0">
                <a:ln>
                  <a:noFill/>
                </a:ln>
                <a:solidFill>
                  <a:schemeClr val="tx1"/>
                </a:solidFill>
                <a:effectLst/>
                <a:latin typeface="Arial" panose="020B0604020202020204" pitchFamily="34" charset="0"/>
              </a:rPr>
              <a:t>Access Control</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indent="0" eaLnBrk="0" fontAlgn="base" hangingPunct="0">
              <a:lnSpc>
                <a:spcPct val="100000"/>
              </a:lnSpc>
              <a:spcBef>
                <a:spcPct val="0"/>
              </a:spcBef>
              <a:spcAft>
                <a:spcPct val="0"/>
              </a:spcAft>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endParaRPr lang="en-US" altLang="en-US" sz="1800" dirty="0">
              <a:latin typeface="Arial" panose="020B0604020202020204" pitchFamily="34" charset="0"/>
            </a:endParaRPr>
          </a:p>
        </p:txBody>
      </p:sp>
    </p:spTree>
    <p:extLst>
      <p:ext uri="{BB962C8B-B14F-4D97-AF65-F5344CB8AC3E}">
        <p14:creationId xmlns:p14="http://schemas.microsoft.com/office/powerpoint/2010/main" val="1985679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D9FE1-A3DA-9E57-5E06-F728F6DC23B6}"/>
              </a:ext>
            </a:extLst>
          </p:cNvPr>
          <p:cNvSpPr>
            <a:spLocks noGrp="1"/>
          </p:cNvSpPr>
          <p:nvPr>
            <p:ph type="title"/>
          </p:nvPr>
        </p:nvSpPr>
        <p:spPr>
          <a:xfrm>
            <a:off x="2895600" y="73153"/>
            <a:ext cx="8610600" cy="685799"/>
          </a:xfrm>
        </p:spPr>
        <p:txBody>
          <a:bodyPr/>
          <a:lstStyle/>
          <a:p>
            <a:r>
              <a:rPr lang="en-GB" dirty="0"/>
              <a:t>API Security Best Practices……</a:t>
            </a:r>
          </a:p>
        </p:txBody>
      </p:sp>
      <p:sp>
        <p:nvSpPr>
          <p:cNvPr id="3" name="Content Placeholder 2">
            <a:extLst>
              <a:ext uri="{FF2B5EF4-FFF2-40B4-BE49-F238E27FC236}">
                <a16:creationId xmlns:a16="http://schemas.microsoft.com/office/drawing/2014/main" id="{05943C41-A880-5D65-A4B9-FA3A2350D9DE}"/>
              </a:ext>
            </a:extLst>
          </p:cNvPr>
          <p:cNvSpPr>
            <a:spLocks noGrp="1"/>
          </p:cNvSpPr>
          <p:nvPr>
            <p:ph idx="1"/>
          </p:nvPr>
        </p:nvSpPr>
        <p:spPr>
          <a:xfrm>
            <a:off x="685800" y="758952"/>
            <a:ext cx="11329416" cy="6025895"/>
          </a:xfrm>
        </p:spPr>
        <p:txBody>
          <a:bodyPr>
            <a:normAutofit fontScale="70000" lnSpcReduction="20000"/>
          </a:bodyPr>
          <a:lstStyle/>
          <a:p>
            <a:pPr marL="0" indent="0">
              <a:buNone/>
            </a:pPr>
            <a:endParaRPr kumimoji="0" lang="en-US" altLang="en-US" sz="3200" b="1" i="0" u="none" strike="noStrike" cap="none" normalizeH="0" baseline="0" dirty="0">
              <a:ln>
                <a:noFill/>
              </a:ln>
              <a:solidFill>
                <a:schemeClr val="tx1"/>
              </a:solidFill>
              <a:effectLst/>
              <a:latin typeface="Arial" panose="020B0604020202020204" pitchFamily="34" charset="0"/>
            </a:endParaRPr>
          </a:p>
          <a:p>
            <a:pPr marL="0" indent="0">
              <a:buNone/>
            </a:pPr>
            <a:r>
              <a:rPr kumimoji="0" lang="en-US" altLang="en-US" sz="3200" b="1" i="0" u="none" strike="noStrike" cap="none" normalizeH="0" baseline="0" dirty="0">
                <a:ln>
                  <a:noFill/>
                </a:ln>
                <a:solidFill>
                  <a:schemeClr val="tx1"/>
                </a:solidFill>
                <a:effectLst/>
                <a:latin typeface="Arial" panose="020B0604020202020204" pitchFamily="34" charset="0"/>
              </a:rPr>
              <a:t>1. Authentication &amp; Authorization</a:t>
            </a:r>
            <a:endParaRPr lang="en-GB" sz="2900" dirty="0">
              <a:latin typeface="Times New Roman" panose="02020603050405020304" pitchFamily="18" charset="0"/>
              <a:cs typeface="Times New Roman" panose="02020603050405020304" pitchFamily="18" charset="0"/>
            </a:endParaRPr>
          </a:p>
          <a:p>
            <a:pPr marL="0" indent="0">
              <a:buNone/>
            </a:pPr>
            <a:endParaRPr lang="en-GB" sz="2900" dirty="0">
              <a:latin typeface="Times New Roman" panose="02020603050405020304" pitchFamily="18" charset="0"/>
              <a:cs typeface="Times New Roman" panose="02020603050405020304" pitchFamily="18" charset="0"/>
            </a:endParaRPr>
          </a:p>
          <a:p>
            <a:pPr marL="0" indent="0">
              <a:buNone/>
            </a:pPr>
            <a:r>
              <a:rPr lang="en-GB" sz="2900" dirty="0">
                <a:latin typeface="Times New Roman" panose="02020603050405020304" pitchFamily="18" charset="0"/>
                <a:cs typeface="Times New Roman" panose="02020603050405020304" pitchFamily="18" charset="0"/>
              </a:rPr>
              <a:t>There are various methods for securing APIs, with a focus on authentication and authorization techniques like OAuth 2.0, JSON Web Tokens (JWTs), and API keys. Here's a brief explanation of how each method works:</a:t>
            </a:r>
          </a:p>
          <a:p>
            <a:pPr marL="0" indent="0">
              <a:buNone/>
            </a:pPr>
            <a:endParaRPr lang="en-GB" sz="2900" dirty="0">
              <a:latin typeface="Times New Roman" panose="02020603050405020304" pitchFamily="18" charset="0"/>
              <a:cs typeface="Times New Roman" panose="02020603050405020304" pitchFamily="18" charset="0"/>
            </a:endParaRPr>
          </a:p>
          <a:p>
            <a:pPr>
              <a:buFont typeface="+mj-lt"/>
              <a:buAutoNum type="arabicPeriod"/>
            </a:pPr>
            <a:r>
              <a:rPr lang="en-GB" sz="2900" dirty="0">
                <a:latin typeface="Times New Roman" panose="02020603050405020304" pitchFamily="18" charset="0"/>
                <a:cs typeface="Times New Roman" panose="02020603050405020304" pitchFamily="18" charset="0"/>
              </a:rPr>
              <a:t>OAuth 2.0: OAuth 2.0 is a widely used protocol that enables secure, delegated access to resources without sharing user credentials directly. It issues tokens after successful authentication, allowing third-party applications to interact with APIs securely. This is particularly useful in scenarios where users need to grant access to their data on different platforms without exposing their credentials.</a:t>
            </a:r>
          </a:p>
          <a:p>
            <a:pPr>
              <a:buFont typeface="+mj-lt"/>
              <a:buAutoNum type="arabicPeriod"/>
            </a:pPr>
            <a:r>
              <a:rPr lang="en-GB" sz="2900" dirty="0">
                <a:latin typeface="Times New Roman" panose="02020603050405020304" pitchFamily="18" charset="0"/>
                <a:cs typeface="Times New Roman" panose="02020603050405020304" pitchFamily="18" charset="0"/>
              </a:rPr>
              <a:t>JSON Web Tokens (JWTs): JWTs are self-contained tokens used for stateless authentication and authorization. They carry encoded user information, which can be verified by the server without needing to store session data. JWTs are commonly used in modern web applications to ensure secure communication between clients and APIs.</a:t>
            </a:r>
          </a:p>
          <a:p>
            <a:pPr>
              <a:buFont typeface="+mj-lt"/>
              <a:buAutoNum type="arabicPeriod"/>
            </a:pPr>
            <a:r>
              <a:rPr lang="en-GB" sz="2900" dirty="0">
                <a:latin typeface="Times New Roman" panose="02020603050405020304" pitchFamily="18" charset="0"/>
                <a:cs typeface="Times New Roman" panose="02020603050405020304" pitchFamily="18" charset="0"/>
              </a:rPr>
              <a:t>API Keys: API keys are simple tokens that grant access to an API. While easy to implement, they are less secure because they grant full access to the API if exposed. API keys are suitable for basic scenarios but require careful management to avoid unauthorized use.</a:t>
            </a:r>
          </a:p>
          <a:p>
            <a:pPr marL="0" indent="0">
              <a:buNone/>
            </a:pPr>
            <a:r>
              <a:rPr lang="en-GB" sz="2900" dirty="0">
                <a:latin typeface="Times New Roman" panose="02020603050405020304" pitchFamily="18" charset="0"/>
                <a:cs typeface="Times New Roman" panose="02020603050405020304" pitchFamily="18" charset="0"/>
              </a:rPr>
              <a:t> These methods help manage and verify access to APIs, ensuring that only authorized users can interact with the system, thus protecting sensitive data from unauthorized access</a:t>
            </a:r>
          </a:p>
          <a:p>
            <a:endParaRPr lang="en-GB" dirty="0"/>
          </a:p>
        </p:txBody>
      </p:sp>
    </p:spTree>
    <p:extLst>
      <p:ext uri="{BB962C8B-B14F-4D97-AF65-F5344CB8AC3E}">
        <p14:creationId xmlns:p14="http://schemas.microsoft.com/office/powerpoint/2010/main" val="4175570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BF9884-D065-80CC-B1E4-3A794C596BE1}"/>
              </a:ext>
            </a:extLst>
          </p:cNvPr>
          <p:cNvSpPr>
            <a:spLocks noGrp="1"/>
          </p:cNvSpPr>
          <p:nvPr>
            <p:ph idx="1"/>
          </p:nvPr>
        </p:nvSpPr>
        <p:spPr>
          <a:xfrm>
            <a:off x="685800" y="137160"/>
            <a:ext cx="10820400" cy="6081525"/>
          </a:xfrm>
        </p:spPr>
        <p:txBody>
          <a:bodyPr>
            <a:normAutofit fontScale="92500"/>
          </a:bodyPr>
          <a:lstStyle/>
          <a:p>
            <a:pPr marL="0" indent="0">
              <a:buNone/>
            </a:pP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ENCRYPTION</a:t>
            </a:r>
          </a:p>
          <a:p>
            <a:r>
              <a:rPr lang="en-GB" sz="2400" dirty="0">
                <a:latin typeface="Times New Roman" panose="02020603050405020304" pitchFamily="18" charset="0"/>
                <a:cs typeface="Times New Roman" panose="02020603050405020304" pitchFamily="18" charset="0"/>
              </a:rPr>
              <a:t>TLS is a cryptographic protocol essential for securing data transmissions between clients and servers by encrypting the data in transit. This encryption ensures that sensitive information, such as personal data or authentication credentials, remains confidential and protected from eavesdropping, interception, and tampering by unauthorized users.</a:t>
            </a:r>
          </a:p>
          <a:p>
            <a:pPr marL="0" indent="0">
              <a:buNone/>
            </a:pPr>
            <a:endParaRPr lang="en-GB"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400" b="1" dirty="0">
                <a:latin typeface="Times New Roman" panose="02020603050405020304" pitchFamily="18" charset="0"/>
                <a:cs typeface="Times New Roman" panose="02020603050405020304" pitchFamily="18" charset="0"/>
              </a:rPr>
              <a:t>Data Integrity and Confidentiality</a:t>
            </a:r>
            <a:r>
              <a:rPr lang="en-GB" sz="2400" dirty="0">
                <a:latin typeface="Times New Roman" panose="02020603050405020304" pitchFamily="18" charset="0"/>
                <a:cs typeface="Times New Roman" panose="02020603050405020304" pitchFamily="18" charset="0"/>
              </a:rPr>
              <a:t>: TLS prevents data from being altered or accessed during transmission, ensuring that the information remains accurate and secure.</a:t>
            </a:r>
          </a:p>
          <a:p>
            <a:pPr>
              <a:buFont typeface="Arial" panose="020B0604020202020204" pitchFamily="34" charset="0"/>
              <a:buChar char="•"/>
            </a:pPr>
            <a:r>
              <a:rPr lang="en-GB" sz="2400" b="1" dirty="0">
                <a:latin typeface="Times New Roman" panose="02020603050405020304" pitchFamily="18" charset="0"/>
                <a:cs typeface="Times New Roman" panose="02020603050405020304" pitchFamily="18" charset="0"/>
              </a:rPr>
              <a:t>Server and Client Authentication</a:t>
            </a:r>
            <a:r>
              <a:rPr lang="en-GB" sz="2400" dirty="0">
                <a:latin typeface="Times New Roman" panose="02020603050405020304" pitchFamily="18" charset="0"/>
                <a:cs typeface="Times New Roman" panose="02020603050405020304" pitchFamily="18" charset="0"/>
              </a:rPr>
              <a:t>: TLS can authenticate both the server and the client, verifying their identities and establishing trust before data exchange occurs.</a:t>
            </a:r>
          </a:p>
          <a:p>
            <a:pPr>
              <a:buFont typeface="Arial" panose="020B0604020202020204" pitchFamily="34" charset="0"/>
              <a:buChar char="•"/>
            </a:pPr>
            <a:r>
              <a:rPr lang="en-GB" sz="2400" b="1" dirty="0">
                <a:latin typeface="Times New Roman" panose="02020603050405020304" pitchFamily="18" charset="0"/>
                <a:cs typeface="Times New Roman" panose="02020603050405020304" pitchFamily="18" charset="0"/>
              </a:rPr>
              <a:t>Protection Against Man-in-the-Middle (MitM) Attacks</a:t>
            </a:r>
            <a:r>
              <a:rPr lang="en-GB" sz="2400" dirty="0">
                <a:latin typeface="Times New Roman" panose="02020603050405020304" pitchFamily="18" charset="0"/>
                <a:cs typeface="Times New Roman" panose="02020603050405020304" pitchFamily="18" charset="0"/>
              </a:rPr>
              <a:t>: By encrypting the communication channel, TLS protects against MitM attacks, where attackers attempt to intercept and manipulate the data between the client and server.</a:t>
            </a:r>
          </a:p>
          <a:p>
            <a:r>
              <a:rPr lang="en-GB" sz="2400" b="1" dirty="0">
                <a:latin typeface="Times New Roman" panose="02020603050405020304" pitchFamily="18" charset="0"/>
                <a:cs typeface="Times New Roman" panose="02020603050405020304" pitchFamily="18" charset="0"/>
              </a:rPr>
              <a:t>Real-World Application</a:t>
            </a:r>
            <a:r>
              <a:rPr lang="en-GB" sz="2400" dirty="0">
                <a:latin typeface="Times New Roman" panose="02020603050405020304" pitchFamily="18" charset="0"/>
                <a:cs typeface="Times New Roman" panose="02020603050405020304" pitchFamily="18" charset="0"/>
              </a:rPr>
              <a:t>: TLS is widely used in APIs to secure connections in financial services, healthcare, and other industries that handle sensitive data. By implementing TLS, organizations can safeguard their API communications, reducing the risk of data breaches and enhancing overall security​</a:t>
            </a:r>
          </a:p>
          <a:p>
            <a:endParaRPr lang="en-GB" dirty="0"/>
          </a:p>
        </p:txBody>
      </p:sp>
    </p:spTree>
    <p:extLst>
      <p:ext uri="{BB962C8B-B14F-4D97-AF65-F5344CB8AC3E}">
        <p14:creationId xmlns:p14="http://schemas.microsoft.com/office/powerpoint/2010/main" val="3244351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3E92A-0FA4-F2D2-F4DE-4842C82898C2}"/>
              </a:ext>
            </a:extLst>
          </p:cNvPr>
          <p:cNvSpPr>
            <a:spLocks noGrp="1"/>
          </p:cNvSpPr>
          <p:nvPr>
            <p:ph type="title"/>
          </p:nvPr>
        </p:nvSpPr>
        <p:spPr>
          <a:xfrm>
            <a:off x="685800" y="173737"/>
            <a:ext cx="8610600" cy="364994"/>
          </a:xfrm>
        </p:spPr>
        <p:txBody>
          <a:bodyPr>
            <a:normAutofit fontScale="90000"/>
          </a:bodyPr>
          <a:lstStyle/>
          <a:p>
            <a:pPr algn="l"/>
            <a:r>
              <a:rPr lang="en-GB" sz="2400" b="1" dirty="0">
                <a:latin typeface="Times New Roman" panose="02020603050405020304" pitchFamily="18" charset="0"/>
                <a:cs typeface="Times New Roman" panose="02020603050405020304" pitchFamily="18" charset="0"/>
              </a:rPr>
              <a:t>ACCESS CONTROL</a:t>
            </a:r>
          </a:p>
        </p:txBody>
      </p:sp>
      <p:sp>
        <p:nvSpPr>
          <p:cNvPr id="3" name="Content Placeholder 2">
            <a:extLst>
              <a:ext uri="{FF2B5EF4-FFF2-40B4-BE49-F238E27FC236}">
                <a16:creationId xmlns:a16="http://schemas.microsoft.com/office/drawing/2014/main" id="{68CD3C05-C7E8-B885-CB2A-98A6065D31CB}"/>
              </a:ext>
            </a:extLst>
          </p:cNvPr>
          <p:cNvSpPr>
            <a:spLocks noGrp="1"/>
          </p:cNvSpPr>
          <p:nvPr>
            <p:ph idx="1"/>
          </p:nvPr>
        </p:nvSpPr>
        <p:spPr>
          <a:xfrm>
            <a:off x="201168" y="1399032"/>
            <a:ext cx="11305032" cy="4819653"/>
          </a:xfrm>
        </p:spPr>
        <p:txBody>
          <a:bodyPr>
            <a:normAutofit/>
          </a:bodyPr>
          <a:lstStyle/>
          <a:p>
            <a:pPr marL="0" indent="0">
              <a:buNone/>
            </a:pPr>
            <a:r>
              <a:rPr lang="en-GB" dirty="0"/>
              <a:t>Access Control mechanisms</a:t>
            </a:r>
          </a:p>
          <a:p>
            <a:pPr marL="0" indent="0">
              <a:buNone/>
            </a:pPr>
            <a:endParaRPr lang="en-GB" dirty="0"/>
          </a:p>
          <a:p>
            <a:pPr>
              <a:lnSpc>
                <a:spcPct val="115000"/>
              </a:lnSpc>
              <a:spcAft>
                <a:spcPts val="800"/>
              </a:spcAft>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Role-Based Access Control (RBAC) </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assigns access based on roles, like "Admin" or "User." Each role has specific permissions, ensuring users only access what they need, which simplifies management and reduces security risks.</a:t>
            </a:r>
          </a:p>
          <a:p>
            <a:pPr>
              <a:lnSpc>
                <a:spcPct val="115000"/>
              </a:lnSpc>
              <a:spcAft>
                <a:spcPts val="800"/>
              </a:spcAft>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Attribute-Based Access Control (ABAC</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uses attributes like user role, location, or time to control access dynamically. This approach allows more flexible and detailed permissions, adapting to different contexts.</a:t>
            </a:r>
          </a:p>
          <a:p>
            <a:pPr marL="0" indent="0">
              <a:lnSpc>
                <a:spcPct val="115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RBAC is great for simple, structured setups, while ABAC offers more control in complex environments. Both help secure APIs by managing who can do what, protecting data, and preventing unauthorized access.</a:t>
            </a:r>
            <a:endParaRPr lang="en-GB" dirty="0"/>
          </a:p>
        </p:txBody>
      </p:sp>
    </p:spTree>
    <p:extLst>
      <p:ext uri="{BB962C8B-B14F-4D97-AF65-F5344CB8AC3E}">
        <p14:creationId xmlns:p14="http://schemas.microsoft.com/office/powerpoint/2010/main" val="843285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A170C-98CF-1DF7-FFB0-CAE402D223E2}"/>
              </a:ext>
            </a:extLst>
          </p:cNvPr>
          <p:cNvSpPr>
            <a:spLocks noGrp="1"/>
          </p:cNvSpPr>
          <p:nvPr>
            <p:ph type="title"/>
          </p:nvPr>
        </p:nvSpPr>
        <p:spPr>
          <a:xfrm>
            <a:off x="8449056" y="301752"/>
            <a:ext cx="3057144" cy="557784"/>
          </a:xfrm>
        </p:spPr>
        <p:txBody>
          <a:bodyPr>
            <a:normAutofit fontScale="90000"/>
          </a:bodyPr>
          <a:lstStyle/>
          <a:p>
            <a:r>
              <a:rPr lang="en-GB" dirty="0"/>
              <a:t>Agenda</a:t>
            </a:r>
          </a:p>
        </p:txBody>
      </p:sp>
      <p:sp>
        <p:nvSpPr>
          <p:cNvPr id="3" name="Content Placeholder 2">
            <a:extLst>
              <a:ext uri="{FF2B5EF4-FFF2-40B4-BE49-F238E27FC236}">
                <a16:creationId xmlns:a16="http://schemas.microsoft.com/office/drawing/2014/main" id="{48A5C202-AE21-C73E-2646-4AE4A62BDEE9}"/>
              </a:ext>
            </a:extLst>
          </p:cNvPr>
          <p:cNvSpPr>
            <a:spLocks noGrp="1"/>
          </p:cNvSpPr>
          <p:nvPr>
            <p:ph idx="1"/>
          </p:nvPr>
        </p:nvSpPr>
        <p:spPr>
          <a:xfrm>
            <a:off x="685800" y="301752"/>
            <a:ext cx="8266176" cy="6635075"/>
          </a:xfrm>
        </p:spPr>
        <p:txBody>
          <a:bodyPr>
            <a:noAutofit/>
          </a:bodyPr>
          <a:lstStyle/>
          <a:p>
            <a:r>
              <a:rPr lang="en-GB" sz="2400" dirty="0">
                <a:latin typeface="Times New Roman" panose="02020603050405020304" pitchFamily="18" charset="0"/>
                <a:cs typeface="Times New Roman" panose="02020603050405020304" pitchFamily="18" charset="0"/>
              </a:rPr>
              <a:t>Introduction</a:t>
            </a:r>
          </a:p>
          <a:p>
            <a:r>
              <a:rPr lang="en-GB" sz="2400" dirty="0">
                <a:latin typeface="Times New Roman" panose="02020603050405020304" pitchFamily="18" charset="0"/>
                <a:cs typeface="Times New Roman" panose="02020603050405020304" pitchFamily="18" charset="0"/>
              </a:rPr>
              <a:t>Objectives</a:t>
            </a:r>
          </a:p>
          <a:p>
            <a:r>
              <a:rPr lang="en-GB" sz="2400" dirty="0">
                <a:latin typeface="Times New Roman" panose="02020603050405020304" pitchFamily="18" charset="0"/>
                <a:cs typeface="Times New Roman" panose="02020603050405020304" pitchFamily="18" charset="0"/>
              </a:rPr>
              <a:t>API Security Challenges</a:t>
            </a:r>
          </a:p>
          <a:p>
            <a:r>
              <a:rPr lang="en-GB" sz="2400" dirty="0">
                <a:latin typeface="Times New Roman" panose="02020603050405020304" pitchFamily="18" charset="0"/>
                <a:cs typeface="Times New Roman" panose="02020603050405020304" pitchFamily="18" charset="0"/>
              </a:rPr>
              <a:t>Modern Security Tools</a:t>
            </a:r>
          </a:p>
          <a:p>
            <a:r>
              <a:rPr lang="en-GB" sz="2400" dirty="0">
                <a:latin typeface="Times New Roman" panose="02020603050405020304" pitchFamily="18" charset="0"/>
                <a:cs typeface="Times New Roman" panose="02020603050405020304" pitchFamily="18" charset="0"/>
              </a:rPr>
              <a:t>API Gateways</a:t>
            </a:r>
          </a:p>
          <a:p>
            <a:r>
              <a:rPr lang="en-GB" sz="2400" dirty="0">
                <a:latin typeface="Times New Roman" panose="02020603050405020304" pitchFamily="18" charset="0"/>
                <a:cs typeface="Times New Roman" panose="02020603050405020304" pitchFamily="18" charset="0"/>
              </a:rPr>
              <a:t>Web Application Firewalls (WAFs)</a:t>
            </a:r>
          </a:p>
          <a:p>
            <a:r>
              <a:rPr lang="en-GB" sz="2400" dirty="0">
                <a:latin typeface="Times New Roman" panose="02020603050405020304" pitchFamily="18" charset="0"/>
                <a:cs typeface="Times New Roman" panose="02020603050405020304" pitchFamily="18" charset="0"/>
              </a:rPr>
              <a:t>DevSecOps Practices</a:t>
            </a:r>
          </a:p>
          <a:p>
            <a:r>
              <a:rPr lang="en-GB" sz="2400" dirty="0">
                <a:latin typeface="Times New Roman" panose="02020603050405020304" pitchFamily="18" charset="0"/>
                <a:cs typeface="Times New Roman" panose="02020603050405020304" pitchFamily="18" charset="0"/>
              </a:rPr>
              <a:t>Case Study 1: Implementing API Security</a:t>
            </a:r>
          </a:p>
          <a:p>
            <a:r>
              <a:rPr lang="en-GB" sz="2400" dirty="0">
                <a:latin typeface="Times New Roman" panose="02020603050405020304" pitchFamily="18" charset="0"/>
                <a:cs typeface="Times New Roman" panose="02020603050405020304" pitchFamily="18" charset="0"/>
              </a:rPr>
              <a:t>Case Study 2: API Gateway Evaluation</a:t>
            </a:r>
          </a:p>
          <a:p>
            <a:r>
              <a:rPr lang="en-GB" sz="2400" dirty="0">
                <a:latin typeface="Times New Roman" panose="02020603050405020304" pitchFamily="18" charset="0"/>
                <a:cs typeface="Times New Roman" panose="02020603050405020304" pitchFamily="18" charset="0"/>
              </a:rPr>
              <a:t>Recommendations</a:t>
            </a:r>
          </a:p>
          <a:p>
            <a:r>
              <a:rPr lang="en-GB" sz="2400" dirty="0">
                <a:latin typeface="Times New Roman" panose="02020603050405020304" pitchFamily="18" charset="0"/>
                <a:cs typeface="Times New Roman" panose="02020603050405020304" pitchFamily="18" charset="0"/>
              </a:rPr>
              <a:t>Future Research Directions</a:t>
            </a:r>
          </a:p>
          <a:p>
            <a:r>
              <a:rPr lang="en-GB" sz="2400" dirty="0">
                <a:latin typeface="Times New Roman" panose="02020603050405020304" pitchFamily="18" charset="0"/>
                <a:cs typeface="Times New Roman" panose="02020603050405020304" pitchFamily="18" charset="0"/>
              </a:rPr>
              <a:t>Conclusion</a:t>
            </a:r>
          </a:p>
          <a:p>
            <a:r>
              <a:rPr lang="en-GB" sz="2400" dirty="0">
                <a:latin typeface="Times New Roman" panose="02020603050405020304" pitchFamily="18" charset="0"/>
                <a:cs typeface="Times New Roman" panose="02020603050405020304" pitchFamily="18" charset="0"/>
              </a:rPr>
              <a:t>Q&amp;A</a:t>
            </a:r>
          </a:p>
          <a:p>
            <a:r>
              <a:rPr lang="en-GB" sz="2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88603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6B766-7D97-947B-079F-A5AE0DED4B61}"/>
              </a:ext>
            </a:extLst>
          </p:cNvPr>
          <p:cNvSpPr>
            <a:spLocks noGrp="1"/>
          </p:cNvSpPr>
          <p:nvPr>
            <p:ph type="title"/>
          </p:nvPr>
        </p:nvSpPr>
        <p:spPr>
          <a:xfrm>
            <a:off x="2895600" y="201169"/>
            <a:ext cx="8610600" cy="735533"/>
          </a:xfrm>
        </p:spPr>
        <p:txBody>
          <a:bodyPr/>
          <a:lstStyle/>
          <a:p>
            <a:r>
              <a:rPr lang="en-GB" dirty="0"/>
              <a:t>Modern Security Tools</a:t>
            </a:r>
          </a:p>
        </p:txBody>
      </p:sp>
      <p:sp>
        <p:nvSpPr>
          <p:cNvPr id="4" name="Rectangle 1">
            <a:extLst>
              <a:ext uri="{FF2B5EF4-FFF2-40B4-BE49-F238E27FC236}">
                <a16:creationId xmlns:a16="http://schemas.microsoft.com/office/drawing/2014/main" id="{E1FA0E87-B35E-57C4-DD65-27643B44E285}"/>
              </a:ext>
            </a:extLst>
          </p:cNvPr>
          <p:cNvSpPr>
            <a:spLocks noGrp="1" noChangeArrowheads="1"/>
          </p:cNvSpPr>
          <p:nvPr>
            <p:ph idx="1"/>
          </p:nvPr>
        </p:nvSpPr>
        <p:spPr bwMode="auto">
          <a:xfrm>
            <a:off x="685800" y="3329462"/>
            <a:ext cx="1026871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API Gateways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Web Application Firewalls (WAFs)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lang="en-US" altLang="en-US" sz="1800" dirty="0">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DevSecOps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p:txBody>
      </p:sp>
    </p:spTree>
    <p:extLst>
      <p:ext uri="{BB962C8B-B14F-4D97-AF65-F5344CB8AC3E}">
        <p14:creationId xmlns:p14="http://schemas.microsoft.com/office/powerpoint/2010/main" val="2483047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B2BB6-AA0C-2382-E86A-E914F965DEE0}"/>
              </a:ext>
            </a:extLst>
          </p:cNvPr>
          <p:cNvSpPr>
            <a:spLocks noGrp="1"/>
          </p:cNvSpPr>
          <p:nvPr>
            <p:ph type="title"/>
          </p:nvPr>
        </p:nvSpPr>
        <p:spPr>
          <a:xfrm>
            <a:off x="528320" y="224876"/>
            <a:ext cx="10685272" cy="844972"/>
          </a:xfrm>
        </p:spPr>
        <p:txBody>
          <a:bodyPr>
            <a:normAutofit fontScale="90000"/>
          </a:bodyPr>
          <a:lstStyle/>
          <a:p>
            <a:pPr algn="l"/>
            <a:r>
              <a:rPr lang="en-GB" b="1" dirty="0"/>
              <a:t>API Gateways</a:t>
            </a:r>
            <a:br>
              <a:rPr lang="en-GB" b="1" dirty="0"/>
            </a:br>
            <a:endParaRPr lang="en-GB" dirty="0"/>
          </a:p>
        </p:txBody>
      </p:sp>
      <p:graphicFrame>
        <p:nvGraphicFramePr>
          <p:cNvPr id="5" name="Content Placeholder 4">
            <a:extLst>
              <a:ext uri="{FF2B5EF4-FFF2-40B4-BE49-F238E27FC236}">
                <a16:creationId xmlns:a16="http://schemas.microsoft.com/office/drawing/2014/main" id="{1449B265-0643-F5A8-1BCB-B75F291286F6}"/>
              </a:ext>
            </a:extLst>
          </p:cNvPr>
          <p:cNvGraphicFramePr>
            <a:graphicFrameLocks noGrp="1"/>
          </p:cNvGraphicFramePr>
          <p:nvPr>
            <p:ph idx="1"/>
            <p:extLst>
              <p:ext uri="{D42A27DB-BD31-4B8C-83A1-F6EECF244321}">
                <p14:modId xmlns:p14="http://schemas.microsoft.com/office/powerpoint/2010/main" val="2266461761"/>
              </p:ext>
            </p:extLst>
          </p:nvPr>
        </p:nvGraphicFramePr>
        <p:xfrm>
          <a:off x="528320" y="1325880"/>
          <a:ext cx="11386312" cy="5281166"/>
        </p:xfrm>
        <a:graphic>
          <a:graphicData uri="http://schemas.openxmlformats.org/drawingml/2006/table">
            <a:tbl>
              <a:tblPr firstRow="1" firstCol="1" bandRow="1">
                <a:tableStyleId>{5C22544A-7EE6-4342-B048-85BDC9FD1C3A}</a:tableStyleId>
              </a:tblPr>
              <a:tblGrid>
                <a:gridCol w="2846578">
                  <a:extLst>
                    <a:ext uri="{9D8B030D-6E8A-4147-A177-3AD203B41FA5}">
                      <a16:colId xmlns:a16="http://schemas.microsoft.com/office/drawing/2014/main" val="3029676413"/>
                    </a:ext>
                  </a:extLst>
                </a:gridCol>
                <a:gridCol w="2846578">
                  <a:extLst>
                    <a:ext uri="{9D8B030D-6E8A-4147-A177-3AD203B41FA5}">
                      <a16:colId xmlns:a16="http://schemas.microsoft.com/office/drawing/2014/main" val="4138386023"/>
                    </a:ext>
                  </a:extLst>
                </a:gridCol>
                <a:gridCol w="2846578">
                  <a:extLst>
                    <a:ext uri="{9D8B030D-6E8A-4147-A177-3AD203B41FA5}">
                      <a16:colId xmlns:a16="http://schemas.microsoft.com/office/drawing/2014/main" val="775228825"/>
                    </a:ext>
                  </a:extLst>
                </a:gridCol>
                <a:gridCol w="2846578">
                  <a:extLst>
                    <a:ext uri="{9D8B030D-6E8A-4147-A177-3AD203B41FA5}">
                      <a16:colId xmlns:a16="http://schemas.microsoft.com/office/drawing/2014/main" val="1414591641"/>
                    </a:ext>
                  </a:extLst>
                </a:gridCol>
              </a:tblGrid>
              <a:tr h="267362">
                <a:tc>
                  <a:txBody>
                    <a:bodyPr/>
                    <a:lstStyle/>
                    <a:p>
                      <a:pPr>
                        <a:lnSpc>
                          <a:spcPct val="115000"/>
                        </a:lnSpc>
                        <a:spcAft>
                          <a:spcPts val="800"/>
                        </a:spcAft>
                      </a:pPr>
                      <a:r>
                        <a:rPr lang="en-GB" sz="1000" kern="100">
                          <a:effectLst/>
                        </a:rPr>
                        <a:t>Aspect</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GB" sz="1000" kern="100">
                          <a:effectLst/>
                        </a:rPr>
                        <a:t>Kong</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GB" sz="1000" kern="100">
                          <a:effectLst/>
                        </a:rPr>
                        <a:t>Apigee</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GB" sz="1000" kern="100">
                          <a:effectLst/>
                        </a:rPr>
                        <a:t>AWS API Gateway</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803320"/>
                  </a:ext>
                </a:extLst>
              </a:tr>
              <a:tr h="835634">
                <a:tc>
                  <a:txBody>
                    <a:bodyPr/>
                    <a:lstStyle/>
                    <a:p>
                      <a:pPr>
                        <a:lnSpc>
                          <a:spcPct val="115000"/>
                        </a:lnSpc>
                        <a:spcAft>
                          <a:spcPts val="800"/>
                        </a:spcAft>
                      </a:pPr>
                      <a:r>
                        <a:rPr lang="en-GB" sz="1000" kern="100">
                          <a:effectLst/>
                        </a:rPr>
                        <a:t>Introduction</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GB" sz="1000" kern="100">
                          <a:effectLst/>
                        </a:rPr>
                        <a:t>Open-source, highly flexible, supports plugins for customization.</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GB" sz="1000" kern="100">
                          <a:effectLst/>
                        </a:rPr>
                        <a:t>Enterprise-grade, robust management platform from Google Cloud.</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GB" sz="1000" kern="100">
                          <a:effectLst/>
                        </a:rPr>
                        <a:t>Fully managed, integrated with AWS ecosystem.</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8522709"/>
                  </a:ext>
                </a:extLst>
              </a:tr>
              <a:tr h="835634">
                <a:tc>
                  <a:txBody>
                    <a:bodyPr/>
                    <a:lstStyle/>
                    <a:p>
                      <a:pPr>
                        <a:lnSpc>
                          <a:spcPct val="115000"/>
                        </a:lnSpc>
                        <a:spcAft>
                          <a:spcPts val="800"/>
                        </a:spcAft>
                      </a:pPr>
                      <a:r>
                        <a:rPr lang="en-GB" sz="1000" kern="100">
                          <a:effectLst/>
                        </a:rPr>
                        <a:t>Features</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GB" sz="1000" kern="100">
                          <a:effectLst/>
                        </a:rPr>
                        <a:t>Authentication, rate limiting, caching, custom plugins.</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GB" sz="1000" kern="100" dirty="0">
                          <a:effectLst/>
                        </a:rPr>
                        <a:t>Advanced analytics, authentication, rate limiting, monetization options.</a:t>
                      </a: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GB" sz="1000" kern="100">
                          <a:effectLst/>
                        </a:rPr>
                        <a:t>Authentication, rate limiting, caching, AWS integration.</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83897822"/>
                  </a:ext>
                </a:extLst>
              </a:tr>
              <a:tr h="835634">
                <a:tc>
                  <a:txBody>
                    <a:bodyPr/>
                    <a:lstStyle/>
                    <a:p>
                      <a:pPr>
                        <a:lnSpc>
                          <a:spcPct val="115000"/>
                        </a:lnSpc>
                        <a:spcAft>
                          <a:spcPts val="800"/>
                        </a:spcAft>
                      </a:pPr>
                      <a:r>
                        <a:rPr lang="en-GB" sz="1000" kern="100" dirty="0">
                          <a:effectLst/>
                        </a:rPr>
                        <a:t>Strengths</a:t>
                      </a: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GB" sz="1000" kern="100" dirty="0">
                          <a:effectLst/>
                        </a:rPr>
                        <a:t>Great for microservices, supports Kubernetes, high scalability.</a:t>
                      </a: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GB" sz="1000" kern="100">
                          <a:effectLst/>
                        </a:rPr>
                        <a:t>Ideal for large enterprises needing deep insights and control.</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GB" sz="1000" kern="100">
                          <a:effectLst/>
                        </a:rPr>
                        <a:t>Best for AWS-centric applications, seamless AWS service integration.</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86013451"/>
                  </a:ext>
                </a:extLst>
              </a:tr>
              <a:tr h="835634">
                <a:tc>
                  <a:txBody>
                    <a:bodyPr/>
                    <a:lstStyle/>
                    <a:p>
                      <a:pPr>
                        <a:lnSpc>
                          <a:spcPct val="115000"/>
                        </a:lnSpc>
                        <a:spcAft>
                          <a:spcPts val="800"/>
                        </a:spcAft>
                      </a:pPr>
                      <a:r>
                        <a:rPr lang="en-GB" sz="1000" kern="100">
                          <a:effectLst/>
                        </a:rPr>
                        <a:t>Use Cases</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GB" sz="1000" kern="100">
                          <a:effectLst/>
                        </a:rPr>
                        <a:t>Microservices, cloud-native apps, flexible deployments.</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GB" sz="1000" kern="100" dirty="0">
                          <a:effectLst/>
                        </a:rPr>
                        <a:t>Large organizations, complex API management, compliance-focused.</a:t>
                      </a: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GB" sz="1000" kern="100">
                          <a:effectLst/>
                        </a:rPr>
                        <a:t>Scalable cloud apps, AWS infrastructure-heavy environments</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206382"/>
                  </a:ext>
                </a:extLst>
              </a:tr>
              <a:tr h="835634">
                <a:tc>
                  <a:txBody>
                    <a:bodyPr/>
                    <a:lstStyle/>
                    <a:p>
                      <a:pPr>
                        <a:lnSpc>
                          <a:spcPct val="115000"/>
                        </a:lnSpc>
                        <a:spcAft>
                          <a:spcPts val="800"/>
                        </a:spcAft>
                      </a:pPr>
                      <a:r>
                        <a:rPr lang="en-GB" sz="1000" kern="100">
                          <a:effectLst/>
                        </a:rPr>
                        <a:t>Benefits</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GB" sz="1000" kern="100" dirty="0">
                          <a:effectLst/>
                        </a:rPr>
                        <a:t>Centralized API management, enhanced security, performance optimization.</a:t>
                      </a: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GB" sz="1000" kern="100">
                          <a:effectLst/>
                        </a:rPr>
                        <a:t>Centralized control, detailed analytics, security enforcement.</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GB" sz="1000" kern="100">
                          <a:effectLst/>
                        </a:rPr>
                        <a:t>Centralized API control, robust scaling, security through AWS tools.</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711093"/>
                  </a:ext>
                </a:extLst>
              </a:tr>
              <a:tr h="835634">
                <a:tc>
                  <a:txBody>
                    <a:bodyPr/>
                    <a:lstStyle/>
                    <a:p>
                      <a:pPr>
                        <a:lnSpc>
                          <a:spcPct val="115000"/>
                        </a:lnSpc>
                        <a:spcAft>
                          <a:spcPts val="800"/>
                        </a:spcAft>
                      </a:pPr>
                      <a:r>
                        <a:rPr lang="en-GB" sz="1000" kern="100" dirty="0">
                          <a:effectLst/>
                        </a:rPr>
                        <a:t>Threat Mitigation</a:t>
                      </a: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GB" sz="1000" kern="100">
                          <a:effectLst/>
                        </a:rPr>
                        <a:t>Mitigates DoS via rate limiting; prevents unauthorized access with plugins.</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GB" sz="1000" kern="100">
                          <a:effectLst/>
                        </a:rPr>
                        <a:t>Blocks unauthorized access, mitigates DoS with throttling, monitors threats.</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GB" sz="1000" kern="100" dirty="0">
                          <a:effectLst/>
                        </a:rPr>
                        <a:t>Manages DoS with rate limiting, throttles traffic, secures APIs with AWS WAF.</a:t>
                      </a: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0055027"/>
                  </a:ext>
                </a:extLst>
              </a:tr>
            </a:tbl>
          </a:graphicData>
        </a:graphic>
      </p:graphicFrame>
    </p:spTree>
    <p:extLst>
      <p:ext uri="{BB962C8B-B14F-4D97-AF65-F5344CB8AC3E}">
        <p14:creationId xmlns:p14="http://schemas.microsoft.com/office/powerpoint/2010/main" val="3344322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B96F0-7F6F-8E89-9BDE-F58B4EC239FB}"/>
              </a:ext>
            </a:extLst>
          </p:cNvPr>
          <p:cNvSpPr>
            <a:spLocks noGrp="1"/>
          </p:cNvSpPr>
          <p:nvPr>
            <p:ph type="title"/>
          </p:nvPr>
        </p:nvSpPr>
        <p:spPr>
          <a:xfrm>
            <a:off x="859536" y="764373"/>
            <a:ext cx="10646664" cy="488355"/>
          </a:xfrm>
        </p:spPr>
        <p:txBody>
          <a:bodyPr>
            <a:normAutofit fontScale="90000"/>
          </a:bodyPr>
          <a:lstStyle/>
          <a:p>
            <a:pPr algn="l"/>
            <a:r>
              <a:rPr lang="en-GB" dirty="0"/>
              <a:t>Web Application Firewalls (WAFs)</a:t>
            </a:r>
          </a:p>
        </p:txBody>
      </p:sp>
      <p:sp>
        <p:nvSpPr>
          <p:cNvPr id="4" name="Rectangle 1">
            <a:extLst>
              <a:ext uri="{FF2B5EF4-FFF2-40B4-BE49-F238E27FC236}">
                <a16:creationId xmlns:a16="http://schemas.microsoft.com/office/drawing/2014/main" id="{BAF2D2BA-4109-4DDE-36A4-12154B9018A7}"/>
              </a:ext>
            </a:extLst>
          </p:cNvPr>
          <p:cNvSpPr>
            <a:spLocks noGrp="1" noChangeArrowheads="1"/>
          </p:cNvSpPr>
          <p:nvPr>
            <p:ph idx="1"/>
          </p:nvPr>
        </p:nvSpPr>
        <p:spPr bwMode="auto">
          <a:xfrm>
            <a:off x="685800" y="1552570"/>
            <a:ext cx="11414215" cy="5308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indent="0">
              <a:buNone/>
            </a:pPr>
            <a:r>
              <a:rPr lang="en-GB" sz="2400" b="1" dirty="0">
                <a:latin typeface="Times New Roman" panose="02020603050405020304" pitchFamily="18" charset="0"/>
                <a:cs typeface="Times New Roman" panose="02020603050405020304" pitchFamily="18" charset="0"/>
              </a:rPr>
              <a:t>How WAFs Protect APIs from Common Web Attacks</a:t>
            </a:r>
          </a:p>
          <a:p>
            <a:endParaRPr lang="en-GB" sz="24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SQL Injection (SQLi):</a:t>
            </a:r>
          </a:p>
          <a:p>
            <a:pPr marL="0" indent="0">
              <a:buNone/>
            </a:pPr>
            <a:r>
              <a:rPr lang="en-GB" sz="2400" dirty="0">
                <a:latin typeface="Times New Roman" panose="02020603050405020304" pitchFamily="18" charset="0"/>
                <a:cs typeface="Times New Roman" panose="02020603050405020304" pitchFamily="18" charset="0"/>
              </a:rPr>
              <a:t>             WAFs detect and block malicious SQL queries embedded in API requests by </a:t>
            </a:r>
          </a:p>
          <a:p>
            <a:pPr marL="0" indent="0">
              <a:buNone/>
            </a:pPr>
            <a:r>
              <a:rPr lang="en-GB" sz="2400" dirty="0">
                <a:latin typeface="Times New Roman" panose="02020603050405020304" pitchFamily="18" charset="0"/>
                <a:cs typeface="Times New Roman" panose="02020603050405020304" pitchFamily="18" charset="0"/>
              </a:rPr>
              <a:t>             analyzing patterns and looking for </a:t>
            </a:r>
          </a:p>
          <a:p>
            <a:pPr marL="0" indent="0">
              <a:buNone/>
            </a:pPr>
            <a:r>
              <a:rPr lang="en-GB" sz="2400" dirty="0">
                <a:latin typeface="Times New Roman" panose="02020603050405020304" pitchFamily="18" charset="0"/>
                <a:cs typeface="Times New Roman" panose="02020603050405020304" pitchFamily="18" charset="0"/>
              </a:rPr>
              <a:t>              SQL keywords that indicate an injection attempt. This prevents unauthorized </a:t>
            </a:r>
          </a:p>
          <a:p>
            <a:pPr marL="0" indent="0">
              <a:buNone/>
            </a:pPr>
            <a:r>
              <a:rPr lang="en-GB" sz="2400" dirty="0">
                <a:latin typeface="Times New Roman" panose="02020603050405020304" pitchFamily="18" charset="0"/>
                <a:cs typeface="Times New Roman" panose="02020603050405020304" pitchFamily="18" charset="0"/>
              </a:rPr>
              <a:t>            database access and manipulation.</a:t>
            </a:r>
          </a:p>
          <a:p>
            <a:pPr>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Cross-Site Scripting (XSS): </a:t>
            </a:r>
          </a:p>
          <a:p>
            <a:pPr marL="0" indent="0">
              <a:buNone/>
            </a:pPr>
            <a:r>
              <a:rPr lang="en-GB" sz="2400" dirty="0">
                <a:latin typeface="Times New Roman" panose="02020603050405020304" pitchFamily="18" charset="0"/>
                <a:cs typeface="Times New Roman" panose="02020603050405020304" pitchFamily="18" charset="0"/>
              </a:rPr>
              <a:t>            WAFs scan API traffic for harmful scripts that could be injected into responses </a:t>
            </a:r>
          </a:p>
          <a:p>
            <a:pPr marL="0" indent="0">
              <a:buNone/>
            </a:pPr>
            <a:r>
              <a:rPr lang="en-GB" sz="2400" dirty="0">
                <a:latin typeface="Times New Roman" panose="02020603050405020304" pitchFamily="18" charset="0"/>
                <a:cs typeface="Times New Roman" panose="02020603050405020304" pitchFamily="18" charset="0"/>
              </a:rPr>
              <a:t>and block them before they reach the user, safeguarding against the execution of malicious </a:t>
            </a:r>
          </a:p>
          <a:p>
            <a:pPr marL="0" indent="0">
              <a:buNone/>
            </a:pPr>
            <a:r>
              <a:rPr lang="en-GB" sz="2400" dirty="0">
                <a:latin typeface="Times New Roman" panose="02020603050405020304" pitchFamily="18" charset="0"/>
                <a:cs typeface="Times New Roman" panose="02020603050405020304" pitchFamily="18" charset="0"/>
              </a:rPr>
              <a:t>code.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3123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533FD-9D4D-DDB4-09B5-2283BA1C3D61}"/>
              </a:ext>
            </a:extLst>
          </p:cNvPr>
          <p:cNvSpPr>
            <a:spLocks noGrp="1"/>
          </p:cNvSpPr>
          <p:nvPr>
            <p:ph type="title"/>
          </p:nvPr>
        </p:nvSpPr>
        <p:spPr>
          <a:xfrm>
            <a:off x="950976" y="374905"/>
            <a:ext cx="10555224" cy="1088136"/>
          </a:xfrm>
        </p:spPr>
        <p:txBody>
          <a:bodyPr>
            <a:normAutofit fontScale="90000"/>
          </a:bodyPr>
          <a:lstStyle/>
          <a:p>
            <a:pPr algn="l"/>
            <a:r>
              <a:rPr lang="en-GB" b="1" dirty="0"/>
              <a:t>Types of WAFs</a:t>
            </a:r>
            <a:br>
              <a:rPr lang="en-GB" b="1" dirty="0"/>
            </a:br>
            <a:endParaRPr lang="en-GB" dirty="0"/>
          </a:p>
        </p:txBody>
      </p:sp>
      <p:sp>
        <p:nvSpPr>
          <p:cNvPr id="3" name="Content Placeholder 2">
            <a:extLst>
              <a:ext uri="{FF2B5EF4-FFF2-40B4-BE49-F238E27FC236}">
                <a16:creationId xmlns:a16="http://schemas.microsoft.com/office/drawing/2014/main" id="{3DBFE55E-3EFB-B67D-5258-7F06BAAE3DB9}"/>
              </a:ext>
            </a:extLst>
          </p:cNvPr>
          <p:cNvSpPr>
            <a:spLocks noGrp="1"/>
          </p:cNvSpPr>
          <p:nvPr>
            <p:ph idx="1"/>
          </p:nvPr>
        </p:nvSpPr>
        <p:spPr>
          <a:xfrm>
            <a:off x="685800" y="1353312"/>
            <a:ext cx="10820400" cy="5285232"/>
          </a:xfrm>
        </p:spPr>
        <p:txBody>
          <a:bodyPr>
            <a:normAutofit lnSpcReduction="10000"/>
          </a:bodyPr>
          <a:lstStyle/>
          <a:p>
            <a:pPr marL="0" indent="0">
              <a:buNone/>
            </a:pPr>
            <a:r>
              <a:rPr lang="en-GB" sz="2400" b="1" dirty="0">
                <a:latin typeface="Times New Roman" panose="02020603050405020304" pitchFamily="18" charset="0"/>
                <a:cs typeface="Times New Roman" panose="02020603050405020304" pitchFamily="18" charset="0"/>
              </a:rPr>
              <a:t>Rule-Based WAFs</a:t>
            </a:r>
            <a:r>
              <a:rPr lang="en-GB" sz="2400" dirty="0">
                <a:latin typeface="Times New Roman" panose="02020603050405020304" pitchFamily="18" charset="0"/>
                <a:cs typeface="Times New Roman" panose="02020603050405020304" pitchFamily="18" charset="0"/>
              </a:rPr>
              <a:t>: </a:t>
            </a:r>
          </a:p>
          <a:p>
            <a:pPr marL="0" indent="0">
              <a:buNone/>
            </a:pP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These operate on predefined rules and signatures to identify and block known attack patterns. </a:t>
            </a:r>
          </a:p>
          <a:p>
            <a:r>
              <a:rPr lang="en-GB" sz="2400" dirty="0">
                <a:latin typeface="Times New Roman" panose="02020603050405020304" pitchFamily="18" charset="0"/>
                <a:cs typeface="Times New Roman" panose="02020603050405020304" pitchFamily="18" charset="0"/>
              </a:rPr>
              <a:t>They are reliable in detecting attacks with low false positive rates but require regular updates to stay effective against emerging threats.</a:t>
            </a: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r>
              <a:rPr lang="en-GB" sz="2400" b="1" dirty="0">
                <a:latin typeface="Times New Roman" panose="02020603050405020304" pitchFamily="18" charset="0"/>
                <a:cs typeface="Times New Roman" panose="02020603050405020304" pitchFamily="18" charset="0"/>
              </a:rPr>
              <a:t>Machine Learning-Based WAFs:</a:t>
            </a:r>
          </a:p>
          <a:p>
            <a:pPr marL="0" indent="0">
              <a:buNone/>
            </a:pPr>
            <a:endParaRPr lang="en-GB" sz="2400" b="1"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 These WAFs adapt to new threats by learning from traffic patterns and detecting anomalies. </a:t>
            </a:r>
          </a:p>
          <a:p>
            <a:r>
              <a:rPr lang="en-GB" sz="2400" dirty="0">
                <a:latin typeface="Times New Roman" panose="02020603050405020304" pitchFamily="18" charset="0"/>
                <a:cs typeface="Times New Roman" panose="02020603050405020304" pitchFamily="18" charset="0"/>
              </a:rPr>
              <a:t>They offer better protection against zero-day attacks but are more complex to maintain and can generate higher false positives if not properly tuned.</a:t>
            </a:r>
          </a:p>
          <a:p>
            <a:endParaRPr lang="en-GB" dirty="0"/>
          </a:p>
        </p:txBody>
      </p:sp>
    </p:spTree>
    <p:extLst>
      <p:ext uri="{BB962C8B-B14F-4D97-AF65-F5344CB8AC3E}">
        <p14:creationId xmlns:p14="http://schemas.microsoft.com/office/powerpoint/2010/main" val="3940901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CF8DF-EE5E-2E00-15B0-6E27AE8BA5F8}"/>
              </a:ext>
            </a:extLst>
          </p:cNvPr>
          <p:cNvSpPr>
            <a:spLocks noGrp="1"/>
          </p:cNvSpPr>
          <p:nvPr>
            <p:ph type="title"/>
          </p:nvPr>
        </p:nvSpPr>
        <p:spPr>
          <a:xfrm>
            <a:off x="1005840" y="764373"/>
            <a:ext cx="10500360" cy="844971"/>
          </a:xfrm>
        </p:spPr>
        <p:txBody>
          <a:bodyPr>
            <a:normAutofit fontScale="90000"/>
          </a:bodyPr>
          <a:lstStyle/>
          <a:p>
            <a:pPr algn="l"/>
            <a:r>
              <a:rPr lang="en-GB" b="1" dirty="0"/>
              <a:t>Integration with API Gateways</a:t>
            </a:r>
            <a:br>
              <a:rPr lang="en-GB" b="1" dirty="0"/>
            </a:br>
            <a:endParaRPr lang="en-GB" b="1" dirty="0"/>
          </a:p>
        </p:txBody>
      </p:sp>
      <p:sp>
        <p:nvSpPr>
          <p:cNvPr id="3" name="Content Placeholder 2">
            <a:extLst>
              <a:ext uri="{FF2B5EF4-FFF2-40B4-BE49-F238E27FC236}">
                <a16:creationId xmlns:a16="http://schemas.microsoft.com/office/drawing/2014/main" id="{10999406-350F-A7F3-77BF-BA125CF53266}"/>
              </a:ext>
            </a:extLst>
          </p:cNvPr>
          <p:cNvSpPr>
            <a:spLocks noGrp="1"/>
          </p:cNvSpPr>
          <p:nvPr>
            <p:ph idx="1"/>
          </p:nvPr>
        </p:nvSpPr>
        <p:spPr/>
        <p:txBody>
          <a:bodyPr/>
          <a:lstStyle/>
          <a:p>
            <a:pPr>
              <a:buFont typeface="Arial" panose="020B0604020202020204" pitchFamily="34" charset="0"/>
              <a:buChar char="•"/>
            </a:pPr>
            <a:r>
              <a:rPr lang="en-GB" dirty="0"/>
              <a:t>WAFs can be deployed alongside API gateways to enhance security.</a:t>
            </a:r>
          </a:p>
          <a:p>
            <a:pPr marL="0" indent="0">
              <a:buNone/>
            </a:pPr>
            <a:endParaRPr lang="en-GB" dirty="0"/>
          </a:p>
          <a:p>
            <a:pPr>
              <a:buFont typeface="Arial" panose="020B0604020202020204" pitchFamily="34" charset="0"/>
              <a:buChar char="•"/>
            </a:pPr>
            <a:r>
              <a:rPr lang="en-GB" dirty="0"/>
              <a:t> While the gateway manages traffic and applies rate limits, the WAF filters incoming requests for malicious content. </a:t>
            </a:r>
          </a:p>
          <a:p>
            <a:pPr marL="0" indent="0">
              <a:buNone/>
            </a:pPr>
            <a:endParaRPr lang="en-GB" dirty="0"/>
          </a:p>
          <a:p>
            <a:pPr>
              <a:buFont typeface="Arial" panose="020B0604020202020204" pitchFamily="34" charset="0"/>
              <a:buChar char="•"/>
            </a:pPr>
            <a:r>
              <a:rPr lang="en-GB" dirty="0"/>
              <a:t>This combination provides comprehensive protection by addressing both traffic management and deep packet inspection.</a:t>
            </a:r>
          </a:p>
          <a:p>
            <a:endParaRPr lang="en-GB" dirty="0"/>
          </a:p>
        </p:txBody>
      </p:sp>
    </p:spTree>
    <p:extLst>
      <p:ext uri="{BB962C8B-B14F-4D97-AF65-F5344CB8AC3E}">
        <p14:creationId xmlns:p14="http://schemas.microsoft.com/office/powerpoint/2010/main" val="38451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7919F-72BE-67BA-B4A5-47CEF3514C12}"/>
              </a:ext>
            </a:extLst>
          </p:cNvPr>
          <p:cNvSpPr>
            <a:spLocks noGrp="1"/>
          </p:cNvSpPr>
          <p:nvPr>
            <p:ph type="title"/>
          </p:nvPr>
        </p:nvSpPr>
        <p:spPr>
          <a:xfrm>
            <a:off x="941832" y="764373"/>
            <a:ext cx="10564368" cy="826683"/>
          </a:xfrm>
        </p:spPr>
        <p:txBody>
          <a:bodyPr>
            <a:normAutofit fontScale="90000"/>
          </a:bodyPr>
          <a:lstStyle/>
          <a:p>
            <a:pPr algn="l"/>
            <a:r>
              <a:rPr lang="en-GB" b="1" dirty="0"/>
              <a:t>Examples of WAFs in Action</a:t>
            </a:r>
            <a:br>
              <a:rPr lang="en-GB" b="1" dirty="0"/>
            </a:br>
            <a:endParaRPr lang="en-GB" dirty="0"/>
          </a:p>
        </p:txBody>
      </p:sp>
      <p:sp>
        <p:nvSpPr>
          <p:cNvPr id="3" name="Content Placeholder 2">
            <a:extLst>
              <a:ext uri="{FF2B5EF4-FFF2-40B4-BE49-F238E27FC236}">
                <a16:creationId xmlns:a16="http://schemas.microsoft.com/office/drawing/2014/main" id="{F12695A3-C7F8-C915-B356-A9869647854B}"/>
              </a:ext>
            </a:extLst>
          </p:cNvPr>
          <p:cNvSpPr>
            <a:spLocks noGrp="1"/>
          </p:cNvSpPr>
          <p:nvPr>
            <p:ph idx="1"/>
          </p:nvPr>
        </p:nvSpPr>
        <p:spPr/>
        <p:txBody>
          <a:bodyPr/>
          <a:lstStyle/>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ModSecurity:</a:t>
            </a:r>
          </a:p>
          <a:p>
            <a:pPr marL="0" indent="0">
              <a:buNone/>
            </a:pPr>
            <a:endParaRPr lang="en-GB" b="1" dirty="0">
              <a:latin typeface="Times New Roman" panose="02020603050405020304" pitchFamily="18" charset="0"/>
              <a:cs typeface="Times New Roman" panose="02020603050405020304" pitchFamily="18" charset="0"/>
            </a:endParaRPr>
          </a:p>
          <a:p>
            <a:pPr marL="0" indent="0">
              <a:buNone/>
            </a:pPr>
            <a:r>
              <a:rPr lang="en-GB" dirty="0"/>
              <a:t> Often used with API gateways like Nginx, ModSecurity effectively blocks SQLi and XSS attacks by filtering and monitoring HTTP requests.</a:t>
            </a:r>
          </a:p>
          <a:p>
            <a:pPr>
              <a:buFont typeface="Arial" panose="020B0604020202020204" pitchFamily="34" charset="0"/>
              <a:buChar char="•"/>
            </a:pPr>
            <a:endParaRPr lang="en-GB" dirty="0"/>
          </a:p>
          <a:p>
            <a:r>
              <a:rPr lang="en-GB" b="1" dirty="0">
                <a:latin typeface="Times New Roman" panose="02020603050405020304" pitchFamily="18" charset="0"/>
                <a:cs typeface="Times New Roman" panose="02020603050405020304" pitchFamily="18" charset="0"/>
              </a:rPr>
              <a:t>Cloudflare WAF:</a:t>
            </a:r>
          </a:p>
          <a:p>
            <a:pPr marL="0" indent="0">
              <a:buNone/>
            </a:pPr>
            <a:endParaRPr lang="en-GB" dirty="0"/>
          </a:p>
          <a:p>
            <a:pPr marL="0" indent="0">
              <a:buNone/>
            </a:pPr>
            <a:r>
              <a:rPr lang="en-GB" dirty="0"/>
              <a:t> Integrated with Cloudflare’s CDN, this WAF has mitigated numerous large-scale DDoS attacks, protecting APIs from overwhelming traffic and malicious requests by using both rule-based and machine learning techniques</a:t>
            </a:r>
          </a:p>
          <a:p>
            <a:endParaRPr lang="en-GB" dirty="0"/>
          </a:p>
        </p:txBody>
      </p:sp>
    </p:spTree>
    <p:extLst>
      <p:ext uri="{BB962C8B-B14F-4D97-AF65-F5344CB8AC3E}">
        <p14:creationId xmlns:p14="http://schemas.microsoft.com/office/powerpoint/2010/main" val="2234025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44C3E-3463-8143-3444-D1E99F5AC389}"/>
              </a:ext>
            </a:extLst>
          </p:cNvPr>
          <p:cNvSpPr>
            <a:spLocks noGrp="1"/>
          </p:cNvSpPr>
          <p:nvPr>
            <p:ph type="title"/>
          </p:nvPr>
        </p:nvSpPr>
        <p:spPr>
          <a:xfrm>
            <a:off x="685800" y="457201"/>
            <a:ext cx="10820400" cy="475487"/>
          </a:xfrm>
        </p:spPr>
        <p:txBody>
          <a:bodyPr>
            <a:normAutofit fontScale="90000"/>
          </a:bodyPr>
          <a:lstStyle/>
          <a:p>
            <a:pPr algn="l"/>
            <a:r>
              <a:rPr lang="en-GB" dirty="0"/>
              <a:t>DevSecOps Practices</a:t>
            </a:r>
          </a:p>
        </p:txBody>
      </p:sp>
      <p:sp>
        <p:nvSpPr>
          <p:cNvPr id="4" name="Rectangle 1">
            <a:extLst>
              <a:ext uri="{FF2B5EF4-FFF2-40B4-BE49-F238E27FC236}">
                <a16:creationId xmlns:a16="http://schemas.microsoft.com/office/drawing/2014/main" id="{EED5B152-61E3-42D2-5C4D-3084E78AFBCB}"/>
              </a:ext>
            </a:extLst>
          </p:cNvPr>
          <p:cNvSpPr>
            <a:spLocks noGrp="1" noChangeArrowheads="1"/>
          </p:cNvSpPr>
          <p:nvPr>
            <p:ph idx="1"/>
          </p:nvPr>
        </p:nvSpPr>
        <p:spPr bwMode="auto">
          <a:xfrm>
            <a:off x="118872" y="1107854"/>
            <a:ext cx="12073128" cy="6191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GB"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DevSecOps integrates security into every stage of the development process,</a:t>
            </a:r>
          </a:p>
          <a:p>
            <a:pPr marL="0" marR="0" lvl="0" indent="0" algn="l" defTabSz="914400" rtl="0" eaLnBrk="0" fontAlgn="base" latinLnBrk="0" hangingPunct="0">
              <a:lnSpc>
                <a:spcPct val="100000"/>
              </a:lnSpc>
              <a:spcBef>
                <a:spcPct val="0"/>
              </a:spcBef>
              <a:spcAft>
                <a:spcPct val="0"/>
              </a:spcAft>
              <a:buClrTx/>
              <a:buSzTx/>
              <a:buNone/>
              <a:tabLst/>
            </a:pPr>
            <a:r>
              <a:rPr kumimoji="0" lang="en-GB"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shifting security considerations to the left from the design phase through deployment. </a:t>
            </a:r>
          </a:p>
          <a:p>
            <a:pPr marL="0" marR="0" lvl="0" indent="0" algn="l" defTabSz="914400" rtl="0" eaLnBrk="0" fontAlgn="base" latinLnBrk="0" hangingPunct="0">
              <a:lnSpc>
                <a:spcPct val="100000"/>
              </a:lnSpc>
              <a:spcBef>
                <a:spcPct val="0"/>
              </a:spcBef>
              <a:spcAft>
                <a:spcPct val="0"/>
              </a:spcAft>
              <a:buClrTx/>
              <a:buSzTx/>
              <a:buNone/>
              <a:tabLst/>
            </a:pPr>
            <a:endParaRPr kumimoji="0" lang="en-GB"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GB"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approach embeds security checks and assessments throughout the CI/CD pipeline,</a:t>
            </a:r>
          </a:p>
          <a:p>
            <a:pPr marL="0" marR="0" lvl="0" indent="0" algn="l" defTabSz="914400" rtl="0" eaLnBrk="0" fontAlgn="base" latinLnBrk="0" hangingPunct="0">
              <a:lnSpc>
                <a:spcPct val="100000"/>
              </a:lnSpc>
              <a:spcBef>
                <a:spcPct val="0"/>
              </a:spcBef>
              <a:spcAft>
                <a:spcPct val="0"/>
              </a:spcAft>
              <a:buClrTx/>
              <a:buSzTx/>
              <a:buNone/>
              <a:tabLst/>
            </a:pPr>
            <a:r>
              <a:rPr kumimoji="0" lang="en-GB"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reducing vulnerabilities early on and fostering a culture of continuous security </a:t>
            </a:r>
          </a:p>
          <a:p>
            <a:pPr marL="0" marR="0" lvl="0" indent="0" algn="l" defTabSz="914400" rtl="0" eaLnBrk="0" fontAlgn="base" latinLnBrk="0" hangingPunct="0">
              <a:lnSpc>
                <a:spcPct val="100000"/>
              </a:lnSpc>
              <a:spcBef>
                <a:spcPct val="0"/>
              </a:spcBef>
              <a:spcAft>
                <a:spcPct val="0"/>
              </a:spcAft>
              <a:buClrTx/>
              <a:buSzTx/>
              <a:buNone/>
              <a:tabLst/>
            </a:pPr>
            <a:r>
              <a:rPr kumimoji="0" lang="en-GB"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improvement within development teams .</a:t>
            </a:r>
          </a:p>
          <a:p>
            <a:pPr marL="0" marR="0" lvl="0" indent="0" algn="l" defTabSz="914400" rtl="0" eaLnBrk="0" fontAlgn="base" latinLnBrk="0" hangingPunct="0">
              <a:lnSpc>
                <a:spcPct val="100000"/>
              </a:lnSpc>
              <a:spcBef>
                <a:spcPct val="0"/>
              </a:spcBef>
              <a:spcAft>
                <a:spcPct val="0"/>
              </a:spcAft>
              <a:buClrTx/>
              <a:buSzTx/>
              <a:buNone/>
              <a:tabLst/>
            </a:pPr>
            <a:endParaRPr lang="en-GB" altLang="en-US" sz="2000" dirty="0">
              <a:latin typeface="Times New Roman" panose="02020603050405020304" pitchFamily="18" charset="0"/>
              <a:cs typeface="Times New Roman" panose="02020603050405020304" pitchFamily="18" charset="0"/>
            </a:endParaRPr>
          </a:p>
          <a:p>
            <a:pPr marL="0" indent="0">
              <a:buNone/>
            </a:pPr>
            <a:r>
              <a:rPr lang="en-GB" sz="2000" b="1" dirty="0">
                <a:latin typeface="Times New Roman" panose="02020603050405020304" pitchFamily="18" charset="0"/>
                <a:cs typeface="Times New Roman" panose="02020603050405020304" pitchFamily="18" charset="0"/>
              </a:rPr>
              <a:t>Automated Security Testing</a:t>
            </a:r>
          </a:p>
          <a:p>
            <a:pPr marL="0" indent="0">
              <a:buNone/>
            </a:pPr>
            <a:endParaRPr lang="en-GB" sz="2000" b="1" dirty="0">
              <a:latin typeface="Times New Roman" panose="02020603050405020304" pitchFamily="18" charset="0"/>
              <a:cs typeface="Times New Roman" panose="02020603050405020304" pitchFamily="18" charset="0"/>
            </a:endParaRPr>
          </a:p>
          <a:p>
            <a:pPr marL="0" indent="0">
              <a:buNone/>
            </a:pPr>
            <a:r>
              <a:rPr lang="en-GB" sz="2000" dirty="0">
                <a:latin typeface="Times New Roman" panose="02020603050405020304" pitchFamily="18" charset="0"/>
                <a:cs typeface="Times New Roman" panose="02020603050405020304" pitchFamily="18" charset="0"/>
              </a:rPr>
              <a:t>Automated security testing includes tools like</a:t>
            </a:r>
            <a:r>
              <a:rPr lang="en-GB" sz="2000" b="1" dirty="0">
                <a:latin typeface="Times New Roman" panose="02020603050405020304" pitchFamily="18" charset="0"/>
                <a:cs typeface="Times New Roman" panose="02020603050405020304" pitchFamily="18" charset="0"/>
              </a:rPr>
              <a:t> Static Application Security Testing (SAST</a:t>
            </a:r>
            <a:r>
              <a:rPr lang="en-GB" sz="2000" dirty="0">
                <a:latin typeface="Times New Roman" panose="02020603050405020304" pitchFamily="18" charset="0"/>
                <a:cs typeface="Times New Roman" panose="02020603050405020304" pitchFamily="18" charset="0"/>
              </a:rPr>
              <a:t>) and </a:t>
            </a:r>
          </a:p>
          <a:p>
            <a:pPr marL="0" indent="0">
              <a:buNone/>
            </a:pPr>
            <a:r>
              <a:rPr lang="en-GB" sz="2000" b="1" dirty="0">
                <a:latin typeface="Times New Roman" panose="02020603050405020304" pitchFamily="18" charset="0"/>
                <a:cs typeface="Times New Roman" panose="02020603050405020304" pitchFamily="18" charset="0"/>
              </a:rPr>
              <a:t>Dynamic Application Security Testing (DAST).</a:t>
            </a:r>
          </a:p>
          <a:p>
            <a:pPr marL="0" indent="0">
              <a:buNone/>
            </a:pPr>
            <a:endParaRPr lang="en-GB" sz="2000" b="1" dirty="0">
              <a:latin typeface="Times New Roman" panose="02020603050405020304" pitchFamily="18" charset="0"/>
              <a:cs typeface="Times New Roman" panose="02020603050405020304" pitchFamily="18" charset="0"/>
            </a:endParaRPr>
          </a:p>
          <a:p>
            <a:pPr marL="0" indent="0">
              <a:buNone/>
            </a:pPr>
            <a:r>
              <a:rPr lang="en-GB" sz="2000" dirty="0">
                <a:latin typeface="Times New Roman" panose="02020603050405020304" pitchFamily="18" charset="0"/>
                <a:cs typeface="Times New Roman" panose="02020603050405020304" pitchFamily="18" charset="0"/>
              </a:rPr>
              <a:t> SAST analyzes code for vulnerabilities before it’s run, while DAST tests the application during execution to find runtime flaws. </a:t>
            </a:r>
          </a:p>
          <a:p>
            <a:pPr marL="0" indent="0">
              <a:buNone/>
            </a:pPr>
            <a:r>
              <a:rPr lang="en-GB" sz="2000" dirty="0">
                <a:latin typeface="Times New Roman" panose="02020603050405020304" pitchFamily="18" charset="0"/>
                <a:cs typeface="Times New Roman" panose="02020603050405020304" pitchFamily="18" charset="0"/>
              </a:rPr>
              <a:t>These tools help identify security issues early in the development lifecycle, allowing teams to address vulnerabilities before they reach production .</a:t>
            </a:r>
          </a:p>
          <a:p>
            <a:pPr marL="0" marR="0" lvl="0" indent="0" algn="l" defTabSz="914400" rtl="0" eaLnBrk="0" fontAlgn="base" latinLnBrk="0" hangingPunct="0">
              <a:lnSpc>
                <a:spcPct val="100000"/>
              </a:lnSpc>
              <a:spcBef>
                <a:spcPct val="0"/>
              </a:spcBef>
              <a:spcAft>
                <a:spcPct val="0"/>
              </a:spcAft>
              <a:buClrTx/>
              <a:buSzTx/>
              <a:buNone/>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251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CF7C52-63AC-B4E8-B767-25358F602699}"/>
              </a:ext>
            </a:extLst>
          </p:cNvPr>
          <p:cNvSpPr>
            <a:spLocks noGrp="1"/>
          </p:cNvSpPr>
          <p:nvPr>
            <p:ph idx="1"/>
          </p:nvPr>
        </p:nvSpPr>
        <p:spPr>
          <a:xfrm>
            <a:off x="210312" y="429768"/>
            <a:ext cx="11676888" cy="6153912"/>
          </a:xfrm>
        </p:spPr>
        <p:txBody>
          <a:bodyPr>
            <a:normAutofit lnSpcReduction="10000"/>
          </a:bodyPr>
          <a:lstStyle/>
          <a:p>
            <a:pPr marL="0" indent="0">
              <a:buNone/>
            </a:pPr>
            <a:r>
              <a:rPr lang="en-GB" sz="2400" b="1" dirty="0">
                <a:latin typeface="Times New Roman" panose="02020603050405020304" pitchFamily="18" charset="0"/>
                <a:cs typeface="Times New Roman" panose="02020603050405020304" pitchFamily="18" charset="0"/>
              </a:rPr>
              <a:t>Continuous Monitoring</a:t>
            </a:r>
          </a:p>
          <a:p>
            <a:r>
              <a:rPr lang="en-GB" sz="2400" dirty="0">
                <a:latin typeface="Times New Roman" panose="02020603050405020304" pitchFamily="18" charset="0"/>
                <a:cs typeface="Times New Roman" panose="02020603050405020304" pitchFamily="18" charset="0"/>
              </a:rPr>
              <a:t>Continuous monitoring involves real-time tracking of API </a:t>
            </a:r>
            <a:r>
              <a:rPr lang="en-GB" sz="2400" dirty="0" err="1">
                <a:latin typeface="Times New Roman" panose="02020603050405020304" pitchFamily="18" charset="0"/>
                <a:cs typeface="Times New Roman" panose="02020603050405020304" pitchFamily="18" charset="0"/>
              </a:rPr>
              <a:t>behavior</a:t>
            </a:r>
            <a:r>
              <a:rPr lang="en-GB" sz="2400" dirty="0">
                <a:latin typeface="Times New Roman" panose="02020603050405020304" pitchFamily="18" charset="0"/>
                <a:cs typeface="Times New Roman" panose="02020603050405020304" pitchFamily="18" charset="0"/>
              </a:rPr>
              <a:t> to detect and respond to security threats as they arise. Tools like Prometheus, Grafana, and ELK Stack enable developers to visualize and analyze API performance, detect anomalies, and respond to incidents swiftly, ensuring the continuous security and availability of services .</a:t>
            </a:r>
          </a:p>
          <a:p>
            <a:endParaRPr lang="en-GB" sz="2400" dirty="0">
              <a:latin typeface="Times New Roman" panose="02020603050405020304" pitchFamily="18" charset="0"/>
              <a:cs typeface="Times New Roman" panose="02020603050405020304" pitchFamily="18" charset="0"/>
            </a:endParaRPr>
          </a:p>
          <a:p>
            <a:pPr marL="0" indent="0">
              <a:buNone/>
            </a:pPr>
            <a:r>
              <a:rPr lang="en-GB" sz="2400" b="1" dirty="0">
                <a:latin typeface="Times New Roman" panose="02020603050405020304" pitchFamily="18" charset="0"/>
                <a:cs typeface="Times New Roman" panose="02020603050405020304" pitchFamily="18" charset="0"/>
              </a:rPr>
              <a:t>Details: Case Studies of DevSecOps in Action</a:t>
            </a:r>
          </a:p>
          <a:p>
            <a:pPr marL="0" indent="0">
              <a:buNone/>
            </a:pPr>
            <a:endParaRPr lang="en-GB" sz="2400" b="1"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One case study highlights the implementation of DevSecOps in a RESTful User Management API, utilizing tools like JWT-based authentication, RBAC for authorization, audit logging, and TLS encryption.</a:t>
            </a:r>
          </a:p>
          <a:p>
            <a:r>
              <a:rPr lang="en-GB" sz="2400" dirty="0">
                <a:latin typeface="Times New Roman" panose="02020603050405020304" pitchFamily="18" charset="0"/>
                <a:cs typeface="Times New Roman" panose="02020603050405020304" pitchFamily="18" charset="0"/>
              </a:rPr>
              <a:t> This approach ensured secure user management, minimized vulnerabilities, and provided a robust framework for API security .</a:t>
            </a:r>
          </a:p>
          <a:p>
            <a:r>
              <a:rPr lang="en-GB" sz="2400" dirty="0">
                <a:latin typeface="Times New Roman" panose="02020603050405020304" pitchFamily="18" charset="0"/>
                <a:cs typeface="Times New Roman" panose="02020603050405020304" pitchFamily="18" charset="0"/>
              </a:rPr>
              <a:t>These practices illustrate the effectiveness of integrating security into development, using automated tools, and maintaining vigilance through continuous monitoring to enhance API security.</a:t>
            </a:r>
          </a:p>
          <a:p>
            <a:endParaRPr lang="en-GB" dirty="0"/>
          </a:p>
        </p:txBody>
      </p:sp>
    </p:spTree>
    <p:extLst>
      <p:ext uri="{BB962C8B-B14F-4D97-AF65-F5344CB8AC3E}">
        <p14:creationId xmlns:p14="http://schemas.microsoft.com/office/powerpoint/2010/main" val="1281368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A258B-E5CF-8B62-FAB4-80080C872FF8}"/>
              </a:ext>
            </a:extLst>
          </p:cNvPr>
          <p:cNvSpPr>
            <a:spLocks noGrp="1"/>
          </p:cNvSpPr>
          <p:nvPr>
            <p:ph type="title"/>
          </p:nvPr>
        </p:nvSpPr>
        <p:spPr>
          <a:xfrm>
            <a:off x="384048" y="764373"/>
            <a:ext cx="11122152" cy="1293028"/>
          </a:xfrm>
        </p:spPr>
        <p:txBody>
          <a:bodyPr/>
          <a:lstStyle/>
          <a:p>
            <a:r>
              <a:rPr lang="en-GB" dirty="0"/>
              <a:t>Case Study 1: Implementing API Security</a:t>
            </a:r>
          </a:p>
        </p:txBody>
      </p:sp>
      <p:sp>
        <p:nvSpPr>
          <p:cNvPr id="4" name="Rectangle 1">
            <a:extLst>
              <a:ext uri="{FF2B5EF4-FFF2-40B4-BE49-F238E27FC236}">
                <a16:creationId xmlns:a16="http://schemas.microsoft.com/office/drawing/2014/main" id="{DD1D5D9C-A6C3-5C2C-7E5C-C4F4A779FD8D}"/>
              </a:ext>
            </a:extLst>
          </p:cNvPr>
          <p:cNvSpPr>
            <a:spLocks noGrp="1" noChangeArrowheads="1"/>
          </p:cNvSpPr>
          <p:nvPr>
            <p:ph idx="1"/>
          </p:nvPr>
        </p:nvSpPr>
        <p:spPr bwMode="auto">
          <a:xfrm>
            <a:off x="685800" y="2221468"/>
            <a:ext cx="1093622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Scenario</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Describe a case study where a RESTful User Management API was secured using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JWT-based authentication and TLS encryption.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Challenges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Discuss issues like managing token expiry and configuring access controls.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Solutions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Explain the implementation of RBAC and audit logging to address these challenges.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Details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Use visuals like diagrams or flowcharts to illustrate the security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measures implemented in this case study. </a:t>
            </a:r>
          </a:p>
        </p:txBody>
      </p:sp>
    </p:spTree>
    <p:extLst>
      <p:ext uri="{BB962C8B-B14F-4D97-AF65-F5344CB8AC3E}">
        <p14:creationId xmlns:p14="http://schemas.microsoft.com/office/powerpoint/2010/main" val="17607615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BC49D32-CA44-A640-91C4-B670E957BC2E}"/>
              </a:ext>
            </a:extLst>
          </p:cNvPr>
          <p:cNvPicPr>
            <a:picLocks noGrp="1" noChangeAspect="1"/>
          </p:cNvPicPr>
          <p:nvPr>
            <p:ph idx="1"/>
          </p:nvPr>
        </p:nvPicPr>
        <p:blipFill>
          <a:blip r:embed="rId2">
            <a:alphaModFix amt="98000"/>
            <a:extLst>
              <a:ext uri="{BEBA8EAE-BF5A-486C-A8C5-ECC9F3942E4B}">
                <a14:imgProps xmlns:a14="http://schemas.microsoft.com/office/drawing/2010/main">
                  <a14:imgLayer r:embed="rId3">
                    <a14:imgEffect>
                      <a14:colorTemperature colorTemp="11200"/>
                    </a14:imgEffect>
                  </a14:imgLayer>
                </a14:imgProps>
              </a:ext>
            </a:extLst>
          </a:blip>
          <a:stretch>
            <a:fillRect/>
          </a:stretch>
        </p:blipFill>
        <p:spPr>
          <a:xfrm>
            <a:off x="1117600" y="955041"/>
            <a:ext cx="10180320" cy="52631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66773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43613-2CFD-8403-0A21-E0C6812DD9CC}"/>
              </a:ext>
            </a:extLst>
          </p:cNvPr>
          <p:cNvSpPr>
            <a:spLocks noGrp="1"/>
          </p:cNvSpPr>
          <p:nvPr>
            <p:ph type="title"/>
          </p:nvPr>
        </p:nvSpPr>
        <p:spPr>
          <a:xfrm>
            <a:off x="801757" y="169642"/>
            <a:ext cx="10139447" cy="715022"/>
          </a:xfrm>
        </p:spPr>
        <p:txBody>
          <a:bodyPr/>
          <a:lstStyle/>
          <a:p>
            <a:pPr algn="l"/>
            <a:r>
              <a:rPr lang="en-GB" dirty="0"/>
              <a:t>INTRODUCTION</a:t>
            </a:r>
          </a:p>
        </p:txBody>
      </p:sp>
      <p:sp>
        <p:nvSpPr>
          <p:cNvPr id="4" name="Rectangle 1">
            <a:extLst>
              <a:ext uri="{FF2B5EF4-FFF2-40B4-BE49-F238E27FC236}">
                <a16:creationId xmlns:a16="http://schemas.microsoft.com/office/drawing/2014/main" id="{96748BE2-9A50-599B-4FDD-1EFFCDCADC46}"/>
              </a:ext>
            </a:extLst>
          </p:cNvPr>
          <p:cNvSpPr>
            <a:spLocks noGrp="1" noChangeArrowheads="1"/>
          </p:cNvSpPr>
          <p:nvPr>
            <p:ph idx="1"/>
          </p:nvPr>
        </p:nvSpPr>
        <p:spPr bwMode="auto">
          <a:xfrm>
            <a:off x="685800" y="-369337"/>
            <a:ext cx="10747917" cy="7890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endParaRPr lang="en-GB" sz="16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endParaRPr lang="en-GB" sz="16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endParaRPr lang="en-GB" sz="16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endParaRPr lang="en-GB" sz="16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endParaRPr lang="en-GB" sz="16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endParaRPr lang="en-GB" sz="16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endParaRPr lang="en-GB" sz="24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endParaRPr lang="en-GB" sz="24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GB" sz="2400" dirty="0">
                <a:latin typeface="Times New Roman" panose="02020603050405020304" pitchFamily="18" charset="0"/>
                <a:cs typeface="Times New Roman" panose="02020603050405020304" pitchFamily="18" charset="0"/>
              </a:rPr>
              <a:t>APIs (Application Programming Interfaces), particularly RESTful APIs, are vital to modern software systems, enabling seamless communication and  data exchange between applications, devices, and services. </a:t>
            </a:r>
          </a:p>
          <a:p>
            <a:pPr marL="0" marR="0" lvl="0" indent="0" algn="l" defTabSz="914400" rtl="0" eaLnBrk="0" fontAlgn="base" latinLnBrk="0" hangingPunct="0">
              <a:lnSpc>
                <a:spcPct val="100000"/>
              </a:lnSpc>
              <a:spcBef>
                <a:spcPct val="0"/>
              </a:spcBef>
              <a:spcAft>
                <a:spcPct val="0"/>
              </a:spcAft>
              <a:buClrTx/>
              <a:buSzTx/>
              <a:buNone/>
              <a:tabLst/>
            </a:pPr>
            <a:endParaRPr lang="en-GB"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GB" sz="24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GB" sz="2400" dirty="0">
                <a:latin typeface="Times New Roman" panose="02020603050405020304" pitchFamily="18" charset="0"/>
                <a:cs typeface="Times New Roman" panose="02020603050405020304" pitchFamily="18" charset="0"/>
              </a:rPr>
              <a:t>They are foundational to mobile apps, cloud services, IoT devices, and microservices, driving integration, operational efficiency, and innovation.</a:t>
            </a:r>
          </a:p>
          <a:p>
            <a:pPr marL="0" marR="0" lvl="0" indent="0" algn="l" defTabSz="914400" rtl="0" eaLnBrk="0" fontAlgn="base" latinLnBrk="0" hangingPunct="0">
              <a:lnSpc>
                <a:spcPct val="100000"/>
              </a:lnSpc>
              <a:spcBef>
                <a:spcPct val="0"/>
              </a:spcBef>
              <a:spcAft>
                <a:spcPct val="0"/>
              </a:spcAft>
              <a:buClrTx/>
              <a:buSzTx/>
              <a:buNone/>
              <a:tabLst/>
            </a:pPr>
            <a:endParaRPr lang="en-GB" sz="24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GB" sz="2400" dirty="0">
                <a:latin typeface="Times New Roman" panose="02020603050405020304" pitchFamily="18" charset="0"/>
                <a:cs typeface="Times New Roman" panose="02020603050405020304" pitchFamily="18" charset="0"/>
              </a:rPr>
              <a:t> However, the growing reliance on APIs also introduces significant security risks, making it essential to implement proactive measures to  protect sensitive data and ensure system integrity.</a:t>
            </a:r>
          </a:p>
          <a:p>
            <a:pPr marL="0" marR="0" lvl="0" indent="0" algn="l" defTabSz="914400" rtl="0" eaLnBrk="0" fontAlgn="base" latinLnBrk="0" hangingPunct="0">
              <a:lnSpc>
                <a:spcPct val="100000"/>
              </a:lnSpc>
              <a:spcBef>
                <a:spcPct val="0"/>
              </a:spcBef>
              <a:spcAft>
                <a:spcPct val="0"/>
              </a:spcAft>
              <a:buClrTx/>
              <a:buSzTx/>
              <a:buNone/>
              <a:tabLst/>
            </a:pPr>
            <a:endParaRPr kumimoji="0" lang="en-GB"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r>
              <a:rPr lang="en-GB" sz="1600" b="1" dirty="0">
                <a:solidFill>
                  <a:srgbClr val="FF0000"/>
                </a:solidFill>
                <a:latin typeface="Times New Roman" panose="02020603050405020304" pitchFamily="18" charset="0"/>
                <a:cs typeface="Times New Roman" panose="02020603050405020304" pitchFamily="18" charset="0"/>
              </a:rPr>
              <a:t>  </a:t>
            </a:r>
            <a:endParaRPr kumimoji="0" lang="en-GB"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GB" altLang="en-US" sz="1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GB"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GB" altLang="en-US" sz="1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87707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50C27-D577-178C-0E74-33A6A4C03F67}"/>
              </a:ext>
            </a:extLst>
          </p:cNvPr>
          <p:cNvSpPr>
            <a:spLocks noGrp="1"/>
          </p:cNvSpPr>
          <p:nvPr>
            <p:ph type="title"/>
          </p:nvPr>
        </p:nvSpPr>
        <p:spPr>
          <a:xfrm>
            <a:off x="1746504" y="764373"/>
            <a:ext cx="9759696" cy="1293028"/>
          </a:xfrm>
        </p:spPr>
        <p:txBody>
          <a:bodyPr>
            <a:normAutofit fontScale="90000"/>
          </a:bodyPr>
          <a:lstStyle/>
          <a:p>
            <a:r>
              <a:rPr lang="en-GB" b="1" dirty="0"/>
              <a:t>Case Study 2: API Gateway Evaluation</a:t>
            </a:r>
            <a:br>
              <a:rPr lang="en-GB" b="1" dirty="0"/>
            </a:br>
            <a:endParaRPr lang="en-GB" dirty="0"/>
          </a:p>
        </p:txBody>
      </p:sp>
      <p:sp>
        <p:nvSpPr>
          <p:cNvPr id="3" name="Content Placeholder 2">
            <a:extLst>
              <a:ext uri="{FF2B5EF4-FFF2-40B4-BE49-F238E27FC236}">
                <a16:creationId xmlns:a16="http://schemas.microsoft.com/office/drawing/2014/main" id="{51F02C7F-AA95-B8E6-24E2-18C7A269FEC8}"/>
              </a:ext>
            </a:extLst>
          </p:cNvPr>
          <p:cNvSpPr>
            <a:spLocks noGrp="1"/>
          </p:cNvSpPr>
          <p:nvPr>
            <p:ph idx="1"/>
          </p:nvPr>
        </p:nvSpPr>
        <p:spPr/>
        <p:txBody>
          <a:bodyPr>
            <a:normAutofit fontScale="92500"/>
          </a:bodyPr>
          <a:lstStyle/>
          <a:p>
            <a:r>
              <a:rPr lang="en-GB" b="1" dirty="0"/>
              <a:t>Tools Compared</a:t>
            </a:r>
            <a:r>
              <a:rPr lang="en-GB" dirty="0"/>
              <a:t>: </a:t>
            </a:r>
          </a:p>
          <a:p>
            <a:pPr marL="0" indent="0">
              <a:buNone/>
            </a:pPr>
            <a:r>
              <a:rPr lang="en-GB" dirty="0"/>
              <a:t>Detail the evaluation of API gateways like Kong, Apigee, and AWS API Gateway based on performance, security features, and scalability.</a:t>
            </a:r>
          </a:p>
          <a:p>
            <a:pPr>
              <a:buFont typeface="Arial" panose="020B0604020202020204" pitchFamily="34" charset="0"/>
              <a:buChar char="•"/>
            </a:pPr>
            <a:r>
              <a:rPr lang="en-GB" b="1" dirty="0"/>
              <a:t>Criteria</a:t>
            </a:r>
            <a:r>
              <a:rPr lang="en-GB" dirty="0"/>
              <a:t>: </a:t>
            </a:r>
          </a:p>
          <a:p>
            <a:pPr marL="0" indent="0">
              <a:buNone/>
            </a:pPr>
            <a:r>
              <a:rPr lang="en-GB" dirty="0"/>
              <a:t>Discuss the key factors considered in the evaluation, such as integration capabilities and ease of use.</a:t>
            </a:r>
          </a:p>
          <a:p>
            <a:pPr>
              <a:buFont typeface="Arial" panose="020B0604020202020204" pitchFamily="34" charset="0"/>
              <a:buChar char="•"/>
            </a:pPr>
            <a:r>
              <a:rPr lang="en-GB" b="1" dirty="0"/>
              <a:t>Recommendation</a:t>
            </a:r>
            <a:r>
              <a:rPr lang="en-GB" dirty="0"/>
              <a:t>: </a:t>
            </a:r>
          </a:p>
          <a:p>
            <a:pPr marL="0" indent="0">
              <a:buNone/>
            </a:pPr>
            <a:r>
              <a:rPr lang="en-GB" dirty="0"/>
              <a:t>Provide a recommendation based on the specific needs of the organization, such as choosing Kong for flexibility or AWS API Gateway for seamless AWS integration.</a:t>
            </a:r>
          </a:p>
          <a:p>
            <a:pPr>
              <a:buFont typeface="Arial" panose="020B0604020202020204" pitchFamily="34" charset="0"/>
              <a:buChar char="•"/>
            </a:pPr>
            <a:r>
              <a:rPr lang="en-GB" b="1" dirty="0"/>
              <a:t>Details</a:t>
            </a:r>
            <a:r>
              <a:rPr lang="en-GB" dirty="0"/>
              <a:t>: </a:t>
            </a:r>
          </a:p>
          <a:p>
            <a:pPr marL="0" indent="0">
              <a:buNone/>
            </a:pPr>
            <a:r>
              <a:rPr lang="en-GB" dirty="0"/>
              <a:t>Include data or metrics from the evaluation to support the recommendation.</a:t>
            </a:r>
          </a:p>
          <a:p>
            <a:endParaRPr lang="en-GB" dirty="0"/>
          </a:p>
        </p:txBody>
      </p:sp>
    </p:spTree>
    <p:extLst>
      <p:ext uri="{BB962C8B-B14F-4D97-AF65-F5344CB8AC3E}">
        <p14:creationId xmlns:p14="http://schemas.microsoft.com/office/powerpoint/2010/main" val="2088298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8FBE0-AA23-1BE4-D077-FB1F2171814F}"/>
              </a:ext>
            </a:extLst>
          </p:cNvPr>
          <p:cNvSpPr>
            <a:spLocks noGrp="1"/>
          </p:cNvSpPr>
          <p:nvPr>
            <p:ph type="title"/>
          </p:nvPr>
        </p:nvSpPr>
        <p:spPr/>
        <p:txBody>
          <a:bodyPr/>
          <a:lstStyle/>
          <a:p>
            <a:r>
              <a:rPr lang="en-GB" dirty="0"/>
              <a:t>Recommendations</a:t>
            </a:r>
          </a:p>
        </p:txBody>
      </p:sp>
      <p:sp>
        <p:nvSpPr>
          <p:cNvPr id="4" name="Rectangle 1">
            <a:extLst>
              <a:ext uri="{FF2B5EF4-FFF2-40B4-BE49-F238E27FC236}">
                <a16:creationId xmlns:a16="http://schemas.microsoft.com/office/drawing/2014/main" id="{E442ABAA-49D7-CAB5-7147-D88ABADB60A7}"/>
              </a:ext>
            </a:extLst>
          </p:cNvPr>
          <p:cNvSpPr>
            <a:spLocks noGrp="1" noChangeArrowheads="1"/>
          </p:cNvSpPr>
          <p:nvPr>
            <p:ph idx="1"/>
          </p:nvPr>
        </p:nvSpPr>
        <p:spPr bwMode="auto">
          <a:xfrm>
            <a:off x="685800" y="2082969"/>
            <a:ext cx="11264622"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 API Gateways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Recommend the implementation of API gateways to centralize and enforce API security.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Implement DevSecOps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Encourage the adoption of DevSecOps practices to integrate security into the development lifecycle.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Regular Updates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Stress the importance of keeping security practices up to date to address new and emerging threats.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Details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Provide actionable steps for organizations to implement these recommendations in their own environments. </a:t>
            </a:r>
          </a:p>
        </p:txBody>
      </p:sp>
    </p:spTree>
    <p:extLst>
      <p:ext uri="{BB962C8B-B14F-4D97-AF65-F5344CB8AC3E}">
        <p14:creationId xmlns:p14="http://schemas.microsoft.com/office/powerpoint/2010/main" val="1252731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3A824-99F9-99FD-DCB5-F622D035DC92}"/>
              </a:ext>
            </a:extLst>
          </p:cNvPr>
          <p:cNvSpPr>
            <a:spLocks noGrp="1"/>
          </p:cNvSpPr>
          <p:nvPr>
            <p:ph type="title"/>
          </p:nvPr>
        </p:nvSpPr>
        <p:spPr/>
        <p:txBody>
          <a:bodyPr/>
          <a:lstStyle/>
          <a:p>
            <a:r>
              <a:rPr lang="en-GB" dirty="0"/>
              <a:t>Future Research Directions</a:t>
            </a:r>
          </a:p>
        </p:txBody>
      </p:sp>
      <p:sp>
        <p:nvSpPr>
          <p:cNvPr id="4" name="Rectangle 1">
            <a:extLst>
              <a:ext uri="{FF2B5EF4-FFF2-40B4-BE49-F238E27FC236}">
                <a16:creationId xmlns:a16="http://schemas.microsoft.com/office/drawing/2014/main" id="{77D3F6B9-2F79-366C-0C39-265C61BA68FA}"/>
              </a:ext>
            </a:extLst>
          </p:cNvPr>
          <p:cNvSpPr>
            <a:spLocks noGrp="1" noChangeArrowheads="1"/>
          </p:cNvSpPr>
          <p:nvPr>
            <p:ph idx="1"/>
          </p:nvPr>
        </p:nvSpPr>
        <p:spPr bwMode="auto">
          <a:xfrm>
            <a:off x="685800" y="1898304"/>
            <a:ext cx="9982284"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AI and ML in API Security</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Explore the potential for using artificial intelligence and machine learning to predict and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respond to API security threats.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Blockchain for API Security</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Discuss how blockchain technology could be used to create tamper-proof transaction logs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and enforce smart contracts in API ecosystems.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Standardized Frameworks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Advocate for the development of standardized security protocols for APIs to ensure consistency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and interoperability across platforms. </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GB" sz="1400" b="1" dirty="0"/>
              <a:t>Details</a:t>
            </a:r>
            <a:r>
              <a:rPr lang="en-GB" sz="1400" dirty="0"/>
              <a:t>:</a:t>
            </a:r>
          </a:p>
          <a:p>
            <a:pPr marL="0" marR="0" lvl="0" indent="0" algn="l" defTabSz="914400" rtl="0" eaLnBrk="0" fontAlgn="base" latinLnBrk="0" hangingPunct="0">
              <a:lnSpc>
                <a:spcPct val="100000"/>
              </a:lnSpc>
              <a:spcBef>
                <a:spcPct val="0"/>
              </a:spcBef>
              <a:spcAft>
                <a:spcPct val="0"/>
              </a:spcAft>
              <a:buClrTx/>
              <a:buSzTx/>
              <a:buNone/>
              <a:tabLst/>
            </a:pPr>
            <a:r>
              <a:rPr lang="en-GB" sz="1400" dirty="0"/>
              <a:t> Highlight areas where further research is needed, such as the scalability of AI-based security tools or</a:t>
            </a:r>
          </a:p>
          <a:p>
            <a:pPr marL="0" marR="0" lvl="0" indent="0" algn="l" defTabSz="914400" rtl="0" eaLnBrk="0" fontAlgn="base" latinLnBrk="0" hangingPunct="0">
              <a:lnSpc>
                <a:spcPct val="100000"/>
              </a:lnSpc>
              <a:spcBef>
                <a:spcPct val="0"/>
              </a:spcBef>
              <a:spcAft>
                <a:spcPct val="0"/>
              </a:spcAft>
              <a:buClrTx/>
              <a:buSzTx/>
              <a:buNone/>
              <a:tabLst/>
            </a:pPr>
            <a:r>
              <a:rPr lang="en-GB" sz="1400" dirty="0"/>
              <a:t> the integration of blockchain with existing API infrastructures.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4547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32261-5B15-E29B-4BF6-6C453AD9AF88}"/>
              </a:ext>
            </a:extLst>
          </p:cNvPr>
          <p:cNvSpPr>
            <a:spLocks noGrp="1"/>
          </p:cNvSpPr>
          <p:nvPr>
            <p:ph type="title"/>
          </p:nvPr>
        </p:nvSpPr>
        <p:spPr/>
        <p:txBody>
          <a:bodyPr/>
          <a:lstStyle/>
          <a:p>
            <a:r>
              <a:rPr lang="en-GB" dirty="0"/>
              <a:t>Conclusion</a:t>
            </a:r>
          </a:p>
        </p:txBody>
      </p:sp>
      <p:sp>
        <p:nvSpPr>
          <p:cNvPr id="4" name="Rectangle 1">
            <a:extLst>
              <a:ext uri="{FF2B5EF4-FFF2-40B4-BE49-F238E27FC236}">
                <a16:creationId xmlns:a16="http://schemas.microsoft.com/office/drawing/2014/main" id="{0BBFBC95-D126-C695-63E1-CB388176BED7}"/>
              </a:ext>
            </a:extLst>
          </p:cNvPr>
          <p:cNvSpPr>
            <a:spLocks noGrp="1" noChangeArrowheads="1"/>
          </p:cNvSpPr>
          <p:nvPr>
            <p:ph idx="1"/>
          </p:nvPr>
        </p:nvSpPr>
        <p:spPr bwMode="auto">
          <a:xfrm>
            <a:off x="685800" y="2221468"/>
            <a:ext cx="8327921"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Summary</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Recap the key points discussed, emphasizing the importance of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API security in protecting modern digital ecosystems.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Call to Action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Encourage the audience to adopt the recommended tools and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practices to enhance the security of their APIs.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Details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End with a strong closing statement that reinforces the significance of proactive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API security in today's interconnected world. </a:t>
            </a:r>
          </a:p>
        </p:txBody>
      </p:sp>
    </p:spTree>
    <p:extLst>
      <p:ext uri="{BB962C8B-B14F-4D97-AF65-F5344CB8AC3E}">
        <p14:creationId xmlns:p14="http://schemas.microsoft.com/office/powerpoint/2010/main" val="42406822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65226-120C-D6CE-14A5-2D8CB9EA3E7F}"/>
              </a:ext>
            </a:extLst>
          </p:cNvPr>
          <p:cNvSpPr>
            <a:spLocks noGrp="1"/>
          </p:cNvSpPr>
          <p:nvPr>
            <p:ph type="title"/>
          </p:nvPr>
        </p:nvSpPr>
        <p:spPr/>
        <p:txBody>
          <a:bodyPr/>
          <a:lstStyle/>
          <a:p>
            <a:r>
              <a:rPr lang="en-GB" dirty="0"/>
              <a:t>Thank You</a:t>
            </a:r>
          </a:p>
        </p:txBody>
      </p:sp>
      <p:sp>
        <p:nvSpPr>
          <p:cNvPr id="4" name="Rectangle 1">
            <a:extLst>
              <a:ext uri="{FF2B5EF4-FFF2-40B4-BE49-F238E27FC236}">
                <a16:creationId xmlns:a16="http://schemas.microsoft.com/office/drawing/2014/main" id="{32010AC7-FA0D-34C4-4B53-0107D25D7736}"/>
              </a:ext>
            </a:extLst>
          </p:cNvPr>
          <p:cNvSpPr>
            <a:spLocks noGrp="1" noChangeArrowheads="1"/>
          </p:cNvSpPr>
          <p:nvPr>
            <p:ph idx="1"/>
          </p:nvPr>
        </p:nvSpPr>
        <p:spPr bwMode="auto">
          <a:xfrm>
            <a:off x="685800" y="3052462"/>
            <a:ext cx="841768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Closing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Thank the audience for their time and attention,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offering your contact information for further inquiries.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Details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Include a brief summary of the presentation or a memorable closing statement to</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leave a lasting impression. </a:t>
            </a:r>
          </a:p>
        </p:txBody>
      </p:sp>
    </p:spTree>
    <p:extLst>
      <p:ext uri="{BB962C8B-B14F-4D97-AF65-F5344CB8AC3E}">
        <p14:creationId xmlns:p14="http://schemas.microsoft.com/office/powerpoint/2010/main" val="512870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3FE17-A04D-18FE-F4DF-9E18B8EE5D21}"/>
              </a:ext>
            </a:extLst>
          </p:cNvPr>
          <p:cNvSpPr>
            <a:spLocks noGrp="1"/>
          </p:cNvSpPr>
          <p:nvPr>
            <p:ph type="title"/>
          </p:nvPr>
        </p:nvSpPr>
        <p:spPr>
          <a:xfrm>
            <a:off x="2487168" y="764373"/>
            <a:ext cx="9019032" cy="826683"/>
          </a:xfrm>
        </p:spPr>
        <p:txBody>
          <a:bodyPr/>
          <a:lstStyle/>
          <a:p>
            <a:r>
              <a:rPr lang="en-GB" dirty="0"/>
              <a:t>INTRODUCTION  CONTINUES…..</a:t>
            </a:r>
          </a:p>
        </p:txBody>
      </p:sp>
      <p:sp>
        <p:nvSpPr>
          <p:cNvPr id="3" name="Content Placeholder 2">
            <a:extLst>
              <a:ext uri="{FF2B5EF4-FFF2-40B4-BE49-F238E27FC236}">
                <a16:creationId xmlns:a16="http://schemas.microsoft.com/office/drawing/2014/main" id="{3449B7EE-0311-E8A2-809E-038FFE7C5EDE}"/>
              </a:ext>
            </a:extLst>
          </p:cNvPr>
          <p:cNvSpPr>
            <a:spLocks noGrp="1"/>
          </p:cNvSpPr>
          <p:nvPr>
            <p:ph idx="1"/>
          </p:nvPr>
        </p:nvSpPr>
        <p:spPr>
          <a:xfrm>
            <a:off x="685800" y="1734208"/>
            <a:ext cx="10820400" cy="5123792"/>
          </a:xfrm>
        </p:spPr>
        <p:txBody>
          <a:bodyPr>
            <a:normAutofit lnSpcReduction="10000"/>
          </a:bodyPr>
          <a:lstStyle/>
          <a:p>
            <a:pPr marL="0" indent="0">
              <a:buNone/>
            </a:pPr>
            <a:r>
              <a:rPr lang="en-GB" sz="2400" b="1" dirty="0">
                <a:solidFill>
                  <a:srgbClr val="FF0000"/>
                </a:solidFill>
                <a:latin typeface="Times New Roman" panose="02020603050405020304" pitchFamily="18" charset="0"/>
                <a:cs typeface="Times New Roman" panose="02020603050405020304" pitchFamily="18" charset="0"/>
              </a:rPr>
              <a:t>Problem Statement</a:t>
            </a:r>
            <a:endParaRPr lang="en-GB" sz="2400" dirty="0">
              <a:solidFill>
                <a:srgbClr val="FF0000"/>
              </a:solidFill>
              <a:latin typeface="Times New Roman" panose="02020603050405020304" pitchFamily="18" charset="0"/>
              <a:cs typeface="Times New Roman" panose="02020603050405020304" pitchFamily="18" charset="0"/>
            </a:endParaRPr>
          </a:p>
          <a:p>
            <a:pPr marL="0" indent="0">
              <a:buNone/>
            </a:pPr>
            <a:r>
              <a:rPr lang="en-GB" sz="2400" dirty="0">
                <a:latin typeface="Times New Roman" panose="02020603050405020304" pitchFamily="18" charset="0"/>
                <a:cs typeface="Times New Roman" panose="02020603050405020304" pitchFamily="18" charset="0"/>
              </a:rPr>
              <a:t>  The extensive use of APIs exposes digital systems to serious security threats, which must be addressed to protect sensitive data and ensure reliable services. Key challenges include:</a:t>
            </a:r>
          </a:p>
          <a:p>
            <a:pPr>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Unauthorized Access: Exploiting API vulnerabilities to access sensitive data without permission.</a:t>
            </a:r>
          </a:p>
          <a:p>
            <a:pPr>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Injection Attacks: Using methods like SQL injection and XSS to run malicious code and cause data breaches.</a:t>
            </a:r>
          </a:p>
          <a:p>
            <a:pPr>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Data Leakage: Weak security measures can lead to accidental exposure of confidential information.</a:t>
            </a:r>
          </a:p>
          <a:p>
            <a:pPr>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Denial-of-Service (DoS) Attacks: Overloading systems to disrupt services and damage user trust.</a:t>
            </a:r>
          </a:p>
          <a:p>
            <a:pPr marL="0" indent="0">
              <a:buNone/>
            </a:pPr>
            <a:r>
              <a:rPr lang="en-GB" sz="2400" dirty="0">
                <a:latin typeface="Times New Roman" panose="02020603050405020304" pitchFamily="18" charset="0"/>
                <a:cs typeface="Times New Roman" panose="02020603050405020304" pitchFamily="18" charset="0"/>
              </a:rPr>
              <a:t>These challenges highlight the urgent need for robust API security measures to safeguard digital infrastructure.</a:t>
            </a:r>
          </a:p>
          <a:p>
            <a:endParaRPr lang="en-GB" dirty="0"/>
          </a:p>
        </p:txBody>
      </p:sp>
    </p:spTree>
    <p:extLst>
      <p:ext uri="{BB962C8B-B14F-4D97-AF65-F5344CB8AC3E}">
        <p14:creationId xmlns:p14="http://schemas.microsoft.com/office/powerpoint/2010/main" val="3246946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3D477-6BFD-D109-9418-CCD97A4A7223}"/>
              </a:ext>
            </a:extLst>
          </p:cNvPr>
          <p:cNvSpPr>
            <a:spLocks noGrp="1"/>
          </p:cNvSpPr>
          <p:nvPr>
            <p:ph type="title"/>
          </p:nvPr>
        </p:nvSpPr>
        <p:spPr>
          <a:xfrm>
            <a:off x="924910" y="-651641"/>
            <a:ext cx="11340662" cy="1429407"/>
          </a:xfrm>
        </p:spPr>
        <p:txBody>
          <a:bodyPr>
            <a:normAutofit/>
          </a:bodyPr>
          <a:lstStyle/>
          <a:p>
            <a:r>
              <a:rPr lang="en-GB" b="1" dirty="0">
                <a:solidFill>
                  <a:schemeClr val="accent1"/>
                </a:solidFill>
              </a:rPr>
              <a:t>INTRODUCTION KEY INSIGHT  CONTINUES</a:t>
            </a:r>
            <a:r>
              <a:rPr lang="en-GB" dirty="0"/>
              <a:t>…….</a:t>
            </a:r>
          </a:p>
        </p:txBody>
      </p:sp>
      <p:sp>
        <p:nvSpPr>
          <p:cNvPr id="3" name="Content Placeholder 2">
            <a:extLst>
              <a:ext uri="{FF2B5EF4-FFF2-40B4-BE49-F238E27FC236}">
                <a16:creationId xmlns:a16="http://schemas.microsoft.com/office/drawing/2014/main" id="{77F8387F-B0D8-D860-B928-557ABDC8A681}"/>
              </a:ext>
            </a:extLst>
          </p:cNvPr>
          <p:cNvSpPr>
            <a:spLocks noGrp="1"/>
          </p:cNvSpPr>
          <p:nvPr>
            <p:ph idx="1"/>
          </p:nvPr>
        </p:nvSpPr>
        <p:spPr>
          <a:xfrm>
            <a:off x="0" y="641132"/>
            <a:ext cx="12065876" cy="6074978"/>
          </a:xfrm>
        </p:spPr>
        <p:txBody>
          <a:bodyPr>
            <a:noAutofit/>
          </a:bodyPr>
          <a:lstStyle/>
          <a:p>
            <a:pPr marL="0" indent="0">
              <a:buNone/>
            </a:pPr>
            <a:r>
              <a:rPr lang="en-GB" sz="2400" dirty="0">
                <a:latin typeface="Times New Roman" panose="02020603050405020304" pitchFamily="18" charset="0"/>
                <a:cs typeface="Times New Roman" panose="02020603050405020304" pitchFamily="18" charset="0"/>
              </a:rPr>
              <a:t>This dissertation explores a comprehensive strategy to improve RESTful API security through modern tools, techniques, and best practices:</a:t>
            </a:r>
          </a:p>
          <a:p>
            <a:pPr marL="0" indent="0">
              <a:buNone/>
            </a:pPr>
            <a:r>
              <a:rPr lang="en-GB" sz="2400" b="1" dirty="0">
                <a:latin typeface="Times New Roman" panose="02020603050405020304" pitchFamily="18" charset="0"/>
                <a:cs typeface="Times New Roman" panose="02020603050405020304" pitchFamily="18" charset="0"/>
              </a:rPr>
              <a:t>1.Authentication and Authorization:</a:t>
            </a:r>
            <a:r>
              <a:rPr lang="en-GB" sz="2400" dirty="0">
                <a:latin typeface="Times New Roman" panose="02020603050405020304" pitchFamily="18" charset="0"/>
                <a:cs typeface="Times New Roman" panose="02020603050405020304" pitchFamily="18" charset="0"/>
              </a:rPr>
              <a:t> </a:t>
            </a:r>
          </a:p>
          <a:p>
            <a:pPr marL="0" indent="0">
              <a:buNone/>
            </a:pPr>
            <a:r>
              <a:rPr lang="en-GB" sz="2400" dirty="0">
                <a:latin typeface="Times New Roman" panose="02020603050405020304" pitchFamily="18" charset="0"/>
                <a:cs typeface="Times New Roman" panose="02020603050405020304" pitchFamily="18" charset="0"/>
              </a:rPr>
              <a:t>Analyzes secure access controls using API keys, OAuth, and JWTs to prevent unauthorized access.</a:t>
            </a:r>
          </a:p>
          <a:p>
            <a:pPr marL="0" indent="0">
              <a:buNone/>
            </a:pPr>
            <a:r>
              <a:rPr lang="en-GB" sz="2400" b="1" dirty="0">
                <a:latin typeface="Times New Roman" panose="02020603050405020304" pitchFamily="18" charset="0"/>
                <a:cs typeface="Times New Roman" panose="02020603050405020304" pitchFamily="18" charset="0"/>
              </a:rPr>
              <a:t>2. Encryption Practices:</a:t>
            </a:r>
            <a:r>
              <a:rPr lang="en-GB" sz="2400" dirty="0">
                <a:latin typeface="Times New Roman" panose="02020603050405020304" pitchFamily="18" charset="0"/>
                <a:cs typeface="Times New Roman" panose="02020603050405020304" pitchFamily="18" charset="0"/>
              </a:rPr>
              <a:t> </a:t>
            </a:r>
          </a:p>
          <a:p>
            <a:pPr marL="0" indent="0">
              <a:buNone/>
            </a:pPr>
            <a:r>
              <a:rPr lang="en-GB" sz="2400" dirty="0">
                <a:latin typeface="Times New Roman" panose="02020603050405020304" pitchFamily="18" charset="0"/>
                <a:cs typeface="Times New Roman" panose="02020603050405020304" pitchFamily="18" charset="0"/>
              </a:rPr>
              <a:t>Focuses on using Transport Layer Security (TLS) to protect data during transmission and compares encryption methods to identify the most effective strategies.</a:t>
            </a:r>
          </a:p>
          <a:p>
            <a:pPr marL="0" indent="0">
              <a:buNone/>
            </a:pPr>
            <a:r>
              <a:rPr lang="en-GB" sz="2400" b="1" dirty="0">
                <a:latin typeface="Times New Roman" panose="02020603050405020304" pitchFamily="18" charset="0"/>
                <a:cs typeface="Times New Roman" panose="02020603050405020304" pitchFamily="18" charset="0"/>
              </a:rPr>
              <a:t>3. API Gateway Solutions:</a:t>
            </a:r>
            <a:r>
              <a:rPr lang="en-GB" sz="2400" dirty="0">
                <a:latin typeface="Times New Roman" panose="02020603050405020304" pitchFamily="18" charset="0"/>
                <a:cs typeface="Times New Roman" panose="02020603050405020304" pitchFamily="18" charset="0"/>
              </a:rPr>
              <a:t> </a:t>
            </a:r>
          </a:p>
          <a:p>
            <a:pPr marL="0" indent="0">
              <a:buNone/>
            </a:pPr>
            <a:r>
              <a:rPr lang="en-GB" sz="2400" dirty="0">
                <a:latin typeface="Times New Roman" panose="02020603050405020304" pitchFamily="18" charset="0"/>
                <a:cs typeface="Times New Roman" panose="02020603050405020304" pitchFamily="18" charset="0"/>
              </a:rPr>
              <a:t>Assesses tools like Kong, Apigee, and AWS API Gateway for features such as rate limiting and authentication, which help secure API operations.</a:t>
            </a:r>
          </a:p>
          <a:p>
            <a:pPr marL="0" indent="0">
              <a:buNone/>
            </a:pPr>
            <a:r>
              <a:rPr lang="en-GB" sz="2400" b="1" dirty="0">
                <a:latin typeface="Times New Roman" panose="02020603050405020304" pitchFamily="18" charset="0"/>
                <a:cs typeface="Times New Roman" panose="02020603050405020304" pitchFamily="18" charset="0"/>
              </a:rPr>
              <a:t>4.Web Application Firewalls (WAFs):</a:t>
            </a:r>
          </a:p>
          <a:p>
            <a:pPr marL="0" indent="0">
              <a:buNone/>
            </a:pPr>
            <a:r>
              <a:rPr lang="en-GB" sz="2400" dirty="0">
                <a:latin typeface="Times New Roman" panose="02020603050405020304" pitchFamily="18" charset="0"/>
                <a:cs typeface="Times New Roman" panose="02020603050405020304" pitchFamily="18" charset="0"/>
              </a:rPr>
              <a:t> Provides a defensive layer against attacks and utilizes real-time monitoring tools like Prometheus and Grafana for proactive threat detection and alerting.</a:t>
            </a:r>
          </a:p>
          <a:p>
            <a:pPr marL="0" indent="0">
              <a:buNone/>
            </a:pP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2505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4E04B-3AFD-4FD3-0F44-6F7D248B9E2F}"/>
              </a:ext>
            </a:extLst>
          </p:cNvPr>
          <p:cNvSpPr>
            <a:spLocks noGrp="1"/>
          </p:cNvSpPr>
          <p:nvPr>
            <p:ph type="title"/>
          </p:nvPr>
        </p:nvSpPr>
        <p:spPr/>
        <p:txBody>
          <a:bodyPr/>
          <a:lstStyle/>
          <a:p>
            <a:r>
              <a:rPr lang="en-GB" dirty="0"/>
              <a:t>INTRODUCTION CONTINUES…..</a:t>
            </a:r>
          </a:p>
        </p:txBody>
      </p:sp>
      <p:sp>
        <p:nvSpPr>
          <p:cNvPr id="3" name="Content Placeholder 2">
            <a:extLst>
              <a:ext uri="{FF2B5EF4-FFF2-40B4-BE49-F238E27FC236}">
                <a16:creationId xmlns:a16="http://schemas.microsoft.com/office/drawing/2014/main" id="{63602AF2-C19F-8C27-A4E6-CB646C2E11AE}"/>
              </a:ext>
            </a:extLst>
          </p:cNvPr>
          <p:cNvSpPr>
            <a:spLocks noGrp="1"/>
          </p:cNvSpPr>
          <p:nvPr>
            <p:ph idx="1"/>
          </p:nvPr>
        </p:nvSpPr>
        <p:spPr/>
        <p:txBody>
          <a:bodyPr>
            <a:normAutofit lnSpcReduction="10000"/>
          </a:bodyPr>
          <a:lstStyle/>
          <a:p>
            <a:pPr marL="0" indent="0">
              <a:buNone/>
            </a:pPr>
            <a:endParaRPr lang="en-GB" sz="2400" b="1" dirty="0">
              <a:latin typeface="Times New Roman" panose="02020603050405020304" pitchFamily="18" charset="0"/>
              <a:cs typeface="Times New Roman" panose="02020603050405020304" pitchFamily="18" charset="0"/>
            </a:endParaRPr>
          </a:p>
          <a:p>
            <a:pPr marL="0" indent="0">
              <a:buNone/>
            </a:pPr>
            <a:r>
              <a:rPr lang="en-GB" sz="2400" b="1" dirty="0">
                <a:latin typeface="Times New Roman" panose="02020603050405020304" pitchFamily="18" charset="0"/>
                <a:cs typeface="Times New Roman" panose="02020603050405020304" pitchFamily="18" charset="0"/>
              </a:rPr>
              <a:t>5.DevSecOps Integration:</a:t>
            </a:r>
            <a:r>
              <a:rPr lang="en-GB" sz="2400" dirty="0">
                <a:latin typeface="Times New Roman" panose="02020603050405020304" pitchFamily="18" charset="0"/>
                <a:cs typeface="Times New Roman" panose="02020603050405020304" pitchFamily="18" charset="0"/>
              </a:rPr>
              <a:t> </a:t>
            </a: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r>
              <a:rPr lang="en-GB" sz="2400" dirty="0">
                <a:latin typeface="Times New Roman" panose="02020603050405020304" pitchFamily="18" charset="0"/>
                <a:cs typeface="Times New Roman" panose="02020603050405020304" pitchFamily="18" charset="0"/>
              </a:rPr>
              <a:t>  Embeds security into the development process from the start, promoting continuous assessment and improvement.</a:t>
            </a: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r>
              <a:rPr lang="en-GB" sz="2400" b="1" dirty="0">
                <a:latin typeface="Times New Roman" panose="02020603050405020304" pitchFamily="18" charset="0"/>
                <a:cs typeface="Times New Roman" panose="02020603050405020304" pitchFamily="18" charset="0"/>
              </a:rPr>
              <a:t>  6. Documentation and Versioning:</a:t>
            </a:r>
          </a:p>
          <a:p>
            <a:pPr marL="0" indent="0">
              <a:buNone/>
            </a:pPr>
            <a:endParaRPr lang="en-GB" sz="2400" b="1" dirty="0">
              <a:latin typeface="Times New Roman" panose="02020603050405020304" pitchFamily="18" charset="0"/>
              <a:cs typeface="Times New Roman" panose="02020603050405020304" pitchFamily="18" charset="0"/>
            </a:endParaRPr>
          </a:p>
          <a:p>
            <a:pPr marL="0" indent="0">
              <a:buNone/>
            </a:pPr>
            <a:r>
              <a:rPr lang="en-GB" sz="2400" dirty="0">
                <a:latin typeface="Times New Roman" panose="02020603050405020304" pitchFamily="18" charset="0"/>
                <a:cs typeface="Times New Roman" panose="02020603050405020304" pitchFamily="18" charset="0"/>
              </a:rPr>
              <a:t>  Stresses the importance of clear and current API documentation to   prevent security lapses and keep developers informed of changes and vulnerabilities.</a:t>
            </a:r>
          </a:p>
          <a:p>
            <a:endParaRPr lang="en-GB" dirty="0"/>
          </a:p>
        </p:txBody>
      </p:sp>
    </p:spTree>
    <p:extLst>
      <p:ext uri="{BB962C8B-B14F-4D97-AF65-F5344CB8AC3E}">
        <p14:creationId xmlns:p14="http://schemas.microsoft.com/office/powerpoint/2010/main" val="2737028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686AA-A37E-CD83-8761-ADC8757EF04E}"/>
              </a:ext>
            </a:extLst>
          </p:cNvPr>
          <p:cNvSpPr>
            <a:spLocks noGrp="1"/>
          </p:cNvSpPr>
          <p:nvPr>
            <p:ph type="title"/>
          </p:nvPr>
        </p:nvSpPr>
        <p:spPr/>
        <p:txBody>
          <a:bodyPr/>
          <a:lstStyle/>
          <a:p>
            <a:r>
              <a:rPr lang="en-GB" dirty="0"/>
              <a:t>INTRODUCTION CONTINUES…..</a:t>
            </a:r>
          </a:p>
        </p:txBody>
      </p:sp>
      <p:sp>
        <p:nvSpPr>
          <p:cNvPr id="3" name="Content Placeholder 2">
            <a:extLst>
              <a:ext uri="{FF2B5EF4-FFF2-40B4-BE49-F238E27FC236}">
                <a16:creationId xmlns:a16="http://schemas.microsoft.com/office/drawing/2014/main" id="{13BE98C3-3522-B0FA-7256-5C5A7768A81C}"/>
              </a:ext>
            </a:extLst>
          </p:cNvPr>
          <p:cNvSpPr>
            <a:spLocks noGrp="1"/>
          </p:cNvSpPr>
          <p:nvPr>
            <p:ph idx="1"/>
          </p:nvPr>
        </p:nvSpPr>
        <p:spPr/>
        <p:txBody>
          <a:bodyPr/>
          <a:lstStyle/>
          <a:p>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By leveraging advanced security tools, best practices, and a proactive approach, this dissertation offers actionable insights to enhance RESTful API security. Addressing these challenges is crucial to protecting data integrity, safeguarding user privacy, and ensuring the reliability of digital services in today’s interconnected world.</a:t>
            </a:r>
          </a:p>
          <a:p>
            <a:endParaRPr lang="en-GB" dirty="0"/>
          </a:p>
        </p:txBody>
      </p:sp>
    </p:spTree>
    <p:extLst>
      <p:ext uri="{BB962C8B-B14F-4D97-AF65-F5344CB8AC3E}">
        <p14:creationId xmlns:p14="http://schemas.microsoft.com/office/powerpoint/2010/main" val="2030964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C861-70DF-61B1-7D6F-59730B06864C}"/>
              </a:ext>
            </a:extLst>
          </p:cNvPr>
          <p:cNvSpPr>
            <a:spLocks noGrp="1"/>
          </p:cNvSpPr>
          <p:nvPr>
            <p:ph type="title"/>
          </p:nvPr>
        </p:nvSpPr>
        <p:spPr>
          <a:xfrm>
            <a:off x="4078224" y="292609"/>
            <a:ext cx="7427976" cy="694943"/>
          </a:xfrm>
        </p:spPr>
        <p:txBody>
          <a:bodyPr>
            <a:normAutofit/>
          </a:bodyPr>
          <a:lstStyle/>
          <a:p>
            <a:pPr algn="ctr"/>
            <a:r>
              <a:rPr lang="en-GB" dirty="0"/>
              <a:t>Objectives</a:t>
            </a:r>
          </a:p>
        </p:txBody>
      </p:sp>
      <p:sp>
        <p:nvSpPr>
          <p:cNvPr id="4" name="Rectangle 1">
            <a:extLst>
              <a:ext uri="{FF2B5EF4-FFF2-40B4-BE49-F238E27FC236}">
                <a16:creationId xmlns:a16="http://schemas.microsoft.com/office/drawing/2014/main" id="{35B2517D-7DF0-194F-AB89-3F15996EC85D}"/>
              </a:ext>
            </a:extLst>
          </p:cNvPr>
          <p:cNvSpPr>
            <a:spLocks noGrp="1" noChangeArrowheads="1"/>
          </p:cNvSpPr>
          <p:nvPr>
            <p:ph idx="1"/>
          </p:nvPr>
        </p:nvSpPr>
        <p:spPr bwMode="auto">
          <a:xfrm>
            <a:off x="685800" y="1729025"/>
            <a:ext cx="9619488"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Goal</a:t>
            </a:r>
            <a:r>
              <a:rPr lang="en-US" altLang="en-US" sz="2400" dirty="0">
                <a:latin typeface="Times New Roman" panose="02020603050405020304" pitchFamily="18" charset="0"/>
                <a:cs typeface="Times New Roman" panose="02020603050405020304" pitchFamily="18" charset="0"/>
              </a:rPr>
              <a:t>  And Sub-Goals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analyze and address the security challenges associated with RESTful APIs.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Assess the security threats facing RESTful APIs.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Explore the effectiveness of modern security tools and techniques.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Propose a robust framework for API security.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3788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6BFA7C-981E-74C1-DEF1-86067D816B9C}"/>
              </a:ext>
            </a:extLst>
          </p:cNvPr>
          <p:cNvSpPr>
            <a:spLocks noGrp="1"/>
          </p:cNvSpPr>
          <p:nvPr>
            <p:ph idx="1"/>
          </p:nvPr>
        </p:nvSpPr>
        <p:spPr>
          <a:xfrm>
            <a:off x="685800" y="265176"/>
            <a:ext cx="10820400" cy="5953509"/>
          </a:xfrm>
        </p:spPr>
        <p:txBody>
          <a:bodyPr>
            <a:normAutofit/>
          </a:bodyPr>
          <a:lstStyle/>
          <a:p>
            <a:pPr>
              <a:lnSpc>
                <a:spcPct val="115000"/>
              </a:lnSpc>
              <a:spcAft>
                <a:spcPts val="800"/>
              </a:spcAft>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endParaRPr lang="en-GB" sz="1800" kern="100" dirty="0">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GB" sz="2000" kern="100" dirty="0">
                <a:effectLst/>
                <a:latin typeface="Times New Roman" panose="02020603050405020304" pitchFamily="18" charset="0"/>
                <a:ea typeface="Aptos" panose="020B0004020202020204" pitchFamily="34" charset="0"/>
                <a:cs typeface="Times New Roman" panose="02020603050405020304" pitchFamily="18" charset="0"/>
              </a:rPr>
              <a:t>Achieving the objectives outlined in your dissertation enhances API security in real-world scenarios by identifying vulnerabilities, developing robust security frameworks, and leveraging machine learning for threat detection.</a:t>
            </a:r>
          </a:p>
          <a:p>
            <a:pPr>
              <a:lnSpc>
                <a:spcPct val="115000"/>
              </a:lnSpc>
              <a:spcAft>
                <a:spcPts val="800"/>
              </a:spcAft>
            </a:pPr>
            <a:r>
              <a:rPr lang="en-GB" sz="2000" kern="100" dirty="0">
                <a:effectLst/>
                <a:latin typeface="Times New Roman" panose="02020603050405020304" pitchFamily="18" charset="0"/>
                <a:ea typeface="Aptos" panose="020B0004020202020204" pitchFamily="34" charset="0"/>
                <a:cs typeface="Times New Roman" panose="02020603050405020304" pitchFamily="18" charset="0"/>
              </a:rPr>
              <a:t> These measures help organizations proactively defend their APIs by spotting and responding to threats in real-time.</a:t>
            </a:r>
          </a:p>
          <a:p>
            <a:pPr>
              <a:lnSpc>
                <a:spcPct val="115000"/>
              </a:lnSpc>
              <a:spcAft>
                <a:spcPts val="800"/>
              </a:spcAft>
            </a:pPr>
            <a:r>
              <a:rPr lang="en-GB" sz="2000" kern="100" dirty="0">
                <a:effectLst/>
                <a:latin typeface="Times New Roman" panose="02020603050405020304" pitchFamily="18" charset="0"/>
                <a:ea typeface="Aptos" panose="020B0004020202020204" pitchFamily="34" charset="0"/>
                <a:cs typeface="Times New Roman" panose="02020603050405020304" pitchFamily="18" charset="0"/>
              </a:rPr>
              <a:t> Evaluating the effectiveness of these security protocols ensures they are practical, scalable, and fit for real-world applications, such as in finance and healthcare, where API security is critical.</a:t>
            </a:r>
          </a:p>
          <a:p>
            <a:pPr>
              <a:lnSpc>
                <a:spcPct val="115000"/>
              </a:lnSpc>
              <a:spcAft>
                <a:spcPts val="800"/>
              </a:spcAft>
            </a:pPr>
            <a:r>
              <a:rPr lang="en-GB" sz="2000" kern="100" dirty="0">
                <a:effectLst/>
                <a:latin typeface="Times New Roman" panose="02020603050405020304" pitchFamily="18" charset="0"/>
                <a:ea typeface="Aptos" panose="020B0004020202020204" pitchFamily="34" charset="0"/>
                <a:cs typeface="Times New Roman" panose="02020603050405020304" pitchFamily="18" charset="0"/>
              </a:rPr>
              <a:t> By implementing best practice recommendations, businesses can safeguard their APIs against unauthorized access, data breaches, and other security threats, ultimately protecting sensitive data and maintaining system integrity.</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918540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4067</TotalTime>
  <Words>2973</Words>
  <Application>Microsoft Office PowerPoint</Application>
  <PresentationFormat>Widescreen</PresentationFormat>
  <Paragraphs>334</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Aptos</vt:lpstr>
      <vt:lpstr>Arial</vt:lpstr>
      <vt:lpstr>Calibri</vt:lpstr>
      <vt:lpstr>Century Gothic</vt:lpstr>
      <vt:lpstr>Times New Roman</vt:lpstr>
      <vt:lpstr>Vapor Trail</vt:lpstr>
      <vt:lpstr>Enhancing Security in RESTful APIs through Modern Tools and Techniques</vt:lpstr>
      <vt:lpstr>Agenda</vt:lpstr>
      <vt:lpstr>INTRODUCTION</vt:lpstr>
      <vt:lpstr>INTRODUCTION  CONTINUES…..</vt:lpstr>
      <vt:lpstr>INTRODUCTION KEY INSIGHT  CONTINUES…….</vt:lpstr>
      <vt:lpstr>INTRODUCTION CONTINUES…..</vt:lpstr>
      <vt:lpstr>INTRODUCTION CONTINUES…..</vt:lpstr>
      <vt:lpstr>Objectives</vt:lpstr>
      <vt:lpstr>PowerPoint Presentation</vt:lpstr>
      <vt:lpstr>API Security Challenges</vt:lpstr>
      <vt:lpstr>API Security Challenges Continues….</vt:lpstr>
      <vt:lpstr>PowerPoint Presentation</vt:lpstr>
      <vt:lpstr>PowerPoint Presentation</vt:lpstr>
      <vt:lpstr>PowerPoint Presentation</vt:lpstr>
      <vt:lpstr>PowerPoint Presentation</vt:lpstr>
      <vt:lpstr>API Security Best Practices</vt:lpstr>
      <vt:lpstr>API Security Best Practices……</vt:lpstr>
      <vt:lpstr>PowerPoint Presentation</vt:lpstr>
      <vt:lpstr>ACCESS CONTROL</vt:lpstr>
      <vt:lpstr>Modern Security Tools</vt:lpstr>
      <vt:lpstr>API Gateways </vt:lpstr>
      <vt:lpstr>Web Application Firewalls (WAFs)</vt:lpstr>
      <vt:lpstr>Types of WAFs </vt:lpstr>
      <vt:lpstr>Integration with API Gateways </vt:lpstr>
      <vt:lpstr>Examples of WAFs in Action </vt:lpstr>
      <vt:lpstr>DevSecOps Practices</vt:lpstr>
      <vt:lpstr>PowerPoint Presentation</vt:lpstr>
      <vt:lpstr>Case Study 1: Implementing API Security</vt:lpstr>
      <vt:lpstr>PowerPoint Presentation</vt:lpstr>
      <vt:lpstr>Case Study 2: API Gateway Evaluation </vt:lpstr>
      <vt:lpstr>Recommendations</vt:lpstr>
      <vt:lpstr>Future Research Directions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Ginu George Karippaparambil</dc:creator>
  <cp:lastModifiedBy>Ginu George Karippaparambil</cp:lastModifiedBy>
  <cp:revision>39</cp:revision>
  <dcterms:created xsi:type="dcterms:W3CDTF">2024-09-06T18:04:01Z</dcterms:created>
  <dcterms:modified xsi:type="dcterms:W3CDTF">2024-09-11T12:48:24Z</dcterms:modified>
</cp:coreProperties>
</file>