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Qcow2 layout</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73125"/>
          </a:xfrm>
        </p:spPr>
        <p:txBody>
          <a:bodyPr/>
          <a:p>
            <a:r>
              <a:rPr lang="en-US" altLang="zh-CN" b="1"/>
              <a:t>Bitmap(2)</a:t>
            </a:r>
            <a:endParaRPr lang="en-US" altLang="zh-CN" b="1"/>
          </a:p>
        </p:txBody>
      </p:sp>
      <p:sp>
        <p:nvSpPr>
          <p:cNvPr id="3" name="内容占位符 2"/>
          <p:cNvSpPr>
            <a:spLocks noGrp="1"/>
          </p:cNvSpPr>
          <p:nvPr>
            <p:ph idx="1"/>
          </p:nvPr>
        </p:nvSpPr>
        <p:spPr>
          <a:xfrm>
            <a:off x="838200" y="1189355"/>
            <a:ext cx="10515600" cy="4987925"/>
          </a:xfrm>
        </p:spPr>
        <p:txBody>
          <a:bodyPr/>
          <a:p>
            <a:r>
              <a:rPr lang="en-US" altLang="zh-CN"/>
              <a:t>guest (byte) offset to host bit offset mapping</a:t>
            </a:r>
            <a:endParaRPr lang="en-US" altLang="zh-CN"/>
          </a:p>
          <a:p>
            <a:pPr lvl="1"/>
            <a:endParaRPr lang="en-US" altLang="zh-CN"/>
          </a:p>
        </p:txBody>
      </p:sp>
      <p:pic>
        <p:nvPicPr>
          <p:cNvPr id="4" name="图片 3"/>
          <p:cNvPicPr>
            <a:picLocks noChangeAspect="1"/>
          </p:cNvPicPr>
          <p:nvPr/>
        </p:nvPicPr>
        <p:blipFill>
          <a:blip r:embed="rId1"/>
          <a:stretch>
            <a:fillRect/>
          </a:stretch>
        </p:blipFill>
        <p:spPr>
          <a:xfrm>
            <a:off x="1689735" y="1686560"/>
            <a:ext cx="5869305" cy="43059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02945"/>
          </a:xfrm>
        </p:spPr>
        <p:txBody>
          <a:bodyPr>
            <a:normAutofit fontScale="90000"/>
          </a:bodyPr>
          <a:p>
            <a:r>
              <a:rPr lang="en-US" altLang="zh-CN" b="1"/>
              <a:t>Header</a:t>
            </a:r>
            <a:endParaRPr lang="en-US" altLang="zh-CN" b="1"/>
          </a:p>
        </p:txBody>
      </p:sp>
      <p:sp>
        <p:nvSpPr>
          <p:cNvPr id="4" name="矩形 3"/>
          <p:cNvSpPr/>
          <p:nvPr/>
        </p:nvSpPr>
        <p:spPr>
          <a:xfrm>
            <a:off x="1675130" y="2907665"/>
            <a:ext cx="206057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矩形 4"/>
          <p:cNvSpPr/>
          <p:nvPr/>
        </p:nvSpPr>
        <p:spPr>
          <a:xfrm>
            <a:off x="3740150" y="2908935"/>
            <a:ext cx="139636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矩形 5"/>
          <p:cNvSpPr/>
          <p:nvPr/>
        </p:nvSpPr>
        <p:spPr>
          <a:xfrm>
            <a:off x="5130800" y="2912745"/>
            <a:ext cx="662940"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矩形 6"/>
          <p:cNvSpPr/>
          <p:nvPr/>
        </p:nvSpPr>
        <p:spPr>
          <a:xfrm>
            <a:off x="5798820" y="2914650"/>
            <a:ext cx="662940"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 name="矩形 8"/>
          <p:cNvSpPr/>
          <p:nvPr/>
        </p:nvSpPr>
        <p:spPr>
          <a:xfrm>
            <a:off x="7132955" y="2905125"/>
            <a:ext cx="662940"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 name="文本框 9"/>
          <p:cNvSpPr txBox="1"/>
          <p:nvPr/>
        </p:nvSpPr>
        <p:spPr>
          <a:xfrm>
            <a:off x="6624955" y="2924810"/>
            <a:ext cx="400685" cy="368300"/>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spAutoFit/>
          </a:bodyPr>
          <a:p>
            <a:r>
              <a:rPr lang="en-US" altLang="zh-CN"/>
              <a:t>...</a:t>
            </a:r>
            <a:endParaRPr lang="en-US" altLang="zh-CN"/>
          </a:p>
        </p:txBody>
      </p:sp>
      <p:sp>
        <p:nvSpPr>
          <p:cNvPr id="11" name="矩形 10"/>
          <p:cNvSpPr/>
          <p:nvPr/>
        </p:nvSpPr>
        <p:spPr>
          <a:xfrm>
            <a:off x="7797800" y="2911475"/>
            <a:ext cx="139636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2" name="左大括号 11"/>
          <p:cNvSpPr/>
          <p:nvPr/>
        </p:nvSpPr>
        <p:spPr>
          <a:xfrm rot="5400000">
            <a:off x="2587625" y="1758950"/>
            <a:ext cx="262890" cy="2033905"/>
          </a:xfrm>
          <a:prstGeom prst="leftBrace">
            <a:avLst>
              <a:gd name="adj1" fmla="val 8333"/>
              <a:gd name="adj2" fmla="val 52763"/>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3" name="文本框 12"/>
          <p:cNvSpPr txBox="1"/>
          <p:nvPr/>
        </p:nvSpPr>
        <p:spPr>
          <a:xfrm>
            <a:off x="1814195" y="2228850"/>
            <a:ext cx="1798955" cy="368300"/>
          </a:xfrm>
          <a:prstGeom prst="rect">
            <a:avLst/>
          </a:prstGeom>
          <a:noFill/>
        </p:spPr>
        <p:txBody>
          <a:bodyPr wrap="square" rtlCol="0">
            <a:spAutoFit/>
          </a:bodyPr>
          <a:p>
            <a:r>
              <a:rPr lang="en-US" altLang="zh-CN"/>
              <a:t>common header</a:t>
            </a:r>
            <a:endParaRPr lang="en-US" altLang="zh-CN"/>
          </a:p>
        </p:txBody>
      </p:sp>
      <p:sp>
        <p:nvSpPr>
          <p:cNvPr id="14" name="左大括号 13"/>
          <p:cNvSpPr/>
          <p:nvPr/>
        </p:nvSpPr>
        <p:spPr>
          <a:xfrm rot="16200000">
            <a:off x="4305935" y="2854960"/>
            <a:ext cx="262890" cy="1397635"/>
          </a:xfrm>
          <a:prstGeom prst="leftBrace">
            <a:avLst>
              <a:gd name="adj1" fmla="val 8333"/>
              <a:gd name="adj2" fmla="val 52763"/>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5" name="文本框 14"/>
          <p:cNvSpPr txBox="1"/>
          <p:nvPr/>
        </p:nvSpPr>
        <p:spPr>
          <a:xfrm>
            <a:off x="1651000" y="3781425"/>
            <a:ext cx="4218940" cy="368300"/>
          </a:xfrm>
          <a:prstGeom prst="rect">
            <a:avLst/>
          </a:prstGeom>
          <a:noFill/>
        </p:spPr>
        <p:txBody>
          <a:bodyPr wrap="square" rtlCol="0">
            <a:spAutoFit/>
          </a:bodyPr>
          <a:p>
            <a:r>
              <a:rPr lang="en-US" altLang="zh-CN"/>
              <a:t>additional header(</a:t>
            </a:r>
            <a:r>
              <a:rPr lang="en-US" altLang="zh-CN">
                <a:sym typeface="+mn-ea"/>
              </a:rPr>
              <a:t>version 3 or higher only</a:t>
            </a:r>
            <a:r>
              <a:rPr lang="en-US" altLang="zh-CN"/>
              <a:t>)</a:t>
            </a:r>
            <a:endParaRPr lang="en-US" altLang="zh-CN"/>
          </a:p>
        </p:txBody>
      </p:sp>
      <p:sp>
        <p:nvSpPr>
          <p:cNvPr id="17" name="左大括号 16"/>
          <p:cNvSpPr/>
          <p:nvPr/>
        </p:nvSpPr>
        <p:spPr>
          <a:xfrm rot="5400000">
            <a:off x="5335270" y="2481580"/>
            <a:ext cx="262890" cy="650240"/>
          </a:xfrm>
          <a:prstGeom prst="leftBrace">
            <a:avLst>
              <a:gd name="adj1" fmla="val 8333"/>
              <a:gd name="adj2" fmla="val 52763"/>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8" name="文本框 17"/>
          <p:cNvSpPr txBox="1"/>
          <p:nvPr/>
        </p:nvSpPr>
        <p:spPr>
          <a:xfrm>
            <a:off x="4090670" y="2258060"/>
            <a:ext cx="2834005" cy="368300"/>
          </a:xfrm>
          <a:prstGeom prst="rect">
            <a:avLst/>
          </a:prstGeom>
          <a:noFill/>
        </p:spPr>
        <p:txBody>
          <a:bodyPr wrap="square" rtlCol="0">
            <a:spAutoFit/>
          </a:bodyPr>
          <a:p>
            <a:r>
              <a:rPr lang="en-US" altLang="zh-CN"/>
              <a:t>header extension 1(optional)</a:t>
            </a:r>
            <a:endParaRPr lang="en-US" altLang="zh-CN"/>
          </a:p>
        </p:txBody>
      </p:sp>
      <p:sp>
        <p:nvSpPr>
          <p:cNvPr id="19" name="左大括号 18"/>
          <p:cNvSpPr/>
          <p:nvPr/>
        </p:nvSpPr>
        <p:spPr>
          <a:xfrm rot="16200000">
            <a:off x="7338695" y="3230880"/>
            <a:ext cx="262890" cy="650875"/>
          </a:xfrm>
          <a:prstGeom prst="leftBrace">
            <a:avLst>
              <a:gd name="adj1" fmla="val 8333"/>
              <a:gd name="adj2" fmla="val 52763"/>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0" name="文本框 19"/>
          <p:cNvSpPr txBox="1"/>
          <p:nvPr/>
        </p:nvSpPr>
        <p:spPr>
          <a:xfrm>
            <a:off x="6353810" y="3782695"/>
            <a:ext cx="2904490" cy="368300"/>
          </a:xfrm>
          <a:prstGeom prst="rect">
            <a:avLst/>
          </a:prstGeom>
          <a:noFill/>
        </p:spPr>
        <p:txBody>
          <a:bodyPr wrap="square" rtlCol="0">
            <a:spAutoFit/>
          </a:bodyPr>
          <a:p>
            <a:r>
              <a:rPr lang="en-US" altLang="zh-CN"/>
              <a:t>header extension n(optional)</a:t>
            </a:r>
            <a:endParaRPr lang="en-US" altLang="zh-CN"/>
          </a:p>
        </p:txBody>
      </p:sp>
      <p:sp>
        <p:nvSpPr>
          <p:cNvPr id="21" name="左大括号 20"/>
          <p:cNvSpPr/>
          <p:nvPr/>
        </p:nvSpPr>
        <p:spPr>
          <a:xfrm rot="5400000">
            <a:off x="8354060" y="2086610"/>
            <a:ext cx="262890" cy="1383665"/>
          </a:xfrm>
          <a:prstGeom prst="leftBrace">
            <a:avLst>
              <a:gd name="adj1" fmla="val 8333"/>
              <a:gd name="adj2" fmla="val 52763"/>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2" name="文本框 21"/>
          <p:cNvSpPr txBox="1"/>
          <p:nvPr/>
        </p:nvSpPr>
        <p:spPr>
          <a:xfrm>
            <a:off x="7051675" y="2288540"/>
            <a:ext cx="2682875" cy="368300"/>
          </a:xfrm>
          <a:prstGeom prst="rect">
            <a:avLst/>
          </a:prstGeom>
          <a:noFill/>
        </p:spPr>
        <p:txBody>
          <a:bodyPr wrap="square" rtlCol="0">
            <a:spAutoFit/>
          </a:bodyPr>
          <a:p>
            <a:r>
              <a:rPr lang="en-US" altLang="zh-CN"/>
              <a:t>backing file name(optional)</a:t>
            </a:r>
            <a:endParaRPr lang="en-US" altLang="zh-CN"/>
          </a:p>
        </p:txBody>
      </p:sp>
      <p:sp>
        <p:nvSpPr>
          <p:cNvPr id="23" name="矩形 22"/>
          <p:cNvSpPr/>
          <p:nvPr/>
        </p:nvSpPr>
        <p:spPr>
          <a:xfrm>
            <a:off x="9185275" y="2913380"/>
            <a:ext cx="111950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5" name="左大括号 24"/>
          <p:cNvSpPr/>
          <p:nvPr/>
        </p:nvSpPr>
        <p:spPr>
          <a:xfrm rot="16200000">
            <a:off x="9617075" y="2991485"/>
            <a:ext cx="262890" cy="1107440"/>
          </a:xfrm>
          <a:prstGeom prst="leftBrace">
            <a:avLst>
              <a:gd name="adj1" fmla="val 8333"/>
              <a:gd name="adj2" fmla="val 52763"/>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6" name="文本框 25"/>
          <p:cNvSpPr txBox="1"/>
          <p:nvPr/>
        </p:nvSpPr>
        <p:spPr>
          <a:xfrm>
            <a:off x="9355455" y="3766820"/>
            <a:ext cx="940435" cy="368300"/>
          </a:xfrm>
          <a:prstGeom prst="rect">
            <a:avLst/>
          </a:prstGeom>
          <a:noFill/>
        </p:spPr>
        <p:txBody>
          <a:bodyPr wrap="square" rtlCol="0">
            <a:spAutoFit/>
          </a:bodyPr>
          <a:p>
            <a:r>
              <a:rPr lang="en-US" altLang="zh-CN"/>
              <a:t>unused</a:t>
            </a:r>
            <a:endParaRPr lang="en-US" altLang="zh-CN"/>
          </a:p>
        </p:txBody>
      </p:sp>
      <p:cxnSp>
        <p:nvCxnSpPr>
          <p:cNvPr id="27" name="直接连接符 26"/>
          <p:cNvCxnSpPr/>
          <p:nvPr/>
        </p:nvCxnSpPr>
        <p:spPr>
          <a:xfrm flipH="1" flipV="1">
            <a:off x="1673860" y="1918335"/>
            <a:ext cx="1270" cy="1018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10311130" y="1906905"/>
            <a:ext cx="1270" cy="1018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7167880" y="2070735"/>
            <a:ext cx="31413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1672590" y="2084705"/>
            <a:ext cx="31705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5275580" y="1887220"/>
            <a:ext cx="1438275" cy="368300"/>
          </a:xfrm>
          <a:prstGeom prst="rect">
            <a:avLst/>
          </a:prstGeom>
          <a:noFill/>
        </p:spPr>
        <p:txBody>
          <a:bodyPr wrap="square" rtlCol="0">
            <a:spAutoFit/>
          </a:bodyPr>
          <a:p>
            <a:r>
              <a:rPr lang="en-US" altLang="zh-CN"/>
              <a:t>  first cluster</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 name="圆角矩形 78"/>
          <p:cNvSpPr/>
          <p:nvPr/>
        </p:nvSpPr>
        <p:spPr>
          <a:xfrm>
            <a:off x="7796530" y="4495800"/>
            <a:ext cx="1494790" cy="581025"/>
          </a:xfrm>
          <a:prstGeom prst="roundRect">
            <a:avLst/>
          </a:prstGeom>
          <a:ln>
            <a:prstDash val="sysDot"/>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8" name="圆角矩形 77"/>
          <p:cNvSpPr/>
          <p:nvPr/>
        </p:nvSpPr>
        <p:spPr>
          <a:xfrm>
            <a:off x="5626100" y="4496435"/>
            <a:ext cx="1494790" cy="581025"/>
          </a:xfrm>
          <a:prstGeom prst="roundRect">
            <a:avLst/>
          </a:prstGeom>
          <a:ln>
            <a:prstDash val="sysDot"/>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7" name="圆角矩形 76"/>
          <p:cNvSpPr/>
          <p:nvPr/>
        </p:nvSpPr>
        <p:spPr>
          <a:xfrm>
            <a:off x="3602355" y="4493260"/>
            <a:ext cx="1494790" cy="581025"/>
          </a:xfrm>
          <a:prstGeom prst="roundRect">
            <a:avLst/>
          </a:prstGeom>
          <a:ln>
            <a:prstDash val="sysDot"/>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6" name="圆角矩形 75"/>
          <p:cNvSpPr/>
          <p:nvPr/>
        </p:nvSpPr>
        <p:spPr>
          <a:xfrm>
            <a:off x="3574415" y="3123565"/>
            <a:ext cx="4622165" cy="622935"/>
          </a:xfrm>
          <a:prstGeom prst="roundRect">
            <a:avLst/>
          </a:prstGeom>
          <a:ln>
            <a:prstDash val="sysDot"/>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 name="标题 1"/>
          <p:cNvSpPr>
            <a:spLocks noGrp="1"/>
          </p:cNvSpPr>
          <p:nvPr>
            <p:ph type="title"/>
          </p:nvPr>
        </p:nvSpPr>
        <p:spPr>
          <a:xfrm>
            <a:off x="838200" y="365125"/>
            <a:ext cx="10515600" cy="925195"/>
          </a:xfrm>
        </p:spPr>
        <p:txBody>
          <a:bodyPr/>
          <a:p>
            <a:r>
              <a:rPr lang="en-US" altLang="zh-CN" b="1"/>
              <a:t>Host cluster management</a:t>
            </a:r>
            <a:endParaRPr lang="en-US" altLang="zh-CN" b="1"/>
          </a:p>
        </p:txBody>
      </p:sp>
      <p:sp>
        <p:nvSpPr>
          <p:cNvPr id="5" name="矩形 4"/>
          <p:cNvSpPr/>
          <p:nvPr/>
        </p:nvSpPr>
        <p:spPr>
          <a:xfrm>
            <a:off x="2642235" y="1960880"/>
            <a:ext cx="1369060"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文本框 7"/>
          <p:cNvSpPr txBox="1"/>
          <p:nvPr/>
        </p:nvSpPr>
        <p:spPr>
          <a:xfrm>
            <a:off x="2118360" y="2004695"/>
            <a:ext cx="485140" cy="368300"/>
          </a:xfrm>
          <a:prstGeom prst="rect">
            <a:avLst/>
          </a:prstGeom>
          <a:noFill/>
        </p:spPr>
        <p:txBody>
          <a:bodyPr wrap="square" rtlCol="0">
            <a:spAutoFit/>
          </a:bodyPr>
          <a:p>
            <a:r>
              <a:rPr lang="en-US" altLang="zh-CN"/>
              <a:t>......</a:t>
            </a:r>
            <a:endParaRPr lang="en-US" altLang="zh-CN"/>
          </a:p>
        </p:txBody>
      </p:sp>
      <p:sp>
        <p:nvSpPr>
          <p:cNvPr id="9" name="文本框 8"/>
          <p:cNvSpPr txBox="1"/>
          <p:nvPr/>
        </p:nvSpPr>
        <p:spPr>
          <a:xfrm>
            <a:off x="4111625" y="1995170"/>
            <a:ext cx="498475" cy="368300"/>
          </a:xfrm>
          <a:prstGeom prst="rect">
            <a:avLst/>
          </a:prstGeom>
          <a:noFill/>
        </p:spPr>
        <p:txBody>
          <a:bodyPr wrap="square" rtlCol="0">
            <a:spAutoFit/>
          </a:bodyPr>
          <a:p>
            <a:r>
              <a:rPr lang="en-US" altLang="zh-CN"/>
              <a:t>......</a:t>
            </a:r>
            <a:endParaRPr lang="en-US" altLang="zh-CN"/>
          </a:p>
        </p:txBody>
      </p:sp>
      <p:sp>
        <p:nvSpPr>
          <p:cNvPr id="10" name="矩形 9"/>
          <p:cNvSpPr/>
          <p:nvPr/>
        </p:nvSpPr>
        <p:spPr>
          <a:xfrm>
            <a:off x="4686935" y="1935480"/>
            <a:ext cx="52514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1" name="文本框 10"/>
          <p:cNvSpPr txBox="1"/>
          <p:nvPr/>
        </p:nvSpPr>
        <p:spPr>
          <a:xfrm>
            <a:off x="5252085" y="1988820"/>
            <a:ext cx="499110" cy="368300"/>
          </a:xfrm>
          <a:prstGeom prst="rect">
            <a:avLst/>
          </a:prstGeom>
          <a:noFill/>
        </p:spPr>
        <p:txBody>
          <a:bodyPr wrap="square" rtlCol="0">
            <a:spAutoFit/>
          </a:bodyPr>
          <a:p>
            <a:r>
              <a:rPr lang="en-US" altLang="zh-CN"/>
              <a:t>......</a:t>
            </a:r>
            <a:endParaRPr lang="en-US" altLang="zh-CN"/>
          </a:p>
        </p:txBody>
      </p:sp>
      <p:sp>
        <p:nvSpPr>
          <p:cNvPr id="12" name="矩形 11"/>
          <p:cNvSpPr/>
          <p:nvPr/>
        </p:nvSpPr>
        <p:spPr>
          <a:xfrm>
            <a:off x="5787390" y="1929130"/>
            <a:ext cx="52514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文本框 12"/>
          <p:cNvSpPr txBox="1"/>
          <p:nvPr/>
        </p:nvSpPr>
        <p:spPr>
          <a:xfrm>
            <a:off x="6306185" y="1991995"/>
            <a:ext cx="499110" cy="368300"/>
          </a:xfrm>
          <a:prstGeom prst="rect">
            <a:avLst/>
          </a:prstGeom>
          <a:noFill/>
        </p:spPr>
        <p:txBody>
          <a:bodyPr wrap="square" rtlCol="0">
            <a:spAutoFit/>
          </a:bodyPr>
          <a:p>
            <a:r>
              <a:rPr lang="en-US" altLang="zh-CN"/>
              <a:t>......</a:t>
            </a:r>
            <a:endParaRPr lang="en-US" altLang="zh-CN"/>
          </a:p>
        </p:txBody>
      </p:sp>
      <p:sp>
        <p:nvSpPr>
          <p:cNvPr id="14" name="矩形 13"/>
          <p:cNvSpPr/>
          <p:nvPr/>
        </p:nvSpPr>
        <p:spPr>
          <a:xfrm>
            <a:off x="6854825" y="1932305"/>
            <a:ext cx="52514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5" name="文本框 14"/>
          <p:cNvSpPr txBox="1"/>
          <p:nvPr/>
        </p:nvSpPr>
        <p:spPr>
          <a:xfrm>
            <a:off x="7386320" y="1994535"/>
            <a:ext cx="499110" cy="368300"/>
          </a:xfrm>
          <a:prstGeom prst="rect">
            <a:avLst/>
          </a:prstGeom>
          <a:noFill/>
        </p:spPr>
        <p:txBody>
          <a:bodyPr wrap="square" rtlCol="0">
            <a:spAutoFit/>
          </a:bodyPr>
          <a:p>
            <a:r>
              <a:rPr lang="en-US" altLang="zh-CN"/>
              <a:t>......</a:t>
            </a:r>
            <a:endParaRPr lang="en-US" altLang="zh-CN"/>
          </a:p>
        </p:txBody>
      </p:sp>
      <p:sp>
        <p:nvSpPr>
          <p:cNvPr id="16" name="矩形 15"/>
          <p:cNvSpPr/>
          <p:nvPr/>
        </p:nvSpPr>
        <p:spPr>
          <a:xfrm>
            <a:off x="7908290" y="1934845"/>
            <a:ext cx="52514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7" name="矩形 16"/>
          <p:cNvSpPr/>
          <p:nvPr/>
        </p:nvSpPr>
        <p:spPr>
          <a:xfrm>
            <a:off x="8437880" y="1936750"/>
            <a:ext cx="52514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8" name="矩形 17"/>
          <p:cNvSpPr/>
          <p:nvPr/>
        </p:nvSpPr>
        <p:spPr>
          <a:xfrm>
            <a:off x="8979535" y="1938020"/>
            <a:ext cx="52514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9" name="矩形 18"/>
          <p:cNvSpPr/>
          <p:nvPr/>
        </p:nvSpPr>
        <p:spPr>
          <a:xfrm>
            <a:off x="9520555" y="1938655"/>
            <a:ext cx="52514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0" name="文本框 19"/>
          <p:cNvSpPr txBox="1"/>
          <p:nvPr/>
        </p:nvSpPr>
        <p:spPr>
          <a:xfrm>
            <a:off x="10059670" y="1996440"/>
            <a:ext cx="499110" cy="368300"/>
          </a:xfrm>
          <a:prstGeom prst="rect">
            <a:avLst/>
          </a:prstGeom>
          <a:noFill/>
        </p:spPr>
        <p:txBody>
          <a:bodyPr wrap="square" rtlCol="0">
            <a:spAutoFit/>
          </a:bodyPr>
          <a:p>
            <a:r>
              <a:rPr lang="en-US" altLang="zh-CN"/>
              <a:t>......</a:t>
            </a:r>
            <a:endParaRPr lang="en-US" altLang="zh-CN"/>
          </a:p>
        </p:txBody>
      </p:sp>
      <p:sp>
        <p:nvSpPr>
          <p:cNvPr id="21" name="右大括号 20"/>
          <p:cNvSpPr/>
          <p:nvPr/>
        </p:nvSpPr>
        <p:spPr>
          <a:xfrm rot="16200000">
            <a:off x="3194050" y="1130935"/>
            <a:ext cx="290830" cy="13569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2" name="文本框 21"/>
          <p:cNvSpPr txBox="1"/>
          <p:nvPr/>
        </p:nvSpPr>
        <p:spPr>
          <a:xfrm>
            <a:off x="2559050" y="1214120"/>
            <a:ext cx="1495425" cy="368300"/>
          </a:xfrm>
          <a:prstGeom prst="rect">
            <a:avLst/>
          </a:prstGeom>
          <a:noFill/>
        </p:spPr>
        <p:txBody>
          <a:bodyPr wrap="square" rtlCol="0">
            <a:spAutoFit/>
          </a:bodyPr>
          <a:p>
            <a:r>
              <a:rPr lang="en-US" altLang="zh-CN"/>
              <a:t>refcount table</a:t>
            </a:r>
            <a:endParaRPr lang="en-US" altLang="zh-CN"/>
          </a:p>
        </p:txBody>
      </p:sp>
      <p:sp>
        <p:nvSpPr>
          <p:cNvPr id="23" name="文本框 22"/>
          <p:cNvSpPr txBox="1"/>
          <p:nvPr/>
        </p:nvSpPr>
        <p:spPr>
          <a:xfrm>
            <a:off x="5312410" y="1207770"/>
            <a:ext cx="1564005" cy="368300"/>
          </a:xfrm>
          <a:prstGeom prst="rect">
            <a:avLst/>
          </a:prstGeom>
          <a:noFill/>
        </p:spPr>
        <p:txBody>
          <a:bodyPr wrap="square" rtlCol="0">
            <a:spAutoFit/>
          </a:bodyPr>
          <a:p>
            <a:r>
              <a:rPr lang="en-US" altLang="zh-CN"/>
              <a:t>refcount block</a:t>
            </a:r>
            <a:endParaRPr lang="en-US" altLang="zh-CN"/>
          </a:p>
        </p:txBody>
      </p:sp>
      <p:cxnSp>
        <p:nvCxnSpPr>
          <p:cNvPr id="25" name="直接连接符 24"/>
          <p:cNvCxnSpPr>
            <a:stCxn id="10" idx="0"/>
          </p:cNvCxnSpPr>
          <p:nvPr/>
        </p:nvCxnSpPr>
        <p:spPr>
          <a:xfrm flipV="1">
            <a:off x="4936490" y="1518285"/>
            <a:ext cx="1088390" cy="417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12" idx="0"/>
          </p:cNvCxnSpPr>
          <p:nvPr/>
        </p:nvCxnSpPr>
        <p:spPr>
          <a:xfrm>
            <a:off x="5996940" y="1546225"/>
            <a:ext cx="40005" cy="382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endCxn id="14" idx="0"/>
          </p:cNvCxnSpPr>
          <p:nvPr/>
        </p:nvCxnSpPr>
        <p:spPr>
          <a:xfrm>
            <a:off x="5982970" y="1532255"/>
            <a:ext cx="1121410" cy="400050"/>
          </a:xfrm>
          <a:prstGeom prst="line">
            <a:avLst/>
          </a:prstGeom>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8157845" y="1186815"/>
            <a:ext cx="1564005" cy="368300"/>
          </a:xfrm>
          <a:prstGeom prst="rect">
            <a:avLst/>
          </a:prstGeom>
          <a:noFill/>
        </p:spPr>
        <p:txBody>
          <a:bodyPr wrap="square" rtlCol="0">
            <a:spAutoFit/>
          </a:bodyPr>
          <a:p>
            <a:r>
              <a:rPr lang="en-US" altLang="zh-CN"/>
              <a:t>  data cluster</a:t>
            </a:r>
            <a:endParaRPr lang="en-US" altLang="zh-CN"/>
          </a:p>
        </p:txBody>
      </p:sp>
      <p:sp>
        <p:nvSpPr>
          <p:cNvPr id="29" name="矩形 28"/>
          <p:cNvSpPr/>
          <p:nvPr/>
        </p:nvSpPr>
        <p:spPr>
          <a:xfrm>
            <a:off x="3613150" y="319468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0" name="文本框 29"/>
          <p:cNvSpPr txBox="1"/>
          <p:nvPr/>
        </p:nvSpPr>
        <p:spPr>
          <a:xfrm rot="5400000">
            <a:off x="190500" y="1911350"/>
            <a:ext cx="1563370" cy="368300"/>
          </a:xfrm>
          <a:prstGeom prst="rect">
            <a:avLst/>
          </a:prstGeom>
          <a:noFill/>
        </p:spPr>
        <p:txBody>
          <a:bodyPr wrap="square" rtlCol="0">
            <a:spAutoFit/>
          </a:bodyPr>
          <a:p>
            <a:r>
              <a:rPr lang="en-US" altLang="zh-CN"/>
              <a:t>physical view</a:t>
            </a:r>
            <a:endParaRPr lang="en-US" altLang="zh-CN"/>
          </a:p>
        </p:txBody>
      </p:sp>
      <p:sp>
        <p:nvSpPr>
          <p:cNvPr id="31" name="文本框 30"/>
          <p:cNvSpPr txBox="1"/>
          <p:nvPr/>
        </p:nvSpPr>
        <p:spPr>
          <a:xfrm rot="5400000">
            <a:off x="248285" y="4286250"/>
            <a:ext cx="1480820" cy="368300"/>
          </a:xfrm>
          <a:prstGeom prst="rect">
            <a:avLst/>
          </a:prstGeom>
          <a:noFill/>
        </p:spPr>
        <p:txBody>
          <a:bodyPr wrap="square" rtlCol="0">
            <a:spAutoFit/>
          </a:bodyPr>
          <a:p>
            <a:r>
              <a:rPr lang="en-US" altLang="zh-CN"/>
              <a:t>logical view</a:t>
            </a:r>
            <a:endParaRPr lang="en-US" altLang="zh-CN"/>
          </a:p>
        </p:txBody>
      </p:sp>
      <p:sp>
        <p:nvSpPr>
          <p:cNvPr id="32" name="矩形 31"/>
          <p:cNvSpPr/>
          <p:nvPr/>
        </p:nvSpPr>
        <p:spPr>
          <a:xfrm>
            <a:off x="3864610" y="319468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3" name="矩形 32"/>
          <p:cNvSpPr/>
          <p:nvPr/>
        </p:nvSpPr>
        <p:spPr>
          <a:xfrm>
            <a:off x="4353560" y="319468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4" name="矩形 33"/>
          <p:cNvSpPr/>
          <p:nvPr/>
        </p:nvSpPr>
        <p:spPr>
          <a:xfrm>
            <a:off x="4107180" y="319468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5" name="矩形 34"/>
          <p:cNvSpPr/>
          <p:nvPr/>
        </p:nvSpPr>
        <p:spPr>
          <a:xfrm>
            <a:off x="4611370" y="319468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6" name="矩形 35"/>
          <p:cNvSpPr/>
          <p:nvPr/>
        </p:nvSpPr>
        <p:spPr>
          <a:xfrm>
            <a:off x="4862830" y="319468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7" name="矩形 36"/>
          <p:cNvSpPr/>
          <p:nvPr/>
        </p:nvSpPr>
        <p:spPr>
          <a:xfrm>
            <a:off x="5338445" y="319468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8" name="矩形 37"/>
          <p:cNvSpPr/>
          <p:nvPr/>
        </p:nvSpPr>
        <p:spPr>
          <a:xfrm>
            <a:off x="5105400" y="319468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9" name="文本框 38"/>
          <p:cNvSpPr txBox="1"/>
          <p:nvPr/>
        </p:nvSpPr>
        <p:spPr>
          <a:xfrm>
            <a:off x="5654675" y="3194685"/>
            <a:ext cx="485140" cy="368300"/>
          </a:xfrm>
          <a:prstGeom prst="rect">
            <a:avLst/>
          </a:prstGeom>
          <a:noFill/>
        </p:spPr>
        <p:txBody>
          <a:bodyPr wrap="square" rtlCol="0">
            <a:spAutoFit/>
          </a:bodyPr>
          <a:p>
            <a:r>
              <a:rPr lang="en-US" altLang="zh-CN"/>
              <a:t>......</a:t>
            </a:r>
            <a:endParaRPr lang="en-US" altLang="zh-CN"/>
          </a:p>
        </p:txBody>
      </p:sp>
      <p:sp>
        <p:nvSpPr>
          <p:cNvPr id="40" name="矩形 39"/>
          <p:cNvSpPr/>
          <p:nvPr/>
        </p:nvSpPr>
        <p:spPr>
          <a:xfrm>
            <a:off x="6203315" y="319468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1" name="矩形 40"/>
          <p:cNvSpPr/>
          <p:nvPr/>
        </p:nvSpPr>
        <p:spPr>
          <a:xfrm>
            <a:off x="6454775" y="319468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2" name="矩形 41"/>
          <p:cNvSpPr/>
          <p:nvPr/>
        </p:nvSpPr>
        <p:spPr>
          <a:xfrm>
            <a:off x="6943725" y="319468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3" name="矩形 42"/>
          <p:cNvSpPr/>
          <p:nvPr/>
        </p:nvSpPr>
        <p:spPr>
          <a:xfrm>
            <a:off x="6697345" y="319468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4" name="矩形 43"/>
          <p:cNvSpPr/>
          <p:nvPr/>
        </p:nvSpPr>
        <p:spPr>
          <a:xfrm>
            <a:off x="7201535" y="319468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5" name="矩形 44"/>
          <p:cNvSpPr/>
          <p:nvPr/>
        </p:nvSpPr>
        <p:spPr>
          <a:xfrm>
            <a:off x="7439660" y="319468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6" name="矩形 45"/>
          <p:cNvSpPr/>
          <p:nvPr/>
        </p:nvSpPr>
        <p:spPr>
          <a:xfrm>
            <a:off x="7915275" y="319468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7" name="矩形 46"/>
          <p:cNvSpPr/>
          <p:nvPr/>
        </p:nvSpPr>
        <p:spPr>
          <a:xfrm>
            <a:off x="7695565" y="319468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8" name="矩形 47"/>
          <p:cNvSpPr/>
          <p:nvPr/>
        </p:nvSpPr>
        <p:spPr>
          <a:xfrm>
            <a:off x="3633470" y="453707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9" name="矩形 48"/>
          <p:cNvSpPr/>
          <p:nvPr/>
        </p:nvSpPr>
        <p:spPr>
          <a:xfrm>
            <a:off x="3871595" y="453707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4" name="矩形 53"/>
          <p:cNvSpPr/>
          <p:nvPr/>
        </p:nvSpPr>
        <p:spPr>
          <a:xfrm>
            <a:off x="4798695" y="453707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5" name="矩形 54"/>
          <p:cNvSpPr/>
          <p:nvPr/>
        </p:nvSpPr>
        <p:spPr>
          <a:xfrm>
            <a:off x="4552315" y="453707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4" name="文本框 63"/>
          <p:cNvSpPr txBox="1"/>
          <p:nvPr/>
        </p:nvSpPr>
        <p:spPr>
          <a:xfrm>
            <a:off x="4176395" y="4653280"/>
            <a:ext cx="333375" cy="368300"/>
          </a:xfrm>
          <a:prstGeom prst="rect">
            <a:avLst/>
          </a:prstGeom>
          <a:noFill/>
        </p:spPr>
        <p:txBody>
          <a:bodyPr wrap="square" rtlCol="0">
            <a:spAutoFit/>
          </a:bodyPr>
          <a:p>
            <a:r>
              <a:rPr lang="en-US" altLang="zh-CN"/>
              <a:t>...</a:t>
            </a:r>
            <a:endParaRPr lang="en-US" altLang="zh-CN"/>
          </a:p>
        </p:txBody>
      </p:sp>
      <p:sp>
        <p:nvSpPr>
          <p:cNvPr id="65" name="矩形 64"/>
          <p:cNvSpPr/>
          <p:nvPr/>
        </p:nvSpPr>
        <p:spPr>
          <a:xfrm>
            <a:off x="5669915" y="453707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6" name="矩形 65"/>
          <p:cNvSpPr/>
          <p:nvPr/>
        </p:nvSpPr>
        <p:spPr>
          <a:xfrm>
            <a:off x="5908040" y="453707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7" name="矩形 66"/>
          <p:cNvSpPr/>
          <p:nvPr/>
        </p:nvSpPr>
        <p:spPr>
          <a:xfrm>
            <a:off x="6835140" y="453707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8" name="矩形 67"/>
          <p:cNvSpPr/>
          <p:nvPr/>
        </p:nvSpPr>
        <p:spPr>
          <a:xfrm>
            <a:off x="6588760" y="453707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9" name="文本框 68"/>
          <p:cNvSpPr txBox="1"/>
          <p:nvPr/>
        </p:nvSpPr>
        <p:spPr>
          <a:xfrm>
            <a:off x="6212840" y="4653280"/>
            <a:ext cx="333375" cy="368300"/>
          </a:xfrm>
          <a:prstGeom prst="rect">
            <a:avLst/>
          </a:prstGeom>
          <a:noFill/>
        </p:spPr>
        <p:txBody>
          <a:bodyPr wrap="square" rtlCol="0">
            <a:spAutoFit/>
          </a:bodyPr>
          <a:p>
            <a:r>
              <a:rPr lang="en-US" altLang="zh-CN"/>
              <a:t>...</a:t>
            </a:r>
            <a:endParaRPr lang="en-US" altLang="zh-CN"/>
          </a:p>
        </p:txBody>
      </p:sp>
      <p:sp>
        <p:nvSpPr>
          <p:cNvPr id="70" name="矩形 69"/>
          <p:cNvSpPr/>
          <p:nvPr/>
        </p:nvSpPr>
        <p:spPr>
          <a:xfrm>
            <a:off x="7831455" y="453707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1" name="矩形 70"/>
          <p:cNvSpPr/>
          <p:nvPr/>
        </p:nvSpPr>
        <p:spPr>
          <a:xfrm>
            <a:off x="8069580" y="453707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2" name="矩形 71"/>
          <p:cNvSpPr/>
          <p:nvPr/>
        </p:nvSpPr>
        <p:spPr>
          <a:xfrm>
            <a:off x="8996680" y="453707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3" name="矩形 72"/>
          <p:cNvSpPr/>
          <p:nvPr/>
        </p:nvSpPr>
        <p:spPr>
          <a:xfrm>
            <a:off x="8750300" y="453707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4" name="文本框 73"/>
          <p:cNvSpPr txBox="1"/>
          <p:nvPr/>
        </p:nvSpPr>
        <p:spPr>
          <a:xfrm>
            <a:off x="8374380" y="4653280"/>
            <a:ext cx="333375" cy="368300"/>
          </a:xfrm>
          <a:prstGeom prst="rect">
            <a:avLst/>
          </a:prstGeom>
          <a:noFill/>
        </p:spPr>
        <p:txBody>
          <a:bodyPr wrap="square" rtlCol="0">
            <a:spAutoFit/>
          </a:bodyPr>
          <a:p>
            <a:r>
              <a:rPr lang="en-US" altLang="zh-CN"/>
              <a:t>...</a:t>
            </a:r>
            <a:endParaRPr lang="en-US" altLang="zh-CN"/>
          </a:p>
        </p:txBody>
      </p:sp>
      <p:sp>
        <p:nvSpPr>
          <p:cNvPr id="75" name="文本框 74"/>
          <p:cNvSpPr txBox="1"/>
          <p:nvPr/>
        </p:nvSpPr>
        <p:spPr>
          <a:xfrm>
            <a:off x="9385300" y="4653915"/>
            <a:ext cx="374650" cy="368300"/>
          </a:xfrm>
          <a:prstGeom prst="rect">
            <a:avLst/>
          </a:prstGeom>
          <a:noFill/>
        </p:spPr>
        <p:txBody>
          <a:bodyPr wrap="square" rtlCol="0">
            <a:spAutoFit/>
          </a:bodyPr>
          <a:p>
            <a:r>
              <a:rPr lang="en-US" altLang="zh-CN"/>
              <a:t>...</a:t>
            </a:r>
            <a:endParaRPr lang="en-US" altLang="zh-CN"/>
          </a:p>
        </p:txBody>
      </p:sp>
      <p:sp>
        <p:nvSpPr>
          <p:cNvPr id="80" name="文本框 79"/>
          <p:cNvSpPr txBox="1"/>
          <p:nvPr/>
        </p:nvSpPr>
        <p:spPr>
          <a:xfrm>
            <a:off x="1263650" y="3348355"/>
            <a:ext cx="1713865" cy="368300"/>
          </a:xfrm>
          <a:prstGeom prst="rect">
            <a:avLst/>
          </a:prstGeom>
          <a:noFill/>
        </p:spPr>
        <p:txBody>
          <a:bodyPr wrap="square" rtlCol="0">
            <a:spAutoFit/>
          </a:bodyPr>
          <a:p>
            <a:r>
              <a:rPr lang="en-US" altLang="zh-CN"/>
              <a:t>refcount table</a:t>
            </a:r>
            <a:endParaRPr lang="en-US" altLang="zh-CN"/>
          </a:p>
        </p:txBody>
      </p:sp>
      <p:sp>
        <p:nvSpPr>
          <p:cNvPr id="81" name="文本框 80"/>
          <p:cNvSpPr txBox="1"/>
          <p:nvPr/>
        </p:nvSpPr>
        <p:spPr>
          <a:xfrm>
            <a:off x="1282065" y="2901950"/>
            <a:ext cx="2032635" cy="368300"/>
          </a:xfrm>
          <a:prstGeom prst="rect">
            <a:avLst/>
          </a:prstGeom>
          <a:noFill/>
        </p:spPr>
        <p:txBody>
          <a:bodyPr wrap="square" rtlCol="0">
            <a:spAutoFit/>
          </a:bodyPr>
          <a:p>
            <a:r>
              <a:rPr lang="en-US" altLang="zh-CN"/>
              <a:t>refcount table entry</a:t>
            </a:r>
            <a:endParaRPr lang="en-US" altLang="zh-CN"/>
          </a:p>
        </p:txBody>
      </p:sp>
      <p:cxnSp>
        <p:nvCxnSpPr>
          <p:cNvPr id="83" name="肘形连接符 82"/>
          <p:cNvCxnSpPr>
            <a:stCxn id="32" idx="0"/>
            <a:endCxn id="81" idx="3"/>
          </p:cNvCxnSpPr>
          <p:nvPr/>
        </p:nvCxnSpPr>
        <p:spPr>
          <a:xfrm rot="16200000" flipV="1">
            <a:off x="3594100" y="2806700"/>
            <a:ext cx="108585" cy="66738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76" idx="1"/>
            <a:endCxn id="80" idx="3"/>
          </p:cNvCxnSpPr>
          <p:nvPr/>
        </p:nvCxnSpPr>
        <p:spPr>
          <a:xfrm flipH="1">
            <a:off x="2977515" y="3435350"/>
            <a:ext cx="596900" cy="97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肘形连接符 84"/>
          <p:cNvCxnSpPr>
            <a:stCxn id="41" idx="0"/>
            <a:endCxn id="81" idx="3"/>
          </p:cNvCxnSpPr>
          <p:nvPr/>
        </p:nvCxnSpPr>
        <p:spPr>
          <a:xfrm rot="16200000" flipV="1">
            <a:off x="4888865" y="1511300"/>
            <a:ext cx="108585" cy="325755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6" name="文本框 85"/>
          <p:cNvSpPr txBox="1"/>
          <p:nvPr/>
        </p:nvSpPr>
        <p:spPr>
          <a:xfrm>
            <a:off x="1281430" y="4189095"/>
            <a:ext cx="2115820" cy="368300"/>
          </a:xfrm>
          <a:prstGeom prst="rect">
            <a:avLst/>
          </a:prstGeom>
          <a:noFill/>
        </p:spPr>
        <p:txBody>
          <a:bodyPr wrap="square" rtlCol="0">
            <a:spAutoFit/>
          </a:bodyPr>
          <a:p>
            <a:r>
              <a:rPr lang="en-US" altLang="zh-CN"/>
              <a:t>refcount block entry</a:t>
            </a:r>
            <a:endParaRPr lang="en-US" altLang="zh-CN"/>
          </a:p>
        </p:txBody>
      </p:sp>
      <p:sp>
        <p:nvSpPr>
          <p:cNvPr id="87" name="文本框 86"/>
          <p:cNvSpPr txBox="1"/>
          <p:nvPr/>
        </p:nvSpPr>
        <p:spPr>
          <a:xfrm>
            <a:off x="1261745" y="4729480"/>
            <a:ext cx="1519555" cy="368300"/>
          </a:xfrm>
          <a:prstGeom prst="rect">
            <a:avLst/>
          </a:prstGeom>
          <a:noFill/>
        </p:spPr>
        <p:txBody>
          <a:bodyPr wrap="square" rtlCol="0">
            <a:spAutoFit/>
          </a:bodyPr>
          <a:p>
            <a:r>
              <a:rPr lang="en-US" altLang="zh-CN"/>
              <a:t>refcount block</a:t>
            </a:r>
            <a:endParaRPr lang="en-US" altLang="zh-CN"/>
          </a:p>
        </p:txBody>
      </p:sp>
      <p:cxnSp>
        <p:nvCxnSpPr>
          <p:cNvPr id="88" name="肘形连接符 87"/>
          <p:cNvCxnSpPr>
            <a:stCxn id="49" idx="0"/>
            <a:endCxn id="86" idx="3"/>
          </p:cNvCxnSpPr>
          <p:nvPr/>
        </p:nvCxnSpPr>
        <p:spPr>
          <a:xfrm rot="16200000" flipV="1">
            <a:off x="3611245" y="4159250"/>
            <a:ext cx="163830" cy="59182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89" name="肘形连接符 88"/>
          <p:cNvCxnSpPr>
            <a:stCxn id="66" idx="0"/>
            <a:endCxn id="86" idx="3"/>
          </p:cNvCxnSpPr>
          <p:nvPr/>
        </p:nvCxnSpPr>
        <p:spPr>
          <a:xfrm rot="16200000" flipV="1">
            <a:off x="4629468" y="3141028"/>
            <a:ext cx="163830" cy="262826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0" name="肘形连接符 89"/>
          <p:cNvCxnSpPr>
            <a:stCxn id="73" idx="0"/>
            <a:endCxn id="86" idx="3"/>
          </p:cNvCxnSpPr>
          <p:nvPr/>
        </p:nvCxnSpPr>
        <p:spPr>
          <a:xfrm rot="16200000" flipV="1">
            <a:off x="6050598" y="1719898"/>
            <a:ext cx="163830" cy="547052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77" idx="1"/>
            <a:endCxn id="87" idx="3"/>
          </p:cNvCxnSpPr>
          <p:nvPr/>
        </p:nvCxnSpPr>
        <p:spPr>
          <a:xfrm flipH="1">
            <a:off x="2781300" y="4784090"/>
            <a:ext cx="821055" cy="129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29" idx="2"/>
          </p:cNvCxnSpPr>
          <p:nvPr/>
        </p:nvCxnSpPr>
        <p:spPr>
          <a:xfrm>
            <a:off x="3730625" y="3679190"/>
            <a:ext cx="614045" cy="8147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33" idx="2"/>
            <a:endCxn id="78" idx="0"/>
          </p:cNvCxnSpPr>
          <p:nvPr/>
        </p:nvCxnSpPr>
        <p:spPr>
          <a:xfrm>
            <a:off x="4471035" y="3679190"/>
            <a:ext cx="1902460" cy="8172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44" idx="2"/>
            <a:endCxn id="79" idx="0"/>
          </p:cNvCxnSpPr>
          <p:nvPr/>
        </p:nvCxnSpPr>
        <p:spPr>
          <a:xfrm>
            <a:off x="7319010" y="3679190"/>
            <a:ext cx="1224915" cy="816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8" name="文本框 97"/>
          <p:cNvSpPr txBox="1"/>
          <p:nvPr/>
        </p:nvSpPr>
        <p:spPr>
          <a:xfrm>
            <a:off x="7245350" y="4629150"/>
            <a:ext cx="374650" cy="368300"/>
          </a:xfrm>
          <a:prstGeom prst="rect">
            <a:avLst/>
          </a:prstGeom>
          <a:noFill/>
        </p:spPr>
        <p:txBody>
          <a:bodyPr wrap="square" rtlCol="0">
            <a:spAutoFit/>
          </a:bodyPr>
          <a:p>
            <a:r>
              <a:rPr lang="en-US" altLang="zh-CN"/>
              <a:t>...</a:t>
            </a:r>
            <a:endParaRPr lang="en-US" altLang="zh-CN"/>
          </a:p>
        </p:txBody>
      </p:sp>
      <p:sp>
        <p:nvSpPr>
          <p:cNvPr id="99" name="文本框 98"/>
          <p:cNvSpPr txBox="1"/>
          <p:nvPr/>
        </p:nvSpPr>
        <p:spPr>
          <a:xfrm>
            <a:off x="5159375" y="4645025"/>
            <a:ext cx="374650" cy="368300"/>
          </a:xfrm>
          <a:prstGeom prst="rect">
            <a:avLst/>
          </a:prstGeom>
          <a:noFill/>
        </p:spPr>
        <p:txBody>
          <a:bodyPr wrap="square" rtlCol="0">
            <a:spAutoFit/>
          </a:bodyPr>
          <a:p>
            <a:r>
              <a:rPr lang="en-US" altLang="zh-CN"/>
              <a:t>...</a:t>
            </a:r>
            <a:endParaRPr lang="en-US" altLang="zh-CN"/>
          </a:p>
        </p:txBody>
      </p:sp>
      <p:sp>
        <p:nvSpPr>
          <p:cNvPr id="100" name="矩形 99"/>
          <p:cNvSpPr/>
          <p:nvPr/>
        </p:nvSpPr>
        <p:spPr>
          <a:xfrm>
            <a:off x="3634740" y="5597525"/>
            <a:ext cx="52514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1" name="矩形 100"/>
          <p:cNvSpPr/>
          <p:nvPr/>
        </p:nvSpPr>
        <p:spPr>
          <a:xfrm>
            <a:off x="4164330" y="5597525"/>
            <a:ext cx="52514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6" name="矩形 105"/>
          <p:cNvSpPr/>
          <p:nvPr/>
        </p:nvSpPr>
        <p:spPr>
          <a:xfrm>
            <a:off x="7835900" y="5597525"/>
            <a:ext cx="52514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7" name="矩形 106"/>
          <p:cNvSpPr/>
          <p:nvPr/>
        </p:nvSpPr>
        <p:spPr>
          <a:xfrm>
            <a:off x="8376920" y="5597525"/>
            <a:ext cx="52514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8" name="文本框 107"/>
          <p:cNvSpPr txBox="1"/>
          <p:nvPr/>
        </p:nvSpPr>
        <p:spPr>
          <a:xfrm>
            <a:off x="5979795" y="5666105"/>
            <a:ext cx="499110" cy="368300"/>
          </a:xfrm>
          <a:prstGeom prst="rect">
            <a:avLst/>
          </a:prstGeom>
          <a:noFill/>
        </p:spPr>
        <p:txBody>
          <a:bodyPr wrap="square" rtlCol="0">
            <a:spAutoFit/>
          </a:bodyPr>
          <a:p>
            <a:r>
              <a:rPr lang="en-US" altLang="zh-CN"/>
              <a:t>......</a:t>
            </a:r>
            <a:endParaRPr lang="en-US" altLang="zh-CN"/>
          </a:p>
        </p:txBody>
      </p:sp>
      <p:cxnSp>
        <p:nvCxnSpPr>
          <p:cNvPr id="109" name="直接箭头连接符 108"/>
          <p:cNvCxnSpPr>
            <a:stCxn id="48" idx="2"/>
            <a:endCxn id="100" idx="0"/>
          </p:cNvCxnSpPr>
          <p:nvPr/>
        </p:nvCxnSpPr>
        <p:spPr>
          <a:xfrm>
            <a:off x="3750945" y="5021580"/>
            <a:ext cx="146685" cy="575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49" idx="2"/>
            <a:endCxn id="101" idx="0"/>
          </p:cNvCxnSpPr>
          <p:nvPr/>
        </p:nvCxnSpPr>
        <p:spPr>
          <a:xfrm>
            <a:off x="3989070" y="5021580"/>
            <a:ext cx="438150" cy="575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a:stCxn id="73" idx="2"/>
            <a:endCxn id="106" idx="0"/>
          </p:cNvCxnSpPr>
          <p:nvPr/>
        </p:nvCxnSpPr>
        <p:spPr>
          <a:xfrm flipH="1">
            <a:off x="8098790" y="5021580"/>
            <a:ext cx="768985" cy="575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72" idx="2"/>
            <a:endCxn id="107" idx="0"/>
          </p:cNvCxnSpPr>
          <p:nvPr/>
        </p:nvCxnSpPr>
        <p:spPr>
          <a:xfrm flipH="1">
            <a:off x="8639810" y="5021580"/>
            <a:ext cx="474345" cy="575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文本框 114"/>
          <p:cNvSpPr txBox="1"/>
          <p:nvPr/>
        </p:nvSpPr>
        <p:spPr>
          <a:xfrm>
            <a:off x="1280795" y="5617845"/>
            <a:ext cx="1519555" cy="368300"/>
          </a:xfrm>
          <a:prstGeom prst="rect">
            <a:avLst/>
          </a:prstGeom>
          <a:noFill/>
        </p:spPr>
        <p:txBody>
          <a:bodyPr wrap="square" rtlCol="0">
            <a:spAutoFit/>
          </a:bodyPr>
          <a:p>
            <a:r>
              <a:rPr lang="en-US" altLang="zh-CN"/>
              <a:t>data cluster</a:t>
            </a:r>
            <a:endParaRPr lang="en-US" altLang="zh-CN"/>
          </a:p>
        </p:txBody>
      </p:sp>
      <p:cxnSp>
        <p:nvCxnSpPr>
          <p:cNvPr id="116" name="肘形连接符 115"/>
          <p:cNvCxnSpPr>
            <a:stCxn id="100" idx="2"/>
            <a:endCxn id="115" idx="3"/>
          </p:cNvCxnSpPr>
          <p:nvPr/>
        </p:nvCxnSpPr>
        <p:spPr>
          <a:xfrm rot="5400000" flipH="1">
            <a:off x="3209290" y="5393055"/>
            <a:ext cx="280035" cy="1097280"/>
          </a:xfrm>
          <a:prstGeom prst="bentConnector4">
            <a:avLst>
              <a:gd name="adj1" fmla="val -84921"/>
              <a:gd name="adj2" fmla="val 62008"/>
            </a:avLst>
          </a:prstGeom>
        </p:spPr>
        <p:style>
          <a:lnRef idx="1">
            <a:schemeClr val="accent1"/>
          </a:lnRef>
          <a:fillRef idx="0">
            <a:schemeClr val="accent1"/>
          </a:fillRef>
          <a:effectRef idx="0">
            <a:schemeClr val="accent1"/>
          </a:effectRef>
          <a:fontRef idx="minor">
            <a:schemeClr val="tx1"/>
          </a:fontRef>
        </p:style>
      </p:cxnSp>
      <p:cxnSp>
        <p:nvCxnSpPr>
          <p:cNvPr id="117" name="肘形连接符 116"/>
          <p:cNvCxnSpPr>
            <a:stCxn id="106" idx="2"/>
            <a:endCxn id="115" idx="3"/>
          </p:cNvCxnSpPr>
          <p:nvPr/>
        </p:nvCxnSpPr>
        <p:spPr>
          <a:xfrm rot="5400000" flipH="1">
            <a:off x="5309870" y="3292475"/>
            <a:ext cx="280035" cy="5298440"/>
          </a:xfrm>
          <a:prstGeom prst="bentConnector4">
            <a:avLst>
              <a:gd name="adj1" fmla="val -84921"/>
              <a:gd name="adj2" fmla="val 92191"/>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55345"/>
          </a:xfrm>
        </p:spPr>
        <p:txBody>
          <a:bodyPr>
            <a:normAutofit/>
          </a:bodyPr>
          <a:p>
            <a:r>
              <a:rPr lang="en-US" altLang="zh-CN" b="1">
                <a:sym typeface="+mn-ea"/>
              </a:rPr>
              <a:t>Host cluster management(2)</a:t>
            </a:r>
            <a:endParaRPr lang="zh-CN" altLang="en-US" b="1"/>
          </a:p>
        </p:txBody>
      </p:sp>
      <p:sp>
        <p:nvSpPr>
          <p:cNvPr id="3" name="内容占位符 2"/>
          <p:cNvSpPr>
            <a:spLocks noGrp="1"/>
          </p:cNvSpPr>
          <p:nvPr>
            <p:ph idx="1"/>
          </p:nvPr>
        </p:nvSpPr>
        <p:spPr>
          <a:xfrm>
            <a:off x="852170" y="1203960"/>
            <a:ext cx="10515600" cy="4959985"/>
          </a:xfrm>
        </p:spPr>
        <p:txBody>
          <a:bodyPr/>
          <a:p>
            <a:r>
              <a:rPr lang="en-US" altLang="zh-CN"/>
              <a:t>r</a:t>
            </a:r>
            <a:r>
              <a:rPr lang="zh-CN" altLang="en-US"/>
              <a:t>efcount table entry</a:t>
            </a:r>
            <a:endParaRPr lang="zh-CN" altLang="en-US"/>
          </a:p>
          <a:p>
            <a:pPr lvl="1"/>
            <a:endParaRPr lang="zh-CN" altLang="en-US" sz="2400"/>
          </a:p>
          <a:p>
            <a:pPr lvl="1"/>
            <a:endParaRPr lang="zh-CN" altLang="en-US" sz="2400"/>
          </a:p>
          <a:p>
            <a:pPr lvl="1"/>
            <a:endParaRPr lang="zh-CN" altLang="en-US" sz="2400"/>
          </a:p>
          <a:p>
            <a:pPr lvl="1"/>
            <a:endParaRPr lang="zh-CN" altLang="en-US" sz="2400"/>
          </a:p>
          <a:p>
            <a:pPr lvl="1"/>
            <a:endParaRPr lang="zh-CN" altLang="en-US" sz="2400"/>
          </a:p>
          <a:p>
            <a:r>
              <a:rPr lang="en-US" altLang="zh-CN"/>
              <a:t>refcount block entry</a:t>
            </a:r>
            <a:endParaRPr lang="en-US" altLang="zh-CN"/>
          </a:p>
          <a:p>
            <a:pPr lvl="1"/>
            <a:endParaRPr lang="en-US" altLang="zh-CN"/>
          </a:p>
        </p:txBody>
      </p:sp>
      <p:pic>
        <p:nvPicPr>
          <p:cNvPr id="9" name="图片 8"/>
          <p:cNvPicPr>
            <a:picLocks noChangeAspect="1"/>
          </p:cNvPicPr>
          <p:nvPr/>
        </p:nvPicPr>
        <p:blipFill>
          <a:blip r:embed="rId1"/>
          <a:stretch>
            <a:fillRect/>
          </a:stretch>
        </p:blipFill>
        <p:spPr>
          <a:xfrm>
            <a:off x="1777365" y="4379595"/>
            <a:ext cx="7907655" cy="722630"/>
          </a:xfrm>
          <a:prstGeom prst="rect">
            <a:avLst/>
          </a:prstGeom>
        </p:spPr>
      </p:pic>
      <p:pic>
        <p:nvPicPr>
          <p:cNvPr id="10" name="图片 9"/>
          <p:cNvPicPr>
            <a:picLocks noChangeAspect="1"/>
          </p:cNvPicPr>
          <p:nvPr/>
        </p:nvPicPr>
        <p:blipFill>
          <a:blip r:embed="rId2"/>
          <a:stretch>
            <a:fillRect/>
          </a:stretch>
        </p:blipFill>
        <p:spPr>
          <a:xfrm>
            <a:off x="1772285" y="1846580"/>
            <a:ext cx="7890510" cy="15392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951865"/>
          </a:xfrm>
        </p:spPr>
        <p:txBody>
          <a:bodyPr>
            <a:normAutofit/>
          </a:bodyPr>
          <a:p>
            <a:r>
              <a:rPr lang="en-US" altLang="zh-CN" b="1">
                <a:sym typeface="+mn-ea"/>
              </a:rPr>
              <a:t>Host cluster management(3)</a:t>
            </a:r>
            <a:endParaRPr lang="zh-CN" altLang="en-US" b="1"/>
          </a:p>
        </p:txBody>
      </p:sp>
      <p:sp>
        <p:nvSpPr>
          <p:cNvPr id="5" name="内容占位符 4"/>
          <p:cNvSpPr>
            <a:spLocks noGrp="1"/>
          </p:cNvSpPr>
          <p:nvPr>
            <p:ph idx="1"/>
          </p:nvPr>
        </p:nvSpPr>
        <p:spPr>
          <a:xfrm>
            <a:off x="871220" y="1184275"/>
            <a:ext cx="10515600" cy="573405"/>
          </a:xfrm>
        </p:spPr>
        <p:txBody>
          <a:bodyPr/>
          <a:p>
            <a:r>
              <a:rPr lang="en-US" altLang="zh-CN"/>
              <a:t>refcount retrieve</a:t>
            </a:r>
            <a:endParaRPr lang="en-US" altLang="zh-CN"/>
          </a:p>
        </p:txBody>
      </p:sp>
      <p:pic>
        <p:nvPicPr>
          <p:cNvPr id="6" name="图片 5"/>
          <p:cNvPicPr>
            <a:picLocks noChangeAspect="1"/>
          </p:cNvPicPr>
          <p:nvPr/>
        </p:nvPicPr>
        <p:blipFill>
          <a:blip r:embed="rId1"/>
          <a:stretch>
            <a:fillRect/>
          </a:stretch>
        </p:blipFill>
        <p:spPr>
          <a:xfrm>
            <a:off x="1840230" y="1693545"/>
            <a:ext cx="7057390" cy="42456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69620"/>
          </a:xfrm>
        </p:spPr>
        <p:txBody>
          <a:bodyPr/>
          <a:p>
            <a:r>
              <a:rPr lang="en-US" altLang="zh-CN" b="1"/>
              <a:t>Guest to host cluster mapping</a:t>
            </a:r>
            <a:endParaRPr lang="en-US" altLang="zh-CN" b="1"/>
          </a:p>
        </p:txBody>
      </p:sp>
      <p:sp>
        <p:nvSpPr>
          <p:cNvPr id="79" name="圆角矩形 78"/>
          <p:cNvSpPr/>
          <p:nvPr/>
        </p:nvSpPr>
        <p:spPr>
          <a:xfrm>
            <a:off x="7796530" y="4095750"/>
            <a:ext cx="1494790" cy="581025"/>
          </a:xfrm>
          <a:prstGeom prst="roundRect">
            <a:avLst/>
          </a:prstGeom>
          <a:ln>
            <a:prstDash val="sysDot"/>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8" name="圆角矩形 77"/>
          <p:cNvSpPr/>
          <p:nvPr/>
        </p:nvSpPr>
        <p:spPr>
          <a:xfrm>
            <a:off x="5626100" y="4096385"/>
            <a:ext cx="1494790" cy="581025"/>
          </a:xfrm>
          <a:prstGeom prst="roundRect">
            <a:avLst/>
          </a:prstGeom>
          <a:ln>
            <a:prstDash val="sysDot"/>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7" name="圆角矩形 76"/>
          <p:cNvSpPr/>
          <p:nvPr/>
        </p:nvSpPr>
        <p:spPr>
          <a:xfrm>
            <a:off x="3602355" y="4093210"/>
            <a:ext cx="1494790" cy="581025"/>
          </a:xfrm>
          <a:prstGeom prst="roundRect">
            <a:avLst/>
          </a:prstGeom>
          <a:ln>
            <a:prstDash val="sysDot"/>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6" name="圆角矩形 75"/>
          <p:cNvSpPr/>
          <p:nvPr/>
        </p:nvSpPr>
        <p:spPr>
          <a:xfrm>
            <a:off x="3574415" y="2723515"/>
            <a:ext cx="4622165" cy="622935"/>
          </a:xfrm>
          <a:prstGeom prst="roundRect">
            <a:avLst/>
          </a:prstGeom>
          <a:ln>
            <a:prstDash val="sysDot"/>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5" name="文本框 14"/>
          <p:cNvSpPr txBox="1"/>
          <p:nvPr/>
        </p:nvSpPr>
        <p:spPr>
          <a:xfrm>
            <a:off x="4009390" y="1856105"/>
            <a:ext cx="499110" cy="368300"/>
          </a:xfrm>
          <a:prstGeom prst="rect">
            <a:avLst/>
          </a:prstGeom>
          <a:noFill/>
        </p:spPr>
        <p:txBody>
          <a:bodyPr wrap="square" rtlCol="0">
            <a:spAutoFit/>
          </a:bodyPr>
          <a:p>
            <a:r>
              <a:rPr lang="en-US" altLang="zh-CN"/>
              <a:t>......</a:t>
            </a:r>
            <a:endParaRPr lang="en-US" altLang="zh-CN"/>
          </a:p>
        </p:txBody>
      </p:sp>
      <p:sp>
        <p:nvSpPr>
          <p:cNvPr id="16" name="矩形 15"/>
          <p:cNvSpPr/>
          <p:nvPr/>
        </p:nvSpPr>
        <p:spPr>
          <a:xfrm>
            <a:off x="4531360" y="1796415"/>
            <a:ext cx="52514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7" name="矩形 16"/>
          <p:cNvSpPr/>
          <p:nvPr/>
        </p:nvSpPr>
        <p:spPr>
          <a:xfrm>
            <a:off x="5060950" y="1798320"/>
            <a:ext cx="52514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8" name="矩形 17"/>
          <p:cNvSpPr/>
          <p:nvPr/>
        </p:nvSpPr>
        <p:spPr>
          <a:xfrm>
            <a:off x="5602605" y="1799590"/>
            <a:ext cx="52514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9" name="矩形 18"/>
          <p:cNvSpPr/>
          <p:nvPr/>
        </p:nvSpPr>
        <p:spPr>
          <a:xfrm>
            <a:off x="6143625" y="1800225"/>
            <a:ext cx="52514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0" name="文本框 19"/>
          <p:cNvSpPr txBox="1"/>
          <p:nvPr/>
        </p:nvSpPr>
        <p:spPr>
          <a:xfrm>
            <a:off x="6682740" y="1858010"/>
            <a:ext cx="499110" cy="368300"/>
          </a:xfrm>
          <a:prstGeom prst="rect">
            <a:avLst/>
          </a:prstGeom>
          <a:noFill/>
        </p:spPr>
        <p:txBody>
          <a:bodyPr wrap="square" rtlCol="0">
            <a:spAutoFit/>
          </a:bodyPr>
          <a:p>
            <a:r>
              <a:rPr lang="en-US" altLang="zh-CN"/>
              <a:t>......</a:t>
            </a:r>
            <a:endParaRPr lang="en-US" altLang="zh-CN"/>
          </a:p>
        </p:txBody>
      </p:sp>
      <p:sp>
        <p:nvSpPr>
          <p:cNvPr id="29" name="矩形 28"/>
          <p:cNvSpPr/>
          <p:nvPr/>
        </p:nvSpPr>
        <p:spPr>
          <a:xfrm>
            <a:off x="3613150" y="279463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2" name="矩形 31"/>
          <p:cNvSpPr/>
          <p:nvPr/>
        </p:nvSpPr>
        <p:spPr>
          <a:xfrm>
            <a:off x="3864610" y="279463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3" name="矩形 32"/>
          <p:cNvSpPr/>
          <p:nvPr/>
        </p:nvSpPr>
        <p:spPr>
          <a:xfrm>
            <a:off x="4367530" y="279463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4" name="矩形 33"/>
          <p:cNvSpPr/>
          <p:nvPr/>
        </p:nvSpPr>
        <p:spPr>
          <a:xfrm>
            <a:off x="4121150" y="279463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5" name="矩形 34"/>
          <p:cNvSpPr/>
          <p:nvPr/>
        </p:nvSpPr>
        <p:spPr>
          <a:xfrm>
            <a:off x="4611370" y="279463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6" name="矩形 35"/>
          <p:cNvSpPr/>
          <p:nvPr/>
        </p:nvSpPr>
        <p:spPr>
          <a:xfrm>
            <a:off x="4862830" y="279463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7" name="矩形 36"/>
          <p:cNvSpPr/>
          <p:nvPr/>
        </p:nvSpPr>
        <p:spPr>
          <a:xfrm>
            <a:off x="5338445" y="279463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8" name="矩形 37"/>
          <p:cNvSpPr/>
          <p:nvPr/>
        </p:nvSpPr>
        <p:spPr>
          <a:xfrm>
            <a:off x="5105400" y="279463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9" name="文本框 38"/>
          <p:cNvSpPr txBox="1"/>
          <p:nvPr/>
        </p:nvSpPr>
        <p:spPr>
          <a:xfrm>
            <a:off x="5654675" y="2794635"/>
            <a:ext cx="485140" cy="368300"/>
          </a:xfrm>
          <a:prstGeom prst="rect">
            <a:avLst/>
          </a:prstGeom>
          <a:noFill/>
        </p:spPr>
        <p:txBody>
          <a:bodyPr wrap="square" rtlCol="0">
            <a:spAutoFit/>
          </a:bodyPr>
          <a:p>
            <a:r>
              <a:rPr lang="en-US" altLang="zh-CN"/>
              <a:t>......</a:t>
            </a:r>
            <a:endParaRPr lang="en-US" altLang="zh-CN"/>
          </a:p>
        </p:txBody>
      </p:sp>
      <p:sp>
        <p:nvSpPr>
          <p:cNvPr id="40" name="矩形 39"/>
          <p:cNvSpPr/>
          <p:nvPr/>
        </p:nvSpPr>
        <p:spPr>
          <a:xfrm>
            <a:off x="6203315" y="279463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1" name="矩形 40"/>
          <p:cNvSpPr/>
          <p:nvPr/>
        </p:nvSpPr>
        <p:spPr>
          <a:xfrm>
            <a:off x="6454775" y="279463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2" name="矩形 41"/>
          <p:cNvSpPr/>
          <p:nvPr/>
        </p:nvSpPr>
        <p:spPr>
          <a:xfrm>
            <a:off x="6957695" y="279463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3" name="矩形 42"/>
          <p:cNvSpPr/>
          <p:nvPr/>
        </p:nvSpPr>
        <p:spPr>
          <a:xfrm>
            <a:off x="6711315" y="279463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4" name="矩形 43"/>
          <p:cNvSpPr/>
          <p:nvPr/>
        </p:nvSpPr>
        <p:spPr>
          <a:xfrm>
            <a:off x="7201535" y="279463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5" name="矩形 44"/>
          <p:cNvSpPr/>
          <p:nvPr/>
        </p:nvSpPr>
        <p:spPr>
          <a:xfrm>
            <a:off x="7439660" y="279463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6" name="矩形 45"/>
          <p:cNvSpPr/>
          <p:nvPr/>
        </p:nvSpPr>
        <p:spPr>
          <a:xfrm>
            <a:off x="7915275" y="279463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7" name="矩形 46"/>
          <p:cNvSpPr/>
          <p:nvPr/>
        </p:nvSpPr>
        <p:spPr>
          <a:xfrm>
            <a:off x="7695565" y="279463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8" name="矩形 47"/>
          <p:cNvSpPr/>
          <p:nvPr/>
        </p:nvSpPr>
        <p:spPr>
          <a:xfrm>
            <a:off x="3633470" y="413702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9" name="矩形 48"/>
          <p:cNvSpPr/>
          <p:nvPr/>
        </p:nvSpPr>
        <p:spPr>
          <a:xfrm>
            <a:off x="3871595" y="413702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4" name="矩形 53"/>
          <p:cNvSpPr/>
          <p:nvPr/>
        </p:nvSpPr>
        <p:spPr>
          <a:xfrm>
            <a:off x="4798695" y="413702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5" name="矩形 54"/>
          <p:cNvSpPr/>
          <p:nvPr/>
        </p:nvSpPr>
        <p:spPr>
          <a:xfrm>
            <a:off x="4552315" y="413702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4" name="文本框 63"/>
          <p:cNvSpPr txBox="1"/>
          <p:nvPr/>
        </p:nvSpPr>
        <p:spPr>
          <a:xfrm>
            <a:off x="4176395" y="4253230"/>
            <a:ext cx="333375" cy="368300"/>
          </a:xfrm>
          <a:prstGeom prst="rect">
            <a:avLst/>
          </a:prstGeom>
          <a:noFill/>
        </p:spPr>
        <p:txBody>
          <a:bodyPr wrap="square" rtlCol="0">
            <a:spAutoFit/>
          </a:bodyPr>
          <a:p>
            <a:r>
              <a:rPr lang="en-US" altLang="zh-CN"/>
              <a:t>...</a:t>
            </a:r>
            <a:endParaRPr lang="en-US" altLang="zh-CN"/>
          </a:p>
        </p:txBody>
      </p:sp>
      <p:sp>
        <p:nvSpPr>
          <p:cNvPr id="65" name="矩形 64"/>
          <p:cNvSpPr/>
          <p:nvPr/>
        </p:nvSpPr>
        <p:spPr>
          <a:xfrm>
            <a:off x="5669915" y="413702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6" name="矩形 65"/>
          <p:cNvSpPr/>
          <p:nvPr/>
        </p:nvSpPr>
        <p:spPr>
          <a:xfrm>
            <a:off x="5908040" y="413702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7" name="矩形 66"/>
          <p:cNvSpPr/>
          <p:nvPr/>
        </p:nvSpPr>
        <p:spPr>
          <a:xfrm>
            <a:off x="6835140" y="413702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8" name="矩形 67"/>
          <p:cNvSpPr/>
          <p:nvPr/>
        </p:nvSpPr>
        <p:spPr>
          <a:xfrm>
            <a:off x="6588760" y="413702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9" name="文本框 68"/>
          <p:cNvSpPr txBox="1"/>
          <p:nvPr/>
        </p:nvSpPr>
        <p:spPr>
          <a:xfrm>
            <a:off x="6212840" y="4253230"/>
            <a:ext cx="333375" cy="368300"/>
          </a:xfrm>
          <a:prstGeom prst="rect">
            <a:avLst/>
          </a:prstGeom>
          <a:noFill/>
        </p:spPr>
        <p:txBody>
          <a:bodyPr wrap="square" rtlCol="0">
            <a:spAutoFit/>
          </a:bodyPr>
          <a:p>
            <a:r>
              <a:rPr lang="en-US" altLang="zh-CN"/>
              <a:t>...</a:t>
            </a:r>
            <a:endParaRPr lang="en-US" altLang="zh-CN"/>
          </a:p>
        </p:txBody>
      </p:sp>
      <p:sp>
        <p:nvSpPr>
          <p:cNvPr id="70" name="矩形 69"/>
          <p:cNvSpPr/>
          <p:nvPr/>
        </p:nvSpPr>
        <p:spPr>
          <a:xfrm>
            <a:off x="7831455" y="413702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1" name="矩形 70"/>
          <p:cNvSpPr/>
          <p:nvPr/>
        </p:nvSpPr>
        <p:spPr>
          <a:xfrm>
            <a:off x="8069580" y="413702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2" name="矩形 71"/>
          <p:cNvSpPr/>
          <p:nvPr/>
        </p:nvSpPr>
        <p:spPr>
          <a:xfrm>
            <a:off x="8996680" y="413702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3" name="矩形 72"/>
          <p:cNvSpPr/>
          <p:nvPr/>
        </p:nvSpPr>
        <p:spPr>
          <a:xfrm>
            <a:off x="8750300" y="4137025"/>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4" name="文本框 73"/>
          <p:cNvSpPr txBox="1"/>
          <p:nvPr/>
        </p:nvSpPr>
        <p:spPr>
          <a:xfrm>
            <a:off x="8374380" y="4253230"/>
            <a:ext cx="333375" cy="368300"/>
          </a:xfrm>
          <a:prstGeom prst="rect">
            <a:avLst/>
          </a:prstGeom>
          <a:noFill/>
        </p:spPr>
        <p:txBody>
          <a:bodyPr wrap="square" rtlCol="0">
            <a:spAutoFit/>
          </a:bodyPr>
          <a:p>
            <a:r>
              <a:rPr lang="en-US" altLang="zh-CN"/>
              <a:t>...</a:t>
            </a:r>
            <a:endParaRPr lang="en-US" altLang="zh-CN"/>
          </a:p>
        </p:txBody>
      </p:sp>
      <p:sp>
        <p:nvSpPr>
          <p:cNvPr id="75" name="文本框 74"/>
          <p:cNvSpPr txBox="1"/>
          <p:nvPr/>
        </p:nvSpPr>
        <p:spPr>
          <a:xfrm>
            <a:off x="9385300" y="4253865"/>
            <a:ext cx="374650" cy="368300"/>
          </a:xfrm>
          <a:prstGeom prst="rect">
            <a:avLst/>
          </a:prstGeom>
          <a:noFill/>
        </p:spPr>
        <p:txBody>
          <a:bodyPr wrap="square" rtlCol="0">
            <a:spAutoFit/>
          </a:bodyPr>
          <a:p>
            <a:r>
              <a:rPr lang="en-US" altLang="zh-CN"/>
              <a:t>...</a:t>
            </a:r>
            <a:endParaRPr lang="en-US" altLang="zh-CN"/>
          </a:p>
        </p:txBody>
      </p:sp>
      <p:sp>
        <p:nvSpPr>
          <p:cNvPr id="80" name="文本框 79"/>
          <p:cNvSpPr txBox="1"/>
          <p:nvPr/>
        </p:nvSpPr>
        <p:spPr>
          <a:xfrm>
            <a:off x="1263650" y="2948305"/>
            <a:ext cx="1713865" cy="368300"/>
          </a:xfrm>
          <a:prstGeom prst="rect">
            <a:avLst/>
          </a:prstGeom>
          <a:noFill/>
        </p:spPr>
        <p:txBody>
          <a:bodyPr wrap="square" rtlCol="0">
            <a:spAutoFit/>
          </a:bodyPr>
          <a:p>
            <a:r>
              <a:rPr lang="en-US" altLang="zh-CN"/>
              <a:t>L1 table</a:t>
            </a:r>
            <a:endParaRPr lang="en-US" altLang="zh-CN"/>
          </a:p>
        </p:txBody>
      </p:sp>
      <p:sp>
        <p:nvSpPr>
          <p:cNvPr id="81" name="文本框 80"/>
          <p:cNvSpPr txBox="1"/>
          <p:nvPr/>
        </p:nvSpPr>
        <p:spPr>
          <a:xfrm>
            <a:off x="1282065" y="2501900"/>
            <a:ext cx="2032635" cy="368300"/>
          </a:xfrm>
          <a:prstGeom prst="rect">
            <a:avLst/>
          </a:prstGeom>
          <a:noFill/>
        </p:spPr>
        <p:txBody>
          <a:bodyPr wrap="square" rtlCol="0">
            <a:spAutoFit/>
          </a:bodyPr>
          <a:p>
            <a:r>
              <a:rPr lang="en-US" altLang="zh-CN"/>
              <a:t>L1 table entry</a:t>
            </a:r>
            <a:endParaRPr lang="en-US" altLang="zh-CN"/>
          </a:p>
        </p:txBody>
      </p:sp>
      <p:cxnSp>
        <p:nvCxnSpPr>
          <p:cNvPr id="83" name="肘形连接符 82"/>
          <p:cNvCxnSpPr>
            <a:stCxn id="32" idx="0"/>
            <a:endCxn id="81" idx="3"/>
          </p:cNvCxnSpPr>
          <p:nvPr/>
        </p:nvCxnSpPr>
        <p:spPr>
          <a:xfrm rot="16200000" flipV="1">
            <a:off x="3594100" y="2393315"/>
            <a:ext cx="108585" cy="66738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76" idx="1"/>
            <a:endCxn id="80" idx="3"/>
          </p:cNvCxnSpPr>
          <p:nvPr/>
        </p:nvCxnSpPr>
        <p:spPr>
          <a:xfrm flipH="1">
            <a:off x="2977515" y="3021965"/>
            <a:ext cx="596900" cy="97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肘形连接符 84"/>
          <p:cNvCxnSpPr>
            <a:stCxn id="41" idx="0"/>
            <a:endCxn id="81" idx="3"/>
          </p:cNvCxnSpPr>
          <p:nvPr/>
        </p:nvCxnSpPr>
        <p:spPr>
          <a:xfrm rot="16200000" flipV="1">
            <a:off x="4889183" y="1098233"/>
            <a:ext cx="108585" cy="325755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6" name="文本框 85"/>
          <p:cNvSpPr txBox="1"/>
          <p:nvPr/>
        </p:nvSpPr>
        <p:spPr>
          <a:xfrm>
            <a:off x="1281430" y="3789045"/>
            <a:ext cx="2115820" cy="368300"/>
          </a:xfrm>
          <a:prstGeom prst="rect">
            <a:avLst/>
          </a:prstGeom>
          <a:noFill/>
        </p:spPr>
        <p:txBody>
          <a:bodyPr wrap="square" rtlCol="0">
            <a:spAutoFit/>
          </a:bodyPr>
          <a:p>
            <a:r>
              <a:rPr lang="en-US" altLang="zh-CN"/>
              <a:t>L2 table entry</a:t>
            </a:r>
            <a:endParaRPr lang="en-US" altLang="zh-CN"/>
          </a:p>
        </p:txBody>
      </p:sp>
      <p:sp>
        <p:nvSpPr>
          <p:cNvPr id="87" name="文本框 86"/>
          <p:cNvSpPr txBox="1"/>
          <p:nvPr/>
        </p:nvSpPr>
        <p:spPr>
          <a:xfrm>
            <a:off x="1261745" y="4329430"/>
            <a:ext cx="1519555" cy="368300"/>
          </a:xfrm>
          <a:prstGeom prst="rect">
            <a:avLst/>
          </a:prstGeom>
          <a:noFill/>
        </p:spPr>
        <p:txBody>
          <a:bodyPr wrap="square" rtlCol="0">
            <a:spAutoFit/>
          </a:bodyPr>
          <a:p>
            <a:r>
              <a:rPr lang="en-US" altLang="zh-CN"/>
              <a:t>L2 table</a:t>
            </a:r>
            <a:endParaRPr lang="en-US" altLang="zh-CN"/>
          </a:p>
        </p:txBody>
      </p:sp>
      <p:cxnSp>
        <p:nvCxnSpPr>
          <p:cNvPr id="88" name="肘形连接符 87"/>
          <p:cNvCxnSpPr>
            <a:stCxn id="49" idx="0"/>
            <a:endCxn id="86" idx="3"/>
          </p:cNvCxnSpPr>
          <p:nvPr/>
        </p:nvCxnSpPr>
        <p:spPr>
          <a:xfrm rot="16200000" flipV="1">
            <a:off x="3611245" y="3745865"/>
            <a:ext cx="163830" cy="59182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89" name="肘形连接符 88"/>
          <p:cNvCxnSpPr>
            <a:stCxn id="66" idx="0"/>
            <a:endCxn id="86" idx="3"/>
          </p:cNvCxnSpPr>
          <p:nvPr/>
        </p:nvCxnSpPr>
        <p:spPr>
          <a:xfrm rot="16200000" flipV="1">
            <a:off x="4629468" y="2727643"/>
            <a:ext cx="163830" cy="262826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0" name="肘形连接符 89"/>
          <p:cNvCxnSpPr>
            <a:stCxn id="73" idx="0"/>
            <a:endCxn id="86" idx="3"/>
          </p:cNvCxnSpPr>
          <p:nvPr/>
        </p:nvCxnSpPr>
        <p:spPr>
          <a:xfrm rot="16200000" flipV="1">
            <a:off x="6050598" y="1306513"/>
            <a:ext cx="163830" cy="547052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77" idx="1"/>
            <a:endCxn id="87" idx="3"/>
          </p:cNvCxnSpPr>
          <p:nvPr/>
        </p:nvCxnSpPr>
        <p:spPr>
          <a:xfrm flipH="1">
            <a:off x="2781300" y="4370705"/>
            <a:ext cx="821055" cy="129540"/>
          </a:xfrm>
          <a:prstGeom prst="line">
            <a:avLst/>
          </a:prstGeom>
        </p:spPr>
        <p:style>
          <a:lnRef idx="1">
            <a:schemeClr val="accent1"/>
          </a:lnRef>
          <a:fillRef idx="0">
            <a:schemeClr val="accent1"/>
          </a:fillRef>
          <a:effectRef idx="0">
            <a:schemeClr val="accent1"/>
          </a:effectRef>
          <a:fontRef idx="minor">
            <a:schemeClr val="tx1"/>
          </a:fontRef>
        </p:style>
      </p:cxnSp>
      <p:sp>
        <p:nvSpPr>
          <p:cNvPr id="98" name="文本框 97"/>
          <p:cNvSpPr txBox="1"/>
          <p:nvPr/>
        </p:nvSpPr>
        <p:spPr>
          <a:xfrm>
            <a:off x="7245350" y="4229100"/>
            <a:ext cx="374650" cy="368300"/>
          </a:xfrm>
          <a:prstGeom prst="rect">
            <a:avLst/>
          </a:prstGeom>
          <a:noFill/>
        </p:spPr>
        <p:txBody>
          <a:bodyPr wrap="square" rtlCol="0">
            <a:spAutoFit/>
          </a:bodyPr>
          <a:p>
            <a:r>
              <a:rPr lang="en-US" altLang="zh-CN"/>
              <a:t>...</a:t>
            </a:r>
            <a:endParaRPr lang="en-US" altLang="zh-CN"/>
          </a:p>
        </p:txBody>
      </p:sp>
      <p:sp>
        <p:nvSpPr>
          <p:cNvPr id="99" name="文本框 98"/>
          <p:cNvSpPr txBox="1"/>
          <p:nvPr/>
        </p:nvSpPr>
        <p:spPr>
          <a:xfrm>
            <a:off x="5159375" y="4244975"/>
            <a:ext cx="374650" cy="368300"/>
          </a:xfrm>
          <a:prstGeom prst="rect">
            <a:avLst/>
          </a:prstGeom>
          <a:noFill/>
        </p:spPr>
        <p:txBody>
          <a:bodyPr wrap="square" rtlCol="0">
            <a:spAutoFit/>
          </a:bodyPr>
          <a:p>
            <a:r>
              <a:rPr lang="en-US" altLang="zh-CN"/>
              <a:t>...</a:t>
            </a:r>
            <a:endParaRPr lang="en-US" altLang="zh-CN"/>
          </a:p>
        </p:txBody>
      </p:sp>
      <p:sp>
        <p:nvSpPr>
          <p:cNvPr id="4" name="矩形 3"/>
          <p:cNvSpPr/>
          <p:nvPr/>
        </p:nvSpPr>
        <p:spPr>
          <a:xfrm>
            <a:off x="4568825" y="5114925"/>
            <a:ext cx="52514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矩形 5"/>
          <p:cNvSpPr/>
          <p:nvPr/>
        </p:nvSpPr>
        <p:spPr>
          <a:xfrm>
            <a:off x="5111750" y="5116830"/>
            <a:ext cx="52514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矩形 6"/>
          <p:cNvSpPr/>
          <p:nvPr/>
        </p:nvSpPr>
        <p:spPr>
          <a:xfrm>
            <a:off x="5640070" y="5118100"/>
            <a:ext cx="52514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4" name="矩形 23"/>
          <p:cNvSpPr/>
          <p:nvPr/>
        </p:nvSpPr>
        <p:spPr>
          <a:xfrm>
            <a:off x="6167755" y="5118735"/>
            <a:ext cx="52514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0" name="文本框 49"/>
          <p:cNvSpPr txBox="1"/>
          <p:nvPr/>
        </p:nvSpPr>
        <p:spPr>
          <a:xfrm>
            <a:off x="6720205" y="5176520"/>
            <a:ext cx="499110" cy="368300"/>
          </a:xfrm>
          <a:prstGeom prst="rect">
            <a:avLst/>
          </a:prstGeom>
          <a:noFill/>
        </p:spPr>
        <p:txBody>
          <a:bodyPr wrap="square" rtlCol="0">
            <a:spAutoFit/>
          </a:bodyPr>
          <a:p>
            <a:r>
              <a:rPr lang="en-US" altLang="zh-CN"/>
              <a:t>......</a:t>
            </a:r>
            <a:endParaRPr lang="en-US" altLang="zh-CN"/>
          </a:p>
        </p:txBody>
      </p:sp>
      <p:sp>
        <p:nvSpPr>
          <p:cNvPr id="51" name="文本框 50"/>
          <p:cNvSpPr txBox="1"/>
          <p:nvPr/>
        </p:nvSpPr>
        <p:spPr>
          <a:xfrm>
            <a:off x="1275715" y="1833880"/>
            <a:ext cx="2032635" cy="368300"/>
          </a:xfrm>
          <a:prstGeom prst="rect">
            <a:avLst/>
          </a:prstGeom>
          <a:noFill/>
        </p:spPr>
        <p:txBody>
          <a:bodyPr wrap="square" rtlCol="0">
            <a:spAutoFit/>
          </a:bodyPr>
          <a:p>
            <a:r>
              <a:rPr lang="en-US" altLang="zh-CN"/>
              <a:t>virtual disk</a:t>
            </a:r>
            <a:endParaRPr lang="en-US" altLang="zh-CN"/>
          </a:p>
        </p:txBody>
      </p:sp>
      <p:sp>
        <p:nvSpPr>
          <p:cNvPr id="52" name="文本框 51"/>
          <p:cNvSpPr txBox="1"/>
          <p:nvPr/>
        </p:nvSpPr>
        <p:spPr>
          <a:xfrm>
            <a:off x="1292225" y="5116830"/>
            <a:ext cx="2032635" cy="368300"/>
          </a:xfrm>
          <a:prstGeom prst="rect">
            <a:avLst/>
          </a:prstGeom>
          <a:noFill/>
        </p:spPr>
        <p:txBody>
          <a:bodyPr wrap="square" rtlCol="0">
            <a:spAutoFit/>
          </a:bodyPr>
          <a:p>
            <a:r>
              <a:rPr lang="en-US" altLang="zh-CN"/>
              <a:t>image file</a:t>
            </a:r>
            <a:endParaRPr lang="en-US" altLang="zh-CN"/>
          </a:p>
        </p:txBody>
      </p:sp>
      <p:sp>
        <p:nvSpPr>
          <p:cNvPr id="53" name="文本框 52"/>
          <p:cNvSpPr txBox="1"/>
          <p:nvPr/>
        </p:nvSpPr>
        <p:spPr>
          <a:xfrm>
            <a:off x="3970020" y="5166360"/>
            <a:ext cx="499110" cy="368300"/>
          </a:xfrm>
          <a:prstGeom prst="rect">
            <a:avLst/>
          </a:prstGeom>
          <a:noFill/>
        </p:spPr>
        <p:txBody>
          <a:bodyPr wrap="square" rtlCol="0">
            <a:spAutoFit/>
          </a:bodyPr>
          <a:p>
            <a:r>
              <a:rPr lang="en-US" altLang="zh-CN"/>
              <a:t>......</a:t>
            </a:r>
            <a:endParaRPr lang="en-US" altLang="zh-CN"/>
          </a:p>
        </p:txBody>
      </p:sp>
      <p:cxnSp>
        <p:nvCxnSpPr>
          <p:cNvPr id="56" name="直接连接符 55"/>
          <p:cNvCxnSpPr/>
          <p:nvPr/>
        </p:nvCxnSpPr>
        <p:spPr>
          <a:xfrm>
            <a:off x="4874260" y="1796415"/>
            <a:ext cx="0" cy="484505"/>
          </a:xfrm>
          <a:prstGeom prst="line">
            <a:avLst/>
          </a:prstGeom>
        </p:spPr>
        <p:style>
          <a:lnRef idx="1">
            <a:schemeClr val="accent2"/>
          </a:lnRef>
          <a:fillRef idx="0">
            <a:schemeClr val="accent2"/>
          </a:fillRef>
          <a:effectRef idx="0">
            <a:schemeClr val="accent2"/>
          </a:effectRef>
          <a:fontRef idx="minor">
            <a:schemeClr val="tx1"/>
          </a:fontRef>
        </p:style>
      </p:cxnSp>
      <p:sp>
        <p:nvSpPr>
          <p:cNvPr id="57" name="文本框 56"/>
          <p:cNvSpPr txBox="1"/>
          <p:nvPr/>
        </p:nvSpPr>
        <p:spPr>
          <a:xfrm>
            <a:off x="3880485" y="1185545"/>
            <a:ext cx="1425575" cy="368300"/>
          </a:xfrm>
          <a:prstGeom prst="rect">
            <a:avLst/>
          </a:prstGeom>
          <a:noFill/>
        </p:spPr>
        <p:txBody>
          <a:bodyPr wrap="square" rtlCol="0">
            <a:spAutoFit/>
          </a:bodyPr>
          <a:p>
            <a:r>
              <a:rPr lang="en-US" altLang="zh-CN"/>
              <a:t> guest offset</a:t>
            </a:r>
            <a:endParaRPr lang="en-US" altLang="zh-CN"/>
          </a:p>
        </p:txBody>
      </p:sp>
      <p:cxnSp>
        <p:nvCxnSpPr>
          <p:cNvPr id="59" name="直接箭头连接符 58"/>
          <p:cNvCxnSpPr>
            <a:stCxn id="57" idx="2"/>
          </p:cNvCxnSpPr>
          <p:nvPr/>
        </p:nvCxnSpPr>
        <p:spPr>
          <a:xfrm>
            <a:off x="4593590" y="1553845"/>
            <a:ext cx="290830" cy="269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16" idx="2"/>
            <a:endCxn id="34" idx="0"/>
          </p:cNvCxnSpPr>
          <p:nvPr/>
        </p:nvCxnSpPr>
        <p:spPr>
          <a:xfrm flipH="1">
            <a:off x="4238625" y="2280920"/>
            <a:ext cx="555625" cy="513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34" idx="2"/>
            <a:endCxn id="55" idx="0"/>
          </p:cNvCxnSpPr>
          <p:nvPr/>
        </p:nvCxnSpPr>
        <p:spPr>
          <a:xfrm>
            <a:off x="4238625" y="3279140"/>
            <a:ext cx="431165" cy="8578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55" idx="2"/>
          </p:cNvCxnSpPr>
          <p:nvPr/>
        </p:nvCxnSpPr>
        <p:spPr>
          <a:xfrm>
            <a:off x="4669790" y="4621530"/>
            <a:ext cx="1322070" cy="508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5982970" y="5118100"/>
            <a:ext cx="0" cy="484505"/>
          </a:xfrm>
          <a:prstGeom prst="line">
            <a:avLst/>
          </a:prstGeom>
        </p:spPr>
        <p:style>
          <a:lnRef idx="1">
            <a:schemeClr val="accent2"/>
          </a:lnRef>
          <a:fillRef idx="0">
            <a:schemeClr val="accent2"/>
          </a:fillRef>
          <a:effectRef idx="0">
            <a:schemeClr val="accent2"/>
          </a:effectRef>
          <a:fontRef idx="minor">
            <a:schemeClr val="tx1"/>
          </a:fontRef>
        </p:style>
      </p:cxnSp>
      <p:sp>
        <p:nvSpPr>
          <p:cNvPr id="91" name="文本框 90"/>
          <p:cNvSpPr txBox="1"/>
          <p:nvPr/>
        </p:nvSpPr>
        <p:spPr>
          <a:xfrm>
            <a:off x="5446395" y="5939790"/>
            <a:ext cx="1425575" cy="368300"/>
          </a:xfrm>
          <a:prstGeom prst="rect">
            <a:avLst/>
          </a:prstGeom>
          <a:noFill/>
        </p:spPr>
        <p:txBody>
          <a:bodyPr wrap="square" rtlCol="0">
            <a:spAutoFit/>
          </a:bodyPr>
          <a:p>
            <a:r>
              <a:rPr lang="en-US" altLang="zh-CN"/>
              <a:t>host offset</a:t>
            </a:r>
            <a:endParaRPr lang="en-US" altLang="zh-CN"/>
          </a:p>
        </p:txBody>
      </p:sp>
      <p:cxnSp>
        <p:nvCxnSpPr>
          <p:cNvPr id="92" name="直接箭头连接符 91"/>
          <p:cNvCxnSpPr>
            <a:stCxn id="91" idx="0"/>
          </p:cNvCxnSpPr>
          <p:nvPr/>
        </p:nvCxnSpPr>
        <p:spPr>
          <a:xfrm flipH="1" flipV="1">
            <a:off x="5991860" y="5600700"/>
            <a:ext cx="167640" cy="3390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88670"/>
          </a:xfrm>
        </p:spPr>
        <p:txBody>
          <a:bodyPr>
            <a:normAutofit/>
          </a:bodyPr>
          <a:p>
            <a:r>
              <a:rPr lang="en-US" altLang="zh-CN" b="1">
                <a:sym typeface="+mn-ea"/>
              </a:rPr>
              <a:t>Guest to host cluster mapping(2)</a:t>
            </a:r>
            <a:endParaRPr lang="zh-CN" altLang="en-US" b="1"/>
          </a:p>
        </p:txBody>
      </p:sp>
      <p:sp>
        <p:nvSpPr>
          <p:cNvPr id="3" name="内容占位符 2"/>
          <p:cNvSpPr>
            <a:spLocks noGrp="1"/>
          </p:cNvSpPr>
          <p:nvPr>
            <p:ph idx="1"/>
          </p:nvPr>
        </p:nvSpPr>
        <p:spPr>
          <a:xfrm>
            <a:off x="838200" y="1246505"/>
            <a:ext cx="10515600" cy="5482590"/>
          </a:xfrm>
        </p:spPr>
        <p:txBody>
          <a:bodyPr/>
          <a:p>
            <a:r>
              <a:rPr lang="en-US" altLang="zh-CN"/>
              <a:t>L1 table entry</a:t>
            </a:r>
            <a:endParaRPr lang="en-US" altLang="zh-CN"/>
          </a:p>
          <a:p>
            <a:endParaRPr lang="en-US" altLang="zh-CN"/>
          </a:p>
          <a:p>
            <a:endParaRPr lang="en-US" altLang="zh-CN"/>
          </a:p>
          <a:p>
            <a:endParaRPr lang="en-US" altLang="zh-CN"/>
          </a:p>
          <a:p>
            <a:r>
              <a:rPr lang="en-US" altLang="zh-CN"/>
              <a:t>L2 table entry</a:t>
            </a:r>
            <a:endParaRPr lang="en-US" altLang="zh-CN"/>
          </a:p>
          <a:p>
            <a:endParaRPr lang="en-US" altLang="zh-CN"/>
          </a:p>
          <a:p>
            <a:endParaRPr lang="en-US" altLang="zh-CN"/>
          </a:p>
          <a:p>
            <a:pPr lvl="1"/>
            <a:r>
              <a:rPr lang="en-US" altLang="zh-CN"/>
              <a:t>standard cluster descriptor</a:t>
            </a:r>
            <a:endParaRPr lang="en-US" altLang="zh-CN"/>
          </a:p>
        </p:txBody>
      </p:sp>
      <p:graphicFrame>
        <p:nvGraphicFramePr>
          <p:cNvPr id="0" name="表格 -1"/>
          <p:cNvGraphicFramePr/>
          <p:nvPr/>
        </p:nvGraphicFramePr>
        <p:xfrm>
          <a:off x="1590675" y="1868805"/>
          <a:ext cx="5416550" cy="1219200"/>
        </p:xfrm>
        <a:graphic>
          <a:graphicData uri="http://schemas.openxmlformats.org/drawingml/2006/table">
            <a:tbl>
              <a:tblPr firstRow="1" bandRow="1">
                <a:tableStyleId>{5940675A-B579-460E-94D1-54222C63F5DA}</a:tableStyleId>
              </a:tblPr>
              <a:tblGrid>
                <a:gridCol w="727075"/>
                <a:gridCol w="4689475"/>
              </a:tblGrid>
              <a:tr h="0">
                <a:tc>
                  <a:txBody>
                    <a:bodyPr/>
                    <a:p>
                      <a:pPr marL="0" indent="0" algn="l">
                        <a:buNone/>
                      </a:pPr>
                      <a:r>
                        <a:rPr lang="en-US" altLang="zh-CN" sz="1000" b="0" u="none">
                          <a:latin typeface="宋体" charset="0"/>
                          <a:ea typeface="宋体" charset="0"/>
                          <a:cs typeface="宋体" charset="0"/>
                        </a:rPr>
                        <a:t>Bit range</a:t>
                      </a:r>
                      <a:endParaRPr lang="zh-CN" altLang="en-US" sz="1000" b="0" u="none">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latin typeface="宋体" charset="0"/>
                          <a:ea typeface="宋体" charset="0"/>
                          <a:cs typeface="宋体" charset="0"/>
                        </a:rPr>
                        <a:t>comments</a:t>
                      </a:r>
                      <a:endParaRPr lang="zh-CN" altLang="en-US" sz="1000" b="0" u="none">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000" b="0" u="none">
                          <a:latin typeface="宋体" charset="0"/>
                          <a:ea typeface="宋体" charset="0"/>
                          <a:cs typeface="宋体" charset="0"/>
                        </a:rPr>
                        <a:t>[0, 8]</a:t>
                      </a:r>
                      <a:endParaRPr lang="zh-CN" altLang="en-US" sz="1000" b="0" u="none">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latin typeface="宋体" charset="0"/>
                          <a:ea typeface="宋体" charset="0"/>
                          <a:cs typeface="宋体" charset="0"/>
                        </a:rPr>
                        <a:t>Reserved (set to 0)</a:t>
                      </a:r>
                      <a:endParaRPr lang="zh-CN" altLang="en-US" sz="1000" b="0" u="none">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000" b="0" u="none">
                          <a:latin typeface="宋体" charset="0"/>
                          <a:ea typeface="宋体" charset="0"/>
                          <a:cs typeface="宋体" charset="0"/>
                        </a:rPr>
                        <a:t>[9, 55]</a:t>
                      </a:r>
                      <a:endParaRPr lang="zh-CN" altLang="en-US" sz="1000" b="0" u="none">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latin typeface="宋体" charset="0"/>
                          <a:ea typeface="宋体" charset="0"/>
                          <a:cs typeface="宋体" charset="0"/>
                        </a:rPr>
                        <a:t>The offset into the image file at which the L2 table starts. Must be aligned to a cluster boundary. If the offset is 0, the L2 table and all clusters described by this L2 table are unallocated.</a:t>
                      </a:r>
                      <a:endParaRPr lang="zh-CN" altLang="en-US" sz="1000" b="0" u="none">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000" b="0" u="none">
                          <a:latin typeface="宋体" charset="0"/>
                          <a:ea typeface="宋体" charset="0"/>
                          <a:cs typeface="宋体" charset="0"/>
                        </a:rPr>
                        <a:t>[56, 62]</a:t>
                      </a:r>
                      <a:endParaRPr lang="zh-CN" altLang="en-US" sz="1000" b="0" u="none">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latin typeface="宋体" charset="0"/>
                          <a:ea typeface="宋体" charset="0"/>
                          <a:cs typeface="宋体" charset="0"/>
                        </a:rPr>
                        <a:t>Reserved (set to 0)</a:t>
                      </a:r>
                      <a:endParaRPr lang="zh-CN" altLang="en-US" sz="1000" b="0" u="none">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000" b="0" u="none">
                          <a:latin typeface="宋体" charset="0"/>
                          <a:ea typeface="宋体" charset="0"/>
                          <a:cs typeface="宋体" charset="0"/>
                        </a:rPr>
                        <a:t>[63]</a:t>
                      </a:r>
                      <a:endParaRPr lang="zh-CN" altLang="en-US" sz="1000" b="0" u="none">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latin typeface="宋体" charset="0"/>
                          <a:ea typeface="宋体" charset="0"/>
                          <a:cs typeface="宋体" charset="0"/>
                        </a:rPr>
                        <a:t>0 for an L2 table that is unused or requires COW, 1 if its refcount is exactly one.</a:t>
                      </a:r>
                      <a:endParaRPr lang="zh-CN" altLang="en-US" sz="1000" b="0" u="none">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4" name="表格 3"/>
          <p:cNvGraphicFramePr/>
          <p:nvPr/>
        </p:nvGraphicFramePr>
        <p:xfrm>
          <a:off x="1591310" y="3839845"/>
          <a:ext cx="5415915" cy="0"/>
        </p:xfrm>
        <a:graphic>
          <a:graphicData uri="http://schemas.openxmlformats.org/drawingml/2006/table">
            <a:tbl>
              <a:tblPr firstRow="1" bandRow="1">
                <a:tableStyleId>{5940675A-B579-460E-94D1-54222C63F5DA}</a:tableStyleId>
              </a:tblPr>
              <a:tblGrid>
                <a:gridCol w="727075"/>
                <a:gridCol w="4689475"/>
              </a:tblGrid>
              <a:tr h="0">
                <a:tc>
                  <a:txBody>
                    <a:bodyPr/>
                    <a:p>
                      <a:pPr marL="0" indent="0" algn="l">
                        <a:buNone/>
                      </a:pPr>
                      <a:r>
                        <a:rPr lang="en-US" altLang="zh-CN" sz="1000" b="0" u="none">
                          <a:latin typeface="宋体" charset="0"/>
                          <a:ea typeface="宋体" charset="0"/>
                          <a:cs typeface="宋体" charset="0"/>
                        </a:rPr>
                        <a:t>Bit range</a:t>
                      </a:r>
                      <a:endParaRPr lang="zh-CN" altLang="en-US" sz="1000" b="0" u="none">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latin typeface="宋体" charset="0"/>
                          <a:ea typeface="宋体" charset="0"/>
                          <a:cs typeface="宋体" charset="0"/>
                        </a:rPr>
                        <a:t>comments</a:t>
                      </a:r>
                      <a:endParaRPr lang="zh-CN" altLang="en-US" sz="1000" b="0" u="none">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000" b="0" u="none">
                          <a:latin typeface="宋体" charset="0"/>
                          <a:ea typeface="宋体" charset="0"/>
                          <a:cs typeface="宋体" charset="0"/>
                        </a:rPr>
                        <a:t>[0, 61]</a:t>
                      </a:r>
                      <a:endParaRPr lang="zh-CN" altLang="en-US" sz="1000" b="0" u="none">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latin typeface="宋体" charset="0"/>
                          <a:ea typeface="宋体" charset="0"/>
                          <a:cs typeface="宋体" charset="0"/>
                        </a:rPr>
                        <a:t>Cluster descriptor</a:t>
                      </a:r>
                      <a:endParaRPr lang="zh-CN" altLang="en-US" sz="1000" b="0" u="none">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000" b="0" u="none">
                          <a:latin typeface="宋体" charset="0"/>
                          <a:ea typeface="宋体" charset="0"/>
                          <a:cs typeface="宋体" charset="0"/>
                        </a:rPr>
                        <a:t>[62]</a:t>
                      </a:r>
                      <a:endParaRPr lang="zh-CN" altLang="en-US" sz="1000" b="0" u="none">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latin typeface="宋体" charset="0"/>
                          <a:ea typeface="宋体" charset="0"/>
                          <a:cs typeface="宋体" charset="0"/>
                        </a:rPr>
                        <a:t>0 for standard clusters1 for compressed clusters</a:t>
                      </a:r>
                      <a:endParaRPr lang="zh-CN" altLang="en-US" sz="1000" b="0" u="none">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p>
                      <a:pPr marL="0" indent="0" algn="l">
                        <a:buNone/>
                      </a:pPr>
                      <a:r>
                        <a:rPr lang="en-US" altLang="zh-CN" sz="1000" b="0" u="none">
                          <a:latin typeface="宋体" charset="0"/>
                          <a:ea typeface="宋体" charset="0"/>
                          <a:cs typeface="宋体" charset="0"/>
                        </a:rPr>
                        <a:t>[63]</a:t>
                      </a:r>
                      <a:endParaRPr lang="zh-CN" altLang="en-US" sz="1000" b="0" u="none">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latin typeface="宋体" charset="0"/>
                          <a:ea typeface="宋体" charset="0"/>
                          <a:cs typeface="宋体" charset="0"/>
                        </a:rPr>
                        <a:t>0 for a cluster that is unused or requires COW, 1 if its refcount is exactly one.</a:t>
                      </a:r>
                      <a:endParaRPr lang="zh-CN" altLang="en-US" sz="1000" b="0" u="none">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5" name="表格 4"/>
          <p:cNvGraphicFramePr/>
          <p:nvPr/>
        </p:nvGraphicFramePr>
        <p:xfrm>
          <a:off x="1591310" y="5202555"/>
          <a:ext cx="5415915" cy="0"/>
        </p:xfrm>
        <a:graphic>
          <a:graphicData uri="http://schemas.openxmlformats.org/drawingml/2006/table">
            <a:tbl>
              <a:tblPr firstRow="1" bandRow="1">
                <a:tableStyleId>{5940675A-B579-460E-94D1-54222C63F5DA}</a:tableStyleId>
              </a:tblPr>
              <a:tblGrid>
                <a:gridCol w="727075"/>
                <a:gridCol w="4689475"/>
              </a:tblGrid>
              <a:tr h="152400">
                <a:tc>
                  <a:txBody>
                    <a:bodyPr/>
                    <a:p>
                      <a:pPr marL="0" indent="0" algn="l">
                        <a:buNone/>
                      </a:pPr>
                      <a:r>
                        <a:rPr lang="en-US" altLang="zh-CN" sz="1000" b="0" u="none">
                          <a:latin typeface="宋体" charset="0"/>
                          <a:ea typeface="宋体" charset="0"/>
                          <a:cs typeface="宋体" charset="0"/>
                        </a:rPr>
                        <a:t>Bit range</a:t>
                      </a:r>
                      <a:endParaRPr lang="zh-CN" altLang="en-US" sz="1000" b="0" u="none">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latin typeface="宋体" charset="0"/>
                          <a:ea typeface="宋体" charset="0"/>
                          <a:cs typeface="宋体" charset="0"/>
                        </a:rPr>
                        <a:t>comments</a:t>
                      </a:r>
                      <a:endParaRPr lang="zh-CN" altLang="en-US" sz="1000" b="0" u="none">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000" b="0" u="none">
                          <a:latin typeface="宋体" charset="0"/>
                          <a:ea typeface="宋体" charset="0"/>
                          <a:cs typeface="宋体" charset="0"/>
                        </a:rPr>
                        <a:t>[0]</a:t>
                      </a:r>
                      <a:endParaRPr lang="zh-CN" altLang="en-US" sz="1000" b="0" u="none">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latin typeface="宋体" charset="0"/>
                          <a:ea typeface="宋体" charset="0"/>
                          <a:cs typeface="宋体" charset="0"/>
                        </a:rPr>
                        <a:t>If set to 1, the cluster reads as all zeros. The host cluster offset can be used to describe a preallocation, but it won't be used for reading data from this cluster, nor is data read from the backing file if the cluster is unallocated. With version 2, this is always 0.</a:t>
                      </a:r>
                      <a:endParaRPr lang="zh-CN" altLang="en-US" sz="1000" b="0" u="none">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000" b="0" u="none">
                          <a:latin typeface="宋体" charset="0"/>
                          <a:ea typeface="宋体" charset="0"/>
                          <a:cs typeface="宋体" charset="0"/>
                        </a:rPr>
                        <a:t>[1, 8]</a:t>
                      </a:r>
                      <a:endParaRPr lang="zh-CN" altLang="en-US" sz="1000" b="0" u="none">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latin typeface="宋体" charset="0"/>
                          <a:ea typeface="宋体" charset="0"/>
                          <a:cs typeface="宋体" charset="0"/>
                        </a:rPr>
                        <a:t>Reserved (set to 0)</a:t>
                      </a:r>
                      <a:endParaRPr lang="zh-CN" altLang="en-US" sz="1000" b="0" u="none">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000" b="0" u="none">
                          <a:latin typeface="宋体" charset="0"/>
                          <a:ea typeface="宋体" charset="0"/>
                          <a:cs typeface="宋体" charset="0"/>
                        </a:rPr>
                        <a:t>[9, 55]</a:t>
                      </a:r>
                      <a:endParaRPr lang="zh-CN" altLang="en-US" sz="1000" b="0" u="none">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latin typeface="宋体" charset="0"/>
                          <a:ea typeface="宋体" charset="0"/>
                          <a:cs typeface="宋体" charset="0"/>
                        </a:rPr>
                        <a:t>Host cluster offset. Must be aligned to a cluster boundary. If the offset is 0, the cluster is unallocated.</a:t>
                      </a:r>
                      <a:endParaRPr lang="zh-CN" altLang="en-US" sz="1000" b="0" u="none">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000" b="0" u="none">
                          <a:latin typeface="宋体" charset="0"/>
                          <a:ea typeface="宋体" charset="0"/>
                          <a:cs typeface="宋体" charset="0"/>
                        </a:rPr>
                        <a:t>[56, 61]</a:t>
                      </a:r>
                      <a:endParaRPr lang="zh-CN" altLang="en-US" sz="1000" b="0" u="none">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latin typeface="宋体" charset="0"/>
                          <a:ea typeface="宋体" charset="0"/>
                          <a:cs typeface="宋体" charset="0"/>
                        </a:rPr>
                        <a:t>Reserved (set to 0)</a:t>
                      </a:r>
                      <a:endParaRPr lang="zh-CN" altLang="en-US" sz="1000" b="0" u="none">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89000"/>
          </a:xfrm>
        </p:spPr>
        <p:txBody>
          <a:bodyPr>
            <a:normAutofit/>
          </a:bodyPr>
          <a:p>
            <a:r>
              <a:rPr lang="en-US" altLang="zh-CN" b="1">
                <a:sym typeface="+mn-ea"/>
              </a:rPr>
              <a:t>Guest to host cluster mapping(3)</a:t>
            </a:r>
            <a:endParaRPr lang="zh-CN" altLang="en-US" b="1"/>
          </a:p>
        </p:txBody>
      </p:sp>
      <p:sp>
        <p:nvSpPr>
          <p:cNvPr id="3" name="内容占位符 2"/>
          <p:cNvSpPr>
            <a:spLocks noGrp="1"/>
          </p:cNvSpPr>
          <p:nvPr>
            <p:ph idx="1"/>
          </p:nvPr>
        </p:nvSpPr>
        <p:spPr>
          <a:xfrm>
            <a:off x="838200" y="1232535"/>
            <a:ext cx="10515600" cy="4944745"/>
          </a:xfrm>
        </p:spPr>
        <p:txBody>
          <a:bodyPr/>
          <a:p>
            <a:r>
              <a:rPr lang="zh-CN" altLang="en-US"/>
              <a:t>Guest offset to host offset mapping</a:t>
            </a:r>
            <a:endParaRPr lang="zh-CN" altLang="en-US"/>
          </a:p>
          <a:p>
            <a:pPr lvl="1"/>
            <a:endParaRPr lang="zh-CN" altLang="en-US"/>
          </a:p>
        </p:txBody>
      </p:sp>
      <p:pic>
        <p:nvPicPr>
          <p:cNvPr id="4" name="图片 3"/>
          <p:cNvPicPr>
            <a:picLocks noChangeAspect="1"/>
          </p:cNvPicPr>
          <p:nvPr/>
        </p:nvPicPr>
        <p:blipFill>
          <a:blip r:embed="rId1"/>
          <a:stretch>
            <a:fillRect/>
          </a:stretch>
        </p:blipFill>
        <p:spPr>
          <a:xfrm>
            <a:off x="1673225" y="1690370"/>
            <a:ext cx="6609080" cy="46094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31850"/>
          </a:xfrm>
        </p:spPr>
        <p:txBody>
          <a:bodyPr/>
          <a:p>
            <a:r>
              <a:rPr lang="en-US" altLang="zh-CN" b="1"/>
              <a:t>Bitmap</a:t>
            </a:r>
            <a:endParaRPr lang="en-US" altLang="zh-CN" b="1"/>
          </a:p>
        </p:txBody>
      </p:sp>
      <p:sp>
        <p:nvSpPr>
          <p:cNvPr id="79" name="圆角矩形 78"/>
          <p:cNvSpPr/>
          <p:nvPr/>
        </p:nvSpPr>
        <p:spPr>
          <a:xfrm>
            <a:off x="7895590" y="2886075"/>
            <a:ext cx="1494790" cy="581025"/>
          </a:xfrm>
          <a:prstGeom prst="roundRect">
            <a:avLst/>
          </a:prstGeom>
          <a:ln>
            <a:prstDash val="sysDot"/>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8" name="圆角矩形 77"/>
          <p:cNvSpPr/>
          <p:nvPr/>
        </p:nvSpPr>
        <p:spPr>
          <a:xfrm>
            <a:off x="5725160" y="2886710"/>
            <a:ext cx="1494790" cy="581025"/>
          </a:xfrm>
          <a:prstGeom prst="roundRect">
            <a:avLst/>
          </a:prstGeom>
          <a:ln>
            <a:prstDash val="sysDot"/>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7" name="圆角矩形 76"/>
          <p:cNvSpPr/>
          <p:nvPr/>
        </p:nvSpPr>
        <p:spPr>
          <a:xfrm>
            <a:off x="3701415" y="2883535"/>
            <a:ext cx="1494790" cy="581025"/>
          </a:xfrm>
          <a:prstGeom prst="roundRect">
            <a:avLst/>
          </a:prstGeom>
          <a:ln>
            <a:prstDash val="sysDot"/>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6" name="圆角矩形 75"/>
          <p:cNvSpPr/>
          <p:nvPr/>
        </p:nvSpPr>
        <p:spPr>
          <a:xfrm>
            <a:off x="3673475" y="1513840"/>
            <a:ext cx="4622165" cy="622935"/>
          </a:xfrm>
          <a:prstGeom prst="roundRect">
            <a:avLst/>
          </a:prstGeom>
          <a:ln>
            <a:prstDash val="sysDot"/>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9" name="矩形 28"/>
          <p:cNvSpPr/>
          <p:nvPr/>
        </p:nvSpPr>
        <p:spPr>
          <a:xfrm>
            <a:off x="3712210" y="1584960"/>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2" name="矩形 31"/>
          <p:cNvSpPr/>
          <p:nvPr/>
        </p:nvSpPr>
        <p:spPr>
          <a:xfrm>
            <a:off x="3963670" y="1584960"/>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3" name="矩形 32"/>
          <p:cNvSpPr/>
          <p:nvPr/>
        </p:nvSpPr>
        <p:spPr>
          <a:xfrm>
            <a:off x="4466590" y="1584960"/>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4" name="矩形 33"/>
          <p:cNvSpPr/>
          <p:nvPr/>
        </p:nvSpPr>
        <p:spPr>
          <a:xfrm>
            <a:off x="4220210" y="1584960"/>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5" name="矩形 34"/>
          <p:cNvSpPr/>
          <p:nvPr/>
        </p:nvSpPr>
        <p:spPr>
          <a:xfrm>
            <a:off x="4710430" y="1584960"/>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6" name="矩形 35"/>
          <p:cNvSpPr/>
          <p:nvPr/>
        </p:nvSpPr>
        <p:spPr>
          <a:xfrm>
            <a:off x="4961890" y="1584960"/>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7" name="矩形 36"/>
          <p:cNvSpPr/>
          <p:nvPr/>
        </p:nvSpPr>
        <p:spPr>
          <a:xfrm>
            <a:off x="5437505" y="1584960"/>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8" name="矩形 37"/>
          <p:cNvSpPr/>
          <p:nvPr/>
        </p:nvSpPr>
        <p:spPr>
          <a:xfrm>
            <a:off x="5204460" y="1584960"/>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9" name="文本框 38"/>
          <p:cNvSpPr txBox="1"/>
          <p:nvPr/>
        </p:nvSpPr>
        <p:spPr>
          <a:xfrm>
            <a:off x="5753735" y="1584960"/>
            <a:ext cx="485140" cy="368300"/>
          </a:xfrm>
          <a:prstGeom prst="rect">
            <a:avLst/>
          </a:prstGeom>
          <a:noFill/>
        </p:spPr>
        <p:txBody>
          <a:bodyPr wrap="square" rtlCol="0">
            <a:spAutoFit/>
          </a:bodyPr>
          <a:p>
            <a:r>
              <a:rPr lang="en-US" altLang="zh-CN"/>
              <a:t>......</a:t>
            </a:r>
            <a:endParaRPr lang="en-US" altLang="zh-CN"/>
          </a:p>
        </p:txBody>
      </p:sp>
      <p:sp>
        <p:nvSpPr>
          <p:cNvPr id="40" name="矩形 39"/>
          <p:cNvSpPr/>
          <p:nvPr/>
        </p:nvSpPr>
        <p:spPr>
          <a:xfrm>
            <a:off x="6302375" y="1584960"/>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1" name="矩形 40"/>
          <p:cNvSpPr/>
          <p:nvPr/>
        </p:nvSpPr>
        <p:spPr>
          <a:xfrm>
            <a:off x="6553835" y="1584960"/>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2" name="矩形 41"/>
          <p:cNvSpPr/>
          <p:nvPr/>
        </p:nvSpPr>
        <p:spPr>
          <a:xfrm>
            <a:off x="7056755" y="1584960"/>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3" name="矩形 42"/>
          <p:cNvSpPr/>
          <p:nvPr/>
        </p:nvSpPr>
        <p:spPr>
          <a:xfrm>
            <a:off x="6810375" y="1584960"/>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4" name="矩形 43"/>
          <p:cNvSpPr/>
          <p:nvPr/>
        </p:nvSpPr>
        <p:spPr>
          <a:xfrm>
            <a:off x="7300595" y="1584960"/>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5" name="矩形 44"/>
          <p:cNvSpPr/>
          <p:nvPr/>
        </p:nvSpPr>
        <p:spPr>
          <a:xfrm>
            <a:off x="7538720" y="1584960"/>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6" name="矩形 45"/>
          <p:cNvSpPr/>
          <p:nvPr/>
        </p:nvSpPr>
        <p:spPr>
          <a:xfrm>
            <a:off x="8014335" y="1584960"/>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7" name="矩形 46"/>
          <p:cNvSpPr/>
          <p:nvPr/>
        </p:nvSpPr>
        <p:spPr>
          <a:xfrm>
            <a:off x="7794625" y="1584960"/>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8" name="矩形 47"/>
          <p:cNvSpPr/>
          <p:nvPr/>
        </p:nvSpPr>
        <p:spPr>
          <a:xfrm>
            <a:off x="3732530" y="2927350"/>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9" name="矩形 48"/>
          <p:cNvSpPr/>
          <p:nvPr/>
        </p:nvSpPr>
        <p:spPr>
          <a:xfrm>
            <a:off x="3970655" y="2927350"/>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4" name="矩形 53"/>
          <p:cNvSpPr/>
          <p:nvPr/>
        </p:nvSpPr>
        <p:spPr>
          <a:xfrm>
            <a:off x="4897755" y="2927350"/>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5" name="矩形 54"/>
          <p:cNvSpPr/>
          <p:nvPr/>
        </p:nvSpPr>
        <p:spPr>
          <a:xfrm>
            <a:off x="4651375" y="2927350"/>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4" name="文本框 63"/>
          <p:cNvSpPr txBox="1"/>
          <p:nvPr/>
        </p:nvSpPr>
        <p:spPr>
          <a:xfrm>
            <a:off x="4275455" y="3043555"/>
            <a:ext cx="333375" cy="368300"/>
          </a:xfrm>
          <a:prstGeom prst="rect">
            <a:avLst/>
          </a:prstGeom>
          <a:noFill/>
        </p:spPr>
        <p:txBody>
          <a:bodyPr wrap="square" rtlCol="0">
            <a:spAutoFit/>
          </a:bodyPr>
          <a:p>
            <a:r>
              <a:rPr lang="en-US" altLang="zh-CN"/>
              <a:t>...</a:t>
            </a:r>
            <a:endParaRPr lang="en-US" altLang="zh-CN"/>
          </a:p>
        </p:txBody>
      </p:sp>
      <p:sp>
        <p:nvSpPr>
          <p:cNvPr id="65" name="矩形 64"/>
          <p:cNvSpPr/>
          <p:nvPr/>
        </p:nvSpPr>
        <p:spPr>
          <a:xfrm>
            <a:off x="5768975" y="2927350"/>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6" name="矩形 65"/>
          <p:cNvSpPr/>
          <p:nvPr/>
        </p:nvSpPr>
        <p:spPr>
          <a:xfrm>
            <a:off x="6007100" y="2927350"/>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7" name="矩形 66"/>
          <p:cNvSpPr/>
          <p:nvPr/>
        </p:nvSpPr>
        <p:spPr>
          <a:xfrm>
            <a:off x="6934200" y="2927350"/>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8" name="矩形 67"/>
          <p:cNvSpPr/>
          <p:nvPr/>
        </p:nvSpPr>
        <p:spPr>
          <a:xfrm>
            <a:off x="6687820" y="2927350"/>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9" name="文本框 68"/>
          <p:cNvSpPr txBox="1"/>
          <p:nvPr/>
        </p:nvSpPr>
        <p:spPr>
          <a:xfrm>
            <a:off x="6311900" y="3043555"/>
            <a:ext cx="333375" cy="368300"/>
          </a:xfrm>
          <a:prstGeom prst="rect">
            <a:avLst/>
          </a:prstGeom>
          <a:noFill/>
        </p:spPr>
        <p:txBody>
          <a:bodyPr wrap="square" rtlCol="0">
            <a:spAutoFit/>
          </a:bodyPr>
          <a:p>
            <a:r>
              <a:rPr lang="en-US" altLang="zh-CN"/>
              <a:t>...</a:t>
            </a:r>
            <a:endParaRPr lang="en-US" altLang="zh-CN"/>
          </a:p>
        </p:txBody>
      </p:sp>
      <p:sp>
        <p:nvSpPr>
          <p:cNvPr id="70" name="矩形 69"/>
          <p:cNvSpPr/>
          <p:nvPr/>
        </p:nvSpPr>
        <p:spPr>
          <a:xfrm>
            <a:off x="7930515" y="2927350"/>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1" name="矩形 70"/>
          <p:cNvSpPr/>
          <p:nvPr/>
        </p:nvSpPr>
        <p:spPr>
          <a:xfrm>
            <a:off x="8168640" y="2927350"/>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2" name="矩形 71"/>
          <p:cNvSpPr/>
          <p:nvPr/>
        </p:nvSpPr>
        <p:spPr>
          <a:xfrm>
            <a:off x="9095740" y="2927350"/>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3" name="矩形 72"/>
          <p:cNvSpPr/>
          <p:nvPr/>
        </p:nvSpPr>
        <p:spPr>
          <a:xfrm>
            <a:off x="8849360" y="2927350"/>
            <a:ext cx="23431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4" name="文本框 73"/>
          <p:cNvSpPr txBox="1"/>
          <p:nvPr/>
        </p:nvSpPr>
        <p:spPr>
          <a:xfrm>
            <a:off x="8473440" y="3043555"/>
            <a:ext cx="333375" cy="368300"/>
          </a:xfrm>
          <a:prstGeom prst="rect">
            <a:avLst/>
          </a:prstGeom>
          <a:noFill/>
        </p:spPr>
        <p:txBody>
          <a:bodyPr wrap="square" rtlCol="0">
            <a:spAutoFit/>
          </a:bodyPr>
          <a:p>
            <a:r>
              <a:rPr lang="en-US" altLang="zh-CN"/>
              <a:t>...</a:t>
            </a:r>
            <a:endParaRPr lang="en-US" altLang="zh-CN"/>
          </a:p>
        </p:txBody>
      </p:sp>
      <p:sp>
        <p:nvSpPr>
          <p:cNvPr id="75" name="文本框 74"/>
          <p:cNvSpPr txBox="1"/>
          <p:nvPr/>
        </p:nvSpPr>
        <p:spPr>
          <a:xfrm>
            <a:off x="9484360" y="3044190"/>
            <a:ext cx="374650" cy="368300"/>
          </a:xfrm>
          <a:prstGeom prst="rect">
            <a:avLst/>
          </a:prstGeom>
          <a:noFill/>
        </p:spPr>
        <p:txBody>
          <a:bodyPr wrap="square" rtlCol="0">
            <a:spAutoFit/>
          </a:bodyPr>
          <a:p>
            <a:r>
              <a:rPr lang="en-US" altLang="zh-CN"/>
              <a:t>...</a:t>
            </a:r>
            <a:endParaRPr lang="en-US" altLang="zh-CN"/>
          </a:p>
        </p:txBody>
      </p:sp>
      <p:sp>
        <p:nvSpPr>
          <p:cNvPr id="80" name="文本框 79"/>
          <p:cNvSpPr txBox="1"/>
          <p:nvPr/>
        </p:nvSpPr>
        <p:spPr>
          <a:xfrm>
            <a:off x="967105" y="1738630"/>
            <a:ext cx="2067560" cy="368300"/>
          </a:xfrm>
          <a:prstGeom prst="rect">
            <a:avLst/>
          </a:prstGeom>
          <a:noFill/>
        </p:spPr>
        <p:txBody>
          <a:bodyPr wrap="square" rtlCol="0">
            <a:spAutoFit/>
          </a:bodyPr>
          <a:p>
            <a:r>
              <a:rPr lang="en-US" altLang="zh-CN"/>
              <a:t>bitmap directory</a:t>
            </a:r>
            <a:endParaRPr lang="en-US" altLang="zh-CN"/>
          </a:p>
        </p:txBody>
      </p:sp>
      <p:sp>
        <p:nvSpPr>
          <p:cNvPr id="81" name="文本框 80"/>
          <p:cNvSpPr txBox="1"/>
          <p:nvPr/>
        </p:nvSpPr>
        <p:spPr>
          <a:xfrm>
            <a:off x="956945" y="1264285"/>
            <a:ext cx="2456815" cy="368300"/>
          </a:xfrm>
          <a:prstGeom prst="rect">
            <a:avLst/>
          </a:prstGeom>
          <a:noFill/>
        </p:spPr>
        <p:txBody>
          <a:bodyPr wrap="square" rtlCol="0">
            <a:spAutoFit/>
          </a:bodyPr>
          <a:p>
            <a:r>
              <a:rPr lang="en-US" altLang="zh-CN"/>
              <a:t>bitmap directory entry</a:t>
            </a:r>
            <a:endParaRPr lang="en-US" altLang="zh-CN"/>
          </a:p>
        </p:txBody>
      </p:sp>
      <p:cxnSp>
        <p:nvCxnSpPr>
          <p:cNvPr id="83" name="肘形连接符 82"/>
          <p:cNvCxnSpPr>
            <a:stCxn id="32" idx="0"/>
            <a:endCxn id="81" idx="3"/>
          </p:cNvCxnSpPr>
          <p:nvPr/>
        </p:nvCxnSpPr>
        <p:spPr>
          <a:xfrm rot="16200000" flipV="1">
            <a:off x="3679190" y="1183005"/>
            <a:ext cx="136525" cy="66738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76" idx="1"/>
            <a:endCxn id="80" idx="3"/>
          </p:cNvCxnSpPr>
          <p:nvPr/>
        </p:nvCxnSpPr>
        <p:spPr>
          <a:xfrm flipH="1">
            <a:off x="3034665" y="1825625"/>
            <a:ext cx="638810" cy="97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肘形连接符 84"/>
          <p:cNvCxnSpPr>
            <a:stCxn id="41" idx="0"/>
            <a:endCxn id="81" idx="3"/>
          </p:cNvCxnSpPr>
          <p:nvPr/>
        </p:nvCxnSpPr>
        <p:spPr>
          <a:xfrm rot="16200000" flipV="1">
            <a:off x="4974273" y="-112077"/>
            <a:ext cx="136525" cy="325755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6" name="文本框 85"/>
          <p:cNvSpPr txBox="1"/>
          <p:nvPr/>
        </p:nvSpPr>
        <p:spPr>
          <a:xfrm>
            <a:off x="956945" y="2579370"/>
            <a:ext cx="2003425" cy="368300"/>
          </a:xfrm>
          <a:prstGeom prst="rect">
            <a:avLst/>
          </a:prstGeom>
          <a:noFill/>
        </p:spPr>
        <p:txBody>
          <a:bodyPr wrap="square" rtlCol="0">
            <a:spAutoFit/>
          </a:bodyPr>
          <a:p>
            <a:r>
              <a:rPr lang="en-US" altLang="zh-CN"/>
              <a:t>bitmap table entry</a:t>
            </a:r>
            <a:endParaRPr lang="en-US" altLang="zh-CN"/>
          </a:p>
        </p:txBody>
      </p:sp>
      <p:sp>
        <p:nvSpPr>
          <p:cNvPr id="87" name="文本框 86"/>
          <p:cNvSpPr txBox="1"/>
          <p:nvPr/>
        </p:nvSpPr>
        <p:spPr>
          <a:xfrm>
            <a:off x="965200" y="3119755"/>
            <a:ext cx="1901190" cy="368300"/>
          </a:xfrm>
          <a:prstGeom prst="rect">
            <a:avLst/>
          </a:prstGeom>
          <a:noFill/>
        </p:spPr>
        <p:txBody>
          <a:bodyPr wrap="square" rtlCol="0">
            <a:spAutoFit/>
          </a:bodyPr>
          <a:p>
            <a:r>
              <a:rPr lang="en-US" altLang="zh-CN"/>
              <a:t>bitmap table</a:t>
            </a:r>
            <a:endParaRPr lang="en-US" altLang="zh-CN"/>
          </a:p>
        </p:txBody>
      </p:sp>
      <p:cxnSp>
        <p:nvCxnSpPr>
          <p:cNvPr id="88" name="肘形连接符 87"/>
          <p:cNvCxnSpPr>
            <a:stCxn id="49" idx="0"/>
            <a:endCxn id="86" idx="3"/>
          </p:cNvCxnSpPr>
          <p:nvPr/>
        </p:nvCxnSpPr>
        <p:spPr>
          <a:xfrm rot="16200000" flipV="1">
            <a:off x="3442335" y="2281555"/>
            <a:ext cx="163830" cy="112776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77" idx="1"/>
            <a:endCxn id="87" idx="3"/>
          </p:cNvCxnSpPr>
          <p:nvPr/>
        </p:nvCxnSpPr>
        <p:spPr>
          <a:xfrm flipH="1">
            <a:off x="2866390" y="3174365"/>
            <a:ext cx="835025" cy="129540"/>
          </a:xfrm>
          <a:prstGeom prst="line">
            <a:avLst/>
          </a:prstGeom>
        </p:spPr>
        <p:style>
          <a:lnRef idx="1">
            <a:schemeClr val="accent1"/>
          </a:lnRef>
          <a:fillRef idx="0">
            <a:schemeClr val="accent1"/>
          </a:fillRef>
          <a:effectRef idx="0">
            <a:schemeClr val="accent1"/>
          </a:effectRef>
          <a:fontRef idx="minor">
            <a:schemeClr val="tx1"/>
          </a:fontRef>
        </p:style>
      </p:cxnSp>
      <p:sp>
        <p:nvSpPr>
          <p:cNvPr id="98" name="文本框 97"/>
          <p:cNvSpPr txBox="1"/>
          <p:nvPr/>
        </p:nvSpPr>
        <p:spPr>
          <a:xfrm>
            <a:off x="7344410" y="3019425"/>
            <a:ext cx="374650" cy="368300"/>
          </a:xfrm>
          <a:prstGeom prst="rect">
            <a:avLst/>
          </a:prstGeom>
          <a:noFill/>
        </p:spPr>
        <p:txBody>
          <a:bodyPr wrap="square" rtlCol="0">
            <a:spAutoFit/>
          </a:bodyPr>
          <a:p>
            <a:r>
              <a:rPr lang="en-US" altLang="zh-CN"/>
              <a:t>...</a:t>
            </a:r>
            <a:endParaRPr lang="en-US" altLang="zh-CN"/>
          </a:p>
        </p:txBody>
      </p:sp>
      <p:sp>
        <p:nvSpPr>
          <p:cNvPr id="99" name="文本框 98"/>
          <p:cNvSpPr txBox="1"/>
          <p:nvPr/>
        </p:nvSpPr>
        <p:spPr>
          <a:xfrm>
            <a:off x="5258435" y="3035300"/>
            <a:ext cx="374650" cy="368300"/>
          </a:xfrm>
          <a:prstGeom prst="rect">
            <a:avLst/>
          </a:prstGeom>
          <a:noFill/>
        </p:spPr>
        <p:txBody>
          <a:bodyPr wrap="square" rtlCol="0">
            <a:spAutoFit/>
          </a:bodyPr>
          <a:p>
            <a:r>
              <a:rPr lang="en-US" altLang="zh-CN"/>
              <a:t>...</a:t>
            </a:r>
            <a:endParaRPr lang="en-US" altLang="zh-CN"/>
          </a:p>
        </p:txBody>
      </p:sp>
      <p:cxnSp>
        <p:nvCxnSpPr>
          <p:cNvPr id="61" name="直接箭头连接符 60"/>
          <p:cNvCxnSpPr>
            <a:stCxn id="34" idx="2"/>
            <a:endCxn id="77" idx="0"/>
          </p:cNvCxnSpPr>
          <p:nvPr/>
        </p:nvCxnSpPr>
        <p:spPr>
          <a:xfrm>
            <a:off x="4337685" y="2069465"/>
            <a:ext cx="111125" cy="8140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4102100" y="4345305"/>
            <a:ext cx="52514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矩形 5"/>
          <p:cNvSpPr/>
          <p:nvPr/>
        </p:nvSpPr>
        <p:spPr>
          <a:xfrm>
            <a:off x="4645025" y="4345305"/>
            <a:ext cx="52514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0" name="文本框 49"/>
          <p:cNvSpPr txBox="1"/>
          <p:nvPr/>
        </p:nvSpPr>
        <p:spPr>
          <a:xfrm>
            <a:off x="5759450" y="4345305"/>
            <a:ext cx="499110" cy="368300"/>
          </a:xfrm>
          <a:prstGeom prst="rect">
            <a:avLst/>
          </a:prstGeom>
          <a:noFill/>
        </p:spPr>
        <p:txBody>
          <a:bodyPr wrap="square" rtlCol="0">
            <a:spAutoFit/>
          </a:bodyPr>
          <a:p>
            <a:r>
              <a:rPr lang="en-US" altLang="zh-CN"/>
              <a:t>......</a:t>
            </a:r>
            <a:endParaRPr lang="en-US" altLang="zh-CN"/>
          </a:p>
        </p:txBody>
      </p:sp>
      <p:sp>
        <p:nvSpPr>
          <p:cNvPr id="53" name="文本框 52"/>
          <p:cNvSpPr txBox="1"/>
          <p:nvPr/>
        </p:nvSpPr>
        <p:spPr>
          <a:xfrm>
            <a:off x="3461385" y="4345305"/>
            <a:ext cx="499110" cy="368300"/>
          </a:xfrm>
          <a:prstGeom prst="rect">
            <a:avLst/>
          </a:prstGeom>
          <a:noFill/>
        </p:spPr>
        <p:txBody>
          <a:bodyPr wrap="square" rtlCol="0">
            <a:spAutoFit/>
          </a:bodyPr>
          <a:p>
            <a:r>
              <a:rPr lang="en-US" altLang="zh-CN"/>
              <a:t>......</a:t>
            </a:r>
            <a:endParaRPr lang="en-US" altLang="zh-CN"/>
          </a:p>
        </p:txBody>
      </p:sp>
      <p:sp>
        <p:nvSpPr>
          <p:cNvPr id="5" name="矩形 4"/>
          <p:cNvSpPr/>
          <p:nvPr/>
        </p:nvSpPr>
        <p:spPr>
          <a:xfrm>
            <a:off x="5196205" y="4345305"/>
            <a:ext cx="52514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矩形 7"/>
          <p:cNvSpPr/>
          <p:nvPr/>
        </p:nvSpPr>
        <p:spPr>
          <a:xfrm>
            <a:off x="6315075" y="4345305"/>
            <a:ext cx="52514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 name="矩形 8"/>
          <p:cNvSpPr/>
          <p:nvPr/>
        </p:nvSpPr>
        <p:spPr>
          <a:xfrm>
            <a:off x="6858000" y="4345305"/>
            <a:ext cx="52514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 name="矩形 9"/>
          <p:cNvSpPr/>
          <p:nvPr/>
        </p:nvSpPr>
        <p:spPr>
          <a:xfrm>
            <a:off x="7395210" y="4345305"/>
            <a:ext cx="52514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1" name="矩形 10"/>
          <p:cNvSpPr/>
          <p:nvPr/>
        </p:nvSpPr>
        <p:spPr>
          <a:xfrm>
            <a:off x="8591550" y="4345305"/>
            <a:ext cx="52514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2" name="矩形 11"/>
          <p:cNvSpPr/>
          <p:nvPr/>
        </p:nvSpPr>
        <p:spPr>
          <a:xfrm>
            <a:off x="9134475" y="4345305"/>
            <a:ext cx="52514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矩形 12"/>
          <p:cNvSpPr/>
          <p:nvPr/>
        </p:nvSpPr>
        <p:spPr>
          <a:xfrm>
            <a:off x="9671685" y="4345305"/>
            <a:ext cx="525145" cy="4845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4" name="文本框 13"/>
          <p:cNvSpPr txBox="1"/>
          <p:nvPr/>
        </p:nvSpPr>
        <p:spPr>
          <a:xfrm>
            <a:off x="7994015" y="4345305"/>
            <a:ext cx="499110" cy="368300"/>
          </a:xfrm>
          <a:prstGeom prst="rect">
            <a:avLst/>
          </a:prstGeom>
          <a:noFill/>
        </p:spPr>
        <p:txBody>
          <a:bodyPr wrap="square" rtlCol="0">
            <a:spAutoFit/>
          </a:bodyPr>
          <a:p>
            <a:r>
              <a:rPr lang="en-US" altLang="zh-CN"/>
              <a:t>......</a:t>
            </a:r>
            <a:endParaRPr lang="en-US" altLang="zh-CN"/>
          </a:p>
        </p:txBody>
      </p:sp>
      <p:sp>
        <p:nvSpPr>
          <p:cNvPr id="15" name="文本框 14"/>
          <p:cNvSpPr txBox="1"/>
          <p:nvPr/>
        </p:nvSpPr>
        <p:spPr>
          <a:xfrm>
            <a:off x="979805" y="4363720"/>
            <a:ext cx="1901190" cy="368300"/>
          </a:xfrm>
          <a:prstGeom prst="rect">
            <a:avLst/>
          </a:prstGeom>
          <a:noFill/>
        </p:spPr>
        <p:txBody>
          <a:bodyPr wrap="square" rtlCol="0">
            <a:spAutoFit/>
          </a:bodyPr>
          <a:p>
            <a:r>
              <a:rPr lang="en-US" altLang="zh-CN"/>
              <a:t>bitmap data</a:t>
            </a:r>
            <a:endParaRPr lang="en-US" altLang="zh-CN"/>
          </a:p>
        </p:txBody>
      </p:sp>
      <p:cxnSp>
        <p:nvCxnSpPr>
          <p:cNvPr id="16" name="直接箭头连接符 15"/>
          <p:cNvCxnSpPr>
            <a:stCxn id="48" idx="2"/>
            <a:endCxn id="4" idx="0"/>
          </p:cNvCxnSpPr>
          <p:nvPr/>
        </p:nvCxnSpPr>
        <p:spPr>
          <a:xfrm>
            <a:off x="3850005" y="3411855"/>
            <a:ext cx="514985" cy="933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49" idx="2"/>
            <a:endCxn id="5" idx="0"/>
          </p:cNvCxnSpPr>
          <p:nvPr/>
        </p:nvCxnSpPr>
        <p:spPr>
          <a:xfrm>
            <a:off x="4088130" y="3411855"/>
            <a:ext cx="1370965" cy="933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5" idx="2"/>
            <a:endCxn id="9" idx="0"/>
          </p:cNvCxnSpPr>
          <p:nvPr/>
        </p:nvCxnSpPr>
        <p:spPr>
          <a:xfrm>
            <a:off x="4768850" y="3411855"/>
            <a:ext cx="2352040" cy="933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54" idx="2"/>
            <a:endCxn id="10" idx="0"/>
          </p:cNvCxnSpPr>
          <p:nvPr/>
        </p:nvCxnSpPr>
        <p:spPr>
          <a:xfrm>
            <a:off x="5015230" y="3411855"/>
            <a:ext cx="2642870" cy="933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9848215" y="4999990"/>
            <a:ext cx="953770" cy="368300"/>
          </a:xfrm>
          <a:prstGeom prst="rect">
            <a:avLst/>
          </a:prstGeom>
          <a:noFill/>
        </p:spPr>
        <p:txBody>
          <a:bodyPr wrap="square" rtlCol="0">
            <a:spAutoFit/>
          </a:bodyPr>
          <a:p>
            <a:r>
              <a:rPr lang="en-US" altLang="zh-CN"/>
              <a:t>cluster</a:t>
            </a:r>
            <a:endParaRPr lang="en-US" altLang="zh-CN"/>
          </a:p>
        </p:txBody>
      </p:sp>
      <p:cxnSp>
        <p:nvCxnSpPr>
          <p:cNvPr id="21" name="肘形连接符 20"/>
          <p:cNvCxnSpPr>
            <a:stCxn id="12" idx="2"/>
            <a:endCxn id="20" idx="1"/>
          </p:cNvCxnSpPr>
          <p:nvPr/>
        </p:nvCxnSpPr>
        <p:spPr>
          <a:xfrm rot="5400000" flipV="1">
            <a:off x="9445625" y="4781550"/>
            <a:ext cx="354330" cy="45085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549650" y="5337810"/>
            <a:ext cx="226060" cy="2120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0</a:t>
            </a:r>
            <a:endParaRPr lang="en-US" altLang="zh-CN"/>
          </a:p>
        </p:txBody>
      </p:sp>
      <p:sp>
        <p:nvSpPr>
          <p:cNvPr id="23" name="矩形 22"/>
          <p:cNvSpPr/>
          <p:nvPr/>
        </p:nvSpPr>
        <p:spPr>
          <a:xfrm>
            <a:off x="3775710" y="5337810"/>
            <a:ext cx="226060" cy="2120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1</a:t>
            </a:r>
            <a:endParaRPr lang="en-US" altLang="zh-CN"/>
          </a:p>
        </p:txBody>
      </p:sp>
      <p:sp>
        <p:nvSpPr>
          <p:cNvPr id="25" name="矩形 24"/>
          <p:cNvSpPr/>
          <p:nvPr/>
        </p:nvSpPr>
        <p:spPr>
          <a:xfrm>
            <a:off x="4002405" y="5337810"/>
            <a:ext cx="226060" cy="2120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0</a:t>
            </a:r>
            <a:endParaRPr lang="en-US" altLang="zh-CN"/>
          </a:p>
        </p:txBody>
      </p:sp>
      <p:sp>
        <p:nvSpPr>
          <p:cNvPr id="26" name="矩形 25"/>
          <p:cNvSpPr/>
          <p:nvPr/>
        </p:nvSpPr>
        <p:spPr>
          <a:xfrm>
            <a:off x="4228465" y="5337810"/>
            <a:ext cx="226060" cy="2120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1</a:t>
            </a:r>
            <a:endParaRPr lang="en-US" altLang="zh-CN"/>
          </a:p>
        </p:txBody>
      </p:sp>
      <p:sp>
        <p:nvSpPr>
          <p:cNvPr id="27" name="矩形 26"/>
          <p:cNvSpPr/>
          <p:nvPr/>
        </p:nvSpPr>
        <p:spPr>
          <a:xfrm>
            <a:off x="4454525" y="5337810"/>
            <a:ext cx="226060" cy="2120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1</a:t>
            </a:r>
            <a:endParaRPr lang="en-US" altLang="zh-CN"/>
          </a:p>
        </p:txBody>
      </p:sp>
      <p:sp>
        <p:nvSpPr>
          <p:cNvPr id="28" name="矩形 27"/>
          <p:cNvSpPr/>
          <p:nvPr/>
        </p:nvSpPr>
        <p:spPr>
          <a:xfrm>
            <a:off x="4681220" y="5337810"/>
            <a:ext cx="226060" cy="2120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0</a:t>
            </a:r>
            <a:endParaRPr lang="en-US" altLang="zh-CN"/>
          </a:p>
        </p:txBody>
      </p:sp>
      <p:sp>
        <p:nvSpPr>
          <p:cNvPr id="30" name="矩形 29"/>
          <p:cNvSpPr/>
          <p:nvPr/>
        </p:nvSpPr>
        <p:spPr>
          <a:xfrm>
            <a:off x="4907280" y="5337810"/>
            <a:ext cx="226060" cy="2120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1</a:t>
            </a:r>
            <a:endParaRPr lang="en-US" altLang="zh-CN"/>
          </a:p>
        </p:txBody>
      </p:sp>
      <p:sp>
        <p:nvSpPr>
          <p:cNvPr id="31" name="矩形 30"/>
          <p:cNvSpPr/>
          <p:nvPr/>
        </p:nvSpPr>
        <p:spPr>
          <a:xfrm>
            <a:off x="5133340" y="5337810"/>
            <a:ext cx="226060" cy="2120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1</a:t>
            </a:r>
            <a:endParaRPr lang="en-US" altLang="zh-CN"/>
          </a:p>
        </p:txBody>
      </p:sp>
      <p:sp>
        <p:nvSpPr>
          <p:cNvPr id="51" name="矩形 50"/>
          <p:cNvSpPr/>
          <p:nvPr/>
        </p:nvSpPr>
        <p:spPr>
          <a:xfrm>
            <a:off x="5359400" y="5337810"/>
            <a:ext cx="226060" cy="2120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1</a:t>
            </a:r>
            <a:endParaRPr lang="en-US" altLang="zh-CN"/>
          </a:p>
        </p:txBody>
      </p:sp>
      <p:sp>
        <p:nvSpPr>
          <p:cNvPr id="52" name="矩形 51"/>
          <p:cNvSpPr/>
          <p:nvPr/>
        </p:nvSpPr>
        <p:spPr>
          <a:xfrm>
            <a:off x="5586095" y="5337810"/>
            <a:ext cx="226060" cy="2120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0</a:t>
            </a:r>
            <a:endParaRPr lang="en-US" altLang="zh-CN"/>
          </a:p>
        </p:txBody>
      </p:sp>
      <p:sp>
        <p:nvSpPr>
          <p:cNvPr id="56" name="矩形 55"/>
          <p:cNvSpPr/>
          <p:nvPr/>
        </p:nvSpPr>
        <p:spPr>
          <a:xfrm>
            <a:off x="5812155" y="5337810"/>
            <a:ext cx="226060" cy="2120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1</a:t>
            </a:r>
            <a:endParaRPr lang="en-US" altLang="zh-CN"/>
          </a:p>
        </p:txBody>
      </p:sp>
      <p:sp>
        <p:nvSpPr>
          <p:cNvPr id="62" name="文本框 61"/>
          <p:cNvSpPr txBox="1"/>
          <p:nvPr/>
        </p:nvSpPr>
        <p:spPr>
          <a:xfrm>
            <a:off x="6007735" y="5212080"/>
            <a:ext cx="499110" cy="36830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p>
            <a:r>
              <a:rPr lang="en-US" altLang="zh-CN"/>
              <a:t>......</a:t>
            </a:r>
            <a:endParaRPr lang="en-US" altLang="zh-CN"/>
          </a:p>
        </p:txBody>
      </p:sp>
      <p:sp>
        <p:nvSpPr>
          <p:cNvPr id="63" name="矩形 62"/>
          <p:cNvSpPr/>
          <p:nvPr/>
        </p:nvSpPr>
        <p:spPr>
          <a:xfrm>
            <a:off x="6477000" y="5337810"/>
            <a:ext cx="226060" cy="2120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1</a:t>
            </a:r>
            <a:endParaRPr lang="en-US" altLang="zh-CN"/>
          </a:p>
        </p:txBody>
      </p:sp>
      <p:sp>
        <p:nvSpPr>
          <p:cNvPr id="91" name="矩形 90"/>
          <p:cNvSpPr/>
          <p:nvPr/>
        </p:nvSpPr>
        <p:spPr>
          <a:xfrm>
            <a:off x="6703060" y="5337810"/>
            <a:ext cx="226060" cy="2120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1</a:t>
            </a:r>
            <a:endParaRPr lang="en-US" altLang="zh-CN"/>
          </a:p>
        </p:txBody>
      </p:sp>
      <p:sp>
        <p:nvSpPr>
          <p:cNvPr id="92" name="矩形 91"/>
          <p:cNvSpPr/>
          <p:nvPr/>
        </p:nvSpPr>
        <p:spPr>
          <a:xfrm>
            <a:off x="6929755" y="5337810"/>
            <a:ext cx="226060" cy="2120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0</a:t>
            </a:r>
            <a:endParaRPr lang="en-US" altLang="zh-CN"/>
          </a:p>
        </p:txBody>
      </p:sp>
      <p:sp>
        <p:nvSpPr>
          <p:cNvPr id="93" name="矩形 92"/>
          <p:cNvSpPr/>
          <p:nvPr/>
        </p:nvSpPr>
        <p:spPr>
          <a:xfrm>
            <a:off x="7155815" y="5337810"/>
            <a:ext cx="226060" cy="2120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1</a:t>
            </a:r>
            <a:endParaRPr lang="en-US" altLang="zh-CN"/>
          </a:p>
        </p:txBody>
      </p:sp>
      <p:sp>
        <p:nvSpPr>
          <p:cNvPr id="95" name="矩形 94"/>
          <p:cNvSpPr/>
          <p:nvPr/>
        </p:nvSpPr>
        <p:spPr>
          <a:xfrm>
            <a:off x="7381875" y="5337810"/>
            <a:ext cx="226060" cy="2120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0</a:t>
            </a:r>
            <a:endParaRPr lang="en-US" altLang="zh-CN"/>
          </a:p>
        </p:txBody>
      </p:sp>
      <p:sp>
        <p:nvSpPr>
          <p:cNvPr id="96" name="矩形 95"/>
          <p:cNvSpPr/>
          <p:nvPr/>
        </p:nvSpPr>
        <p:spPr>
          <a:xfrm>
            <a:off x="7608570" y="5337810"/>
            <a:ext cx="226060" cy="2120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0</a:t>
            </a:r>
            <a:endParaRPr lang="en-US" altLang="zh-CN"/>
          </a:p>
        </p:txBody>
      </p:sp>
      <p:sp>
        <p:nvSpPr>
          <p:cNvPr id="97" name="矩形 96"/>
          <p:cNvSpPr/>
          <p:nvPr/>
        </p:nvSpPr>
        <p:spPr>
          <a:xfrm>
            <a:off x="7834630" y="5337810"/>
            <a:ext cx="226060" cy="2120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1</a:t>
            </a:r>
            <a:endParaRPr lang="en-US" altLang="zh-CN"/>
          </a:p>
        </p:txBody>
      </p:sp>
      <p:sp>
        <p:nvSpPr>
          <p:cNvPr id="100" name="矩形 99"/>
          <p:cNvSpPr/>
          <p:nvPr/>
        </p:nvSpPr>
        <p:spPr>
          <a:xfrm>
            <a:off x="8060690" y="5337810"/>
            <a:ext cx="226060" cy="2120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1</a:t>
            </a:r>
            <a:endParaRPr lang="en-US" altLang="zh-CN"/>
          </a:p>
        </p:txBody>
      </p:sp>
      <p:sp>
        <p:nvSpPr>
          <p:cNvPr id="101" name="矩形 100"/>
          <p:cNvSpPr/>
          <p:nvPr/>
        </p:nvSpPr>
        <p:spPr>
          <a:xfrm>
            <a:off x="8286750" y="5337810"/>
            <a:ext cx="226060" cy="2120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0</a:t>
            </a:r>
            <a:endParaRPr lang="en-US" altLang="zh-CN"/>
          </a:p>
        </p:txBody>
      </p:sp>
      <p:sp>
        <p:nvSpPr>
          <p:cNvPr id="102" name="矩形 101"/>
          <p:cNvSpPr/>
          <p:nvPr/>
        </p:nvSpPr>
        <p:spPr>
          <a:xfrm>
            <a:off x="8513445" y="5337810"/>
            <a:ext cx="226060" cy="2120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0</a:t>
            </a:r>
            <a:endParaRPr lang="en-US" altLang="zh-CN"/>
          </a:p>
        </p:txBody>
      </p:sp>
      <p:sp>
        <p:nvSpPr>
          <p:cNvPr id="103" name="矩形 102"/>
          <p:cNvSpPr/>
          <p:nvPr/>
        </p:nvSpPr>
        <p:spPr>
          <a:xfrm>
            <a:off x="8739505" y="5337810"/>
            <a:ext cx="226060" cy="2120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1</a:t>
            </a:r>
            <a:endParaRPr lang="en-US" altLang="zh-CN"/>
          </a:p>
        </p:txBody>
      </p:sp>
      <p:sp>
        <p:nvSpPr>
          <p:cNvPr id="104" name="右大括号 103"/>
          <p:cNvSpPr/>
          <p:nvPr/>
        </p:nvSpPr>
        <p:spPr>
          <a:xfrm rot="16200000">
            <a:off x="6145530" y="2530475"/>
            <a:ext cx="240665" cy="5403215"/>
          </a:xfrm>
          <a:prstGeom prst="rightBrace">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cxnSp>
        <p:nvCxnSpPr>
          <p:cNvPr id="105" name="直接箭头连接符 104"/>
          <p:cNvCxnSpPr>
            <a:stCxn id="6" idx="2"/>
            <a:endCxn id="104" idx="1"/>
          </p:cNvCxnSpPr>
          <p:nvPr/>
        </p:nvCxnSpPr>
        <p:spPr>
          <a:xfrm>
            <a:off x="4907915" y="4829810"/>
            <a:ext cx="1358265" cy="281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6" name="文本框 105"/>
          <p:cNvSpPr txBox="1"/>
          <p:nvPr/>
        </p:nvSpPr>
        <p:spPr>
          <a:xfrm>
            <a:off x="3879850" y="5946140"/>
            <a:ext cx="5026660" cy="368300"/>
          </a:xfrm>
          <a:prstGeom prst="rect">
            <a:avLst/>
          </a:prstGeom>
          <a:noFill/>
        </p:spPr>
        <p:txBody>
          <a:bodyPr wrap="square" rtlCol="0">
            <a:spAutoFit/>
          </a:bodyPr>
          <a:p>
            <a:r>
              <a:rPr lang="en-US" altLang="zh-CN"/>
              <a:t>one bit corresponding to one bitmap granularity</a:t>
            </a:r>
            <a:endParaRPr lang="en-US" altLang="zh-CN"/>
          </a:p>
        </p:txBody>
      </p:sp>
      <p:cxnSp>
        <p:nvCxnSpPr>
          <p:cNvPr id="107" name="肘形连接符 106"/>
          <p:cNvCxnSpPr>
            <a:stCxn id="51" idx="2"/>
            <a:endCxn id="106" idx="0"/>
          </p:cNvCxnSpPr>
          <p:nvPr/>
        </p:nvCxnSpPr>
        <p:spPr>
          <a:xfrm rot="5400000" flipV="1">
            <a:off x="5734685" y="5287645"/>
            <a:ext cx="396240" cy="92075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 name="肘形连接符 2"/>
          <p:cNvCxnSpPr>
            <a:stCxn id="96" idx="2"/>
            <a:endCxn id="106" idx="0"/>
          </p:cNvCxnSpPr>
          <p:nvPr/>
        </p:nvCxnSpPr>
        <p:spPr>
          <a:xfrm rot="5400000">
            <a:off x="6859270" y="5083810"/>
            <a:ext cx="396240" cy="132842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967105" y="5226050"/>
            <a:ext cx="1901190" cy="368300"/>
          </a:xfrm>
          <a:prstGeom prst="rect">
            <a:avLst/>
          </a:prstGeom>
          <a:noFill/>
        </p:spPr>
        <p:txBody>
          <a:bodyPr wrap="square" rtlCol="0">
            <a:spAutoFit/>
          </a:bodyPr>
          <a:p>
            <a:r>
              <a:rPr lang="en-US" altLang="zh-CN"/>
              <a:t>bits</a:t>
            </a:r>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2106</Words>
  <Application>WPS 演示</Application>
  <PresentationFormat>宽屏</PresentationFormat>
  <Paragraphs>286</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Qcow2 layout</vt:lpstr>
      <vt:lpstr>Header</vt:lpstr>
      <vt:lpstr>Host cluster management</vt:lpstr>
      <vt:lpstr>Host cluster management(2)</vt:lpstr>
      <vt:lpstr>Host cluster management(3)</vt:lpstr>
      <vt:lpstr>Guest to host cluster mapping</vt:lpstr>
      <vt:lpstr>Guest to host cluster mapping(2)</vt:lpstr>
      <vt:lpstr>Guest to host cluster mapping(3)</vt:lpstr>
      <vt:lpstr>Bitmap</vt:lpstr>
      <vt:lpstr>Bitmap(2)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Administrator</cp:lastModifiedBy>
  <cp:revision>26</cp:revision>
  <dcterms:created xsi:type="dcterms:W3CDTF">2015-05-05T08:02:00Z</dcterms:created>
  <dcterms:modified xsi:type="dcterms:W3CDTF">2017-11-02T15:10:34Z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