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60" r:id="rId2"/>
    <p:sldId id="262" r:id="rId3"/>
    <p:sldId id="259" r:id="rId4"/>
    <p:sldId id="256" r:id="rId5"/>
    <p:sldId id="258" r:id="rId6"/>
    <p:sldId id="261" r:id="rId7"/>
  </p:sldIdLst>
  <p:sldSz cx="43891200" cy="24688800"/>
  <p:notesSz cx="9601200" cy="7315200"/>
  <p:defaultTextStyle>
    <a:defPPr>
      <a:defRPr lang="en-US"/>
    </a:defPPr>
    <a:lvl1pPr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1pPr>
    <a:lvl2pPr marL="388938" indent="682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2pPr>
    <a:lvl3pPr marL="777875" indent="136525"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3pPr>
    <a:lvl4pPr marL="1168400" indent="203200"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4pPr>
    <a:lvl5pPr marL="1557338" indent="2714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5pPr>
    <a:lvl6pPr marL="2286000" algn="l" defTabSz="914400" rtl="0" eaLnBrk="1" latinLnBrk="0" hangingPunct="1">
      <a:defRPr sz="3400" b="1" kern="1200">
        <a:solidFill>
          <a:srgbClr val="003399"/>
        </a:solidFill>
        <a:latin typeface="Arial" panose="020B0604020202020204" pitchFamily="34" charset="0"/>
        <a:ea typeface="+mn-ea"/>
        <a:cs typeface="+mn-cs"/>
      </a:defRPr>
    </a:lvl6pPr>
    <a:lvl7pPr marL="2743200" algn="l" defTabSz="914400" rtl="0" eaLnBrk="1" latinLnBrk="0" hangingPunct="1">
      <a:defRPr sz="3400" b="1" kern="1200">
        <a:solidFill>
          <a:srgbClr val="003399"/>
        </a:solidFill>
        <a:latin typeface="Arial" panose="020B0604020202020204" pitchFamily="34" charset="0"/>
        <a:ea typeface="+mn-ea"/>
        <a:cs typeface="+mn-cs"/>
      </a:defRPr>
    </a:lvl7pPr>
    <a:lvl8pPr marL="3200400" algn="l" defTabSz="914400" rtl="0" eaLnBrk="1" latinLnBrk="0" hangingPunct="1">
      <a:defRPr sz="3400" b="1" kern="1200">
        <a:solidFill>
          <a:srgbClr val="003399"/>
        </a:solidFill>
        <a:latin typeface="Arial" panose="020B0604020202020204" pitchFamily="34" charset="0"/>
        <a:ea typeface="+mn-ea"/>
        <a:cs typeface="+mn-cs"/>
      </a:defRPr>
    </a:lvl8pPr>
    <a:lvl9pPr marL="3657600" algn="l" defTabSz="914400" rtl="0" eaLnBrk="1" latinLnBrk="0" hangingPunct="1">
      <a:defRPr sz="34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776">
          <p15:clr>
            <a:srgbClr val="A4A3A4"/>
          </p15:clr>
        </p15:guide>
        <p15:guide id="2" pos="140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7"/>
    <a:srgbClr val="E7C019"/>
    <a:srgbClr val="DDDDDD"/>
    <a:srgbClr val="000000"/>
    <a:srgbClr val="EAEAEA"/>
    <a:srgbClr val="000066"/>
    <a:srgbClr val="000099"/>
    <a:srgbClr val="A50021"/>
    <a:srgbClr val="F8F8F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0" autoAdjust="0"/>
    <p:restoredTop sz="87521" autoAdjust="0"/>
  </p:normalViewPr>
  <p:slideViewPr>
    <p:cSldViewPr>
      <p:cViewPr varScale="1">
        <p:scale>
          <a:sx n="32" d="100"/>
          <a:sy n="32" d="100"/>
        </p:scale>
        <p:origin x="966" y="114"/>
      </p:cViewPr>
      <p:guideLst>
        <p:guide orient="horz" pos="7776"/>
        <p:guide pos="140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EC024B5-0DCF-FFC2-3601-4312F9CB99E7}"/>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21BA8C6C-4488-D9E9-BB0A-6366B4DD42CD}"/>
              </a:ext>
            </a:extLst>
          </p:cNvPr>
          <p:cNvSpPr>
            <a:spLocks noGrp="1" noChangeArrowheads="1"/>
          </p:cNvSpPr>
          <p:nvPr>
            <p:ph type="dt" sz="quarter"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3C6A1C05-FD41-8BFC-F9E1-E715B61D074A}"/>
              </a:ext>
            </a:extLst>
          </p:cNvPr>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D91DF68B-0D51-AB18-C1DE-D5B45E7E5A2C}"/>
              </a:ext>
            </a:extLst>
          </p:cNvPr>
          <p:cNvSpPr>
            <a:spLocks noGrp="1" noChangeArrowheads="1"/>
          </p:cNvSpPr>
          <p:nvPr>
            <p:ph type="sldNum" sz="quarter" idx="3"/>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0F43AF20-E752-4B3E-B8E6-3B77C26932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089EE7-183E-434E-48B7-3ABFB2CA7261}"/>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6F3574AC-9F96-2653-074D-6689D41ACB63}"/>
              </a:ext>
            </a:extLst>
          </p:cNvPr>
          <p:cNvSpPr>
            <a:spLocks noGrp="1" noChangeArrowheads="1"/>
          </p:cNvSpPr>
          <p:nvPr>
            <p:ph type="dt"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BD65F744-ADCE-1F29-4BCD-2F4812FF8DEE}"/>
              </a:ext>
            </a:extLst>
          </p:cNvPr>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30E0028-4151-155B-8633-AF997BCB6484}"/>
              </a:ext>
            </a:extLst>
          </p:cNvPr>
          <p:cNvSpPr>
            <a:spLocks noGrp="1" noChangeArrowheads="1"/>
          </p:cNvSpPr>
          <p:nvPr>
            <p:ph type="body" sz="quarter" idx="3"/>
          </p:nvPr>
        </p:nvSpPr>
        <p:spPr bwMode="auto">
          <a:xfrm>
            <a:off x="960438" y="3475038"/>
            <a:ext cx="7681912" cy="3290887"/>
          </a:xfrm>
          <a:prstGeom prst="rect">
            <a:avLst/>
          </a:prstGeom>
          <a:noFill/>
          <a:ln>
            <a:noFill/>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B17A9CD-8F5D-9678-489E-C7F2D7EB179B}"/>
              </a:ext>
            </a:extLst>
          </p:cNvPr>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EC9AC5D2-450D-7550-611B-1C86DA56E4AB}"/>
              </a:ext>
            </a:extLst>
          </p:cNvPr>
          <p:cNvSpPr>
            <a:spLocks noGrp="1" noChangeArrowheads="1"/>
          </p:cNvSpPr>
          <p:nvPr>
            <p:ph type="sldNum" sz="quarter" idx="5"/>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62ED3118-80F6-48AD-9FB4-3FC966303F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388938"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777875"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168400"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557338"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1947908" algn="l" defTabSz="779163" rtl="0" eaLnBrk="1" latinLnBrk="0" hangingPunct="1">
      <a:defRPr sz="1023" kern="1200">
        <a:solidFill>
          <a:schemeClr val="tx1"/>
        </a:solidFill>
        <a:latin typeface="+mn-lt"/>
        <a:ea typeface="+mn-ea"/>
        <a:cs typeface="+mn-cs"/>
      </a:defRPr>
    </a:lvl6pPr>
    <a:lvl7pPr marL="2337489" algn="l" defTabSz="779163" rtl="0" eaLnBrk="1" latinLnBrk="0" hangingPunct="1">
      <a:defRPr sz="1023" kern="1200">
        <a:solidFill>
          <a:schemeClr val="tx1"/>
        </a:solidFill>
        <a:latin typeface="+mn-lt"/>
        <a:ea typeface="+mn-ea"/>
        <a:cs typeface="+mn-cs"/>
      </a:defRPr>
    </a:lvl7pPr>
    <a:lvl8pPr marL="2727071" algn="l" defTabSz="779163" rtl="0" eaLnBrk="1" latinLnBrk="0" hangingPunct="1">
      <a:defRPr sz="1023" kern="1200">
        <a:solidFill>
          <a:schemeClr val="tx1"/>
        </a:solidFill>
        <a:latin typeface="+mn-lt"/>
        <a:ea typeface="+mn-ea"/>
        <a:cs typeface="+mn-cs"/>
      </a:defRPr>
    </a:lvl8pPr>
    <a:lvl9pPr marL="3116652" algn="l" defTabSz="779163" rtl="0" eaLnBrk="1" latinLnBrk="0"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44091" y="7669711"/>
            <a:ext cx="37899703" cy="5292180"/>
          </a:xfrm>
        </p:spPr>
        <p:txBody>
          <a:bodyPr/>
          <a:lstStyle/>
          <a:p>
            <a:r>
              <a:rPr lang="en-US"/>
              <a:t>Click to edit Master title style</a:t>
            </a:r>
          </a:p>
        </p:txBody>
      </p:sp>
      <p:sp>
        <p:nvSpPr>
          <p:cNvPr id="3" name="Subtitle 2"/>
          <p:cNvSpPr>
            <a:spLocks noGrp="1"/>
          </p:cNvSpPr>
          <p:nvPr>
            <p:ph type="subTitle" idx="1"/>
          </p:nvPr>
        </p:nvSpPr>
        <p:spPr>
          <a:xfrm>
            <a:off x="6688183" y="13990591"/>
            <a:ext cx="31211520" cy="6308824"/>
          </a:xfrm>
        </p:spPr>
        <p:txBody>
          <a:bodyPr/>
          <a:lstStyle>
            <a:lvl1pPr marL="0" indent="0" algn="ctr">
              <a:buNone/>
              <a:defRPr/>
            </a:lvl1pPr>
            <a:lvl2pPr marL="385785" indent="0" algn="ctr">
              <a:buNone/>
              <a:defRPr/>
            </a:lvl2pPr>
            <a:lvl3pPr marL="771571" indent="0" algn="ctr">
              <a:buNone/>
              <a:defRPr/>
            </a:lvl3pPr>
            <a:lvl4pPr marL="1157356" indent="0" algn="ctr">
              <a:buNone/>
              <a:defRPr/>
            </a:lvl4pPr>
            <a:lvl5pPr marL="1543141" indent="0" algn="ctr">
              <a:buNone/>
              <a:defRPr/>
            </a:lvl5pPr>
            <a:lvl6pPr marL="1928927" indent="0" algn="ctr">
              <a:buNone/>
              <a:defRPr/>
            </a:lvl6pPr>
            <a:lvl7pPr marL="2314712" indent="0" algn="ctr">
              <a:buNone/>
              <a:defRPr/>
            </a:lvl7pPr>
            <a:lvl8pPr marL="2700498" indent="0" algn="ctr">
              <a:buNone/>
              <a:defRPr/>
            </a:lvl8pPr>
            <a:lvl9pPr marL="308628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0512C3A-E99C-C2C1-2511-40686A0653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C61FB0-FC08-AA75-FAC2-4681563A8F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E02720-C25E-03FB-5B99-564CC872E8B9}"/>
              </a:ext>
            </a:extLst>
          </p:cNvPr>
          <p:cNvSpPr>
            <a:spLocks noGrp="1" noChangeArrowheads="1"/>
          </p:cNvSpPr>
          <p:nvPr>
            <p:ph type="sldNum" sz="quarter" idx="12"/>
          </p:nvPr>
        </p:nvSpPr>
        <p:spPr>
          <a:ln/>
        </p:spPr>
        <p:txBody>
          <a:bodyPr/>
          <a:lstStyle>
            <a:lvl1pPr>
              <a:defRPr/>
            </a:lvl1pPr>
          </a:lstStyle>
          <a:p>
            <a:pPr>
              <a:defRPr/>
            </a:pPr>
            <a:fld id="{031C55DE-6211-4A0F-8E77-FC10F34FE5C2}" type="slidenum">
              <a:rPr lang="en-US" altLang="en-US"/>
              <a:pPr>
                <a:defRPr/>
              </a:pPr>
              <a:t>‹#›</a:t>
            </a:fld>
            <a:endParaRPr lang="en-US" altLang="en-US"/>
          </a:p>
        </p:txBody>
      </p:sp>
    </p:spTree>
    <p:extLst>
      <p:ext uri="{BB962C8B-B14F-4D97-AF65-F5344CB8AC3E}">
        <p14:creationId xmlns:p14="http://schemas.microsoft.com/office/powerpoint/2010/main" val="367767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DD8409-791F-0393-A6A9-5631F26B05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A20CB-36D0-F1B1-F3EA-74583717BF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29ED01-0B40-A44E-0F71-9B39F986E580}"/>
              </a:ext>
            </a:extLst>
          </p:cNvPr>
          <p:cNvSpPr>
            <a:spLocks noGrp="1" noChangeArrowheads="1"/>
          </p:cNvSpPr>
          <p:nvPr>
            <p:ph type="sldNum" sz="quarter" idx="12"/>
          </p:nvPr>
        </p:nvSpPr>
        <p:spPr>
          <a:ln/>
        </p:spPr>
        <p:txBody>
          <a:bodyPr/>
          <a:lstStyle>
            <a:lvl1pPr>
              <a:defRPr/>
            </a:lvl1pPr>
          </a:lstStyle>
          <a:p>
            <a:pPr>
              <a:defRPr/>
            </a:pPr>
            <a:fld id="{0188269B-258F-431A-A367-DD5BA8500502}" type="slidenum">
              <a:rPr lang="en-US" altLang="en-US"/>
              <a:pPr>
                <a:defRPr/>
              </a:pPr>
              <a:t>‹#›</a:t>
            </a:fld>
            <a:endParaRPr lang="en-US" altLang="en-US"/>
          </a:p>
        </p:txBody>
      </p:sp>
    </p:spTree>
    <p:extLst>
      <p:ext uri="{BB962C8B-B14F-4D97-AF65-F5344CB8AC3E}">
        <p14:creationId xmlns:p14="http://schemas.microsoft.com/office/powerpoint/2010/main" val="34822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766936" y="2195365"/>
            <a:ext cx="9469119" cy="19750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53770" y="2195365"/>
            <a:ext cx="28227383" cy="19750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4A312F-ACDA-F0B9-741B-64936862E1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50A0D51-3B30-308E-33C0-837F16D3EC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0997EF2-C9E6-6DF5-4B8A-A2EA6CD26A82}"/>
              </a:ext>
            </a:extLst>
          </p:cNvPr>
          <p:cNvSpPr>
            <a:spLocks noGrp="1" noChangeArrowheads="1"/>
          </p:cNvSpPr>
          <p:nvPr>
            <p:ph type="sldNum" sz="quarter" idx="12"/>
          </p:nvPr>
        </p:nvSpPr>
        <p:spPr>
          <a:ln/>
        </p:spPr>
        <p:txBody>
          <a:bodyPr/>
          <a:lstStyle>
            <a:lvl1pPr>
              <a:defRPr/>
            </a:lvl1pPr>
          </a:lstStyle>
          <a:p>
            <a:pPr>
              <a:defRPr/>
            </a:pPr>
            <a:fld id="{C95F8E4C-41F7-44A5-B279-375E56EFE436}" type="slidenum">
              <a:rPr lang="en-US" altLang="en-US"/>
              <a:pPr>
                <a:defRPr/>
              </a:pPr>
              <a:t>‹#›</a:t>
            </a:fld>
            <a:endParaRPr lang="en-US" altLang="en-US"/>
          </a:p>
        </p:txBody>
      </p:sp>
    </p:spTree>
    <p:extLst>
      <p:ext uri="{BB962C8B-B14F-4D97-AF65-F5344CB8AC3E}">
        <p14:creationId xmlns:p14="http://schemas.microsoft.com/office/powerpoint/2010/main" val="112420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DA408E0-1171-C9B2-2DE8-8BB14BD384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D7F590A-4C23-2DD6-6BBD-CBBD1FD6CB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EE9FEE-6824-154F-ED6B-C0A8F60BEEA0}"/>
              </a:ext>
            </a:extLst>
          </p:cNvPr>
          <p:cNvSpPr>
            <a:spLocks noGrp="1" noChangeArrowheads="1"/>
          </p:cNvSpPr>
          <p:nvPr>
            <p:ph type="sldNum" sz="quarter" idx="12"/>
          </p:nvPr>
        </p:nvSpPr>
        <p:spPr>
          <a:ln/>
        </p:spPr>
        <p:txBody>
          <a:bodyPr/>
          <a:lstStyle>
            <a:lvl1pPr>
              <a:defRPr/>
            </a:lvl1pPr>
          </a:lstStyle>
          <a:p>
            <a:pPr>
              <a:defRPr/>
            </a:pPr>
            <a:fld id="{03AA2795-E795-4F34-94C6-7EF33A8E490E}" type="slidenum">
              <a:rPr lang="en-US" altLang="en-US"/>
              <a:pPr>
                <a:defRPr/>
              </a:pPr>
              <a:t>‹#›</a:t>
            </a:fld>
            <a:endParaRPr lang="en-US" altLang="en-US"/>
          </a:p>
        </p:txBody>
      </p:sp>
    </p:spTree>
    <p:extLst>
      <p:ext uri="{BB962C8B-B14F-4D97-AF65-F5344CB8AC3E}">
        <p14:creationId xmlns:p14="http://schemas.microsoft.com/office/powerpoint/2010/main" val="235644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22135" y="15864483"/>
            <a:ext cx="37899703" cy="4903738"/>
          </a:xfrm>
        </p:spPr>
        <p:txBody>
          <a:bodyPr anchor="t"/>
          <a:lstStyle>
            <a:lvl1pPr algn="l">
              <a:defRPr sz="3375" b="1" cap="all"/>
            </a:lvl1pPr>
          </a:lstStyle>
          <a:p>
            <a:r>
              <a:rPr lang="en-US"/>
              <a:t>Click to edit Master title style</a:t>
            </a:r>
          </a:p>
        </p:txBody>
      </p:sp>
      <p:sp>
        <p:nvSpPr>
          <p:cNvPr id="3" name="Text Placeholder 2"/>
          <p:cNvSpPr>
            <a:spLocks noGrp="1"/>
          </p:cNvSpPr>
          <p:nvPr>
            <p:ph type="body" idx="1"/>
          </p:nvPr>
        </p:nvSpPr>
        <p:spPr>
          <a:xfrm>
            <a:off x="3522135" y="10463809"/>
            <a:ext cx="37899703" cy="5400675"/>
          </a:xfrm>
        </p:spPr>
        <p:txBody>
          <a:bodyPr anchor="b"/>
          <a:lstStyle>
            <a:lvl1pPr marL="0" indent="0">
              <a:buNone/>
              <a:defRPr sz="1688"/>
            </a:lvl1pPr>
            <a:lvl2pPr marL="385785" indent="0">
              <a:buNone/>
              <a:defRPr sz="1519"/>
            </a:lvl2pPr>
            <a:lvl3pPr marL="771571" indent="0">
              <a:buNone/>
              <a:defRPr sz="1350"/>
            </a:lvl3pPr>
            <a:lvl4pPr marL="1157356" indent="0">
              <a:buNone/>
              <a:defRPr sz="1181"/>
            </a:lvl4pPr>
            <a:lvl5pPr marL="1543141" indent="0">
              <a:buNone/>
              <a:defRPr sz="1181"/>
            </a:lvl5pPr>
            <a:lvl6pPr marL="1928927" indent="0">
              <a:buNone/>
              <a:defRPr sz="1181"/>
            </a:lvl6pPr>
            <a:lvl7pPr marL="2314712" indent="0">
              <a:buNone/>
              <a:defRPr sz="1181"/>
            </a:lvl7pPr>
            <a:lvl8pPr marL="2700498" indent="0">
              <a:buNone/>
              <a:defRPr sz="1181"/>
            </a:lvl8pPr>
            <a:lvl9pPr marL="3086283" indent="0">
              <a:buNone/>
              <a:defRPr sz="1181"/>
            </a:lvl9pPr>
          </a:lstStyle>
          <a:p>
            <a:pPr lvl="0"/>
            <a:r>
              <a:rPr lang="en-US"/>
              <a:t>Click to edit Master text styles</a:t>
            </a:r>
          </a:p>
        </p:txBody>
      </p:sp>
      <p:sp>
        <p:nvSpPr>
          <p:cNvPr id="4" name="Rectangle 4">
            <a:extLst>
              <a:ext uri="{FF2B5EF4-FFF2-40B4-BE49-F238E27FC236}">
                <a16:creationId xmlns:a16="http://schemas.microsoft.com/office/drawing/2014/main" id="{B2F75DB7-24D7-EE91-480B-B44658A91C1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E80240-C304-774A-1254-CC2E0B46BF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80DAF2-9830-D2B8-2C21-1D04BB50FC54}"/>
              </a:ext>
            </a:extLst>
          </p:cNvPr>
          <p:cNvSpPr>
            <a:spLocks noGrp="1" noChangeArrowheads="1"/>
          </p:cNvSpPr>
          <p:nvPr>
            <p:ph type="sldNum" sz="quarter" idx="12"/>
          </p:nvPr>
        </p:nvSpPr>
        <p:spPr>
          <a:ln/>
        </p:spPr>
        <p:txBody>
          <a:bodyPr/>
          <a:lstStyle>
            <a:lvl1pPr>
              <a:defRPr/>
            </a:lvl1pPr>
          </a:lstStyle>
          <a:p>
            <a:pPr>
              <a:defRPr/>
            </a:pPr>
            <a:fld id="{92A4E441-9153-4D10-9EFE-16A0D0E60EE2}" type="slidenum">
              <a:rPr lang="en-US" altLang="en-US"/>
              <a:pPr>
                <a:defRPr/>
              </a:pPr>
              <a:t>‹#›</a:t>
            </a:fld>
            <a:endParaRPr lang="en-US" altLang="en-US"/>
          </a:p>
        </p:txBody>
      </p:sp>
    </p:spTree>
    <p:extLst>
      <p:ext uri="{BB962C8B-B14F-4D97-AF65-F5344CB8AC3E}">
        <p14:creationId xmlns:p14="http://schemas.microsoft.com/office/powerpoint/2010/main" val="32612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53770" y="7115176"/>
            <a:ext cx="18847283"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86834" y="7115176"/>
            <a:ext cx="18849219"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02881F3-11B8-1FB3-0161-DF67ECA5F7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BB4CC2-2102-72AE-BEB5-D3368D2F7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FF7B7A0-61B8-7926-082A-E26100193B90}"/>
              </a:ext>
            </a:extLst>
          </p:cNvPr>
          <p:cNvSpPr>
            <a:spLocks noGrp="1" noChangeArrowheads="1"/>
          </p:cNvSpPr>
          <p:nvPr>
            <p:ph type="sldNum" sz="quarter" idx="12"/>
          </p:nvPr>
        </p:nvSpPr>
        <p:spPr>
          <a:ln/>
        </p:spPr>
        <p:txBody>
          <a:bodyPr/>
          <a:lstStyle>
            <a:lvl1pPr>
              <a:defRPr/>
            </a:lvl1pPr>
          </a:lstStyle>
          <a:p>
            <a:pPr>
              <a:defRPr/>
            </a:pPr>
            <a:fld id="{BB62D669-40A5-4A76-A266-0DED48F7F7FB}" type="slidenum">
              <a:rPr lang="en-US" altLang="en-US"/>
              <a:pPr>
                <a:defRPr/>
              </a:pPr>
              <a:t>‹#›</a:t>
            </a:fld>
            <a:endParaRPr lang="en-US" altLang="en-US"/>
          </a:p>
        </p:txBody>
      </p:sp>
    </p:spTree>
    <p:extLst>
      <p:ext uri="{BB962C8B-B14F-4D97-AF65-F5344CB8AC3E}">
        <p14:creationId xmlns:p14="http://schemas.microsoft.com/office/powerpoint/2010/main" val="27316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8516"/>
            <a:ext cx="40129097"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29394" y="5526584"/>
            <a:ext cx="19700724"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4" name="Content Placeholder 3"/>
          <p:cNvSpPr>
            <a:spLocks noGrp="1"/>
          </p:cNvSpPr>
          <p:nvPr>
            <p:ph sz="half" idx="2"/>
          </p:nvPr>
        </p:nvSpPr>
        <p:spPr>
          <a:xfrm>
            <a:off x="2229394" y="7829104"/>
            <a:ext cx="19700724"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650028" y="5526584"/>
            <a:ext cx="19708465"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6" name="Content Placeholder 5"/>
          <p:cNvSpPr>
            <a:spLocks noGrp="1"/>
          </p:cNvSpPr>
          <p:nvPr>
            <p:ph sz="quarter" idx="4"/>
          </p:nvPr>
        </p:nvSpPr>
        <p:spPr>
          <a:xfrm>
            <a:off x="22650028" y="7829104"/>
            <a:ext cx="19708465"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D9E96CB-63F4-1337-A707-1DFC1FAA562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4DABC73-93BF-9DD8-0351-B9FF468CDF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EEEE6DA-7543-614B-6BA1-89E9CDF1498C}"/>
              </a:ext>
            </a:extLst>
          </p:cNvPr>
          <p:cNvSpPr>
            <a:spLocks noGrp="1" noChangeArrowheads="1"/>
          </p:cNvSpPr>
          <p:nvPr>
            <p:ph type="sldNum" sz="quarter" idx="12"/>
          </p:nvPr>
        </p:nvSpPr>
        <p:spPr>
          <a:ln/>
        </p:spPr>
        <p:txBody>
          <a:bodyPr/>
          <a:lstStyle>
            <a:lvl1pPr>
              <a:defRPr/>
            </a:lvl1pPr>
          </a:lstStyle>
          <a:p>
            <a:pPr>
              <a:defRPr/>
            </a:pPr>
            <a:fld id="{34AFA5D1-C7CA-40D2-A054-F10491258800}" type="slidenum">
              <a:rPr lang="en-US" altLang="en-US"/>
              <a:pPr>
                <a:defRPr/>
              </a:pPr>
              <a:t>‹#›</a:t>
            </a:fld>
            <a:endParaRPr lang="en-US" altLang="en-US"/>
          </a:p>
        </p:txBody>
      </p:sp>
    </p:spTree>
    <p:extLst>
      <p:ext uri="{BB962C8B-B14F-4D97-AF65-F5344CB8AC3E}">
        <p14:creationId xmlns:p14="http://schemas.microsoft.com/office/powerpoint/2010/main" val="25214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39ED6FE-06D0-9F1E-FF25-99E1B841923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EFB01D-6C99-E406-C552-48D67CBB3D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2FD2B36-9D2D-7CE3-C3C1-D48492D8A880}"/>
              </a:ext>
            </a:extLst>
          </p:cNvPr>
          <p:cNvSpPr>
            <a:spLocks noGrp="1" noChangeArrowheads="1"/>
          </p:cNvSpPr>
          <p:nvPr>
            <p:ph type="sldNum" sz="quarter" idx="12"/>
          </p:nvPr>
        </p:nvSpPr>
        <p:spPr>
          <a:ln/>
        </p:spPr>
        <p:txBody>
          <a:bodyPr/>
          <a:lstStyle>
            <a:lvl1pPr>
              <a:defRPr/>
            </a:lvl1pPr>
          </a:lstStyle>
          <a:p>
            <a:pPr>
              <a:defRPr/>
            </a:pPr>
            <a:fld id="{2C1E9FF7-E1CE-4BEA-986E-75FD574B1B39}" type="slidenum">
              <a:rPr lang="en-US" altLang="en-US"/>
              <a:pPr>
                <a:defRPr/>
              </a:pPr>
              <a:t>‹#›</a:t>
            </a:fld>
            <a:endParaRPr lang="en-US" altLang="en-US"/>
          </a:p>
        </p:txBody>
      </p:sp>
    </p:spTree>
    <p:extLst>
      <p:ext uri="{BB962C8B-B14F-4D97-AF65-F5344CB8AC3E}">
        <p14:creationId xmlns:p14="http://schemas.microsoft.com/office/powerpoint/2010/main" val="391384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AEA39F-51A1-7439-B50B-F9656FC10D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528076-09AE-E9C6-8F6F-0F1541D0C8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D7644EB-BD48-CDD4-3D57-3445EDE8CF0D}"/>
              </a:ext>
            </a:extLst>
          </p:cNvPr>
          <p:cNvSpPr>
            <a:spLocks noGrp="1" noChangeArrowheads="1"/>
          </p:cNvSpPr>
          <p:nvPr>
            <p:ph type="sldNum" sz="quarter" idx="12"/>
          </p:nvPr>
        </p:nvSpPr>
        <p:spPr>
          <a:ln/>
        </p:spPr>
        <p:txBody>
          <a:bodyPr/>
          <a:lstStyle>
            <a:lvl1pPr>
              <a:defRPr/>
            </a:lvl1pPr>
          </a:lstStyle>
          <a:p>
            <a:pPr>
              <a:defRPr/>
            </a:pPr>
            <a:fld id="{1AD96F6F-A2A5-4DCE-8630-818242773F5D}" type="slidenum">
              <a:rPr lang="en-US" altLang="en-US"/>
              <a:pPr>
                <a:defRPr/>
              </a:pPr>
              <a:t>‹#›</a:t>
            </a:fld>
            <a:endParaRPr lang="en-US" altLang="en-US"/>
          </a:p>
        </p:txBody>
      </p:sp>
    </p:spTree>
    <p:extLst>
      <p:ext uri="{BB962C8B-B14F-4D97-AF65-F5344CB8AC3E}">
        <p14:creationId xmlns:p14="http://schemas.microsoft.com/office/powerpoint/2010/main" val="417775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3160"/>
            <a:ext cx="14669105" cy="4183113"/>
          </a:xfrm>
        </p:spPr>
        <p:txBody>
          <a:bodyPr anchor="b"/>
          <a:lstStyle>
            <a:lvl1pPr algn="l">
              <a:defRPr sz="1688" b="1"/>
            </a:lvl1pPr>
          </a:lstStyle>
          <a:p>
            <a:r>
              <a:rPr lang="en-US"/>
              <a:t>Click to edit Master title style</a:t>
            </a:r>
          </a:p>
        </p:txBody>
      </p:sp>
      <p:sp>
        <p:nvSpPr>
          <p:cNvPr id="3" name="Content Placeholder 2"/>
          <p:cNvSpPr>
            <a:spLocks noGrp="1"/>
          </p:cNvSpPr>
          <p:nvPr>
            <p:ph idx="1"/>
          </p:nvPr>
        </p:nvSpPr>
        <p:spPr>
          <a:xfrm>
            <a:off x="17432625" y="983160"/>
            <a:ext cx="24925867" cy="21070938"/>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29394" y="5166271"/>
            <a:ext cx="14669105" cy="16887825"/>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ABDE5577-EFA8-01A6-EDA2-FF92332B52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ED3A25-C1CB-60C5-CFA7-F819B286A8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593523-CE42-DF56-FB52-1401F61B5CE2}"/>
              </a:ext>
            </a:extLst>
          </p:cNvPr>
          <p:cNvSpPr>
            <a:spLocks noGrp="1" noChangeArrowheads="1"/>
          </p:cNvSpPr>
          <p:nvPr>
            <p:ph type="sldNum" sz="quarter" idx="12"/>
          </p:nvPr>
        </p:nvSpPr>
        <p:spPr>
          <a:ln/>
        </p:spPr>
        <p:txBody>
          <a:bodyPr/>
          <a:lstStyle>
            <a:lvl1pPr>
              <a:defRPr/>
            </a:lvl1pPr>
          </a:lstStyle>
          <a:p>
            <a:pPr>
              <a:defRPr/>
            </a:pPr>
            <a:fld id="{8CAD18FC-4F0E-4928-88EE-24B191B0DD9B}" type="slidenum">
              <a:rPr lang="en-US" altLang="en-US"/>
              <a:pPr>
                <a:defRPr/>
              </a:pPr>
              <a:t>‹#›</a:t>
            </a:fld>
            <a:endParaRPr lang="en-US" altLang="en-US"/>
          </a:p>
        </p:txBody>
      </p:sp>
    </p:spTree>
    <p:extLst>
      <p:ext uri="{BB962C8B-B14F-4D97-AF65-F5344CB8AC3E}">
        <p14:creationId xmlns:p14="http://schemas.microsoft.com/office/powerpoint/2010/main" val="116714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39536" y="17281625"/>
            <a:ext cx="26752731" cy="2041327"/>
          </a:xfrm>
        </p:spPr>
        <p:txBody>
          <a:bodyPr anchor="b"/>
          <a:lstStyle>
            <a:lvl1pPr algn="l">
              <a:defRPr sz="1688" b="1"/>
            </a:lvl1pPr>
          </a:lstStyle>
          <a:p>
            <a:r>
              <a:rPr lang="en-US"/>
              <a:t>Click to edit Master title style</a:t>
            </a:r>
          </a:p>
        </p:txBody>
      </p:sp>
      <p:sp>
        <p:nvSpPr>
          <p:cNvPr id="3" name="Picture Placeholder 2"/>
          <p:cNvSpPr>
            <a:spLocks noGrp="1"/>
          </p:cNvSpPr>
          <p:nvPr>
            <p:ph type="pic" idx="1"/>
          </p:nvPr>
        </p:nvSpPr>
        <p:spPr>
          <a:xfrm>
            <a:off x="8739536" y="2206080"/>
            <a:ext cx="26752731" cy="14813012"/>
          </a:xfrm>
        </p:spPr>
        <p:txBody>
          <a:bodyPr/>
          <a:lstStyle>
            <a:lvl1pPr marL="0" indent="0">
              <a:buNone/>
              <a:defRPr sz="2700"/>
            </a:lvl1pPr>
            <a:lvl2pPr marL="385785" indent="0">
              <a:buNone/>
              <a:defRPr sz="2363"/>
            </a:lvl2pPr>
            <a:lvl3pPr marL="771571" indent="0">
              <a:buNone/>
              <a:defRPr sz="2025"/>
            </a:lvl3pPr>
            <a:lvl4pPr marL="1157356" indent="0">
              <a:buNone/>
              <a:defRPr sz="1688"/>
            </a:lvl4pPr>
            <a:lvl5pPr marL="1543141" indent="0">
              <a:buNone/>
              <a:defRPr sz="1688"/>
            </a:lvl5pPr>
            <a:lvl6pPr marL="1928927" indent="0">
              <a:buNone/>
              <a:defRPr sz="1688"/>
            </a:lvl6pPr>
            <a:lvl7pPr marL="2314712" indent="0">
              <a:buNone/>
              <a:defRPr sz="1688"/>
            </a:lvl7pPr>
            <a:lvl8pPr marL="2700498" indent="0">
              <a:buNone/>
              <a:defRPr sz="1688"/>
            </a:lvl8pPr>
            <a:lvl9pPr marL="3086283" indent="0">
              <a:buNone/>
              <a:defRPr sz="1688"/>
            </a:lvl9pPr>
          </a:lstStyle>
          <a:p>
            <a:pPr lvl="0"/>
            <a:endParaRPr lang="en-US" noProof="0"/>
          </a:p>
        </p:txBody>
      </p:sp>
      <p:sp>
        <p:nvSpPr>
          <p:cNvPr id="4" name="Text Placeholder 3"/>
          <p:cNvSpPr>
            <a:spLocks noGrp="1"/>
          </p:cNvSpPr>
          <p:nvPr>
            <p:ph type="body" sz="half" idx="2"/>
          </p:nvPr>
        </p:nvSpPr>
        <p:spPr>
          <a:xfrm>
            <a:off x="8739536" y="19322952"/>
            <a:ext cx="26752731" cy="2897238"/>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14E66032-2FE8-FBD3-D47F-9D0DAF2CC8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B321CC-18DB-15C1-0083-90502DD0F1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D54077-52CD-ADF9-D6DA-54CB6AAC59EF}"/>
              </a:ext>
            </a:extLst>
          </p:cNvPr>
          <p:cNvSpPr>
            <a:spLocks noGrp="1" noChangeArrowheads="1"/>
          </p:cNvSpPr>
          <p:nvPr>
            <p:ph type="sldNum" sz="quarter" idx="12"/>
          </p:nvPr>
        </p:nvSpPr>
        <p:spPr>
          <a:ln/>
        </p:spPr>
        <p:txBody>
          <a:bodyPr/>
          <a:lstStyle>
            <a:lvl1pPr>
              <a:defRPr/>
            </a:lvl1pPr>
          </a:lstStyle>
          <a:p>
            <a:pPr>
              <a:defRPr/>
            </a:pPr>
            <a:fld id="{2FD72DCD-B27E-4D90-8448-31F9446A08AC}" type="slidenum">
              <a:rPr lang="en-US" altLang="en-US"/>
              <a:pPr>
                <a:defRPr/>
              </a:pPr>
              <a:t>‹#›</a:t>
            </a:fld>
            <a:endParaRPr lang="en-US" altLang="en-US"/>
          </a:p>
        </p:txBody>
      </p:sp>
    </p:spTree>
    <p:extLst>
      <p:ext uri="{BB962C8B-B14F-4D97-AF65-F5344CB8AC3E}">
        <p14:creationId xmlns:p14="http://schemas.microsoft.com/office/powerpoint/2010/main" val="291599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2FB007-2C70-2527-77BC-B647E88A0E06}"/>
              </a:ext>
            </a:extLst>
          </p:cNvPr>
          <p:cNvSpPr>
            <a:spLocks noGrp="1" noChangeArrowheads="1"/>
          </p:cNvSpPr>
          <p:nvPr>
            <p:ph type="title"/>
          </p:nvPr>
        </p:nvSpPr>
        <p:spPr bwMode="auto">
          <a:xfrm>
            <a:off x="3354388" y="2195513"/>
            <a:ext cx="378825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51EA6F1-B742-BA37-51BF-F84907E57005}"/>
              </a:ext>
            </a:extLst>
          </p:cNvPr>
          <p:cNvSpPr>
            <a:spLocks noGrp="1" noChangeArrowheads="1"/>
          </p:cNvSpPr>
          <p:nvPr>
            <p:ph type="body" idx="1"/>
          </p:nvPr>
        </p:nvSpPr>
        <p:spPr bwMode="auto">
          <a:xfrm>
            <a:off x="3354388" y="7115175"/>
            <a:ext cx="37882512" cy="148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76704C9-7326-8BAE-0C10-8B7DEE1BC8FA}"/>
              </a:ext>
            </a:extLst>
          </p:cNvPr>
          <p:cNvSpPr>
            <a:spLocks noGrp="1" noChangeArrowheads="1"/>
          </p:cNvSpPr>
          <p:nvPr>
            <p:ph type="dt" sz="half" idx="2"/>
          </p:nvPr>
        </p:nvSpPr>
        <p:spPr bwMode="auto">
          <a:xfrm>
            <a:off x="3354388" y="22512338"/>
            <a:ext cx="9288462"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defTabSz="3671659">
              <a:defRPr sz="5147"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BAD1F299-93FD-7733-DD54-30A5CC71CEF1}"/>
              </a:ext>
            </a:extLst>
          </p:cNvPr>
          <p:cNvSpPr>
            <a:spLocks noGrp="1" noChangeArrowheads="1"/>
          </p:cNvSpPr>
          <p:nvPr>
            <p:ph type="ftr" sz="quarter" idx="3"/>
          </p:nvPr>
        </p:nvSpPr>
        <p:spPr bwMode="auto">
          <a:xfrm>
            <a:off x="15225713" y="22512338"/>
            <a:ext cx="14136687"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ctr" defTabSz="3671659">
              <a:defRPr sz="5147"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60A22373-61CC-C19F-9CD2-27518002A0E2}"/>
              </a:ext>
            </a:extLst>
          </p:cNvPr>
          <p:cNvSpPr>
            <a:spLocks noGrp="1" noChangeArrowheads="1"/>
          </p:cNvSpPr>
          <p:nvPr>
            <p:ph type="sldNum" sz="quarter" idx="4"/>
          </p:nvPr>
        </p:nvSpPr>
        <p:spPr bwMode="auto">
          <a:xfrm>
            <a:off x="31946850" y="22512338"/>
            <a:ext cx="9290050"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r" defTabSz="3670300">
              <a:defRPr sz="5100" b="0" smtClean="0">
                <a:solidFill>
                  <a:schemeClr val="tx1"/>
                </a:solidFill>
                <a:latin typeface="Times New Roman" panose="02020603050405020304" pitchFamily="18" charset="0"/>
              </a:defRPr>
            </a:lvl1pPr>
          </a:lstStyle>
          <a:p>
            <a:pPr>
              <a:defRPr/>
            </a:pPr>
            <a:fld id="{D8088DFD-8D6A-4DEC-A2AB-5CECE89E58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70300" rtl="0" eaLnBrk="0" fontAlgn="base" hangingPunct="0">
        <a:spcBef>
          <a:spcPct val="0"/>
        </a:spcBef>
        <a:spcAft>
          <a:spcPct val="0"/>
        </a:spcAft>
        <a:defRPr sz="17800">
          <a:solidFill>
            <a:schemeClr val="tx2"/>
          </a:solidFill>
          <a:latin typeface="+mj-lt"/>
          <a:ea typeface="+mj-ea"/>
          <a:cs typeface="+mj-cs"/>
        </a:defRPr>
      </a:lvl1pPr>
      <a:lvl2pPr algn="ctr" defTabSz="3670300" rtl="0" eaLnBrk="0" fontAlgn="base" hangingPunct="0">
        <a:spcBef>
          <a:spcPct val="0"/>
        </a:spcBef>
        <a:spcAft>
          <a:spcPct val="0"/>
        </a:spcAft>
        <a:defRPr sz="17800">
          <a:solidFill>
            <a:schemeClr val="tx2"/>
          </a:solidFill>
          <a:latin typeface="Times New Roman" pitchFamily="18" charset="0"/>
        </a:defRPr>
      </a:lvl2pPr>
      <a:lvl3pPr algn="ctr" defTabSz="3670300" rtl="0" eaLnBrk="0" fontAlgn="base" hangingPunct="0">
        <a:spcBef>
          <a:spcPct val="0"/>
        </a:spcBef>
        <a:spcAft>
          <a:spcPct val="0"/>
        </a:spcAft>
        <a:defRPr sz="17800">
          <a:solidFill>
            <a:schemeClr val="tx2"/>
          </a:solidFill>
          <a:latin typeface="Times New Roman" pitchFamily="18" charset="0"/>
        </a:defRPr>
      </a:lvl3pPr>
      <a:lvl4pPr algn="ctr" defTabSz="3670300" rtl="0" eaLnBrk="0" fontAlgn="base" hangingPunct="0">
        <a:spcBef>
          <a:spcPct val="0"/>
        </a:spcBef>
        <a:spcAft>
          <a:spcPct val="0"/>
        </a:spcAft>
        <a:defRPr sz="17800">
          <a:solidFill>
            <a:schemeClr val="tx2"/>
          </a:solidFill>
          <a:latin typeface="Times New Roman" pitchFamily="18" charset="0"/>
        </a:defRPr>
      </a:lvl4pPr>
      <a:lvl5pPr algn="ctr" defTabSz="3670300" rtl="0" eaLnBrk="0" fontAlgn="base" hangingPunct="0">
        <a:spcBef>
          <a:spcPct val="0"/>
        </a:spcBef>
        <a:spcAft>
          <a:spcPct val="0"/>
        </a:spcAft>
        <a:defRPr sz="17800">
          <a:solidFill>
            <a:schemeClr val="tx2"/>
          </a:solidFill>
          <a:latin typeface="Times New Roman" pitchFamily="18" charset="0"/>
        </a:defRPr>
      </a:lvl5pPr>
      <a:lvl6pPr marL="385785" algn="ctr" defTabSz="3671659" rtl="0" eaLnBrk="0" fontAlgn="base" hangingPunct="0">
        <a:spcBef>
          <a:spcPct val="0"/>
        </a:spcBef>
        <a:spcAft>
          <a:spcPct val="0"/>
        </a:spcAft>
        <a:defRPr sz="17889">
          <a:solidFill>
            <a:schemeClr val="tx2"/>
          </a:solidFill>
          <a:latin typeface="Times New Roman" pitchFamily="18" charset="0"/>
        </a:defRPr>
      </a:lvl6pPr>
      <a:lvl7pPr marL="771571" algn="ctr" defTabSz="3671659" rtl="0" eaLnBrk="0" fontAlgn="base" hangingPunct="0">
        <a:spcBef>
          <a:spcPct val="0"/>
        </a:spcBef>
        <a:spcAft>
          <a:spcPct val="0"/>
        </a:spcAft>
        <a:defRPr sz="17889">
          <a:solidFill>
            <a:schemeClr val="tx2"/>
          </a:solidFill>
          <a:latin typeface="Times New Roman" pitchFamily="18" charset="0"/>
        </a:defRPr>
      </a:lvl7pPr>
      <a:lvl8pPr marL="1157356" algn="ctr" defTabSz="3671659" rtl="0" eaLnBrk="0" fontAlgn="base" hangingPunct="0">
        <a:spcBef>
          <a:spcPct val="0"/>
        </a:spcBef>
        <a:spcAft>
          <a:spcPct val="0"/>
        </a:spcAft>
        <a:defRPr sz="17889">
          <a:solidFill>
            <a:schemeClr val="tx2"/>
          </a:solidFill>
          <a:latin typeface="Times New Roman" pitchFamily="18" charset="0"/>
        </a:defRPr>
      </a:lvl8pPr>
      <a:lvl9pPr marL="1543141" algn="ctr" defTabSz="3671659" rtl="0" eaLnBrk="0" fontAlgn="base" hangingPunct="0">
        <a:spcBef>
          <a:spcPct val="0"/>
        </a:spcBef>
        <a:spcAft>
          <a:spcPct val="0"/>
        </a:spcAft>
        <a:defRPr sz="17889">
          <a:solidFill>
            <a:schemeClr val="tx2"/>
          </a:solidFill>
          <a:latin typeface="Times New Roman" pitchFamily="18" charset="0"/>
        </a:defRPr>
      </a:lvl9pPr>
    </p:titleStyle>
    <p:bodyStyle>
      <a:lvl1pPr marL="1373188" indent="-1373188" algn="l" defTabSz="3670300" rtl="0" eaLnBrk="0" fontAlgn="base" hangingPunct="0">
        <a:spcBef>
          <a:spcPct val="20000"/>
        </a:spcBef>
        <a:spcAft>
          <a:spcPct val="0"/>
        </a:spcAft>
        <a:buChar char="•"/>
        <a:defRPr sz="12200">
          <a:solidFill>
            <a:schemeClr val="tx1"/>
          </a:solidFill>
          <a:latin typeface="+mn-lt"/>
          <a:ea typeface="+mn-ea"/>
          <a:cs typeface="+mn-cs"/>
        </a:defRPr>
      </a:lvl1pPr>
      <a:lvl2pPr marL="2981325" indent="-1147763" algn="l" defTabSz="3670300" rtl="0" eaLnBrk="0" fontAlgn="base" hangingPunct="0">
        <a:spcBef>
          <a:spcPct val="20000"/>
        </a:spcBef>
        <a:spcAft>
          <a:spcPct val="0"/>
        </a:spcAft>
        <a:buChar char="–"/>
        <a:defRPr sz="11100">
          <a:solidFill>
            <a:schemeClr val="tx1"/>
          </a:solidFill>
          <a:latin typeface="+mn-lt"/>
        </a:defRPr>
      </a:lvl2pPr>
      <a:lvl3pPr marL="4578350" indent="-908050" algn="l" defTabSz="3670300" rtl="0" eaLnBrk="0" fontAlgn="base" hangingPunct="0">
        <a:spcBef>
          <a:spcPct val="20000"/>
        </a:spcBef>
        <a:spcAft>
          <a:spcPct val="0"/>
        </a:spcAft>
        <a:buChar char="•"/>
        <a:defRPr sz="9200">
          <a:solidFill>
            <a:schemeClr val="tx1"/>
          </a:solidFill>
          <a:latin typeface="+mn-lt"/>
        </a:defRPr>
      </a:lvl3pPr>
      <a:lvl4pPr marL="6418263" indent="-925513" algn="l" defTabSz="3670300" rtl="0" eaLnBrk="0" fontAlgn="base" hangingPunct="0">
        <a:spcBef>
          <a:spcPct val="20000"/>
        </a:spcBef>
        <a:spcAft>
          <a:spcPct val="0"/>
        </a:spcAft>
        <a:buChar char="–"/>
        <a:defRPr sz="7800">
          <a:solidFill>
            <a:schemeClr val="tx1"/>
          </a:solidFill>
          <a:latin typeface="+mn-lt"/>
        </a:defRPr>
      </a:lvl4pPr>
      <a:lvl5pPr marL="8242300" indent="-911225" algn="l" defTabSz="3670300" rtl="0" eaLnBrk="0" fontAlgn="base" hangingPunct="0">
        <a:spcBef>
          <a:spcPct val="20000"/>
        </a:spcBef>
        <a:spcAft>
          <a:spcPct val="0"/>
        </a:spcAft>
        <a:buChar char="»"/>
        <a:defRPr sz="7800">
          <a:solidFill>
            <a:schemeClr val="tx1"/>
          </a:solidFill>
          <a:latin typeface="+mn-lt"/>
        </a:defRPr>
      </a:lvl5pPr>
      <a:lvl6pPr marL="8629268" indent="-912222" algn="l" defTabSz="3671659" rtl="0" eaLnBrk="0" fontAlgn="base" hangingPunct="0">
        <a:spcBef>
          <a:spcPct val="20000"/>
        </a:spcBef>
        <a:spcAft>
          <a:spcPct val="0"/>
        </a:spcAft>
        <a:buChar char="»"/>
        <a:defRPr sz="7847">
          <a:solidFill>
            <a:schemeClr val="tx1"/>
          </a:solidFill>
          <a:latin typeface="+mn-lt"/>
        </a:defRPr>
      </a:lvl6pPr>
      <a:lvl7pPr marL="9015054" indent="-912222" algn="l" defTabSz="3671659" rtl="0" eaLnBrk="0" fontAlgn="base" hangingPunct="0">
        <a:spcBef>
          <a:spcPct val="20000"/>
        </a:spcBef>
        <a:spcAft>
          <a:spcPct val="0"/>
        </a:spcAft>
        <a:buChar char="»"/>
        <a:defRPr sz="7847">
          <a:solidFill>
            <a:schemeClr val="tx1"/>
          </a:solidFill>
          <a:latin typeface="+mn-lt"/>
        </a:defRPr>
      </a:lvl7pPr>
      <a:lvl8pPr marL="9400839" indent="-912222" algn="l" defTabSz="3671659" rtl="0" eaLnBrk="0" fontAlgn="base" hangingPunct="0">
        <a:spcBef>
          <a:spcPct val="20000"/>
        </a:spcBef>
        <a:spcAft>
          <a:spcPct val="0"/>
        </a:spcAft>
        <a:buChar char="»"/>
        <a:defRPr sz="7847">
          <a:solidFill>
            <a:schemeClr val="tx1"/>
          </a:solidFill>
          <a:latin typeface="+mn-lt"/>
        </a:defRPr>
      </a:lvl8pPr>
      <a:lvl9pPr marL="9786624" indent="-912222" algn="l" defTabSz="3671659" rtl="0" eaLnBrk="0" fontAlgn="base" hangingPunct="0">
        <a:spcBef>
          <a:spcPct val="20000"/>
        </a:spcBef>
        <a:spcAft>
          <a:spcPct val="0"/>
        </a:spcAft>
        <a:buChar char="»"/>
        <a:defRPr sz="7847">
          <a:solidFill>
            <a:schemeClr val="tx1"/>
          </a:solidFill>
          <a:latin typeface="+mn-lt"/>
        </a:defRPr>
      </a:lvl9pPr>
    </p:bodyStyle>
    <p:otherStyle>
      <a:defPPr>
        <a:defRPr lang="en-US"/>
      </a:defPPr>
      <a:lvl1pPr marL="0" algn="l" defTabSz="771571" rtl="0" eaLnBrk="1" latinLnBrk="0" hangingPunct="1">
        <a:defRPr sz="1519" kern="1200">
          <a:solidFill>
            <a:schemeClr val="tx1"/>
          </a:solidFill>
          <a:latin typeface="+mn-lt"/>
          <a:ea typeface="+mn-ea"/>
          <a:cs typeface="+mn-cs"/>
        </a:defRPr>
      </a:lvl1pPr>
      <a:lvl2pPr marL="385785" algn="l" defTabSz="771571" rtl="0" eaLnBrk="1" latinLnBrk="0" hangingPunct="1">
        <a:defRPr sz="1519" kern="1200">
          <a:solidFill>
            <a:schemeClr val="tx1"/>
          </a:solidFill>
          <a:latin typeface="+mn-lt"/>
          <a:ea typeface="+mn-ea"/>
          <a:cs typeface="+mn-cs"/>
        </a:defRPr>
      </a:lvl2pPr>
      <a:lvl3pPr marL="771571" algn="l" defTabSz="771571" rtl="0" eaLnBrk="1" latinLnBrk="0" hangingPunct="1">
        <a:defRPr sz="1519" kern="1200">
          <a:solidFill>
            <a:schemeClr val="tx1"/>
          </a:solidFill>
          <a:latin typeface="+mn-lt"/>
          <a:ea typeface="+mn-ea"/>
          <a:cs typeface="+mn-cs"/>
        </a:defRPr>
      </a:lvl3pPr>
      <a:lvl4pPr marL="1157356" algn="l" defTabSz="771571" rtl="0" eaLnBrk="1" latinLnBrk="0" hangingPunct="1">
        <a:defRPr sz="1519" kern="1200">
          <a:solidFill>
            <a:schemeClr val="tx1"/>
          </a:solidFill>
          <a:latin typeface="+mn-lt"/>
          <a:ea typeface="+mn-ea"/>
          <a:cs typeface="+mn-cs"/>
        </a:defRPr>
      </a:lvl4pPr>
      <a:lvl5pPr marL="1543141" algn="l" defTabSz="771571" rtl="0" eaLnBrk="1" latinLnBrk="0" hangingPunct="1">
        <a:defRPr sz="1519" kern="1200">
          <a:solidFill>
            <a:schemeClr val="tx1"/>
          </a:solidFill>
          <a:latin typeface="+mn-lt"/>
          <a:ea typeface="+mn-ea"/>
          <a:cs typeface="+mn-cs"/>
        </a:defRPr>
      </a:lvl5pPr>
      <a:lvl6pPr marL="1928927" algn="l" defTabSz="771571" rtl="0" eaLnBrk="1" latinLnBrk="0" hangingPunct="1">
        <a:defRPr sz="1519" kern="1200">
          <a:solidFill>
            <a:schemeClr val="tx1"/>
          </a:solidFill>
          <a:latin typeface="+mn-lt"/>
          <a:ea typeface="+mn-ea"/>
          <a:cs typeface="+mn-cs"/>
        </a:defRPr>
      </a:lvl6pPr>
      <a:lvl7pPr marL="2314712" algn="l" defTabSz="771571" rtl="0" eaLnBrk="1" latinLnBrk="0" hangingPunct="1">
        <a:defRPr sz="1519" kern="1200">
          <a:solidFill>
            <a:schemeClr val="tx1"/>
          </a:solidFill>
          <a:latin typeface="+mn-lt"/>
          <a:ea typeface="+mn-ea"/>
          <a:cs typeface="+mn-cs"/>
        </a:defRPr>
      </a:lvl7pPr>
      <a:lvl8pPr marL="2700498" algn="l" defTabSz="771571" rtl="0" eaLnBrk="1" latinLnBrk="0" hangingPunct="1">
        <a:defRPr sz="1519" kern="1200">
          <a:solidFill>
            <a:schemeClr val="tx1"/>
          </a:solidFill>
          <a:latin typeface="+mn-lt"/>
          <a:ea typeface="+mn-ea"/>
          <a:cs typeface="+mn-cs"/>
        </a:defRPr>
      </a:lvl8pPr>
      <a:lvl9pPr marL="3086283" algn="l" defTabSz="771571"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propertypriceregister.i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propertypriceregister.ie/" TargetMode="External"/><Relationship Id="rId7"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jpeg"/><Relationship Id="rId7" Type="http://schemas.openxmlformats.org/officeDocument/2006/relationships/image" Target="../media/image25.png"/><Relationship Id="rId2" Type="http://schemas.openxmlformats.org/officeDocument/2006/relationships/hyperlink" Target="https://propertypriceregister.ie/"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propertypriceregister.ie/" TargetMode="External"/><Relationship Id="rId2" Type="http://schemas.openxmlformats.org/officeDocument/2006/relationships/image" Target="../media/image27.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29AC9-B129-86B6-51B6-AB8D64B5BA88}"/>
              </a:ext>
            </a:extLst>
          </p:cNvPr>
          <p:cNvSpPr txBox="1"/>
          <p:nvPr/>
        </p:nvSpPr>
        <p:spPr>
          <a:xfrm>
            <a:off x="12115800" y="2133600"/>
            <a:ext cx="428322" cy="615553"/>
          </a:xfrm>
          <a:prstGeom prst="rect">
            <a:avLst/>
          </a:prstGeom>
          <a:noFill/>
        </p:spPr>
        <p:txBody>
          <a:bodyPr wrap="none" rtlCol="0">
            <a:spAutoFit/>
          </a:bodyPr>
          <a:lstStyle/>
          <a:p>
            <a:r>
              <a:rPr lang="en-IN" dirty="0"/>
              <a:t>  </a:t>
            </a:r>
            <a:endParaRPr lang="en-IE" dirty="0"/>
          </a:p>
        </p:txBody>
      </p:sp>
      <p:grpSp>
        <p:nvGrpSpPr>
          <p:cNvPr id="19" name="Group 18">
            <a:extLst>
              <a:ext uri="{FF2B5EF4-FFF2-40B4-BE49-F238E27FC236}">
                <a16:creationId xmlns:a16="http://schemas.microsoft.com/office/drawing/2014/main" id="{17001BF1-669F-ECA7-D979-3AF4E200CF1C}"/>
              </a:ext>
            </a:extLst>
          </p:cNvPr>
          <p:cNvGrpSpPr/>
          <p:nvPr/>
        </p:nvGrpSpPr>
        <p:grpSpPr>
          <a:xfrm>
            <a:off x="28194000" y="856327"/>
            <a:ext cx="13947228" cy="2554545"/>
            <a:chOff x="28194000" y="856327"/>
            <a:chExt cx="13947228" cy="2554545"/>
          </a:xfrm>
        </p:grpSpPr>
        <p:sp>
          <p:nvSpPr>
            <p:cNvPr id="4" name="TextBox 3">
              <a:extLst>
                <a:ext uri="{FF2B5EF4-FFF2-40B4-BE49-F238E27FC236}">
                  <a16:creationId xmlns:a16="http://schemas.microsoft.com/office/drawing/2014/main" id="{50362356-EE04-558E-352B-A5B4C5D1F683}"/>
                </a:ext>
              </a:extLst>
            </p:cNvPr>
            <p:cNvSpPr txBox="1"/>
            <p:nvPr/>
          </p:nvSpPr>
          <p:spPr>
            <a:xfrm>
              <a:off x="28498800" y="856327"/>
              <a:ext cx="13642428" cy="2554545"/>
            </a:xfrm>
            <a:prstGeom prst="rect">
              <a:avLst/>
            </a:prstGeom>
            <a:noFill/>
            <a:ln w="317500" cap="rnd" cmpd="thickThin">
              <a:noFill/>
            </a:ln>
          </p:spPr>
          <p:txBody>
            <a:bodyPr wrap="square">
              <a:spAutoFit/>
            </a:bodyPr>
            <a:lstStyle/>
            <a:p>
              <a:pPr algn="r"/>
              <a:r>
                <a:rPr lang="en-US" altLang="en-US" sz="8000" dirty="0">
                  <a:solidFill>
                    <a:srgbClr val="DDDDDD"/>
                  </a:solidFill>
                  <a:latin typeface="Bahnschrift SemiBold SemiConden" panose="020B0502040204020203" pitchFamily="34" charset="0"/>
                  <a:cs typeface="Calibri" panose="020F0502020204030204" pitchFamily="34" charset="0"/>
                </a:rPr>
                <a:t>ANALYSIS OF PROPERTY PRICES IN IRELAND</a:t>
              </a:r>
            </a:p>
          </p:txBody>
        </p:sp>
        <p:cxnSp>
          <p:nvCxnSpPr>
            <p:cNvPr id="10" name="Straight Connector 9">
              <a:extLst>
                <a:ext uri="{FF2B5EF4-FFF2-40B4-BE49-F238E27FC236}">
                  <a16:creationId xmlns:a16="http://schemas.microsoft.com/office/drawing/2014/main" id="{ED4E42FD-6D18-F726-1028-64E885A43D6A}"/>
                </a:ext>
              </a:extLst>
            </p:cNvPr>
            <p:cNvCxnSpPr/>
            <p:nvPr/>
          </p:nvCxnSpPr>
          <p:spPr bwMode="auto">
            <a:xfrm>
              <a:off x="28194000" y="864210"/>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77A9D4DC-A349-5843-512A-5879B3B07F7E}"/>
                </a:ext>
              </a:extLst>
            </p:cNvPr>
            <p:cNvCxnSpPr/>
            <p:nvPr/>
          </p:nvCxnSpPr>
          <p:spPr bwMode="auto">
            <a:xfrm flipV="1">
              <a:off x="28194000" y="3410872"/>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96">
            <a:extLst>
              <a:ext uri="{FF2B5EF4-FFF2-40B4-BE49-F238E27FC236}">
                <a16:creationId xmlns:a16="http://schemas.microsoft.com/office/drawing/2014/main" id="{0CD4753A-35EE-B329-4619-E0F66A7B8E02}"/>
              </a:ext>
            </a:extLst>
          </p:cNvPr>
          <p:cNvSpPr txBox="1">
            <a:spLocks noChangeArrowheads="1"/>
          </p:cNvSpPr>
          <p:nvPr/>
        </p:nvSpPr>
        <p:spPr bwMode="auto">
          <a:xfrm>
            <a:off x="27889200" y="3876165"/>
            <a:ext cx="9415463" cy="210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G</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INU </a:t>
            </a:r>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V</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ARGHESE</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DEPARTMENT OF COMPUTING SCIENCE AND MATHEMATICS</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D00251842@STUDENT.DKIT.IE</a:t>
            </a:r>
          </a:p>
        </p:txBody>
      </p:sp>
      <p:sp>
        <p:nvSpPr>
          <p:cNvPr id="21" name="Text Box 3">
            <a:extLst>
              <a:ext uri="{FF2B5EF4-FFF2-40B4-BE49-F238E27FC236}">
                <a16:creationId xmlns:a16="http://schemas.microsoft.com/office/drawing/2014/main" id="{5618645C-B2A5-122A-6E0A-C962F3D04950}"/>
              </a:ext>
            </a:extLst>
          </p:cNvPr>
          <p:cNvSpPr txBox="1">
            <a:spLocks noChangeArrowheads="1"/>
          </p:cNvSpPr>
          <p:nvPr/>
        </p:nvSpPr>
        <p:spPr bwMode="auto">
          <a:xfrm>
            <a:off x="4344416" y="1262187"/>
            <a:ext cx="9295383" cy="6848218"/>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dirty="0">
                <a:solidFill>
                  <a:schemeClr val="bg1">
                    <a:lumMod val="95000"/>
                  </a:schemeClr>
                </a:solidFill>
                <a:latin typeface="Bahnschrift SemiCondensed" panose="020B0502040204020203"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bg1">
                    <a:lumMod val="95000"/>
                  </a:schemeClr>
                </a:solidFill>
                <a:latin typeface="Bahnschrift SemiCondensed" panose="020B0502040204020203"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bg1">
                  <a:lumMod val="95000"/>
                </a:schemeClr>
              </a:solidFill>
              <a:latin typeface="Bahnschrift SemiCondensed" panose="020B0502040204020203" pitchFamily="34" charset="0"/>
              <a:ea typeface="SimSun" panose="02010600030101010101" pitchFamily="2" charset="-122"/>
            </a:endParaRPr>
          </a:p>
        </p:txBody>
      </p:sp>
      <p:sp>
        <p:nvSpPr>
          <p:cNvPr id="22" name="Rectangle 21">
            <a:extLst>
              <a:ext uri="{FF2B5EF4-FFF2-40B4-BE49-F238E27FC236}">
                <a16:creationId xmlns:a16="http://schemas.microsoft.com/office/drawing/2014/main" id="{EB5DCCAD-39BF-D148-5523-2CAEB25AF759}"/>
              </a:ext>
            </a:extLst>
          </p:cNvPr>
          <p:cNvSpPr/>
          <p:nvPr/>
        </p:nvSpPr>
        <p:spPr bwMode="auto">
          <a:xfrm>
            <a:off x="2286000" y="533400"/>
            <a:ext cx="12039600" cy="14859000"/>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23" name="TextBox 22">
            <a:extLst>
              <a:ext uri="{FF2B5EF4-FFF2-40B4-BE49-F238E27FC236}">
                <a16:creationId xmlns:a16="http://schemas.microsoft.com/office/drawing/2014/main" id="{31A9B03F-2C91-52ED-3F61-2E45BA89F49C}"/>
              </a:ext>
            </a:extLst>
          </p:cNvPr>
          <p:cNvSpPr txBox="1"/>
          <p:nvPr/>
        </p:nvSpPr>
        <p:spPr>
          <a:xfrm>
            <a:off x="378967" y="3863027"/>
            <a:ext cx="411683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INTRODUCTION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4" name="TextBox 33">
            <a:extLst>
              <a:ext uri="{FF2B5EF4-FFF2-40B4-BE49-F238E27FC236}">
                <a16:creationId xmlns:a16="http://schemas.microsoft.com/office/drawing/2014/main" id="{8F9C8F78-CAF7-83F7-F7FE-2902EE847685}"/>
              </a:ext>
            </a:extLst>
          </p:cNvPr>
          <p:cNvSpPr txBox="1"/>
          <p:nvPr/>
        </p:nvSpPr>
        <p:spPr>
          <a:xfrm>
            <a:off x="16764000" y="527127"/>
            <a:ext cx="6306535"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RESEARCH QUESTIONS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5" name="Text Box 304">
            <a:extLst>
              <a:ext uri="{FF2B5EF4-FFF2-40B4-BE49-F238E27FC236}">
                <a16:creationId xmlns:a16="http://schemas.microsoft.com/office/drawing/2014/main" id="{FB9611EE-4D40-ED04-D071-98A838E36D66}"/>
              </a:ext>
            </a:extLst>
          </p:cNvPr>
          <p:cNvSpPr txBox="1">
            <a:spLocks noChangeArrowheads="1"/>
          </p:cNvSpPr>
          <p:nvPr/>
        </p:nvSpPr>
        <p:spPr bwMode="auto">
          <a:xfrm>
            <a:off x="15218595" y="1823912"/>
            <a:ext cx="12628563" cy="5001559"/>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Has the property prices increased over the years?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Which county has the highest prices for properties?</a:t>
            </a:r>
            <a:endParaRPr lang="en-IE" dirty="0">
              <a:solidFill>
                <a:schemeClr val="bg1">
                  <a:lumMod val="95000"/>
                </a:schemeClr>
              </a:solidFill>
              <a:latin typeface="Bahnschrift SemiCondensed" panose="020B0502040204020203" pitchFamily="34" charset="0"/>
              <a:cs typeface="Calibri" panose="020F0502020204030204" pitchFamily="34" charset="0"/>
            </a:endParaRP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Does the property price depend on which county the house is in? Is there any relationship between the counties and the prices?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Is there any relationship between the size of the properties, type of properties (like new or second hand) and the property prices?</a:t>
            </a:r>
            <a:endParaRPr lang="en-US" altLang="en-US" dirty="0">
              <a:solidFill>
                <a:schemeClr val="bg1">
                  <a:lumMod val="95000"/>
                </a:schemeClr>
              </a:solidFill>
              <a:latin typeface="Bahnschrift SemiCondensed" panose="020B0502040204020203" pitchFamily="34" charset="0"/>
              <a:cs typeface="Calibri" panose="020F0502020204030204" pitchFamily="34" charset="0"/>
            </a:endParaRPr>
          </a:p>
        </p:txBody>
      </p:sp>
      <p:sp>
        <p:nvSpPr>
          <p:cNvPr id="36" name="Text Box 304">
            <a:extLst>
              <a:ext uri="{FF2B5EF4-FFF2-40B4-BE49-F238E27FC236}">
                <a16:creationId xmlns:a16="http://schemas.microsoft.com/office/drawing/2014/main" id="{F0EA1B34-36B3-4DA6-C4DC-6FA2952EF271}"/>
              </a:ext>
            </a:extLst>
          </p:cNvPr>
          <p:cNvSpPr txBox="1">
            <a:spLocks noChangeArrowheads="1"/>
          </p:cNvSpPr>
          <p:nvPr/>
        </p:nvSpPr>
        <p:spPr bwMode="auto">
          <a:xfrm>
            <a:off x="15727118" y="7308780"/>
            <a:ext cx="24378417" cy="1308240"/>
          </a:xfrm>
          <a:prstGeom prst="rect">
            <a:avLst/>
          </a:prstGeom>
          <a:noFill/>
          <a:ln>
            <a:noFill/>
          </a:ln>
          <a:effectLst/>
        </p:spPr>
        <p:txBody>
          <a:bodyPr wrap="square" lIns="385763" tIns="38194" rIns="192881" bIns="38194">
            <a:spAutoFit/>
          </a:bodyPr>
          <a:lstStyle>
            <a:defPPr>
              <a:defRPr lang="en-US"/>
            </a:defPPr>
            <a:lvl1pPr marL="571500" indent="-571500" defTabSz="908050">
              <a:buFont typeface="Arial" panose="020B0604020202020204" pitchFamily="34" charset="0"/>
              <a:buChar char="•"/>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pPr marL="0" indent="0">
              <a:buNone/>
            </a:pPr>
            <a:r>
              <a:rPr lang="en-US" altLang="en-US" dirty="0"/>
              <a:t>The entire project is based on CRISP-DM methodology. Statistical analyses such as ANOVA and MLR and various plots using seaborn and matplotlib were generated for the initial analysis of the property prices. </a:t>
            </a:r>
          </a:p>
        </p:txBody>
      </p:sp>
      <p:sp>
        <p:nvSpPr>
          <p:cNvPr id="38" name="Rectangle 37">
            <a:extLst>
              <a:ext uri="{FF2B5EF4-FFF2-40B4-BE49-F238E27FC236}">
                <a16:creationId xmlns:a16="http://schemas.microsoft.com/office/drawing/2014/main" id="{94B3B12C-7FB4-121F-76A8-2045D797E742}"/>
              </a:ext>
            </a:extLst>
          </p:cNvPr>
          <p:cNvSpPr/>
          <p:nvPr/>
        </p:nvSpPr>
        <p:spPr bwMode="auto">
          <a:xfrm>
            <a:off x="15513076" y="7198926"/>
            <a:ext cx="25482524" cy="8193474"/>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37" name="TextBox 36">
            <a:extLst>
              <a:ext uri="{FF2B5EF4-FFF2-40B4-BE49-F238E27FC236}">
                <a16:creationId xmlns:a16="http://schemas.microsoft.com/office/drawing/2014/main" id="{B92BD03E-C448-BF28-BDE0-46AA274A9C5E}"/>
              </a:ext>
            </a:extLst>
          </p:cNvPr>
          <p:cNvSpPr txBox="1"/>
          <p:nvPr/>
        </p:nvSpPr>
        <p:spPr>
          <a:xfrm>
            <a:off x="36957000" y="8753342"/>
            <a:ext cx="666881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METHODS AND RESULTS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3" name="Text Box 401">
            <a:extLst>
              <a:ext uri="{FF2B5EF4-FFF2-40B4-BE49-F238E27FC236}">
                <a16:creationId xmlns:a16="http://schemas.microsoft.com/office/drawing/2014/main" id="{9B61C797-AF15-F7DE-7F5A-5B3652C9E8E6}"/>
              </a:ext>
            </a:extLst>
          </p:cNvPr>
          <p:cNvSpPr txBox="1">
            <a:spLocks noChangeArrowheads="1"/>
          </p:cNvSpPr>
          <p:nvPr/>
        </p:nvSpPr>
        <p:spPr bwMode="auto">
          <a:xfrm>
            <a:off x="4736328" y="16305065"/>
            <a:ext cx="16828272" cy="5001559"/>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dirty="0"/>
              <a:t>The results from the ANOVA and MLR implies that the attributes ‘year’, ‘province’, ‘</a:t>
            </a:r>
            <a:r>
              <a:rPr lang="en-US" dirty="0" err="1"/>
              <a:t>property_description</a:t>
            </a:r>
            <a:r>
              <a:rPr lang="en-US" dirty="0"/>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dirty="0"/>
          </a:p>
        </p:txBody>
      </p:sp>
      <p:sp>
        <p:nvSpPr>
          <p:cNvPr id="44" name="TextBox 43">
            <a:extLst>
              <a:ext uri="{FF2B5EF4-FFF2-40B4-BE49-F238E27FC236}">
                <a16:creationId xmlns:a16="http://schemas.microsoft.com/office/drawing/2014/main" id="{8058ADE4-B490-2614-427F-21D4994318D3}"/>
              </a:ext>
            </a:extLst>
          </p:cNvPr>
          <p:cNvSpPr txBox="1"/>
          <p:nvPr/>
        </p:nvSpPr>
        <p:spPr>
          <a:xfrm>
            <a:off x="972019" y="18651955"/>
            <a:ext cx="3674404"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CONCLUSION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5" name="Text Box 126">
            <a:extLst>
              <a:ext uri="{FF2B5EF4-FFF2-40B4-BE49-F238E27FC236}">
                <a16:creationId xmlns:a16="http://schemas.microsoft.com/office/drawing/2014/main" id="{A269B0E6-9B49-32CD-A8E6-6D951A5D534D}"/>
              </a:ext>
            </a:extLst>
          </p:cNvPr>
          <p:cNvSpPr txBox="1">
            <a:spLocks noChangeArrowheads="1"/>
          </p:cNvSpPr>
          <p:nvPr/>
        </p:nvSpPr>
        <p:spPr bwMode="auto">
          <a:xfrm>
            <a:off x="2127659" y="14630400"/>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1. Property Price  Vs Year. </a:t>
            </a:r>
          </a:p>
        </p:txBody>
      </p:sp>
      <p:sp>
        <p:nvSpPr>
          <p:cNvPr id="46" name="Text Box 126">
            <a:extLst>
              <a:ext uri="{FF2B5EF4-FFF2-40B4-BE49-F238E27FC236}">
                <a16:creationId xmlns:a16="http://schemas.microsoft.com/office/drawing/2014/main" id="{3311F022-16DD-C10C-44D4-4A435456DBB3}"/>
              </a:ext>
            </a:extLst>
          </p:cNvPr>
          <p:cNvSpPr txBox="1">
            <a:spLocks noChangeArrowheads="1"/>
          </p:cNvSpPr>
          <p:nvPr/>
        </p:nvSpPr>
        <p:spPr bwMode="auto">
          <a:xfrm>
            <a:off x="14705426" y="14472361"/>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2. Provinces Vs Count</a:t>
            </a:r>
          </a:p>
        </p:txBody>
      </p:sp>
      <p:sp>
        <p:nvSpPr>
          <p:cNvPr id="47" name="Text Box 126">
            <a:extLst>
              <a:ext uri="{FF2B5EF4-FFF2-40B4-BE49-F238E27FC236}">
                <a16:creationId xmlns:a16="http://schemas.microsoft.com/office/drawing/2014/main" id="{B12C10F3-74A3-8258-C48D-D1B872F20EC1}"/>
              </a:ext>
            </a:extLst>
          </p:cNvPr>
          <p:cNvSpPr txBox="1">
            <a:spLocks noChangeArrowheads="1"/>
          </p:cNvSpPr>
          <p:nvPr/>
        </p:nvSpPr>
        <p:spPr bwMode="auto">
          <a:xfrm>
            <a:off x="25831213" y="14521642"/>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3. Property Type Vs Count</a:t>
            </a:r>
          </a:p>
        </p:txBody>
      </p:sp>
      <p:pic>
        <p:nvPicPr>
          <p:cNvPr id="51" name="Picture 50">
            <a:extLst>
              <a:ext uri="{FF2B5EF4-FFF2-40B4-BE49-F238E27FC236}">
                <a16:creationId xmlns:a16="http://schemas.microsoft.com/office/drawing/2014/main" id="{6FEA04A3-CD5F-2FDF-1A60-165E02C1E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8143" y="8530117"/>
            <a:ext cx="10171161" cy="6013381"/>
          </a:xfrm>
          <a:prstGeom prst="rect">
            <a:avLst/>
          </a:prstGeom>
        </p:spPr>
      </p:pic>
      <p:pic>
        <p:nvPicPr>
          <p:cNvPr id="53" name="Picture 52">
            <a:extLst>
              <a:ext uri="{FF2B5EF4-FFF2-40B4-BE49-F238E27FC236}">
                <a16:creationId xmlns:a16="http://schemas.microsoft.com/office/drawing/2014/main" id="{1204BF5C-3D2A-ACCA-A611-5508FAFE9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4064" y="8641971"/>
            <a:ext cx="9307548" cy="5901527"/>
          </a:xfrm>
          <a:prstGeom prst="rect">
            <a:avLst/>
          </a:prstGeom>
        </p:spPr>
      </p:pic>
      <p:pic>
        <p:nvPicPr>
          <p:cNvPr id="55" name="Picture 54">
            <a:extLst>
              <a:ext uri="{FF2B5EF4-FFF2-40B4-BE49-F238E27FC236}">
                <a16:creationId xmlns:a16="http://schemas.microsoft.com/office/drawing/2014/main" id="{D10A3299-F666-AE7D-8E8E-802D8425D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99" y="7908304"/>
            <a:ext cx="11495498" cy="6848220"/>
          </a:xfrm>
          <a:prstGeom prst="rect">
            <a:avLst/>
          </a:prstGeom>
        </p:spPr>
      </p:pic>
      <p:pic>
        <p:nvPicPr>
          <p:cNvPr id="59" name="Picture 58">
            <a:extLst>
              <a:ext uri="{FF2B5EF4-FFF2-40B4-BE49-F238E27FC236}">
                <a16:creationId xmlns:a16="http://schemas.microsoft.com/office/drawing/2014/main" id="{EC8A54B7-6BCD-11B8-ADCF-6CB878C9E5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2876" y="15973469"/>
            <a:ext cx="11825958" cy="7824374"/>
          </a:xfrm>
          <a:prstGeom prst="rect">
            <a:avLst/>
          </a:prstGeom>
        </p:spPr>
      </p:pic>
      <p:sp>
        <p:nvSpPr>
          <p:cNvPr id="60" name="Text Box 126">
            <a:extLst>
              <a:ext uri="{FF2B5EF4-FFF2-40B4-BE49-F238E27FC236}">
                <a16:creationId xmlns:a16="http://schemas.microsoft.com/office/drawing/2014/main" id="{204565E6-0359-7787-973C-7BFB1FE2C510}"/>
              </a:ext>
            </a:extLst>
          </p:cNvPr>
          <p:cNvSpPr txBox="1">
            <a:spLocks noChangeArrowheads="1"/>
          </p:cNvSpPr>
          <p:nvPr/>
        </p:nvSpPr>
        <p:spPr bwMode="auto">
          <a:xfrm>
            <a:off x="21532876" y="23590156"/>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4. Post Code Vs Median of House Prices</a:t>
            </a:r>
          </a:p>
        </p:txBody>
      </p:sp>
      <p:sp>
        <p:nvSpPr>
          <p:cNvPr id="61" name="Text Box 95">
            <a:extLst>
              <a:ext uri="{FF2B5EF4-FFF2-40B4-BE49-F238E27FC236}">
                <a16:creationId xmlns:a16="http://schemas.microsoft.com/office/drawing/2014/main" id="{68BE2DC6-BEFF-43D7-D162-2F036ED74593}"/>
              </a:ext>
            </a:extLst>
          </p:cNvPr>
          <p:cNvSpPr txBox="1">
            <a:spLocks noChangeArrowheads="1"/>
          </p:cNvSpPr>
          <p:nvPr/>
        </p:nvSpPr>
        <p:spPr bwMode="auto">
          <a:xfrm>
            <a:off x="972019" y="22297838"/>
            <a:ext cx="15238347" cy="1308240"/>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IN" altLang="en-US" dirty="0"/>
              <a:t>The Data used for this research was taken from the </a:t>
            </a:r>
            <a:r>
              <a:rPr lang="en-US" altLang="en-US" dirty="0"/>
              <a:t>Residential Property Price Register page of PSRA website, </a:t>
            </a:r>
            <a:r>
              <a:rPr lang="en-US" altLang="en-US" dirty="0">
                <a:hlinkClick r:id="rId7">
                  <a:extLst>
                    <a:ext uri="{A12FA001-AC4F-418D-AE19-62706E023703}">
                      <ahyp:hlinkClr xmlns:ahyp="http://schemas.microsoft.com/office/drawing/2018/hyperlinkcolor" val="tx"/>
                    </a:ext>
                  </a:extLst>
                </a:hlinkClick>
              </a:rPr>
              <a:t>https://propertypriceregister.ie</a:t>
            </a:r>
            <a:r>
              <a:rPr lang="en-US" altLang="en-US" dirty="0"/>
              <a:t>. </a:t>
            </a:r>
          </a:p>
        </p:txBody>
      </p:sp>
      <p:sp>
        <p:nvSpPr>
          <p:cNvPr id="62" name="TextBox 61">
            <a:extLst>
              <a:ext uri="{FF2B5EF4-FFF2-40B4-BE49-F238E27FC236}">
                <a16:creationId xmlns:a16="http://schemas.microsoft.com/office/drawing/2014/main" id="{4DEF7CF8-F18D-9D29-638F-03CD47B75454}"/>
              </a:ext>
            </a:extLst>
          </p:cNvPr>
          <p:cNvSpPr txBox="1"/>
          <p:nvPr/>
        </p:nvSpPr>
        <p:spPr>
          <a:xfrm>
            <a:off x="11678364" y="21622958"/>
            <a:ext cx="3922869" cy="646331"/>
          </a:xfrm>
          <a:prstGeom prst="rect">
            <a:avLst/>
          </a:prstGeom>
          <a:solidFill>
            <a:srgbClr val="E7C019"/>
          </a:solidFill>
        </p:spPr>
        <p:txBody>
          <a:bodyPr wrap="none" rtlCol="0">
            <a:spAutoFit/>
          </a:bodyPr>
          <a:lstStyle/>
          <a:p>
            <a:r>
              <a:rPr lang="en-IN" sz="3600" dirty="0">
                <a:solidFill>
                  <a:schemeClr val="tx1"/>
                </a:solidFill>
                <a:latin typeface="Bahnschrift SemiBold SemiConden" panose="020B0502040204020203" pitchFamily="34" charset="0"/>
                <a:cs typeface="Calibri" panose="020F0502020204030204" pitchFamily="34" charset="0"/>
              </a:rPr>
              <a:t>ACKNOWLEDGEMENT</a:t>
            </a:r>
            <a:endParaRPr lang="en-IE" sz="3600" dirty="0">
              <a:solidFill>
                <a:schemeClr val="tx1"/>
              </a:solidFill>
              <a:latin typeface="Bahnschrift SemiBold SemiConden" panose="020B0502040204020203" pitchFamily="34" charset="0"/>
              <a:cs typeface="Calibri" panose="020F0502020204030204" pitchFamily="34" charset="0"/>
            </a:endParaRPr>
          </a:p>
        </p:txBody>
      </p:sp>
      <p:sp>
        <p:nvSpPr>
          <p:cNvPr id="63" name="Text Box 238">
            <a:extLst>
              <a:ext uri="{FF2B5EF4-FFF2-40B4-BE49-F238E27FC236}">
                <a16:creationId xmlns:a16="http://schemas.microsoft.com/office/drawing/2014/main" id="{62D786DC-DD45-8A86-DD3B-AC8CC3A34E97}"/>
              </a:ext>
            </a:extLst>
          </p:cNvPr>
          <p:cNvSpPr txBox="1">
            <a:spLocks noChangeArrowheads="1"/>
          </p:cNvSpPr>
          <p:nvPr/>
        </p:nvSpPr>
        <p:spPr bwMode="auto">
          <a:xfrm>
            <a:off x="34783987" y="17195465"/>
            <a:ext cx="8135194" cy="4386006"/>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sz="2800" dirty="0"/>
              <a:t>Phan, T.D. (2019). Housing price prediction using machine learning algorithms: the case of Melbourne city, Australia. Proceedings - International Conference on Machine Learning and Data Engineering.</a:t>
            </a:r>
          </a:p>
          <a:p>
            <a:r>
              <a:rPr lang="en-US" sz="2800" dirty="0" err="1"/>
              <a:t>Thamarai</a:t>
            </a:r>
            <a:r>
              <a:rPr lang="en-US" sz="2800" dirty="0"/>
              <a:t>, M. and </a:t>
            </a:r>
            <a:r>
              <a:rPr lang="en-US" sz="2800" dirty="0" err="1"/>
              <a:t>Malarvizhi</a:t>
            </a:r>
            <a:r>
              <a:rPr lang="en-US" sz="2800" dirty="0"/>
              <a:t>, S.P. (2020). Information Engineering and Electronic Business. Information Engineering and Electronic Business. </a:t>
            </a:r>
          </a:p>
          <a:p>
            <a:r>
              <a:rPr lang="en-US" sz="2800" dirty="0"/>
              <a:t>Jeffrey W. </a:t>
            </a:r>
            <a:r>
              <a:rPr lang="en-US" sz="2800" dirty="0" err="1"/>
              <a:t>Kaeli</a:t>
            </a:r>
            <a:r>
              <a:rPr lang="en-US" sz="2800" dirty="0"/>
              <a:t>, </a:t>
            </a:r>
            <a:r>
              <a:rPr lang="en-US" sz="2800" dirty="0" err="1"/>
              <a:t>Hanumant</a:t>
            </a:r>
            <a:r>
              <a:rPr lang="en-US" sz="2800" dirty="0"/>
              <a:t> Singh, and Roy Armstrong, "Morphological Image Recognition of Deep-Water Reef Corals" (Blacksburg, VA: Virginia Tech, October 2005).</a:t>
            </a:r>
            <a:endParaRPr lang="en-US" altLang="en-US" sz="2800" dirty="0"/>
          </a:p>
        </p:txBody>
      </p:sp>
      <p:sp>
        <p:nvSpPr>
          <p:cNvPr id="65" name="Rectangle 64">
            <a:extLst>
              <a:ext uri="{FF2B5EF4-FFF2-40B4-BE49-F238E27FC236}">
                <a16:creationId xmlns:a16="http://schemas.microsoft.com/office/drawing/2014/main" id="{739A1438-E0F8-6B9B-25E8-32CACB0594DE}"/>
              </a:ext>
            </a:extLst>
          </p:cNvPr>
          <p:cNvSpPr/>
          <p:nvPr/>
        </p:nvSpPr>
        <p:spPr bwMode="auto">
          <a:xfrm>
            <a:off x="34366199" y="16726647"/>
            <a:ext cx="8802413" cy="5571191"/>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64" name="TextBox 63">
            <a:extLst>
              <a:ext uri="{FF2B5EF4-FFF2-40B4-BE49-F238E27FC236}">
                <a16:creationId xmlns:a16="http://schemas.microsoft.com/office/drawing/2014/main" id="{0654CED7-15A1-D58C-0993-D83CC4B4049E}"/>
              </a:ext>
            </a:extLst>
          </p:cNvPr>
          <p:cNvSpPr txBox="1"/>
          <p:nvPr/>
        </p:nvSpPr>
        <p:spPr>
          <a:xfrm>
            <a:off x="32732167" y="17561901"/>
            <a:ext cx="2292615" cy="584775"/>
          </a:xfrm>
          <a:prstGeom prst="rect">
            <a:avLst/>
          </a:prstGeom>
          <a:solidFill>
            <a:srgbClr val="E7C019"/>
          </a:solidFill>
        </p:spPr>
        <p:txBody>
          <a:bodyPr wrap="none" rtlCol="0">
            <a:spAutoFit/>
          </a:bodyPr>
          <a:lstStyle/>
          <a:p>
            <a:r>
              <a:rPr lang="en-IN" sz="3200" dirty="0">
                <a:solidFill>
                  <a:schemeClr val="tx1"/>
                </a:solidFill>
                <a:latin typeface="Bahnschrift SemiBold SemiConden" panose="020B0502040204020203" pitchFamily="34" charset="0"/>
                <a:cs typeface="Calibri" panose="020F0502020204030204" pitchFamily="34" charset="0"/>
              </a:rPr>
              <a:t>REFERENCES</a:t>
            </a:r>
            <a:endParaRPr lang="en-IE" sz="3200" dirty="0">
              <a:solidFill>
                <a:schemeClr val="tx1"/>
              </a:solidFill>
              <a:latin typeface="Bahnschrift SemiBold SemiConden" panose="020B0502040204020203" pitchFamily="34" charset="0"/>
              <a:cs typeface="Calibri" panose="020F0502020204030204" pitchFamily="34" charset="0"/>
            </a:endParaRPr>
          </a:p>
        </p:txBody>
      </p:sp>
      <p:pic>
        <p:nvPicPr>
          <p:cNvPr id="72" name="Picture 71">
            <a:extLst>
              <a:ext uri="{FF2B5EF4-FFF2-40B4-BE49-F238E27FC236}">
                <a16:creationId xmlns:a16="http://schemas.microsoft.com/office/drawing/2014/main" id="{C490D249-2276-8705-F9D6-32C51E6BEF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69422" y="3784327"/>
            <a:ext cx="3124206" cy="1609347"/>
          </a:xfrm>
          <a:prstGeom prst="rect">
            <a:avLst/>
          </a:prstGeom>
        </p:spPr>
      </p:pic>
    </p:spTree>
    <p:extLst>
      <p:ext uri="{BB962C8B-B14F-4D97-AF65-F5344CB8AC3E}">
        <p14:creationId xmlns:p14="http://schemas.microsoft.com/office/powerpoint/2010/main" val="140320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29AC9-B129-86B6-51B6-AB8D64B5BA88}"/>
              </a:ext>
            </a:extLst>
          </p:cNvPr>
          <p:cNvSpPr txBox="1"/>
          <p:nvPr/>
        </p:nvSpPr>
        <p:spPr>
          <a:xfrm>
            <a:off x="12115800" y="2133600"/>
            <a:ext cx="428322" cy="615553"/>
          </a:xfrm>
          <a:prstGeom prst="rect">
            <a:avLst/>
          </a:prstGeom>
          <a:noFill/>
        </p:spPr>
        <p:txBody>
          <a:bodyPr wrap="none" rtlCol="0">
            <a:spAutoFit/>
          </a:bodyPr>
          <a:lstStyle/>
          <a:p>
            <a:r>
              <a:rPr lang="en-IN" dirty="0">
                <a:solidFill>
                  <a:schemeClr val="tx1"/>
                </a:solidFill>
              </a:rPr>
              <a:t>  </a:t>
            </a:r>
            <a:endParaRPr lang="en-IE" dirty="0">
              <a:solidFill>
                <a:schemeClr val="tx1"/>
              </a:solidFill>
            </a:endParaRPr>
          </a:p>
        </p:txBody>
      </p:sp>
      <p:grpSp>
        <p:nvGrpSpPr>
          <p:cNvPr id="19" name="Group 18">
            <a:extLst>
              <a:ext uri="{FF2B5EF4-FFF2-40B4-BE49-F238E27FC236}">
                <a16:creationId xmlns:a16="http://schemas.microsoft.com/office/drawing/2014/main" id="{17001BF1-669F-ECA7-D979-3AF4E200CF1C}"/>
              </a:ext>
            </a:extLst>
          </p:cNvPr>
          <p:cNvGrpSpPr/>
          <p:nvPr/>
        </p:nvGrpSpPr>
        <p:grpSpPr>
          <a:xfrm>
            <a:off x="28194000" y="856327"/>
            <a:ext cx="13947228" cy="2554545"/>
            <a:chOff x="28194000" y="856327"/>
            <a:chExt cx="13947228" cy="2554545"/>
          </a:xfrm>
        </p:grpSpPr>
        <p:sp>
          <p:nvSpPr>
            <p:cNvPr id="4" name="TextBox 3">
              <a:extLst>
                <a:ext uri="{FF2B5EF4-FFF2-40B4-BE49-F238E27FC236}">
                  <a16:creationId xmlns:a16="http://schemas.microsoft.com/office/drawing/2014/main" id="{50362356-EE04-558E-352B-A5B4C5D1F683}"/>
                </a:ext>
              </a:extLst>
            </p:cNvPr>
            <p:cNvSpPr txBox="1"/>
            <p:nvPr/>
          </p:nvSpPr>
          <p:spPr>
            <a:xfrm>
              <a:off x="28498800" y="856327"/>
              <a:ext cx="13642428" cy="2554545"/>
            </a:xfrm>
            <a:prstGeom prst="rect">
              <a:avLst/>
            </a:prstGeom>
            <a:noFill/>
            <a:ln w="317500" cap="rnd" cmpd="thickThin">
              <a:noFill/>
            </a:ln>
          </p:spPr>
          <p:txBody>
            <a:bodyPr wrap="square">
              <a:spAutoFit/>
            </a:bodyPr>
            <a:lstStyle/>
            <a:p>
              <a:pPr algn="r"/>
              <a:r>
                <a:rPr lang="en-US" altLang="en-US" sz="8000" dirty="0">
                  <a:solidFill>
                    <a:schemeClr val="tx1"/>
                  </a:solidFill>
                  <a:latin typeface="Bahnschrift SemiBold SemiConden" panose="020B0502040204020203" pitchFamily="34" charset="0"/>
                  <a:cs typeface="Calibri" panose="020F0502020204030204" pitchFamily="34" charset="0"/>
                </a:rPr>
                <a:t>ANALYSIS OF PROPERTY PRICES IN IRELAND</a:t>
              </a:r>
            </a:p>
          </p:txBody>
        </p:sp>
        <p:cxnSp>
          <p:nvCxnSpPr>
            <p:cNvPr id="10" name="Straight Connector 9">
              <a:extLst>
                <a:ext uri="{FF2B5EF4-FFF2-40B4-BE49-F238E27FC236}">
                  <a16:creationId xmlns:a16="http://schemas.microsoft.com/office/drawing/2014/main" id="{ED4E42FD-6D18-F726-1028-64E885A43D6A}"/>
                </a:ext>
              </a:extLst>
            </p:cNvPr>
            <p:cNvCxnSpPr/>
            <p:nvPr/>
          </p:nvCxnSpPr>
          <p:spPr bwMode="auto">
            <a:xfrm>
              <a:off x="28194000" y="864210"/>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77A9D4DC-A349-5843-512A-5879B3B07F7E}"/>
                </a:ext>
              </a:extLst>
            </p:cNvPr>
            <p:cNvCxnSpPr/>
            <p:nvPr/>
          </p:nvCxnSpPr>
          <p:spPr bwMode="auto">
            <a:xfrm flipV="1">
              <a:off x="28194000" y="3410872"/>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96">
            <a:extLst>
              <a:ext uri="{FF2B5EF4-FFF2-40B4-BE49-F238E27FC236}">
                <a16:creationId xmlns:a16="http://schemas.microsoft.com/office/drawing/2014/main" id="{0CD4753A-35EE-B329-4619-E0F66A7B8E02}"/>
              </a:ext>
            </a:extLst>
          </p:cNvPr>
          <p:cNvSpPr txBox="1">
            <a:spLocks noChangeArrowheads="1"/>
          </p:cNvSpPr>
          <p:nvPr/>
        </p:nvSpPr>
        <p:spPr bwMode="auto">
          <a:xfrm>
            <a:off x="27889200" y="3876165"/>
            <a:ext cx="9415463" cy="210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r>
              <a:rPr lang="en-US" altLang="en-US" sz="4800" spc="300" dirty="0">
                <a:solidFill>
                  <a:schemeClr val="tx1"/>
                </a:solidFill>
                <a:latin typeface="Bahnschrift SemiBold SemiConden" panose="020B0502040204020203" pitchFamily="34" charset="0"/>
                <a:cs typeface="Calibri" panose="020F0502020204030204" pitchFamily="34" charset="0"/>
              </a:rPr>
              <a:t>G</a:t>
            </a:r>
            <a:r>
              <a:rPr lang="en-US" altLang="en-US" sz="3200" spc="300" dirty="0">
                <a:solidFill>
                  <a:schemeClr val="tx1"/>
                </a:solidFill>
                <a:latin typeface="Bahnschrift SemiBold SemiConden" panose="020B0502040204020203" pitchFamily="34" charset="0"/>
                <a:cs typeface="Calibri" panose="020F0502020204030204" pitchFamily="34" charset="0"/>
              </a:rPr>
              <a:t>INU </a:t>
            </a:r>
            <a:r>
              <a:rPr lang="en-US" altLang="en-US" sz="4800" spc="300" dirty="0">
                <a:solidFill>
                  <a:schemeClr val="tx1"/>
                </a:solidFill>
                <a:latin typeface="Bahnschrift SemiBold SemiConden" panose="020B0502040204020203" pitchFamily="34" charset="0"/>
                <a:cs typeface="Calibri" panose="020F0502020204030204" pitchFamily="34" charset="0"/>
              </a:rPr>
              <a:t>V</a:t>
            </a:r>
            <a:r>
              <a:rPr lang="en-US" altLang="en-US" sz="3200" spc="300" dirty="0">
                <a:solidFill>
                  <a:schemeClr val="tx1"/>
                </a:solidFill>
                <a:latin typeface="Bahnschrift SemiBold SemiConden" panose="020B0502040204020203" pitchFamily="34" charset="0"/>
                <a:cs typeface="Calibri" panose="020F0502020204030204" pitchFamily="34" charset="0"/>
              </a:rPr>
              <a:t>ARGHESE</a:t>
            </a:r>
          </a:p>
          <a:p>
            <a:r>
              <a:rPr lang="en-US" altLang="en-US" sz="2800" spc="300" dirty="0">
                <a:solidFill>
                  <a:schemeClr val="tx1"/>
                </a:solidFill>
                <a:latin typeface="Bahnschrift SemiBold SemiConden" panose="020B0502040204020203" pitchFamily="34" charset="0"/>
                <a:cs typeface="Calibri" panose="020F0502020204030204" pitchFamily="34" charset="0"/>
              </a:rPr>
              <a:t>DEPARTMENT OF COMPUTING SCIENCE AND MATHEMATICS</a:t>
            </a:r>
          </a:p>
          <a:p>
            <a:r>
              <a:rPr lang="en-US" altLang="en-US" sz="2800" spc="300" dirty="0">
                <a:solidFill>
                  <a:schemeClr val="tx1"/>
                </a:solidFill>
                <a:latin typeface="Bahnschrift SemiBold SemiConden" panose="020B0502040204020203" pitchFamily="34" charset="0"/>
                <a:cs typeface="Calibri" panose="020F0502020204030204" pitchFamily="34" charset="0"/>
              </a:rPr>
              <a:t>D00251842@STUDENT.DKIT.IE</a:t>
            </a:r>
          </a:p>
        </p:txBody>
      </p:sp>
      <p:sp>
        <p:nvSpPr>
          <p:cNvPr id="21" name="Text Box 3">
            <a:extLst>
              <a:ext uri="{FF2B5EF4-FFF2-40B4-BE49-F238E27FC236}">
                <a16:creationId xmlns:a16="http://schemas.microsoft.com/office/drawing/2014/main" id="{5618645C-B2A5-122A-6E0A-C962F3D04950}"/>
              </a:ext>
            </a:extLst>
          </p:cNvPr>
          <p:cNvSpPr txBox="1">
            <a:spLocks noChangeArrowheads="1"/>
          </p:cNvSpPr>
          <p:nvPr/>
        </p:nvSpPr>
        <p:spPr bwMode="auto">
          <a:xfrm>
            <a:off x="4344416" y="1262187"/>
            <a:ext cx="9295383" cy="6848218"/>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dirty="0">
                <a:solidFill>
                  <a:schemeClr val="tx1"/>
                </a:solidFill>
                <a:latin typeface="Bahnschrift SemiCondensed" panose="020B0502040204020203"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tx1"/>
                </a:solidFill>
                <a:latin typeface="Bahnschrift SemiCondensed" panose="020B0502040204020203"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tx1"/>
              </a:solidFill>
              <a:latin typeface="Bahnschrift SemiCondensed" panose="020B0502040204020203" pitchFamily="34" charset="0"/>
              <a:ea typeface="SimSun" panose="02010600030101010101" pitchFamily="2" charset="-122"/>
            </a:endParaRPr>
          </a:p>
        </p:txBody>
      </p:sp>
      <p:sp>
        <p:nvSpPr>
          <p:cNvPr id="22" name="Rectangle 21">
            <a:extLst>
              <a:ext uri="{FF2B5EF4-FFF2-40B4-BE49-F238E27FC236}">
                <a16:creationId xmlns:a16="http://schemas.microsoft.com/office/drawing/2014/main" id="{EB5DCCAD-39BF-D148-5523-2CAEB25AF759}"/>
              </a:ext>
            </a:extLst>
          </p:cNvPr>
          <p:cNvSpPr/>
          <p:nvPr/>
        </p:nvSpPr>
        <p:spPr bwMode="auto">
          <a:xfrm>
            <a:off x="2286000" y="533400"/>
            <a:ext cx="12039600" cy="14859000"/>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23" name="TextBox 22">
            <a:extLst>
              <a:ext uri="{FF2B5EF4-FFF2-40B4-BE49-F238E27FC236}">
                <a16:creationId xmlns:a16="http://schemas.microsoft.com/office/drawing/2014/main" id="{31A9B03F-2C91-52ED-3F61-2E45BA89F49C}"/>
              </a:ext>
            </a:extLst>
          </p:cNvPr>
          <p:cNvSpPr txBox="1"/>
          <p:nvPr/>
        </p:nvSpPr>
        <p:spPr>
          <a:xfrm>
            <a:off x="378967" y="3863027"/>
            <a:ext cx="411683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INTRODUCTION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4" name="TextBox 33">
            <a:extLst>
              <a:ext uri="{FF2B5EF4-FFF2-40B4-BE49-F238E27FC236}">
                <a16:creationId xmlns:a16="http://schemas.microsoft.com/office/drawing/2014/main" id="{8F9C8F78-CAF7-83F7-F7FE-2902EE847685}"/>
              </a:ext>
            </a:extLst>
          </p:cNvPr>
          <p:cNvSpPr txBox="1"/>
          <p:nvPr/>
        </p:nvSpPr>
        <p:spPr>
          <a:xfrm>
            <a:off x="16764000" y="527127"/>
            <a:ext cx="6306535"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RESEARCH QUESTIONS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5" name="Text Box 304">
            <a:extLst>
              <a:ext uri="{FF2B5EF4-FFF2-40B4-BE49-F238E27FC236}">
                <a16:creationId xmlns:a16="http://schemas.microsoft.com/office/drawing/2014/main" id="{FB9611EE-4D40-ED04-D071-98A838E36D66}"/>
              </a:ext>
            </a:extLst>
          </p:cNvPr>
          <p:cNvSpPr txBox="1">
            <a:spLocks noChangeArrowheads="1"/>
          </p:cNvSpPr>
          <p:nvPr/>
        </p:nvSpPr>
        <p:spPr bwMode="auto">
          <a:xfrm>
            <a:off x="15218595" y="1823912"/>
            <a:ext cx="12628563" cy="5001559"/>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Has the property prices increased over the years?</a:t>
            </a: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Which county has the highest prices for properties?</a:t>
            </a:r>
            <a:endParaRPr lang="en-IE" dirty="0">
              <a:solidFill>
                <a:schemeClr val="tx1"/>
              </a:solidFill>
              <a:latin typeface="Bahnschrift SemiCondensed" panose="020B0502040204020203" pitchFamily="34" charset="0"/>
              <a:cs typeface="Calibri" panose="020F0502020204030204" pitchFamily="34" charset="0"/>
            </a:endParaRP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Does the property price depend on which county the house is in? Is there any relationship between the counties and the prices?</a:t>
            </a: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Is there any relationship between the size of the properties, type of properties (like new or second hand) and the property prices?</a:t>
            </a:r>
            <a:endParaRPr lang="en-US" altLang="en-US" dirty="0">
              <a:solidFill>
                <a:schemeClr val="tx1"/>
              </a:solidFill>
              <a:latin typeface="Bahnschrift SemiCondensed" panose="020B0502040204020203" pitchFamily="34" charset="0"/>
              <a:cs typeface="Calibri" panose="020F0502020204030204" pitchFamily="34" charset="0"/>
            </a:endParaRPr>
          </a:p>
        </p:txBody>
      </p:sp>
      <p:sp>
        <p:nvSpPr>
          <p:cNvPr id="36" name="Text Box 304">
            <a:extLst>
              <a:ext uri="{FF2B5EF4-FFF2-40B4-BE49-F238E27FC236}">
                <a16:creationId xmlns:a16="http://schemas.microsoft.com/office/drawing/2014/main" id="{F0EA1B34-36B3-4DA6-C4DC-6FA2952EF271}"/>
              </a:ext>
            </a:extLst>
          </p:cNvPr>
          <p:cNvSpPr txBox="1">
            <a:spLocks noChangeArrowheads="1"/>
          </p:cNvSpPr>
          <p:nvPr/>
        </p:nvSpPr>
        <p:spPr bwMode="auto">
          <a:xfrm>
            <a:off x="15727118" y="7308780"/>
            <a:ext cx="24378417" cy="1308240"/>
          </a:xfrm>
          <a:prstGeom prst="rect">
            <a:avLst/>
          </a:prstGeom>
          <a:noFill/>
          <a:ln>
            <a:noFill/>
          </a:ln>
          <a:effectLst/>
        </p:spPr>
        <p:txBody>
          <a:bodyPr wrap="square" lIns="385763" tIns="38194" rIns="192881" bIns="38194">
            <a:spAutoFit/>
          </a:bodyPr>
          <a:lstStyle>
            <a:defPPr>
              <a:defRPr lang="en-US"/>
            </a:defPPr>
            <a:lvl1pPr marL="571500" indent="-571500" defTabSz="908050">
              <a:buFont typeface="Arial" panose="020B0604020202020204" pitchFamily="34" charset="0"/>
              <a:buChar char="•"/>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pPr marL="0" indent="0">
              <a:buNone/>
            </a:pPr>
            <a:r>
              <a:rPr lang="en-US" altLang="en-US" dirty="0">
                <a:solidFill>
                  <a:schemeClr val="tx1"/>
                </a:solidFill>
              </a:rPr>
              <a:t>The entire project is based on CRISP-DM methodology. Statistical analyses such as ANOVA and MLR and various plots using seaborn and matplotlib were generated for the initial analysis of the property prices. </a:t>
            </a:r>
          </a:p>
        </p:txBody>
      </p:sp>
      <p:sp>
        <p:nvSpPr>
          <p:cNvPr id="38" name="Rectangle 37">
            <a:extLst>
              <a:ext uri="{FF2B5EF4-FFF2-40B4-BE49-F238E27FC236}">
                <a16:creationId xmlns:a16="http://schemas.microsoft.com/office/drawing/2014/main" id="{94B3B12C-7FB4-121F-76A8-2045D797E742}"/>
              </a:ext>
            </a:extLst>
          </p:cNvPr>
          <p:cNvSpPr/>
          <p:nvPr/>
        </p:nvSpPr>
        <p:spPr bwMode="auto">
          <a:xfrm>
            <a:off x="15513076" y="7198926"/>
            <a:ext cx="25482524" cy="8193474"/>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37" name="TextBox 36">
            <a:extLst>
              <a:ext uri="{FF2B5EF4-FFF2-40B4-BE49-F238E27FC236}">
                <a16:creationId xmlns:a16="http://schemas.microsoft.com/office/drawing/2014/main" id="{B92BD03E-C448-BF28-BDE0-46AA274A9C5E}"/>
              </a:ext>
            </a:extLst>
          </p:cNvPr>
          <p:cNvSpPr txBox="1"/>
          <p:nvPr/>
        </p:nvSpPr>
        <p:spPr>
          <a:xfrm>
            <a:off x="36957000" y="8753342"/>
            <a:ext cx="666881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METHODS AND RESULTS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3" name="Text Box 401">
            <a:extLst>
              <a:ext uri="{FF2B5EF4-FFF2-40B4-BE49-F238E27FC236}">
                <a16:creationId xmlns:a16="http://schemas.microsoft.com/office/drawing/2014/main" id="{9B61C797-AF15-F7DE-7F5A-5B3652C9E8E6}"/>
              </a:ext>
            </a:extLst>
          </p:cNvPr>
          <p:cNvSpPr txBox="1">
            <a:spLocks noChangeArrowheads="1"/>
          </p:cNvSpPr>
          <p:nvPr/>
        </p:nvSpPr>
        <p:spPr bwMode="auto">
          <a:xfrm>
            <a:off x="4736328" y="16305065"/>
            <a:ext cx="16828272" cy="5001559"/>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dirty="0">
                <a:solidFill>
                  <a:schemeClr val="tx1"/>
                </a:solidFill>
              </a:rPr>
              <a:t>The results from the ANOVA and MLR implies that the attributes ‘year’, ‘province’, ‘</a:t>
            </a:r>
            <a:r>
              <a:rPr lang="en-US" dirty="0" err="1">
                <a:solidFill>
                  <a:schemeClr val="tx1"/>
                </a:solidFill>
              </a:rPr>
              <a:t>property_description</a:t>
            </a:r>
            <a:r>
              <a:rPr lang="en-US" dirty="0">
                <a:solidFill>
                  <a:schemeClr val="tx1"/>
                </a:solidFill>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dirty="0">
              <a:solidFill>
                <a:schemeClr val="tx1"/>
              </a:solidFill>
            </a:endParaRPr>
          </a:p>
        </p:txBody>
      </p:sp>
      <p:sp>
        <p:nvSpPr>
          <p:cNvPr id="44" name="TextBox 43">
            <a:extLst>
              <a:ext uri="{FF2B5EF4-FFF2-40B4-BE49-F238E27FC236}">
                <a16:creationId xmlns:a16="http://schemas.microsoft.com/office/drawing/2014/main" id="{8058ADE4-B490-2614-427F-21D4994318D3}"/>
              </a:ext>
            </a:extLst>
          </p:cNvPr>
          <p:cNvSpPr txBox="1"/>
          <p:nvPr/>
        </p:nvSpPr>
        <p:spPr>
          <a:xfrm>
            <a:off x="972019" y="18651955"/>
            <a:ext cx="3674404"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CONCLUSION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5" name="Text Box 126">
            <a:extLst>
              <a:ext uri="{FF2B5EF4-FFF2-40B4-BE49-F238E27FC236}">
                <a16:creationId xmlns:a16="http://schemas.microsoft.com/office/drawing/2014/main" id="{A269B0E6-9B49-32CD-A8E6-6D951A5D534D}"/>
              </a:ext>
            </a:extLst>
          </p:cNvPr>
          <p:cNvSpPr txBox="1">
            <a:spLocks noChangeArrowheads="1"/>
          </p:cNvSpPr>
          <p:nvPr/>
        </p:nvSpPr>
        <p:spPr bwMode="auto">
          <a:xfrm>
            <a:off x="2127659" y="14630400"/>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1. Property Price  Vs Year. </a:t>
            </a:r>
          </a:p>
        </p:txBody>
      </p:sp>
      <p:sp>
        <p:nvSpPr>
          <p:cNvPr id="46" name="Text Box 126">
            <a:extLst>
              <a:ext uri="{FF2B5EF4-FFF2-40B4-BE49-F238E27FC236}">
                <a16:creationId xmlns:a16="http://schemas.microsoft.com/office/drawing/2014/main" id="{3311F022-16DD-C10C-44D4-4A435456DBB3}"/>
              </a:ext>
            </a:extLst>
          </p:cNvPr>
          <p:cNvSpPr txBox="1">
            <a:spLocks noChangeArrowheads="1"/>
          </p:cNvSpPr>
          <p:nvPr/>
        </p:nvSpPr>
        <p:spPr bwMode="auto">
          <a:xfrm>
            <a:off x="14705426" y="14472361"/>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2. Provinces Vs Count</a:t>
            </a:r>
          </a:p>
        </p:txBody>
      </p:sp>
      <p:sp>
        <p:nvSpPr>
          <p:cNvPr id="47" name="Text Box 126">
            <a:extLst>
              <a:ext uri="{FF2B5EF4-FFF2-40B4-BE49-F238E27FC236}">
                <a16:creationId xmlns:a16="http://schemas.microsoft.com/office/drawing/2014/main" id="{B12C10F3-74A3-8258-C48D-D1B872F20EC1}"/>
              </a:ext>
            </a:extLst>
          </p:cNvPr>
          <p:cNvSpPr txBox="1">
            <a:spLocks noChangeArrowheads="1"/>
          </p:cNvSpPr>
          <p:nvPr/>
        </p:nvSpPr>
        <p:spPr bwMode="auto">
          <a:xfrm>
            <a:off x="25831213" y="14521642"/>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3. Property Type Vs Count</a:t>
            </a:r>
          </a:p>
        </p:txBody>
      </p:sp>
      <p:sp>
        <p:nvSpPr>
          <p:cNvPr id="60" name="Text Box 126">
            <a:extLst>
              <a:ext uri="{FF2B5EF4-FFF2-40B4-BE49-F238E27FC236}">
                <a16:creationId xmlns:a16="http://schemas.microsoft.com/office/drawing/2014/main" id="{204565E6-0359-7787-973C-7BFB1FE2C510}"/>
              </a:ext>
            </a:extLst>
          </p:cNvPr>
          <p:cNvSpPr txBox="1">
            <a:spLocks noChangeArrowheads="1"/>
          </p:cNvSpPr>
          <p:nvPr/>
        </p:nvSpPr>
        <p:spPr bwMode="auto">
          <a:xfrm>
            <a:off x="21532876" y="23590156"/>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4. Post Code Vs Median of House Prices</a:t>
            </a:r>
          </a:p>
        </p:txBody>
      </p:sp>
      <p:sp>
        <p:nvSpPr>
          <p:cNvPr id="61" name="Text Box 95">
            <a:extLst>
              <a:ext uri="{FF2B5EF4-FFF2-40B4-BE49-F238E27FC236}">
                <a16:creationId xmlns:a16="http://schemas.microsoft.com/office/drawing/2014/main" id="{68BE2DC6-BEFF-43D7-D162-2F036ED74593}"/>
              </a:ext>
            </a:extLst>
          </p:cNvPr>
          <p:cNvSpPr txBox="1">
            <a:spLocks noChangeArrowheads="1"/>
          </p:cNvSpPr>
          <p:nvPr/>
        </p:nvSpPr>
        <p:spPr bwMode="auto">
          <a:xfrm>
            <a:off x="972019" y="22297838"/>
            <a:ext cx="15238347" cy="1308240"/>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IN" altLang="en-US" dirty="0">
                <a:solidFill>
                  <a:schemeClr val="tx1"/>
                </a:solidFill>
              </a:rPr>
              <a:t>The Data used for this research was taken from the </a:t>
            </a:r>
            <a:r>
              <a:rPr lang="en-US" altLang="en-US" dirty="0">
                <a:solidFill>
                  <a:schemeClr val="tx1"/>
                </a:solidFill>
              </a:rPr>
              <a:t>Residential Property Price Register page of PSRA website, </a:t>
            </a:r>
            <a:r>
              <a:rPr lang="en-US" altLang="en-US" dirty="0">
                <a:solidFill>
                  <a:schemeClr val="tx1"/>
                </a:solidFill>
                <a:hlinkClick r:id="rId3">
                  <a:extLst>
                    <a:ext uri="{A12FA001-AC4F-418D-AE19-62706E023703}">
                      <ahyp:hlinkClr xmlns:ahyp="http://schemas.microsoft.com/office/drawing/2018/hyperlinkcolor" val="tx"/>
                    </a:ext>
                  </a:extLst>
                </a:hlinkClick>
              </a:rPr>
              <a:t>https://propertypriceregister.ie</a:t>
            </a:r>
            <a:r>
              <a:rPr lang="en-US" altLang="en-US" dirty="0">
                <a:solidFill>
                  <a:schemeClr val="tx1"/>
                </a:solidFill>
              </a:rPr>
              <a:t>. </a:t>
            </a:r>
          </a:p>
        </p:txBody>
      </p:sp>
      <p:sp>
        <p:nvSpPr>
          <p:cNvPr id="62" name="TextBox 61">
            <a:extLst>
              <a:ext uri="{FF2B5EF4-FFF2-40B4-BE49-F238E27FC236}">
                <a16:creationId xmlns:a16="http://schemas.microsoft.com/office/drawing/2014/main" id="{4DEF7CF8-F18D-9D29-638F-03CD47B75454}"/>
              </a:ext>
            </a:extLst>
          </p:cNvPr>
          <p:cNvSpPr txBox="1"/>
          <p:nvPr/>
        </p:nvSpPr>
        <p:spPr>
          <a:xfrm>
            <a:off x="11678364" y="21622958"/>
            <a:ext cx="3922869" cy="646331"/>
          </a:xfrm>
          <a:prstGeom prst="rect">
            <a:avLst/>
          </a:prstGeom>
          <a:solidFill>
            <a:srgbClr val="E7C019"/>
          </a:solidFill>
        </p:spPr>
        <p:txBody>
          <a:bodyPr wrap="none" rtlCol="0">
            <a:spAutoFit/>
          </a:bodyPr>
          <a:lstStyle/>
          <a:p>
            <a:r>
              <a:rPr lang="en-IN" sz="3600" dirty="0">
                <a:solidFill>
                  <a:schemeClr val="tx1"/>
                </a:solidFill>
                <a:latin typeface="Bahnschrift SemiBold SemiConden" panose="020B0502040204020203" pitchFamily="34" charset="0"/>
                <a:cs typeface="Calibri" panose="020F0502020204030204" pitchFamily="34" charset="0"/>
              </a:rPr>
              <a:t>ACKNOWLEDGEMENT</a:t>
            </a:r>
            <a:endParaRPr lang="en-IE" sz="3600" dirty="0">
              <a:solidFill>
                <a:schemeClr val="tx1"/>
              </a:solidFill>
              <a:latin typeface="Bahnschrift SemiBold SemiConden" panose="020B0502040204020203" pitchFamily="34" charset="0"/>
              <a:cs typeface="Calibri" panose="020F0502020204030204" pitchFamily="34" charset="0"/>
            </a:endParaRPr>
          </a:p>
        </p:txBody>
      </p:sp>
      <p:sp>
        <p:nvSpPr>
          <p:cNvPr id="63" name="Text Box 238">
            <a:extLst>
              <a:ext uri="{FF2B5EF4-FFF2-40B4-BE49-F238E27FC236}">
                <a16:creationId xmlns:a16="http://schemas.microsoft.com/office/drawing/2014/main" id="{62D786DC-DD45-8A86-DD3B-AC8CC3A34E97}"/>
              </a:ext>
            </a:extLst>
          </p:cNvPr>
          <p:cNvSpPr txBox="1">
            <a:spLocks noChangeArrowheads="1"/>
          </p:cNvSpPr>
          <p:nvPr/>
        </p:nvSpPr>
        <p:spPr bwMode="auto">
          <a:xfrm>
            <a:off x="34783987" y="17195465"/>
            <a:ext cx="8135194" cy="4386006"/>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sz="2800" dirty="0">
                <a:solidFill>
                  <a:schemeClr val="tx1"/>
                </a:solidFill>
              </a:rPr>
              <a:t>Phan, T.D. (2019). Housing price prediction using machine learning algorithms: the case of Melbourne city, Australia. Proceedings - International Conference on Machine Learning and Data Engineering.</a:t>
            </a:r>
          </a:p>
          <a:p>
            <a:r>
              <a:rPr lang="en-US" sz="2800" dirty="0" err="1">
                <a:solidFill>
                  <a:schemeClr val="tx1"/>
                </a:solidFill>
              </a:rPr>
              <a:t>Thamarai</a:t>
            </a:r>
            <a:r>
              <a:rPr lang="en-US" sz="2800" dirty="0">
                <a:solidFill>
                  <a:schemeClr val="tx1"/>
                </a:solidFill>
              </a:rPr>
              <a:t>, M. and </a:t>
            </a:r>
            <a:r>
              <a:rPr lang="en-US" sz="2800" dirty="0" err="1">
                <a:solidFill>
                  <a:schemeClr val="tx1"/>
                </a:solidFill>
              </a:rPr>
              <a:t>Malarvizhi</a:t>
            </a:r>
            <a:r>
              <a:rPr lang="en-US" sz="2800" dirty="0">
                <a:solidFill>
                  <a:schemeClr val="tx1"/>
                </a:solidFill>
              </a:rPr>
              <a:t>, S.P. (2020). Information Engineering and Electronic Business. Information Engineering and Electronic Business. </a:t>
            </a:r>
          </a:p>
          <a:p>
            <a:r>
              <a:rPr lang="en-US" sz="2800" dirty="0">
                <a:solidFill>
                  <a:schemeClr val="tx1"/>
                </a:solidFill>
              </a:rPr>
              <a:t>Jeffrey W. </a:t>
            </a:r>
            <a:r>
              <a:rPr lang="en-US" sz="2800" dirty="0" err="1">
                <a:solidFill>
                  <a:schemeClr val="tx1"/>
                </a:solidFill>
              </a:rPr>
              <a:t>Kaeli</a:t>
            </a:r>
            <a:r>
              <a:rPr lang="en-US" sz="2800" dirty="0">
                <a:solidFill>
                  <a:schemeClr val="tx1"/>
                </a:solidFill>
              </a:rPr>
              <a:t>, </a:t>
            </a:r>
            <a:r>
              <a:rPr lang="en-US" sz="2800" dirty="0" err="1">
                <a:solidFill>
                  <a:schemeClr val="tx1"/>
                </a:solidFill>
              </a:rPr>
              <a:t>Hanumant</a:t>
            </a:r>
            <a:r>
              <a:rPr lang="en-US" sz="2800" dirty="0">
                <a:solidFill>
                  <a:schemeClr val="tx1"/>
                </a:solidFill>
              </a:rPr>
              <a:t> Singh, and Roy Armstrong, "Morphological Image Recognition of Deep-Water Reef Corals" (Blacksburg, VA: Virginia Tech, October 2005).</a:t>
            </a:r>
            <a:endParaRPr lang="en-US" altLang="en-US" sz="2800" dirty="0">
              <a:solidFill>
                <a:schemeClr val="tx1"/>
              </a:solidFill>
            </a:endParaRPr>
          </a:p>
        </p:txBody>
      </p:sp>
      <p:sp>
        <p:nvSpPr>
          <p:cNvPr id="65" name="Rectangle 64">
            <a:extLst>
              <a:ext uri="{FF2B5EF4-FFF2-40B4-BE49-F238E27FC236}">
                <a16:creationId xmlns:a16="http://schemas.microsoft.com/office/drawing/2014/main" id="{739A1438-E0F8-6B9B-25E8-32CACB0594DE}"/>
              </a:ext>
            </a:extLst>
          </p:cNvPr>
          <p:cNvSpPr/>
          <p:nvPr/>
        </p:nvSpPr>
        <p:spPr bwMode="auto">
          <a:xfrm>
            <a:off x="34366199" y="16726647"/>
            <a:ext cx="8802413" cy="5571191"/>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64" name="TextBox 63">
            <a:extLst>
              <a:ext uri="{FF2B5EF4-FFF2-40B4-BE49-F238E27FC236}">
                <a16:creationId xmlns:a16="http://schemas.microsoft.com/office/drawing/2014/main" id="{0654CED7-15A1-D58C-0993-D83CC4B4049E}"/>
              </a:ext>
            </a:extLst>
          </p:cNvPr>
          <p:cNvSpPr txBox="1"/>
          <p:nvPr/>
        </p:nvSpPr>
        <p:spPr>
          <a:xfrm>
            <a:off x="32732167" y="17561901"/>
            <a:ext cx="2292615" cy="584775"/>
          </a:xfrm>
          <a:prstGeom prst="rect">
            <a:avLst/>
          </a:prstGeom>
          <a:solidFill>
            <a:srgbClr val="E7C019"/>
          </a:solidFill>
        </p:spPr>
        <p:txBody>
          <a:bodyPr wrap="none" rtlCol="0">
            <a:spAutoFit/>
          </a:bodyPr>
          <a:lstStyle/>
          <a:p>
            <a:r>
              <a:rPr lang="en-IN" sz="3200" dirty="0">
                <a:solidFill>
                  <a:schemeClr val="tx1"/>
                </a:solidFill>
                <a:latin typeface="Bahnschrift SemiBold SemiConden" panose="020B0502040204020203" pitchFamily="34" charset="0"/>
                <a:cs typeface="Calibri" panose="020F0502020204030204" pitchFamily="34" charset="0"/>
              </a:rPr>
              <a:t>REFERENCES</a:t>
            </a:r>
            <a:endParaRPr lang="en-IE" sz="3200" dirty="0">
              <a:solidFill>
                <a:schemeClr val="tx1"/>
              </a:solidFill>
              <a:latin typeface="Bahnschrift SemiBold SemiConden" panose="020B0502040204020203" pitchFamily="34" charset="0"/>
              <a:cs typeface="Calibri" panose="020F0502020204030204" pitchFamily="34" charset="0"/>
            </a:endParaRPr>
          </a:p>
        </p:txBody>
      </p:sp>
      <p:pic>
        <p:nvPicPr>
          <p:cNvPr id="5" name="Picture 4">
            <a:extLst>
              <a:ext uri="{FF2B5EF4-FFF2-40B4-BE49-F238E27FC236}">
                <a16:creationId xmlns:a16="http://schemas.microsoft.com/office/drawing/2014/main" id="{446E2CA5-CAE5-7788-0CE8-406867487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8133" y="15806562"/>
            <a:ext cx="12039600" cy="7965725"/>
          </a:xfrm>
          <a:prstGeom prst="rect">
            <a:avLst/>
          </a:prstGeom>
        </p:spPr>
      </p:pic>
      <p:pic>
        <p:nvPicPr>
          <p:cNvPr id="7" name="Picture 6">
            <a:extLst>
              <a:ext uri="{FF2B5EF4-FFF2-40B4-BE49-F238E27FC236}">
                <a16:creationId xmlns:a16="http://schemas.microsoft.com/office/drawing/2014/main" id="{7CBBA0BA-023C-1E6C-D4F8-0DB87956A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93800" y="8635824"/>
            <a:ext cx="9356903" cy="6013381"/>
          </a:xfrm>
          <a:prstGeom prst="rect">
            <a:avLst/>
          </a:prstGeom>
        </p:spPr>
      </p:pic>
      <p:pic>
        <p:nvPicPr>
          <p:cNvPr id="9" name="Picture 8">
            <a:extLst>
              <a:ext uri="{FF2B5EF4-FFF2-40B4-BE49-F238E27FC236}">
                <a16:creationId xmlns:a16="http://schemas.microsoft.com/office/drawing/2014/main" id="{5225ADE4-C2EE-B153-8611-52016B465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22755" y="8534400"/>
            <a:ext cx="10418645" cy="6073457"/>
          </a:xfrm>
          <a:prstGeom prst="rect">
            <a:avLst/>
          </a:prstGeom>
        </p:spPr>
      </p:pic>
      <p:pic>
        <p:nvPicPr>
          <p:cNvPr id="12" name="Picture 11">
            <a:extLst>
              <a:ext uri="{FF2B5EF4-FFF2-40B4-BE49-F238E27FC236}">
                <a16:creationId xmlns:a16="http://schemas.microsoft.com/office/drawing/2014/main" id="{D06BD6F4-561F-5B6E-C7E2-2CEDEB4276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2200" y="7961843"/>
            <a:ext cx="11958638" cy="6794680"/>
          </a:xfrm>
          <a:prstGeom prst="rect">
            <a:avLst/>
          </a:prstGeom>
        </p:spPr>
      </p:pic>
      <p:pic>
        <p:nvPicPr>
          <p:cNvPr id="16" name="Picture 15">
            <a:extLst>
              <a:ext uri="{FF2B5EF4-FFF2-40B4-BE49-F238E27FC236}">
                <a16:creationId xmlns:a16="http://schemas.microsoft.com/office/drawing/2014/main" id="{ED269317-0AE1-754F-2106-C962ABE9A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43000" y="3688030"/>
            <a:ext cx="2898228" cy="1572057"/>
          </a:xfrm>
          <a:prstGeom prst="rect">
            <a:avLst/>
          </a:prstGeom>
        </p:spPr>
      </p:pic>
    </p:spTree>
    <p:extLst>
      <p:ext uri="{BB962C8B-B14F-4D97-AF65-F5344CB8AC3E}">
        <p14:creationId xmlns:p14="http://schemas.microsoft.com/office/powerpoint/2010/main" val="28149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36B5FC2-24F2-DEC7-703F-EEB564482D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dirty="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0763A696-A88D-2C4A-132E-E9D218711592}"/>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5124" name="Text Box 96">
            <a:extLst>
              <a:ext uri="{FF2B5EF4-FFF2-40B4-BE49-F238E27FC236}">
                <a16:creationId xmlns:a16="http://schemas.microsoft.com/office/drawing/2014/main" id="{67D5B54D-25B2-7581-3F9F-B19A6D90968E}"/>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dirty="0">
                <a:solidFill>
                  <a:schemeClr val="tx1"/>
                </a:solidFill>
                <a:latin typeface="Calibri" panose="020F0502020204030204" pitchFamily="34" charset="0"/>
                <a:cs typeface="Calibri" panose="020F0502020204030204" pitchFamily="34" charset="0"/>
              </a:rPr>
              <a:t>Ginu Varghese</a:t>
            </a:r>
          </a:p>
          <a:p>
            <a:pPr algn="ctr"/>
            <a:r>
              <a:rPr lang="en-US" altLang="en-US" sz="3200" dirty="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dirty="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A77F9A1A-0E47-CD7B-06ED-0472FDC0CB5D}"/>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126" name="Text Box 126">
            <a:extLst>
              <a:ext uri="{FF2B5EF4-FFF2-40B4-BE49-F238E27FC236}">
                <a16:creationId xmlns:a16="http://schemas.microsoft.com/office/drawing/2014/main" id="{23B291B2-75F9-305C-01D7-8B11E99C3C1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EAEEE28B-B4B1-D781-D9A5-C8817AB15A8C}"/>
              </a:ext>
            </a:extLst>
          </p:cNvPr>
          <p:cNvSpPr txBox="1">
            <a:spLocks noChangeArrowheads="1"/>
          </p:cNvSpPr>
          <p:nvPr/>
        </p:nvSpPr>
        <p:spPr bwMode="auto">
          <a:xfrm>
            <a:off x="1495424" y="4295775"/>
            <a:ext cx="13034943" cy="5678667"/>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endPar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tx1"/>
              </a:solidFill>
              <a:latin typeface="Times New Roman" panose="02020603050405020304" pitchFamily="18" charset="0"/>
              <a:ea typeface="SimSun" panose="02010600030101010101" pitchFamily="2" charset="-122"/>
            </a:endParaRPr>
          </a:p>
        </p:txBody>
      </p:sp>
      <p:sp>
        <p:nvSpPr>
          <p:cNvPr id="5128" name="Text Box 126">
            <a:extLst>
              <a:ext uri="{FF2B5EF4-FFF2-40B4-BE49-F238E27FC236}">
                <a16:creationId xmlns:a16="http://schemas.microsoft.com/office/drawing/2014/main" id="{C463F1A1-550A-6013-F677-F40D0BDAD514}"/>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11526622-06DF-54F4-FE99-912B7AF11429}"/>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5130" name="Text Box 95">
            <a:extLst>
              <a:ext uri="{FF2B5EF4-FFF2-40B4-BE49-F238E27FC236}">
                <a16:creationId xmlns:a16="http://schemas.microsoft.com/office/drawing/2014/main" id="{5F8A7094-563B-E3DB-0EF8-F45986B1242D}"/>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dirty="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dirty="0">
                <a:solidFill>
                  <a:schemeClr val="tx1"/>
                </a:solidFill>
                <a:latin typeface="Calibri" panose="020F0502020204030204" pitchFamily="34" charset="0"/>
                <a:cs typeface="Calibri" panose="020F0502020204030204" pitchFamily="34" charset="0"/>
              </a:rPr>
              <a:t>	</a:t>
            </a:r>
            <a:r>
              <a:rPr lang="en-IN" altLang="en-US" sz="2800" dirty="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dirty="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dirty="0">
                <a:solidFill>
                  <a:srgbClr val="000000"/>
                </a:solidFill>
                <a:latin typeface="Calibri" panose="020F0502020204030204" pitchFamily="34" charset="0"/>
                <a:ea typeface="SimSun" panose="02010600030101010101" pitchFamily="2" charset="-122"/>
                <a:cs typeface="Calibri" panose="020F0502020204030204" pitchFamily="34" charset="0"/>
                <a:hlinkClick r:id="rId2">
                  <a:extLst>
                    <a:ext uri="{A12FA001-AC4F-418D-AE19-62706E023703}">
                      <ahyp:hlinkClr xmlns:ahyp="http://schemas.microsoft.com/office/drawing/2018/hyperlinkcolor" val="tx"/>
                    </a:ext>
                  </a:extLst>
                </a:hlinkClick>
              </a:rPr>
              <a:t>https://propertypriceregister.ie</a:t>
            </a:r>
            <a:r>
              <a:rPr lang="en-US" altLang="en-US" sz="2800" dirty="0">
                <a:solidFill>
                  <a:srgbClr val="000000"/>
                </a:solidFill>
                <a:latin typeface="Calibri" panose="020F0502020204030204" pitchFamily="34" charset="0"/>
                <a:ea typeface="SimSun" panose="02010600030101010101" pitchFamily="2" charset="-122"/>
                <a:cs typeface="Calibri" panose="020F0502020204030204" pitchFamily="34" charset="0"/>
              </a:rPr>
              <a:t>. </a:t>
            </a:r>
            <a:endParaRPr lang="en-US" altLang="en-US" sz="2800" dirty="0">
              <a:solidFill>
                <a:srgbClr val="000000"/>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12943B9D-88AD-D185-AC64-777A25BE9AFA}"/>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5AD8391D-812D-EC7E-0E4D-D351F613C6E3}"/>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5" name="Picture 4" descr="Logo&#10;&#10;Description automatically generated">
            <a:extLst>
              <a:ext uri="{FF2B5EF4-FFF2-40B4-BE49-F238E27FC236}">
                <a16:creationId xmlns:a16="http://schemas.microsoft.com/office/drawing/2014/main" id="{96D824E8-34C4-BB74-50FC-271C308BBE8F}"/>
              </a:ext>
            </a:extLst>
          </p:cNvPr>
          <p:cNvPicPr>
            <a:picLocks noChangeAspect="1"/>
          </p:cNvPicPr>
          <p:nvPr/>
        </p:nvPicPr>
        <p:blipFill>
          <a:blip r:embed="rId3"/>
          <a:stretch>
            <a:fillRect/>
          </a:stretch>
        </p:blipFill>
        <p:spPr>
          <a:xfrm>
            <a:off x="37577713" y="1512888"/>
            <a:ext cx="3333750" cy="1876425"/>
          </a:xfrm>
          <a:prstGeom prst="rect">
            <a:avLst/>
          </a:prstGeom>
          <a:solidFill>
            <a:schemeClr val="bg1">
              <a:lumMod val="95000"/>
            </a:schemeClr>
          </a:solidFill>
        </p:spPr>
      </p:pic>
      <p:sp>
        <p:nvSpPr>
          <p:cNvPr id="5135" name="Text Box 126">
            <a:extLst>
              <a:ext uri="{FF2B5EF4-FFF2-40B4-BE49-F238E27FC236}">
                <a16:creationId xmlns:a16="http://schemas.microsoft.com/office/drawing/2014/main" id="{715D5EFD-7EC2-DA57-D046-9A0830DA0FA2}"/>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5136" name="Text Box 126">
            <a:extLst>
              <a:ext uri="{FF2B5EF4-FFF2-40B4-BE49-F238E27FC236}">
                <a16:creationId xmlns:a16="http://schemas.microsoft.com/office/drawing/2014/main" id="{E41425C0-7EF5-29C1-C8E1-DF916517ACD1}"/>
              </a:ext>
            </a:extLst>
          </p:cNvPr>
          <p:cNvSpPr txBox="1">
            <a:spLocks noChangeArrowheads="1"/>
          </p:cNvSpPr>
          <p:nvPr/>
        </p:nvSpPr>
        <p:spPr bwMode="auto">
          <a:xfrm>
            <a:off x="30984031" y="17945100"/>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18436" name="Picture 4">
            <a:extLst>
              <a:ext uri="{FF2B5EF4-FFF2-40B4-BE49-F238E27FC236}">
                <a16:creationId xmlns:a16="http://schemas.microsoft.com/office/drawing/2014/main" id="{2B1183E3-7664-0880-2D37-53BF0B2B2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3850" y="10795000"/>
            <a:ext cx="12211050" cy="7394575"/>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88DEFC8C-FF57-132D-7216-D323A5D6AE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44899" y="15081249"/>
            <a:ext cx="12628563" cy="8448675"/>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CF586089-7AE1-E78A-AC5B-ED133D01B5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0775" y="7086600"/>
            <a:ext cx="12612687" cy="7623175"/>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DFAB4239-9CFF-C8EA-E078-2B198F427E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10641013"/>
            <a:ext cx="12333285" cy="75485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 picture containing clipart&#10;&#10;Description automatically generated">
            <a:extLst>
              <a:ext uri="{FF2B5EF4-FFF2-40B4-BE49-F238E27FC236}">
                <a16:creationId xmlns:a16="http://schemas.microsoft.com/office/drawing/2014/main" id="{B4ADC671-ACD1-1FA8-3FC7-74E50F3471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9925" y="38100"/>
            <a:ext cx="36988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34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A79287AF-E17A-E50E-FE95-1C1062CDA2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727FCC68-D890-5259-C9C2-EA7F539C3DB9}"/>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4100" name="Text Box 96">
            <a:extLst>
              <a:ext uri="{FF2B5EF4-FFF2-40B4-BE49-F238E27FC236}">
                <a16:creationId xmlns:a16="http://schemas.microsoft.com/office/drawing/2014/main" id="{4B929500-3FAC-9BFA-EC96-86AA788A279A}"/>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a:solidFill>
                  <a:schemeClr val="tx1"/>
                </a:solidFill>
                <a:latin typeface="Calibri" panose="020F0502020204030204" pitchFamily="34" charset="0"/>
                <a:cs typeface="Calibri" panose="020F0502020204030204" pitchFamily="34" charset="0"/>
              </a:rPr>
              <a:t>Ginu Varghese</a:t>
            </a:r>
          </a:p>
          <a:p>
            <a:pPr algn="ctr"/>
            <a:r>
              <a:rPr lang="en-US" altLang="en-US" sz="320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54FEDE4E-9985-55FD-BE2B-B4C86F726787}"/>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4102" name="Text Box 126">
            <a:extLst>
              <a:ext uri="{FF2B5EF4-FFF2-40B4-BE49-F238E27FC236}">
                <a16:creationId xmlns:a16="http://schemas.microsoft.com/office/drawing/2014/main" id="{A65FB623-E1C7-FADA-308B-8B429D61A1D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85BB2231-74DD-510C-5155-D388960CF935}"/>
              </a:ext>
            </a:extLst>
          </p:cNvPr>
          <p:cNvSpPr txBox="1">
            <a:spLocks noChangeArrowheads="1"/>
          </p:cNvSpPr>
          <p:nvPr/>
        </p:nvSpPr>
        <p:spPr bwMode="auto">
          <a:xfrm>
            <a:off x="1495425" y="4295775"/>
            <a:ext cx="12923838" cy="643255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p>
          <a:p>
            <a:pPr algn="just">
              <a:spcBef>
                <a:spcPct val="25000"/>
              </a:spcBef>
              <a:defRPr/>
            </a:pPr>
            <a:r>
              <a:rPr lang="en-US" altLang="en-US" sz="3038"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The property prices are increasing every year and it is demanding the analysis and prediction of property prices. </a:t>
            </a:r>
            <a:r>
              <a:rPr lang="en-US" sz="3600"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influencing the house prices county, year, province, location of property, property size and type are considered for analysis.</a:t>
            </a:r>
            <a:endParaRPr lang="en-US" sz="3600" dirty="0">
              <a:solidFill>
                <a:schemeClr val="tx1"/>
              </a:solidFill>
              <a:latin typeface="Times New Roman" panose="02020603050405020304" pitchFamily="18" charset="0"/>
              <a:ea typeface="SimSun" panose="02010600030101010101" pitchFamily="2" charset="-122"/>
            </a:endParaRPr>
          </a:p>
        </p:txBody>
      </p:sp>
      <p:sp>
        <p:nvSpPr>
          <p:cNvPr id="4104" name="Text Box 126">
            <a:extLst>
              <a:ext uri="{FF2B5EF4-FFF2-40B4-BE49-F238E27FC236}">
                <a16:creationId xmlns:a16="http://schemas.microsoft.com/office/drawing/2014/main" id="{A71617B1-94B9-23B6-C573-74AE5ED68B53}"/>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2156C9CF-CB33-B695-92B8-D719D72DED03}"/>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4106" name="Text Box 95">
            <a:extLst>
              <a:ext uri="{FF2B5EF4-FFF2-40B4-BE49-F238E27FC236}">
                <a16:creationId xmlns:a16="http://schemas.microsoft.com/office/drawing/2014/main" id="{E108DBAC-1EC4-450E-815A-998C8B09E0CF}"/>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a:solidFill>
                  <a:schemeClr val="tx1"/>
                </a:solidFill>
                <a:latin typeface="Calibri" panose="020F0502020204030204" pitchFamily="34" charset="0"/>
                <a:cs typeface="Calibri" panose="020F0502020204030204" pitchFamily="34" charset="0"/>
              </a:rPr>
              <a:t>	</a:t>
            </a:r>
            <a:r>
              <a:rPr lang="en-IN" altLang="en-US" sz="280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a:solidFill>
                  <a:schemeClr val="tx1"/>
                </a:solidFill>
                <a:latin typeface="Calibri" panose="020F0502020204030204" pitchFamily="34" charset="0"/>
                <a:ea typeface="SimSun" panose="02010600030101010101" pitchFamily="2" charset="-122"/>
                <a:cs typeface="Calibri" panose="020F0502020204030204" pitchFamily="34" charset="0"/>
                <a:hlinkClick r:id="rId2"/>
              </a:rPr>
              <a:t>https://propertypriceregister.ie</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 </a:t>
            </a:r>
            <a:endParaRPr lang="en-US" altLang="en-US" sz="2800">
              <a:solidFill>
                <a:schemeClr val="tx1"/>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88AC3921-31D2-9E0E-9074-DC5359105EA8}"/>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96F3CD16-3F83-F3A9-7C28-F883028DA866}"/>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4109" name="Picture 2" descr="A picture containing clipart&#10;&#10;Description automatically generated">
            <a:extLst>
              <a:ext uri="{FF2B5EF4-FFF2-40B4-BE49-F238E27FC236}">
                <a16:creationId xmlns:a16="http://schemas.microsoft.com/office/drawing/2014/main" id="{C89AF84C-C0F6-D573-AC48-A0AD5B49B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100"/>
            <a:ext cx="36988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10;&#10;Description automatically generated">
            <a:extLst>
              <a:ext uri="{FF2B5EF4-FFF2-40B4-BE49-F238E27FC236}">
                <a16:creationId xmlns:a16="http://schemas.microsoft.com/office/drawing/2014/main" id="{8620FF25-29DF-39A8-EA3A-F106F4680E67}"/>
              </a:ext>
            </a:extLst>
          </p:cNvPr>
          <p:cNvPicPr>
            <a:picLocks noChangeAspect="1"/>
          </p:cNvPicPr>
          <p:nvPr/>
        </p:nvPicPr>
        <p:blipFill>
          <a:blip r:embed="rId4"/>
          <a:stretch>
            <a:fillRect/>
          </a:stretch>
        </p:blipFill>
        <p:spPr>
          <a:xfrm>
            <a:off x="37577713" y="1512888"/>
            <a:ext cx="3333750" cy="1876425"/>
          </a:xfrm>
          <a:prstGeom prst="rect">
            <a:avLst/>
          </a:prstGeom>
          <a:solidFill>
            <a:schemeClr val="bg1">
              <a:lumMod val="95000"/>
            </a:schemeClr>
          </a:solidFill>
        </p:spPr>
      </p:pic>
      <p:pic>
        <p:nvPicPr>
          <p:cNvPr id="4111" name="Picture 21">
            <a:extLst>
              <a:ext uri="{FF2B5EF4-FFF2-40B4-BE49-F238E27FC236}">
                <a16:creationId xmlns:a16="http://schemas.microsoft.com/office/drawing/2014/main" id="{028E2D57-A1A8-D117-078C-6A338F2FD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10609263"/>
            <a:ext cx="12199938" cy="711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5">
            <a:extLst>
              <a:ext uri="{FF2B5EF4-FFF2-40B4-BE49-F238E27FC236}">
                <a16:creationId xmlns:a16="http://schemas.microsoft.com/office/drawing/2014/main" id="{4E455FC6-4E14-A1E7-190A-57948EEFC0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1863" y="7745413"/>
            <a:ext cx="12199937"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7">
            <a:extLst>
              <a:ext uri="{FF2B5EF4-FFF2-40B4-BE49-F238E27FC236}">
                <a16:creationId xmlns:a16="http://schemas.microsoft.com/office/drawing/2014/main" id="{2634FBA1-5C79-6505-A044-C907BE3C3A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25" y="15579725"/>
            <a:ext cx="12063413" cy="77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 Box 126">
            <a:extLst>
              <a:ext uri="{FF2B5EF4-FFF2-40B4-BE49-F238E27FC236}">
                <a16:creationId xmlns:a16="http://schemas.microsoft.com/office/drawing/2014/main" id="{2B29B0D8-DEF3-4713-1490-21A84ECB49B9}"/>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4115" name="Picture 29">
            <a:extLst>
              <a:ext uri="{FF2B5EF4-FFF2-40B4-BE49-F238E27FC236}">
                <a16:creationId xmlns:a16="http://schemas.microsoft.com/office/drawing/2014/main" id="{0DF0DA74-0F2B-C632-F5CB-049E95BB85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9388" y="10899775"/>
            <a:ext cx="1221105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Text Box 126">
            <a:extLst>
              <a:ext uri="{FF2B5EF4-FFF2-40B4-BE49-F238E27FC236}">
                <a16:creationId xmlns:a16="http://schemas.microsoft.com/office/drawing/2014/main" id="{2A3FBCB3-6735-6FA7-670D-18D18AB33A80}"/>
              </a:ext>
            </a:extLst>
          </p:cNvPr>
          <p:cNvSpPr txBox="1">
            <a:spLocks noChangeArrowheads="1"/>
          </p:cNvSpPr>
          <p:nvPr/>
        </p:nvSpPr>
        <p:spPr bwMode="auto">
          <a:xfrm>
            <a:off x="31018163" y="17726025"/>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C36B5FC2-24F2-DEC7-703F-EEB564482D33}"/>
              </a:ext>
            </a:extLst>
          </p:cNvPr>
          <p:cNvSpPr txBox="1">
            <a:spLocks noChangeArrowheads="1"/>
          </p:cNvSpPr>
          <p:nvPr/>
        </p:nvSpPr>
        <p:spPr bwMode="auto">
          <a:xfrm>
            <a:off x="7072313" y="190500"/>
            <a:ext cx="304323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5763" tIns="385763" rIns="385763" bIns="385763">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6000">
                <a:solidFill>
                  <a:srgbClr val="000066"/>
                </a:solidFill>
                <a:latin typeface="Calibri" panose="020F0502020204030204" pitchFamily="34" charset="0"/>
                <a:cs typeface="Calibri" panose="020F0502020204030204" pitchFamily="34" charset="0"/>
              </a:rPr>
              <a:t>Analysis of Property Prices in Ireland</a:t>
            </a:r>
          </a:p>
        </p:txBody>
      </p:sp>
      <p:sp>
        <p:nvSpPr>
          <p:cNvPr id="4099" name="Line 72">
            <a:extLst>
              <a:ext uri="{FF2B5EF4-FFF2-40B4-BE49-F238E27FC236}">
                <a16:creationId xmlns:a16="http://schemas.microsoft.com/office/drawing/2014/main" id="{0763A696-A88D-2C4A-132E-E9D218711592}"/>
              </a:ext>
            </a:extLst>
          </p:cNvPr>
          <p:cNvSpPr>
            <a:spLocks noChangeShapeType="1"/>
          </p:cNvSpPr>
          <p:nvPr/>
        </p:nvSpPr>
        <p:spPr bwMode="auto">
          <a:xfrm>
            <a:off x="-7478713" y="-14552613"/>
            <a:ext cx="0" cy="62026801"/>
          </a:xfrm>
          <a:prstGeom prst="line">
            <a:avLst/>
          </a:prstGeom>
          <a:noFill/>
          <a:ln w="9525">
            <a:solidFill>
              <a:srgbClr val="F8F8F8"/>
            </a:solidFill>
            <a:round/>
            <a:headEnd/>
            <a:tailEnd/>
          </a:ln>
          <a:effectLst/>
        </p:spPr>
        <p:txBody>
          <a:bodyPr wrap="none" anchor="ctr"/>
          <a:lstStyle/>
          <a:p>
            <a:pPr>
              <a:defRPr/>
            </a:pPr>
            <a:endParaRPr lang="en-US" sz="2877"/>
          </a:p>
        </p:txBody>
      </p:sp>
      <p:sp>
        <p:nvSpPr>
          <p:cNvPr id="5124" name="Text Box 96">
            <a:extLst>
              <a:ext uri="{FF2B5EF4-FFF2-40B4-BE49-F238E27FC236}">
                <a16:creationId xmlns:a16="http://schemas.microsoft.com/office/drawing/2014/main" id="{67D5B54D-25B2-7581-3F9F-B19A6D90968E}"/>
              </a:ext>
            </a:extLst>
          </p:cNvPr>
          <p:cNvSpPr txBox="1">
            <a:spLocks noChangeArrowheads="1"/>
          </p:cNvSpPr>
          <p:nvPr/>
        </p:nvSpPr>
        <p:spPr bwMode="auto">
          <a:xfrm>
            <a:off x="12644438" y="2057400"/>
            <a:ext cx="192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600">
                <a:solidFill>
                  <a:schemeClr val="tx1"/>
                </a:solidFill>
                <a:latin typeface="Calibri" panose="020F0502020204030204" pitchFamily="34" charset="0"/>
                <a:cs typeface="Calibri" panose="020F0502020204030204" pitchFamily="34" charset="0"/>
              </a:rPr>
              <a:t>Ginu Varghese</a:t>
            </a:r>
          </a:p>
          <a:p>
            <a:pPr algn="ctr"/>
            <a:r>
              <a:rPr lang="en-US" altLang="en-US" sz="3200">
                <a:solidFill>
                  <a:schemeClr val="tx1"/>
                </a:solidFill>
                <a:latin typeface="Calibri" panose="020F0502020204030204" pitchFamily="34" charset="0"/>
                <a:cs typeface="Calibri" panose="020F0502020204030204" pitchFamily="34" charset="0"/>
              </a:rPr>
              <a:t>Department of Computing Science And Mathematics</a:t>
            </a:r>
          </a:p>
          <a:p>
            <a:pPr algn="ctr"/>
            <a:r>
              <a:rPr lang="en-US" altLang="en-US" sz="3200">
                <a:solidFill>
                  <a:schemeClr val="tx1"/>
                </a:solidFill>
                <a:latin typeface="Calibri" panose="020F0502020204030204" pitchFamily="34" charset="0"/>
                <a:cs typeface="Calibri" panose="020F0502020204030204" pitchFamily="34" charset="0"/>
              </a:rPr>
              <a:t>D00251842@student.dkit.ie</a:t>
            </a:r>
          </a:p>
        </p:txBody>
      </p:sp>
      <p:sp>
        <p:nvSpPr>
          <p:cNvPr id="4105" name="Text Box 304">
            <a:extLst>
              <a:ext uri="{FF2B5EF4-FFF2-40B4-BE49-F238E27FC236}">
                <a16:creationId xmlns:a16="http://schemas.microsoft.com/office/drawing/2014/main" id="{A77F9A1A-0E47-CD7B-06ED-0472FDC0CB5D}"/>
              </a:ext>
            </a:extLst>
          </p:cNvPr>
          <p:cNvSpPr txBox="1">
            <a:spLocks noChangeArrowheads="1"/>
          </p:cNvSpPr>
          <p:nvPr/>
        </p:nvSpPr>
        <p:spPr bwMode="auto">
          <a:xfrm>
            <a:off x="16360775" y="4206875"/>
            <a:ext cx="12601575" cy="3108325"/>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Methods And Results</a:t>
            </a:r>
          </a:p>
          <a:p>
            <a:pPr algn="just">
              <a:spcBef>
                <a:spcPct val="25000"/>
              </a:spcBef>
              <a:defRPr/>
            </a:pPr>
            <a:r>
              <a:rPr lang="en-US" altLang="en-US" sz="337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entire project is based on CRISP-DM methodology. Statistical analyses such as ANOVA and MLR and various plots using seaborn and matplotlib were generated for the initial analysis of the property prices. </a:t>
            </a:r>
            <a:endParaRPr lang="en-US" alt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126" name="Text Box 126">
            <a:extLst>
              <a:ext uri="{FF2B5EF4-FFF2-40B4-BE49-F238E27FC236}">
                <a16:creationId xmlns:a16="http://schemas.microsoft.com/office/drawing/2014/main" id="{23B291B2-75F9-305C-01D7-8B11E99C3C1F}"/>
              </a:ext>
            </a:extLst>
          </p:cNvPr>
          <p:cNvSpPr txBox="1">
            <a:spLocks noChangeArrowheads="1"/>
          </p:cNvSpPr>
          <p:nvPr/>
        </p:nvSpPr>
        <p:spPr bwMode="auto">
          <a:xfrm>
            <a:off x="17014825" y="23529925"/>
            <a:ext cx="119586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4108" name="Text Box 3">
            <a:extLst>
              <a:ext uri="{FF2B5EF4-FFF2-40B4-BE49-F238E27FC236}">
                <a16:creationId xmlns:a16="http://schemas.microsoft.com/office/drawing/2014/main" id="{EAEEE28B-B4B1-D781-D9A5-C8817AB15A8C}"/>
              </a:ext>
            </a:extLst>
          </p:cNvPr>
          <p:cNvSpPr txBox="1">
            <a:spLocks noChangeArrowheads="1"/>
          </p:cNvSpPr>
          <p:nvPr/>
        </p:nvSpPr>
        <p:spPr bwMode="auto">
          <a:xfrm>
            <a:off x="1495425" y="4295775"/>
            <a:ext cx="12923838" cy="643255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Introduction</a:t>
            </a:r>
          </a:p>
          <a:p>
            <a:pPr algn="just">
              <a:spcBef>
                <a:spcPct val="25000"/>
              </a:spcBef>
              <a:defRPr/>
            </a:pPr>
            <a:r>
              <a:rPr lang="en-US" altLang="en-US" sz="3038"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The property prices are increasing every year and it is demanding the analysis and prediction of property prices. </a:t>
            </a:r>
            <a:r>
              <a:rPr lang="en-US" sz="3600" dirty="0">
                <a:solidFill>
                  <a:schemeClr val="tx1"/>
                </a:solidFill>
                <a:latin typeface="Calibri" panose="020F0502020204030204"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influencing the house prices county, year, province, location of property, property size and type are considered for analysis.</a:t>
            </a:r>
            <a:endParaRPr lang="en-US" sz="3600" dirty="0">
              <a:solidFill>
                <a:schemeClr val="tx1"/>
              </a:solidFill>
              <a:latin typeface="Times New Roman" panose="02020603050405020304" pitchFamily="18" charset="0"/>
              <a:ea typeface="SimSun" panose="02010600030101010101" pitchFamily="2" charset="-122"/>
            </a:endParaRPr>
          </a:p>
        </p:txBody>
      </p:sp>
      <p:sp>
        <p:nvSpPr>
          <p:cNvPr id="5128" name="Text Box 126">
            <a:extLst>
              <a:ext uri="{FF2B5EF4-FFF2-40B4-BE49-F238E27FC236}">
                <a16:creationId xmlns:a16="http://schemas.microsoft.com/office/drawing/2014/main" id="{C463F1A1-550A-6013-F677-F40D0BDAD514}"/>
              </a:ext>
            </a:extLst>
          </p:cNvPr>
          <p:cNvSpPr txBox="1">
            <a:spLocks noChangeArrowheads="1"/>
          </p:cNvSpPr>
          <p:nvPr/>
        </p:nvSpPr>
        <p:spPr bwMode="auto">
          <a:xfrm>
            <a:off x="1939925" y="17905413"/>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Property Price  Vs Year. </a:t>
            </a:r>
          </a:p>
        </p:txBody>
      </p:sp>
      <p:sp>
        <p:nvSpPr>
          <p:cNvPr id="4110" name="Text Box 304">
            <a:extLst>
              <a:ext uri="{FF2B5EF4-FFF2-40B4-BE49-F238E27FC236}">
                <a16:creationId xmlns:a16="http://schemas.microsoft.com/office/drawing/2014/main" id="{11526622-06DF-54F4-FE99-912B7AF11429}"/>
              </a:ext>
            </a:extLst>
          </p:cNvPr>
          <p:cNvSpPr txBox="1">
            <a:spLocks noChangeArrowheads="1"/>
          </p:cNvSpPr>
          <p:nvPr/>
        </p:nvSpPr>
        <p:spPr bwMode="auto">
          <a:xfrm>
            <a:off x="1495425" y="18653125"/>
            <a:ext cx="12628563" cy="5740400"/>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Research Questions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cs typeface="Calibri" panose="020F0502020204030204" pitchFamily="34" charset="0"/>
              </a:rPr>
              <a:t>Has the property prices increased over the years?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Which county has the highest prices for properties?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Does the property price depend on which county the house is in? Is there any relationship between the counties and the prices?</a:t>
            </a:r>
          </a:p>
          <a:p>
            <a:pPr marL="571500" indent="-571500" algn="just">
              <a:spcBef>
                <a:spcPct val="25000"/>
              </a:spcBef>
              <a:buFont typeface="Arial" panose="020B0604020202020204" pitchFamily="34" charset="0"/>
              <a:buChar char="•"/>
              <a:defRPr/>
            </a:pP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Is there any relationship between the size of the properties, type of properties (like new or second hand) and the property prices?</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5130" name="Text Box 95">
            <a:extLst>
              <a:ext uri="{FF2B5EF4-FFF2-40B4-BE49-F238E27FC236}">
                <a16:creationId xmlns:a16="http://schemas.microsoft.com/office/drawing/2014/main" id="{5F8A7094-563B-E3DB-0EF8-F45986B1242D}"/>
              </a:ext>
            </a:extLst>
          </p:cNvPr>
          <p:cNvSpPr txBox="1">
            <a:spLocks noChangeArrowheads="1"/>
          </p:cNvSpPr>
          <p:nvPr/>
        </p:nvSpPr>
        <p:spPr bwMode="auto">
          <a:xfrm>
            <a:off x="30911800" y="18515013"/>
            <a:ext cx="11958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2881" tIns="38194" rIns="385763"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just"/>
            <a:r>
              <a:rPr lang="en-US" altLang="en-US" sz="3200">
                <a:solidFill>
                  <a:srgbClr val="000066"/>
                </a:solidFill>
                <a:latin typeface="Calibri" panose="020F0502020204030204" pitchFamily="34" charset="0"/>
                <a:cs typeface="Calibri" panose="020F0502020204030204" pitchFamily="34" charset="0"/>
              </a:rPr>
              <a:t>Acknowledgments</a:t>
            </a:r>
          </a:p>
          <a:p>
            <a:pPr algn="just">
              <a:spcBef>
                <a:spcPts val="1013"/>
              </a:spcBef>
            </a:pPr>
            <a:r>
              <a:rPr lang="en-US" altLang="en-US" sz="2800">
                <a:solidFill>
                  <a:schemeClr val="tx1"/>
                </a:solidFill>
                <a:latin typeface="Calibri" panose="020F0502020204030204" pitchFamily="34" charset="0"/>
                <a:cs typeface="Calibri" panose="020F0502020204030204" pitchFamily="34" charset="0"/>
              </a:rPr>
              <a:t>	</a:t>
            </a:r>
            <a:r>
              <a:rPr lang="en-IN" altLang="en-US" sz="2800">
                <a:solidFill>
                  <a:schemeClr val="tx1"/>
                </a:solidFill>
                <a:latin typeface="Calibri" panose="020F0502020204030204" pitchFamily="34" charset="0"/>
                <a:cs typeface="Calibri" panose="020F0502020204030204" pitchFamily="34" charset="0"/>
              </a:rPr>
              <a:t>The Data used for this research was taken from the </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Residential Property Price Register page of PSRA website, </a:t>
            </a:r>
            <a:r>
              <a:rPr lang="en-US" altLang="en-US" sz="2800" u="sng">
                <a:solidFill>
                  <a:schemeClr val="tx1"/>
                </a:solidFill>
                <a:latin typeface="Calibri" panose="020F0502020204030204" pitchFamily="34" charset="0"/>
                <a:ea typeface="SimSun" panose="02010600030101010101" pitchFamily="2" charset="-122"/>
                <a:cs typeface="Calibri" panose="020F0502020204030204" pitchFamily="34" charset="0"/>
                <a:hlinkClick r:id="rId2"/>
              </a:rPr>
              <a:t>https://propertypriceregister.ie</a:t>
            </a:r>
            <a:r>
              <a:rPr lang="en-US" altLang="en-US" sz="2800">
                <a:solidFill>
                  <a:schemeClr val="tx1"/>
                </a:solidFill>
                <a:latin typeface="Calibri" panose="020F0502020204030204" pitchFamily="34" charset="0"/>
                <a:ea typeface="SimSun" panose="02010600030101010101" pitchFamily="2" charset="-122"/>
                <a:cs typeface="Calibri" panose="020F0502020204030204" pitchFamily="34" charset="0"/>
              </a:rPr>
              <a:t>. </a:t>
            </a:r>
            <a:endParaRPr lang="en-US" altLang="en-US" sz="2800">
              <a:solidFill>
                <a:schemeClr val="tx1"/>
              </a:solidFill>
              <a:latin typeface="Calibri" panose="020F0502020204030204" pitchFamily="34" charset="0"/>
              <a:cs typeface="Calibri" panose="020F0502020204030204" pitchFamily="34" charset="0"/>
            </a:endParaRPr>
          </a:p>
        </p:txBody>
      </p:sp>
      <p:sp>
        <p:nvSpPr>
          <p:cNvPr id="1041" name="Text Box 238">
            <a:extLst>
              <a:ext uri="{FF2B5EF4-FFF2-40B4-BE49-F238E27FC236}">
                <a16:creationId xmlns:a16="http://schemas.microsoft.com/office/drawing/2014/main" id="{12943B9D-88AD-D185-AC64-777A25BE9AFA}"/>
              </a:ext>
            </a:extLst>
          </p:cNvPr>
          <p:cNvSpPr txBox="1">
            <a:spLocks noChangeArrowheads="1"/>
          </p:cNvSpPr>
          <p:nvPr/>
        </p:nvSpPr>
        <p:spPr bwMode="auto">
          <a:xfrm>
            <a:off x="30911800" y="20702588"/>
            <a:ext cx="11958638" cy="3890962"/>
          </a:xfrm>
          <a:prstGeom prst="rect">
            <a:avLst/>
          </a:prstGeom>
          <a:noFill/>
          <a:ln>
            <a:noFill/>
          </a:ln>
          <a:effectLst/>
        </p:spPr>
        <p:txBody>
          <a:bodyPr lIns="192881" tIns="38194" rIns="385763" bIns="385763">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defRPr/>
            </a:pPr>
            <a:r>
              <a:rPr lang="en-US" altLang="en-US" sz="3200" dirty="0">
                <a:solidFill>
                  <a:srgbClr val="000066"/>
                </a:solidFill>
                <a:latin typeface="Calibri" panose="020F0502020204030204" pitchFamily="34" charset="0"/>
                <a:ea typeface="Calibri" panose="020F0502020204030204" pitchFamily="34" charset="0"/>
                <a:cs typeface="Calibri" panose="020F0502020204030204" pitchFamily="34" charset="0"/>
              </a:rPr>
              <a:t>References (Calibri, 32 points)</a:t>
            </a:r>
          </a:p>
          <a:p>
            <a:pPr marL="434009" indent="-434009" algn="just">
              <a:spcBef>
                <a:spcPts val="1013"/>
              </a:spcBef>
              <a:buFontTx/>
              <a:buAutoNum type="arabicPeriod"/>
              <a:defRP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Phan, T.D. (2019). Housing price prediction using machine learning algorithms: the case of Melbourne city, Australia.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Proceedings - International Conference on Machine Learning and Data Engineering.</a:t>
            </a:r>
          </a:p>
          <a:p>
            <a:pPr marL="434009" indent="-434009" algn="just">
              <a:spcBef>
                <a:spcPts val="1013"/>
              </a:spcBef>
              <a:buFontTx/>
              <a:buAutoNum type="arabicPeriod"/>
              <a:defRPr/>
            </a:pP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Thamarai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M. and </a:t>
            </a:r>
            <a:r>
              <a:rPr lang="en-US" sz="24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Malarvizhi</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S.P. (2020). Information Engineering and Electronic Business. </a:t>
            </a:r>
            <a:r>
              <a:rPr lang="en-US" sz="2400" i="1" dirty="0">
                <a:solidFill>
                  <a:schemeClr val="tx1"/>
                </a:solidFill>
                <a:latin typeface="Calibri" panose="020F0502020204030204" pitchFamily="34" charset="0"/>
                <a:ea typeface="Times New Roman" panose="02020603050405020304" pitchFamily="18" charset="0"/>
                <a:cs typeface="Calibri" panose="020F0502020204030204" pitchFamily="34" charset="0"/>
              </a:rPr>
              <a:t>Information Engineering and Electronic Business.</a:t>
            </a: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marL="434009" indent="-434009" algn="just">
              <a:spcBef>
                <a:spcPts val="1013"/>
              </a:spcBef>
              <a:buFontTx/>
              <a:buAutoNum type="arabicPeriod"/>
              <a:defRPr/>
            </a:pPr>
            <a:r>
              <a:rPr lang="en-US" sz="2400" dirty="0">
                <a:solidFill>
                  <a:schemeClr val="tx1"/>
                </a:solidFill>
                <a:latin typeface="Calibri" panose="020F0502020204030204" pitchFamily="34" charset="0"/>
                <a:cs typeface="Calibri" panose="020F0502020204030204" pitchFamily="34" charset="0"/>
              </a:rPr>
              <a:t>Jeffrey W. </a:t>
            </a:r>
            <a:r>
              <a:rPr lang="en-US" sz="2400" dirty="0" err="1">
                <a:solidFill>
                  <a:schemeClr val="tx1"/>
                </a:solidFill>
                <a:latin typeface="Calibri" panose="020F0502020204030204" pitchFamily="34" charset="0"/>
                <a:cs typeface="Calibri" panose="020F0502020204030204" pitchFamily="34" charset="0"/>
              </a:rPr>
              <a:t>Kaeli</a:t>
            </a:r>
            <a:r>
              <a:rPr lang="en-US"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Hanumant</a:t>
            </a:r>
            <a:r>
              <a:rPr lang="en-US" sz="2400" dirty="0">
                <a:solidFill>
                  <a:schemeClr val="tx1"/>
                </a:solidFill>
                <a:latin typeface="Calibri" panose="020F0502020204030204" pitchFamily="34" charset="0"/>
                <a:cs typeface="Calibri" panose="020F0502020204030204" pitchFamily="34" charset="0"/>
              </a:rPr>
              <a:t> Singh, and Roy Armstrong, "Morphological Image Recognition of Deep-Water Reef Corals" (Blacksburg, VA: Virginia Tech, October 2005).</a:t>
            </a: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4113" name="Text Box 401">
            <a:extLst>
              <a:ext uri="{FF2B5EF4-FFF2-40B4-BE49-F238E27FC236}">
                <a16:creationId xmlns:a16="http://schemas.microsoft.com/office/drawing/2014/main" id="{5AD8391D-812D-EC7E-0E4D-D351F613C6E3}"/>
              </a:ext>
            </a:extLst>
          </p:cNvPr>
          <p:cNvSpPr txBox="1">
            <a:spLocks noChangeArrowheads="1"/>
          </p:cNvSpPr>
          <p:nvPr/>
        </p:nvSpPr>
        <p:spPr bwMode="auto">
          <a:xfrm>
            <a:off x="30911800" y="4017963"/>
            <a:ext cx="12103100" cy="6988175"/>
          </a:xfrm>
          <a:prstGeom prst="rect">
            <a:avLst/>
          </a:prstGeom>
          <a:noFill/>
          <a:ln>
            <a:noFill/>
          </a:ln>
          <a:effectLst/>
        </p:spPr>
        <p:txBody>
          <a:bodyPr lIns="192881" tIns="38194" rIns="385763"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gn="just">
              <a:defRPr/>
            </a:pPr>
            <a:r>
              <a:rPr lang="en-US" altLang="en-US" sz="4400" dirty="0">
                <a:solidFill>
                  <a:srgbClr val="000066"/>
                </a:solidFill>
                <a:latin typeface="Calibri" panose="020F0502020204030204" pitchFamily="34" charset="0"/>
                <a:ea typeface="Calibri" panose="020F0502020204030204" pitchFamily="34" charset="0"/>
                <a:cs typeface="Calibri" panose="020F0502020204030204" pitchFamily="34" charset="0"/>
              </a:rPr>
              <a:t>Conclusion and Future work</a:t>
            </a:r>
          </a:p>
          <a:p>
            <a:pPr algn="just">
              <a:spcBef>
                <a:spcPct val="25000"/>
              </a:spcBef>
              <a:defRPr/>
            </a:pPr>
            <a:r>
              <a:rPr lang="en-US" altLang="en-US" sz="3038"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The results from the ANOVA and MLR implies that the attributes ‘year’, ‘province’, ‘</a:t>
            </a:r>
            <a:r>
              <a:rPr lang="en-US" sz="3600" dirty="0" err="1">
                <a:solidFill>
                  <a:schemeClr val="tx1"/>
                </a:solidFill>
                <a:latin typeface="Calibri" panose="020F0502020204030204" pitchFamily="34" charset="0"/>
                <a:ea typeface="SimSun" panose="02010600030101010101" pitchFamily="2" charset="-122"/>
                <a:cs typeface="Calibri" panose="020F0502020204030204" pitchFamily="34" charset="0"/>
              </a:rPr>
              <a:t>property_description</a:t>
            </a:r>
            <a:r>
              <a:rPr lang="en-US" sz="3600" dirty="0">
                <a:solidFill>
                  <a:schemeClr val="tx1"/>
                </a:solidFill>
                <a:latin typeface="Calibri" panose="020F0502020204030204" pitchFamily="34" charset="0"/>
                <a:ea typeface="SimSun" panose="02010600030101010101" pitchFamily="2" charset="-122"/>
                <a:cs typeface="Calibri" panose="020F0502020204030204" pitchFamily="34" charset="0"/>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sz="36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pic>
        <p:nvPicPr>
          <p:cNvPr id="5133" name="Picture 2" descr="A picture containing clipart&#10;&#10;Description automatically generated">
            <a:extLst>
              <a:ext uri="{FF2B5EF4-FFF2-40B4-BE49-F238E27FC236}">
                <a16:creationId xmlns:a16="http://schemas.microsoft.com/office/drawing/2014/main" id="{CAA98ECF-5C07-2646-500E-E1D2932F0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100"/>
            <a:ext cx="36988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10;&#10;Description automatically generated">
            <a:extLst>
              <a:ext uri="{FF2B5EF4-FFF2-40B4-BE49-F238E27FC236}">
                <a16:creationId xmlns:a16="http://schemas.microsoft.com/office/drawing/2014/main" id="{96D824E8-34C4-BB74-50FC-271C308BBE8F}"/>
              </a:ext>
            </a:extLst>
          </p:cNvPr>
          <p:cNvPicPr>
            <a:picLocks noChangeAspect="1"/>
          </p:cNvPicPr>
          <p:nvPr/>
        </p:nvPicPr>
        <p:blipFill>
          <a:blip r:embed="rId4"/>
          <a:stretch>
            <a:fillRect/>
          </a:stretch>
        </p:blipFill>
        <p:spPr>
          <a:xfrm>
            <a:off x="37577713" y="1512888"/>
            <a:ext cx="3333750" cy="1876425"/>
          </a:xfrm>
          <a:prstGeom prst="rect">
            <a:avLst/>
          </a:prstGeom>
          <a:solidFill>
            <a:schemeClr val="bg1">
              <a:lumMod val="95000"/>
            </a:schemeClr>
          </a:solidFill>
        </p:spPr>
      </p:pic>
      <p:sp>
        <p:nvSpPr>
          <p:cNvPr id="5135" name="Text Box 126">
            <a:extLst>
              <a:ext uri="{FF2B5EF4-FFF2-40B4-BE49-F238E27FC236}">
                <a16:creationId xmlns:a16="http://schemas.microsoft.com/office/drawing/2014/main" id="{715D5EFD-7EC2-DA57-D046-9A0830DA0FA2}"/>
              </a:ext>
            </a:extLst>
          </p:cNvPr>
          <p:cNvSpPr txBox="1">
            <a:spLocks noChangeArrowheads="1"/>
          </p:cNvSpPr>
          <p:nvPr/>
        </p:nvSpPr>
        <p:spPr bwMode="auto">
          <a:xfrm>
            <a:off x="17297400" y="14511338"/>
            <a:ext cx="11958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sp>
        <p:nvSpPr>
          <p:cNvPr id="5136" name="Text Box 126">
            <a:extLst>
              <a:ext uri="{FF2B5EF4-FFF2-40B4-BE49-F238E27FC236}">
                <a16:creationId xmlns:a16="http://schemas.microsoft.com/office/drawing/2014/main" id="{E41425C0-7EF5-29C1-C8E1-DF916517ACD1}"/>
              </a:ext>
            </a:extLst>
          </p:cNvPr>
          <p:cNvSpPr txBox="1">
            <a:spLocks noChangeArrowheads="1"/>
          </p:cNvSpPr>
          <p:nvPr/>
        </p:nvSpPr>
        <p:spPr bwMode="auto">
          <a:xfrm>
            <a:off x="31018163" y="17726025"/>
            <a:ext cx="119586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2. Another example poster with caption at 36 points [2]. </a:t>
            </a:r>
          </a:p>
        </p:txBody>
      </p:sp>
      <p:pic>
        <p:nvPicPr>
          <p:cNvPr id="5137" name="Picture 2">
            <a:extLst>
              <a:ext uri="{FF2B5EF4-FFF2-40B4-BE49-F238E27FC236}">
                <a16:creationId xmlns:a16="http://schemas.microsoft.com/office/drawing/2014/main" id="{9AD478DB-1CAF-5F0D-54F8-228428E81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641013"/>
            <a:ext cx="12923838" cy="72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4">
            <a:extLst>
              <a:ext uri="{FF2B5EF4-FFF2-40B4-BE49-F238E27FC236}">
                <a16:creationId xmlns:a16="http://schemas.microsoft.com/office/drawing/2014/main" id="{773C3779-6EF1-6ED9-82ED-506C40DAB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4413" y="7159625"/>
            <a:ext cx="12601575" cy="735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6">
            <a:extLst>
              <a:ext uri="{FF2B5EF4-FFF2-40B4-BE49-F238E27FC236}">
                <a16:creationId xmlns:a16="http://schemas.microsoft.com/office/drawing/2014/main" id="{413E1428-0CBA-4E55-874B-3B02D73E35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9188" y="15081250"/>
            <a:ext cx="12495212" cy="84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8">
            <a:extLst>
              <a:ext uri="{FF2B5EF4-FFF2-40B4-BE49-F238E27FC236}">
                <a16:creationId xmlns:a16="http://schemas.microsoft.com/office/drawing/2014/main" id="{E0F301B2-55E5-3EF5-389D-25FACB7D37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89550" y="10934700"/>
            <a:ext cx="1221105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29AC9-B129-86B6-51B6-AB8D64B5BA88}"/>
              </a:ext>
            </a:extLst>
          </p:cNvPr>
          <p:cNvSpPr txBox="1"/>
          <p:nvPr/>
        </p:nvSpPr>
        <p:spPr>
          <a:xfrm>
            <a:off x="12115800" y="2133600"/>
            <a:ext cx="428322" cy="615553"/>
          </a:xfrm>
          <a:prstGeom prst="rect">
            <a:avLst/>
          </a:prstGeom>
          <a:noFill/>
        </p:spPr>
        <p:txBody>
          <a:bodyPr wrap="none" rtlCol="0">
            <a:spAutoFit/>
          </a:bodyPr>
          <a:lstStyle/>
          <a:p>
            <a:r>
              <a:rPr lang="en-IN" dirty="0"/>
              <a:t>  </a:t>
            </a:r>
            <a:endParaRPr lang="en-IE" dirty="0"/>
          </a:p>
        </p:txBody>
      </p:sp>
      <p:grpSp>
        <p:nvGrpSpPr>
          <p:cNvPr id="19" name="Group 18">
            <a:extLst>
              <a:ext uri="{FF2B5EF4-FFF2-40B4-BE49-F238E27FC236}">
                <a16:creationId xmlns:a16="http://schemas.microsoft.com/office/drawing/2014/main" id="{17001BF1-669F-ECA7-D979-3AF4E200CF1C}"/>
              </a:ext>
            </a:extLst>
          </p:cNvPr>
          <p:cNvGrpSpPr/>
          <p:nvPr/>
        </p:nvGrpSpPr>
        <p:grpSpPr>
          <a:xfrm>
            <a:off x="28194000" y="856327"/>
            <a:ext cx="13947228" cy="2554545"/>
            <a:chOff x="28194000" y="856327"/>
            <a:chExt cx="13947228" cy="2554545"/>
          </a:xfrm>
        </p:grpSpPr>
        <p:sp>
          <p:nvSpPr>
            <p:cNvPr id="4" name="TextBox 3">
              <a:extLst>
                <a:ext uri="{FF2B5EF4-FFF2-40B4-BE49-F238E27FC236}">
                  <a16:creationId xmlns:a16="http://schemas.microsoft.com/office/drawing/2014/main" id="{50362356-EE04-558E-352B-A5B4C5D1F683}"/>
                </a:ext>
              </a:extLst>
            </p:cNvPr>
            <p:cNvSpPr txBox="1"/>
            <p:nvPr/>
          </p:nvSpPr>
          <p:spPr>
            <a:xfrm>
              <a:off x="28498800" y="856327"/>
              <a:ext cx="13642428" cy="2554545"/>
            </a:xfrm>
            <a:prstGeom prst="rect">
              <a:avLst/>
            </a:prstGeom>
            <a:noFill/>
            <a:ln w="317500" cap="rnd" cmpd="thickThin">
              <a:noFill/>
            </a:ln>
          </p:spPr>
          <p:txBody>
            <a:bodyPr wrap="square">
              <a:spAutoFit/>
            </a:bodyPr>
            <a:lstStyle/>
            <a:p>
              <a:pPr algn="r"/>
              <a:r>
                <a:rPr lang="en-US" altLang="en-US" sz="8000" dirty="0">
                  <a:solidFill>
                    <a:srgbClr val="DDDDDD"/>
                  </a:solidFill>
                  <a:latin typeface="Bahnschrift SemiBold SemiConden" panose="020B0502040204020203" pitchFamily="34" charset="0"/>
                  <a:cs typeface="Calibri" panose="020F0502020204030204" pitchFamily="34" charset="0"/>
                </a:rPr>
                <a:t>ANALYSIS OF PROPERTY PRICES IN IRELAND</a:t>
              </a:r>
            </a:p>
          </p:txBody>
        </p:sp>
        <p:cxnSp>
          <p:nvCxnSpPr>
            <p:cNvPr id="10" name="Straight Connector 9">
              <a:extLst>
                <a:ext uri="{FF2B5EF4-FFF2-40B4-BE49-F238E27FC236}">
                  <a16:creationId xmlns:a16="http://schemas.microsoft.com/office/drawing/2014/main" id="{ED4E42FD-6D18-F726-1028-64E885A43D6A}"/>
                </a:ext>
              </a:extLst>
            </p:cNvPr>
            <p:cNvCxnSpPr/>
            <p:nvPr/>
          </p:nvCxnSpPr>
          <p:spPr bwMode="auto">
            <a:xfrm>
              <a:off x="28194000" y="864210"/>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77A9D4DC-A349-5843-512A-5879B3B07F7E}"/>
                </a:ext>
              </a:extLst>
            </p:cNvPr>
            <p:cNvCxnSpPr/>
            <p:nvPr/>
          </p:nvCxnSpPr>
          <p:spPr bwMode="auto">
            <a:xfrm flipV="1">
              <a:off x="28194000" y="3410872"/>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96">
            <a:extLst>
              <a:ext uri="{FF2B5EF4-FFF2-40B4-BE49-F238E27FC236}">
                <a16:creationId xmlns:a16="http://schemas.microsoft.com/office/drawing/2014/main" id="{0CD4753A-35EE-B329-4619-E0F66A7B8E02}"/>
              </a:ext>
            </a:extLst>
          </p:cNvPr>
          <p:cNvSpPr txBox="1">
            <a:spLocks noChangeArrowheads="1"/>
          </p:cNvSpPr>
          <p:nvPr/>
        </p:nvSpPr>
        <p:spPr bwMode="auto">
          <a:xfrm>
            <a:off x="27889200" y="3876165"/>
            <a:ext cx="9415463" cy="210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G</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INU </a:t>
            </a:r>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V</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ARGHESE</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DEPARTMENT OF COMPUTING SCIENCE AND MATHEMATICS</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D00251842@STUDENT.DKIT.IE</a:t>
            </a:r>
          </a:p>
        </p:txBody>
      </p:sp>
      <p:sp>
        <p:nvSpPr>
          <p:cNvPr id="21" name="Text Box 3">
            <a:extLst>
              <a:ext uri="{FF2B5EF4-FFF2-40B4-BE49-F238E27FC236}">
                <a16:creationId xmlns:a16="http://schemas.microsoft.com/office/drawing/2014/main" id="{5618645C-B2A5-122A-6E0A-C962F3D04950}"/>
              </a:ext>
            </a:extLst>
          </p:cNvPr>
          <p:cNvSpPr txBox="1">
            <a:spLocks noChangeArrowheads="1"/>
          </p:cNvSpPr>
          <p:nvPr/>
        </p:nvSpPr>
        <p:spPr bwMode="auto">
          <a:xfrm>
            <a:off x="4344416" y="1262187"/>
            <a:ext cx="9295383" cy="6848218"/>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dirty="0">
                <a:solidFill>
                  <a:schemeClr val="bg1">
                    <a:lumMod val="95000"/>
                  </a:schemeClr>
                </a:solidFill>
                <a:latin typeface="Bahnschrift SemiCondensed" panose="020B0502040204020203"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bg1">
                    <a:lumMod val="95000"/>
                  </a:schemeClr>
                </a:solidFill>
                <a:latin typeface="Bahnschrift SemiCondensed" panose="020B0502040204020203"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bg1">
                  <a:lumMod val="95000"/>
                </a:schemeClr>
              </a:solidFill>
              <a:latin typeface="Bahnschrift SemiCondensed" panose="020B0502040204020203" pitchFamily="34" charset="0"/>
              <a:ea typeface="SimSun" panose="02010600030101010101" pitchFamily="2" charset="-122"/>
            </a:endParaRPr>
          </a:p>
        </p:txBody>
      </p:sp>
      <p:sp>
        <p:nvSpPr>
          <p:cNvPr id="22" name="Rectangle 21">
            <a:extLst>
              <a:ext uri="{FF2B5EF4-FFF2-40B4-BE49-F238E27FC236}">
                <a16:creationId xmlns:a16="http://schemas.microsoft.com/office/drawing/2014/main" id="{EB5DCCAD-39BF-D148-5523-2CAEB25AF759}"/>
              </a:ext>
            </a:extLst>
          </p:cNvPr>
          <p:cNvSpPr/>
          <p:nvPr/>
        </p:nvSpPr>
        <p:spPr bwMode="auto">
          <a:xfrm>
            <a:off x="2286000" y="533400"/>
            <a:ext cx="12039600" cy="14859000"/>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23" name="TextBox 22">
            <a:extLst>
              <a:ext uri="{FF2B5EF4-FFF2-40B4-BE49-F238E27FC236}">
                <a16:creationId xmlns:a16="http://schemas.microsoft.com/office/drawing/2014/main" id="{31A9B03F-2C91-52ED-3F61-2E45BA89F49C}"/>
              </a:ext>
            </a:extLst>
          </p:cNvPr>
          <p:cNvSpPr txBox="1"/>
          <p:nvPr/>
        </p:nvSpPr>
        <p:spPr>
          <a:xfrm>
            <a:off x="378967" y="3863027"/>
            <a:ext cx="411683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INTRODUCTION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4" name="TextBox 33">
            <a:extLst>
              <a:ext uri="{FF2B5EF4-FFF2-40B4-BE49-F238E27FC236}">
                <a16:creationId xmlns:a16="http://schemas.microsoft.com/office/drawing/2014/main" id="{8F9C8F78-CAF7-83F7-F7FE-2902EE847685}"/>
              </a:ext>
            </a:extLst>
          </p:cNvPr>
          <p:cNvSpPr txBox="1"/>
          <p:nvPr/>
        </p:nvSpPr>
        <p:spPr>
          <a:xfrm>
            <a:off x="16764000" y="527127"/>
            <a:ext cx="6306535"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RESEARCH QUESTIONS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5" name="Text Box 304">
            <a:extLst>
              <a:ext uri="{FF2B5EF4-FFF2-40B4-BE49-F238E27FC236}">
                <a16:creationId xmlns:a16="http://schemas.microsoft.com/office/drawing/2014/main" id="{FB9611EE-4D40-ED04-D071-98A838E36D66}"/>
              </a:ext>
            </a:extLst>
          </p:cNvPr>
          <p:cNvSpPr txBox="1">
            <a:spLocks noChangeArrowheads="1"/>
          </p:cNvSpPr>
          <p:nvPr/>
        </p:nvSpPr>
        <p:spPr bwMode="auto">
          <a:xfrm>
            <a:off x="15218595" y="1823912"/>
            <a:ext cx="12628563" cy="5001559"/>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Has the property prices increased over the years?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Which county has the highest prices for properties?</a:t>
            </a:r>
            <a:endParaRPr lang="en-IE" dirty="0">
              <a:solidFill>
                <a:schemeClr val="bg1">
                  <a:lumMod val="95000"/>
                </a:schemeClr>
              </a:solidFill>
              <a:latin typeface="Bahnschrift SemiCondensed" panose="020B0502040204020203" pitchFamily="34" charset="0"/>
              <a:cs typeface="Calibri" panose="020F0502020204030204" pitchFamily="34" charset="0"/>
            </a:endParaRP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Does the property price depend on which county the house is in? Is there any relationship between the counties and the prices?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Is there any relationship between the size of the properties, type of properties (like new or second hand) and the property prices?</a:t>
            </a:r>
            <a:endParaRPr lang="en-US" altLang="en-US" dirty="0">
              <a:solidFill>
                <a:schemeClr val="bg1">
                  <a:lumMod val="95000"/>
                </a:schemeClr>
              </a:solidFill>
              <a:latin typeface="Bahnschrift SemiCondensed" panose="020B0502040204020203" pitchFamily="34" charset="0"/>
              <a:cs typeface="Calibri" panose="020F0502020204030204" pitchFamily="34" charset="0"/>
            </a:endParaRPr>
          </a:p>
        </p:txBody>
      </p:sp>
      <p:sp>
        <p:nvSpPr>
          <p:cNvPr id="36" name="Text Box 304">
            <a:extLst>
              <a:ext uri="{FF2B5EF4-FFF2-40B4-BE49-F238E27FC236}">
                <a16:creationId xmlns:a16="http://schemas.microsoft.com/office/drawing/2014/main" id="{F0EA1B34-36B3-4DA6-C4DC-6FA2952EF271}"/>
              </a:ext>
            </a:extLst>
          </p:cNvPr>
          <p:cNvSpPr txBox="1">
            <a:spLocks noChangeArrowheads="1"/>
          </p:cNvSpPr>
          <p:nvPr/>
        </p:nvSpPr>
        <p:spPr bwMode="auto">
          <a:xfrm>
            <a:off x="15727118" y="7308780"/>
            <a:ext cx="24378417" cy="1308240"/>
          </a:xfrm>
          <a:prstGeom prst="rect">
            <a:avLst/>
          </a:prstGeom>
          <a:noFill/>
          <a:ln>
            <a:noFill/>
          </a:ln>
          <a:effectLst/>
        </p:spPr>
        <p:txBody>
          <a:bodyPr wrap="square" lIns="385763" tIns="38194" rIns="192881" bIns="38194">
            <a:spAutoFit/>
          </a:bodyPr>
          <a:lstStyle>
            <a:defPPr>
              <a:defRPr lang="en-US"/>
            </a:defPPr>
            <a:lvl1pPr marL="571500" indent="-571500" defTabSz="908050">
              <a:buFont typeface="Arial" panose="020B0604020202020204" pitchFamily="34" charset="0"/>
              <a:buChar char="•"/>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pPr marL="0" indent="0">
              <a:buNone/>
            </a:pPr>
            <a:r>
              <a:rPr lang="en-US" altLang="en-US" dirty="0"/>
              <a:t>The entire project is based on CRISP-DM methodology. Statistical analyses such as ANOVA and MLR and various plots using seaborn and matplotlib were generated for the initial analysis of the property prices. </a:t>
            </a:r>
          </a:p>
        </p:txBody>
      </p:sp>
      <p:sp>
        <p:nvSpPr>
          <p:cNvPr id="38" name="Rectangle 37">
            <a:extLst>
              <a:ext uri="{FF2B5EF4-FFF2-40B4-BE49-F238E27FC236}">
                <a16:creationId xmlns:a16="http://schemas.microsoft.com/office/drawing/2014/main" id="{94B3B12C-7FB4-121F-76A8-2045D797E742}"/>
              </a:ext>
            </a:extLst>
          </p:cNvPr>
          <p:cNvSpPr/>
          <p:nvPr/>
        </p:nvSpPr>
        <p:spPr bwMode="auto">
          <a:xfrm>
            <a:off x="15513076" y="7198926"/>
            <a:ext cx="25482524" cy="8193474"/>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37" name="TextBox 36">
            <a:extLst>
              <a:ext uri="{FF2B5EF4-FFF2-40B4-BE49-F238E27FC236}">
                <a16:creationId xmlns:a16="http://schemas.microsoft.com/office/drawing/2014/main" id="{B92BD03E-C448-BF28-BDE0-46AA274A9C5E}"/>
              </a:ext>
            </a:extLst>
          </p:cNvPr>
          <p:cNvSpPr txBox="1"/>
          <p:nvPr/>
        </p:nvSpPr>
        <p:spPr>
          <a:xfrm>
            <a:off x="36957000" y="8753342"/>
            <a:ext cx="666881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METHODS AND RESULTS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3" name="Text Box 401">
            <a:extLst>
              <a:ext uri="{FF2B5EF4-FFF2-40B4-BE49-F238E27FC236}">
                <a16:creationId xmlns:a16="http://schemas.microsoft.com/office/drawing/2014/main" id="{9B61C797-AF15-F7DE-7F5A-5B3652C9E8E6}"/>
              </a:ext>
            </a:extLst>
          </p:cNvPr>
          <p:cNvSpPr txBox="1">
            <a:spLocks noChangeArrowheads="1"/>
          </p:cNvSpPr>
          <p:nvPr/>
        </p:nvSpPr>
        <p:spPr bwMode="auto">
          <a:xfrm>
            <a:off x="4736328" y="16305065"/>
            <a:ext cx="16828272" cy="5001559"/>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dirty="0"/>
              <a:t>The results from the ANOVA and MLR implies that the attributes ‘year’, ‘province’, ‘</a:t>
            </a:r>
            <a:r>
              <a:rPr lang="en-US" dirty="0" err="1"/>
              <a:t>property_description</a:t>
            </a:r>
            <a:r>
              <a:rPr lang="en-US" dirty="0"/>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dirty="0"/>
          </a:p>
        </p:txBody>
      </p:sp>
      <p:sp>
        <p:nvSpPr>
          <p:cNvPr id="44" name="TextBox 43">
            <a:extLst>
              <a:ext uri="{FF2B5EF4-FFF2-40B4-BE49-F238E27FC236}">
                <a16:creationId xmlns:a16="http://schemas.microsoft.com/office/drawing/2014/main" id="{8058ADE4-B490-2614-427F-21D4994318D3}"/>
              </a:ext>
            </a:extLst>
          </p:cNvPr>
          <p:cNvSpPr txBox="1"/>
          <p:nvPr/>
        </p:nvSpPr>
        <p:spPr>
          <a:xfrm>
            <a:off x="972019" y="18651955"/>
            <a:ext cx="3674404"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CONCLUSION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5" name="Text Box 126">
            <a:extLst>
              <a:ext uri="{FF2B5EF4-FFF2-40B4-BE49-F238E27FC236}">
                <a16:creationId xmlns:a16="http://schemas.microsoft.com/office/drawing/2014/main" id="{A269B0E6-9B49-32CD-A8E6-6D951A5D534D}"/>
              </a:ext>
            </a:extLst>
          </p:cNvPr>
          <p:cNvSpPr txBox="1">
            <a:spLocks noChangeArrowheads="1"/>
          </p:cNvSpPr>
          <p:nvPr/>
        </p:nvSpPr>
        <p:spPr bwMode="auto">
          <a:xfrm>
            <a:off x="2127659" y="14630400"/>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1. Property Price  Vs Year. </a:t>
            </a:r>
          </a:p>
        </p:txBody>
      </p:sp>
      <p:sp>
        <p:nvSpPr>
          <p:cNvPr id="46" name="Text Box 126">
            <a:extLst>
              <a:ext uri="{FF2B5EF4-FFF2-40B4-BE49-F238E27FC236}">
                <a16:creationId xmlns:a16="http://schemas.microsoft.com/office/drawing/2014/main" id="{3311F022-16DD-C10C-44D4-4A435456DBB3}"/>
              </a:ext>
            </a:extLst>
          </p:cNvPr>
          <p:cNvSpPr txBox="1">
            <a:spLocks noChangeArrowheads="1"/>
          </p:cNvSpPr>
          <p:nvPr/>
        </p:nvSpPr>
        <p:spPr bwMode="auto">
          <a:xfrm>
            <a:off x="14705426" y="14472361"/>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2. Provinces Vs Count</a:t>
            </a:r>
          </a:p>
        </p:txBody>
      </p:sp>
      <p:sp>
        <p:nvSpPr>
          <p:cNvPr id="47" name="Text Box 126">
            <a:extLst>
              <a:ext uri="{FF2B5EF4-FFF2-40B4-BE49-F238E27FC236}">
                <a16:creationId xmlns:a16="http://schemas.microsoft.com/office/drawing/2014/main" id="{B12C10F3-74A3-8258-C48D-D1B872F20EC1}"/>
              </a:ext>
            </a:extLst>
          </p:cNvPr>
          <p:cNvSpPr txBox="1">
            <a:spLocks noChangeArrowheads="1"/>
          </p:cNvSpPr>
          <p:nvPr/>
        </p:nvSpPr>
        <p:spPr bwMode="auto">
          <a:xfrm>
            <a:off x="25831213" y="14521642"/>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3. Property Type Vs Count</a:t>
            </a:r>
          </a:p>
        </p:txBody>
      </p:sp>
      <p:pic>
        <p:nvPicPr>
          <p:cNvPr id="51" name="Picture 50">
            <a:extLst>
              <a:ext uri="{FF2B5EF4-FFF2-40B4-BE49-F238E27FC236}">
                <a16:creationId xmlns:a16="http://schemas.microsoft.com/office/drawing/2014/main" id="{6FEA04A3-CD5F-2FDF-1A60-165E02C1E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8143" y="8530117"/>
            <a:ext cx="10171161" cy="6013381"/>
          </a:xfrm>
          <a:prstGeom prst="rect">
            <a:avLst/>
          </a:prstGeom>
        </p:spPr>
      </p:pic>
      <p:pic>
        <p:nvPicPr>
          <p:cNvPr id="53" name="Picture 52">
            <a:extLst>
              <a:ext uri="{FF2B5EF4-FFF2-40B4-BE49-F238E27FC236}">
                <a16:creationId xmlns:a16="http://schemas.microsoft.com/office/drawing/2014/main" id="{1204BF5C-3D2A-ACCA-A611-5508FAFE9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4064" y="8641971"/>
            <a:ext cx="9307548" cy="5901527"/>
          </a:xfrm>
          <a:prstGeom prst="rect">
            <a:avLst/>
          </a:prstGeom>
        </p:spPr>
      </p:pic>
      <p:pic>
        <p:nvPicPr>
          <p:cNvPr id="55" name="Picture 54">
            <a:extLst>
              <a:ext uri="{FF2B5EF4-FFF2-40B4-BE49-F238E27FC236}">
                <a16:creationId xmlns:a16="http://schemas.microsoft.com/office/drawing/2014/main" id="{D10A3299-F666-AE7D-8E8E-802D8425D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99" y="7908304"/>
            <a:ext cx="11495498" cy="6848220"/>
          </a:xfrm>
          <a:prstGeom prst="rect">
            <a:avLst/>
          </a:prstGeom>
        </p:spPr>
      </p:pic>
      <p:pic>
        <p:nvPicPr>
          <p:cNvPr id="59" name="Picture 58">
            <a:extLst>
              <a:ext uri="{FF2B5EF4-FFF2-40B4-BE49-F238E27FC236}">
                <a16:creationId xmlns:a16="http://schemas.microsoft.com/office/drawing/2014/main" id="{EC8A54B7-6BCD-11B8-ADCF-6CB878C9E5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2876" y="15973469"/>
            <a:ext cx="11825958" cy="7824374"/>
          </a:xfrm>
          <a:prstGeom prst="rect">
            <a:avLst/>
          </a:prstGeom>
        </p:spPr>
      </p:pic>
      <p:sp>
        <p:nvSpPr>
          <p:cNvPr id="60" name="Text Box 126">
            <a:extLst>
              <a:ext uri="{FF2B5EF4-FFF2-40B4-BE49-F238E27FC236}">
                <a16:creationId xmlns:a16="http://schemas.microsoft.com/office/drawing/2014/main" id="{204565E6-0359-7787-973C-7BFB1FE2C510}"/>
              </a:ext>
            </a:extLst>
          </p:cNvPr>
          <p:cNvSpPr txBox="1">
            <a:spLocks noChangeArrowheads="1"/>
          </p:cNvSpPr>
          <p:nvPr/>
        </p:nvSpPr>
        <p:spPr bwMode="auto">
          <a:xfrm>
            <a:off x="21532876" y="23590156"/>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4. Post Code Vs Median of House Prices</a:t>
            </a:r>
          </a:p>
        </p:txBody>
      </p:sp>
      <p:sp>
        <p:nvSpPr>
          <p:cNvPr id="61" name="Text Box 95">
            <a:extLst>
              <a:ext uri="{FF2B5EF4-FFF2-40B4-BE49-F238E27FC236}">
                <a16:creationId xmlns:a16="http://schemas.microsoft.com/office/drawing/2014/main" id="{68BE2DC6-BEFF-43D7-D162-2F036ED74593}"/>
              </a:ext>
            </a:extLst>
          </p:cNvPr>
          <p:cNvSpPr txBox="1">
            <a:spLocks noChangeArrowheads="1"/>
          </p:cNvSpPr>
          <p:nvPr/>
        </p:nvSpPr>
        <p:spPr bwMode="auto">
          <a:xfrm>
            <a:off x="972019" y="22297838"/>
            <a:ext cx="15238347" cy="1308240"/>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IN" altLang="en-US" dirty="0"/>
              <a:t>The Data used for this research was taken from the </a:t>
            </a:r>
            <a:r>
              <a:rPr lang="en-US" altLang="en-US" dirty="0"/>
              <a:t>Residential Property Price Register page of PSRA website, </a:t>
            </a:r>
            <a:r>
              <a:rPr lang="en-US" altLang="en-US" dirty="0">
                <a:hlinkClick r:id="rId7">
                  <a:extLst>
                    <a:ext uri="{A12FA001-AC4F-418D-AE19-62706E023703}">
                      <ahyp:hlinkClr xmlns:ahyp="http://schemas.microsoft.com/office/drawing/2018/hyperlinkcolor" val="tx"/>
                    </a:ext>
                  </a:extLst>
                </a:hlinkClick>
              </a:rPr>
              <a:t>https://propertypriceregister.ie</a:t>
            </a:r>
            <a:r>
              <a:rPr lang="en-US" altLang="en-US" dirty="0"/>
              <a:t>. </a:t>
            </a:r>
          </a:p>
        </p:txBody>
      </p:sp>
      <p:sp>
        <p:nvSpPr>
          <p:cNvPr id="62" name="TextBox 61">
            <a:extLst>
              <a:ext uri="{FF2B5EF4-FFF2-40B4-BE49-F238E27FC236}">
                <a16:creationId xmlns:a16="http://schemas.microsoft.com/office/drawing/2014/main" id="{4DEF7CF8-F18D-9D29-638F-03CD47B75454}"/>
              </a:ext>
            </a:extLst>
          </p:cNvPr>
          <p:cNvSpPr txBox="1"/>
          <p:nvPr/>
        </p:nvSpPr>
        <p:spPr>
          <a:xfrm>
            <a:off x="11678364" y="21622958"/>
            <a:ext cx="3922869" cy="646331"/>
          </a:xfrm>
          <a:prstGeom prst="rect">
            <a:avLst/>
          </a:prstGeom>
          <a:solidFill>
            <a:srgbClr val="E7C019"/>
          </a:solidFill>
        </p:spPr>
        <p:txBody>
          <a:bodyPr wrap="none" rtlCol="0">
            <a:spAutoFit/>
          </a:bodyPr>
          <a:lstStyle/>
          <a:p>
            <a:r>
              <a:rPr lang="en-IN" sz="3600" dirty="0">
                <a:solidFill>
                  <a:schemeClr val="tx1"/>
                </a:solidFill>
                <a:latin typeface="Bahnschrift SemiBold SemiConden" panose="020B0502040204020203" pitchFamily="34" charset="0"/>
                <a:cs typeface="Calibri" panose="020F0502020204030204" pitchFamily="34" charset="0"/>
              </a:rPr>
              <a:t>ACKNOWLEDGEMENT</a:t>
            </a:r>
            <a:endParaRPr lang="en-IE" sz="3600" dirty="0">
              <a:solidFill>
                <a:schemeClr val="tx1"/>
              </a:solidFill>
              <a:latin typeface="Bahnschrift SemiBold SemiConden" panose="020B0502040204020203" pitchFamily="34" charset="0"/>
              <a:cs typeface="Calibri" panose="020F0502020204030204" pitchFamily="34" charset="0"/>
            </a:endParaRPr>
          </a:p>
        </p:txBody>
      </p:sp>
      <p:sp>
        <p:nvSpPr>
          <p:cNvPr id="63" name="Text Box 238">
            <a:extLst>
              <a:ext uri="{FF2B5EF4-FFF2-40B4-BE49-F238E27FC236}">
                <a16:creationId xmlns:a16="http://schemas.microsoft.com/office/drawing/2014/main" id="{62D786DC-DD45-8A86-DD3B-AC8CC3A34E97}"/>
              </a:ext>
            </a:extLst>
          </p:cNvPr>
          <p:cNvSpPr txBox="1">
            <a:spLocks noChangeArrowheads="1"/>
          </p:cNvSpPr>
          <p:nvPr/>
        </p:nvSpPr>
        <p:spPr bwMode="auto">
          <a:xfrm>
            <a:off x="34783987" y="17195465"/>
            <a:ext cx="8135194" cy="4386006"/>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sz="2800" dirty="0"/>
              <a:t>Phan, T.D. (2019). Housing price prediction using machine learning algorithms: the case of Melbourne city, Australia. Proceedings - International Conference on Machine Learning and Data Engineering.</a:t>
            </a:r>
          </a:p>
          <a:p>
            <a:r>
              <a:rPr lang="en-US" sz="2800" dirty="0" err="1"/>
              <a:t>Thamarai</a:t>
            </a:r>
            <a:r>
              <a:rPr lang="en-US" sz="2800" dirty="0"/>
              <a:t>, M. and </a:t>
            </a:r>
            <a:r>
              <a:rPr lang="en-US" sz="2800" dirty="0" err="1"/>
              <a:t>Malarvizhi</a:t>
            </a:r>
            <a:r>
              <a:rPr lang="en-US" sz="2800" dirty="0"/>
              <a:t>, S.P. (2020). Information Engineering and Electronic Business. Information Engineering and Electronic Business. </a:t>
            </a:r>
          </a:p>
          <a:p>
            <a:r>
              <a:rPr lang="en-US" sz="2800" dirty="0"/>
              <a:t>Jeffrey W. </a:t>
            </a:r>
            <a:r>
              <a:rPr lang="en-US" sz="2800" dirty="0" err="1"/>
              <a:t>Kaeli</a:t>
            </a:r>
            <a:r>
              <a:rPr lang="en-US" sz="2800" dirty="0"/>
              <a:t>, </a:t>
            </a:r>
            <a:r>
              <a:rPr lang="en-US" sz="2800" dirty="0" err="1"/>
              <a:t>Hanumant</a:t>
            </a:r>
            <a:r>
              <a:rPr lang="en-US" sz="2800" dirty="0"/>
              <a:t> Singh, and Roy Armstrong, "Morphological Image Recognition of Deep-Water Reef Corals" (Blacksburg, VA: Virginia Tech, October 2005).</a:t>
            </a:r>
            <a:endParaRPr lang="en-US" altLang="en-US" sz="2800" dirty="0"/>
          </a:p>
        </p:txBody>
      </p:sp>
      <p:sp>
        <p:nvSpPr>
          <p:cNvPr id="65" name="Rectangle 64">
            <a:extLst>
              <a:ext uri="{FF2B5EF4-FFF2-40B4-BE49-F238E27FC236}">
                <a16:creationId xmlns:a16="http://schemas.microsoft.com/office/drawing/2014/main" id="{739A1438-E0F8-6B9B-25E8-32CACB0594DE}"/>
              </a:ext>
            </a:extLst>
          </p:cNvPr>
          <p:cNvSpPr/>
          <p:nvPr/>
        </p:nvSpPr>
        <p:spPr bwMode="auto">
          <a:xfrm>
            <a:off x="34366199" y="16726647"/>
            <a:ext cx="8802413" cy="5571191"/>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64" name="TextBox 63">
            <a:extLst>
              <a:ext uri="{FF2B5EF4-FFF2-40B4-BE49-F238E27FC236}">
                <a16:creationId xmlns:a16="http://schemas.microsoft.com/office/drawing/2014/main" id="{0654CED7-15A1-D58C-0993-D83CC4B4049E}"/>
              </a:ext>
            </a:extLst>
          </p:cNvPr>
          <p:cNvSpPr txBox="1"/>
          <p:nvPr/>
        </p:nvSpPr>
        <p:spPr>
          <a:xfrm>
            <a:off x="32732167" y="17561901"/>
            <a:ext cx="2292615" cy="584775"/>
          </a:xfrm>
          <a:prstGeom prst="rect">
            <a:avLst/>
          </a:prstGeom>
          <a:solidFill>
            <a:srgbClr val="E7C019"/>
          </a:solidFill>
        </p:spPr>
        <p:txBody>
          <a:bodyPr wrap="none" rtlCol="0">
            <a:spAutoFit/>
          </a:bodyPr>
          <a:lstStyle/>
          <a:p>
            <a:r>
              <a:rPr lang="en-IN" sz="3200" dirty="0">
                <a:solidFill>
                  <a:schemeClr val="tx1"/>
                </a:solidFill>
                <a:latin typeface="Bahnschrift SemiBold SemiConden" panose="020B0502040204020203" pitchFamily="34" charset="0"/>
                <a:cs typeface="Calibri" panose="020F0502020204030204" pitchFamily="34" charset="0"/>
              </a:rPr>
              <a:t>REFERENCES</a:t>
            </a:r>
            <a:endParaRPr lang="en-IE" sz="3200" dirty="0">
              <a:solidFill>
                <a:schemeClr val="tx1"/>
              </a:solidFill>
              <a:latin typeface="Bahnschrift SemiBold SemiConden" panose="020B0502040204020203" pitchFamily="34" charset="0"/>
              <a:cs typeface="Calibri" panose="020F0502020204030204" pitchFamily="34" charset="0"/>
            </a:endParaRPr>
          </a:p>
        </p:txBody>
      </p:sp>
      <p:pic>
        <p:nvPicPr>
          <p:cNvPr id="72" name="Picture 71">
            <a:extLst>
              <a:ext uri="{FF2B5EF4-FFF2-40B4-BE49-F238E27FC236}">
                <a16:creationId xmlns:a16="http://schemas.microsoft.com/office/drawing/2014/main" id="{C490D249-2276-8705-F9D6-32C51E6BEF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69422" y="3784327"/>
            <a:ext cx="3124206" cy="1609347"/>
          </a:xfrm>
          <a:prstGeom prst="rect">
            <a:avLst/>
          </a:prstGeom>
        </p:spPr>
      </p:pic>
    </p:spTree>
    <p:extLst>
      <p:ext uri="{BB962C8B-B14F-4D97-AF65-F5344CB8AC3E}">
        <p14:creationId xmlns:p14="http://schemas.microsoft.com/office/powerpoint/2010/main" val="351702684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6629</TotalTime>
  <Words>2996</Words>
  <Application>Microsoft Office PowerPoint</Application>
  <PresentationFormat>Custom</PresentationFormat>
  <Paragraphs>153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SemiBold</vt:lpstr>
      <vt:lpstr>Bahnschrift SemiBold SemiConden</vt:lpstr>
      <vt:lpstr>Bahnschrift SemiCondensed</vt:lpstr>
      <vt:lpstr>Calibri</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Nelson George</cp:lastModifiedBy>
  <cp:revision>145</cp:revision>
  <cp:lastPrinted>2003-04-18T14:25:05Z</cp:lastPrinted>
  <dcterms:created xsi:type="dcterms:W3CDTF">2003-04-11T15:30:44Z</dcterms:created>
  <dcterms:modified xsi:type="dcterms:W3CDTF">2022-06-15T00:09:36Z</dcterms:modified>
</cp:coreProperties>
</file>