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287" r:id="rId8"/>
    <p:sldId id="288" r:id="rId9"/>
    <p:sldId id="289" r:id="rId10"/>
    <p:sldId id="290" r:id="rId11"/>
    <p:sldId id="291" r:id="rId12"/>
    <p:sldId id="292" r:id="rId13"/>
    <p:sldId id="278" r:id="rId14"/>
    <p:sldId id="279" r:id="rId15"/>
    <p:sldId id="286" r:id="rId16"/>
    <p:sldId id="280" r:id="rId17"/>
    <p:sldId id="281" r:id="rId18"/>
    <p:sldId id="282" r:id="rId19"/>
    <p:sldId id="266" r:id="rId20"/>
    <p:sldId id="283" r:id="rId21"/>
    <p:sldId id="284" r:id="rId22"/>
    <p:sldId id="285" r:id="rId23"/>
    <p:sldId id="27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48" d="100"/>
          <a:sy n="48" d="100"/>
        </p:scale>
        <p:origin x="67" y="634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AB8D4-1B5A-ADC6-BFFE-2755BC7B1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9438C-6FFC-A8E2-ACD0-C14A05850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E448C5-C48F-D701-7E7F-F75807DAF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C653F-5B0F-950F-0237-361576519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3529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6832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469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BD025-6ED0-EAA5-7F35-7AE1ADF2F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2D319F-3FE4-6F09-251C-F173D3A12E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99F005-DD6E-4E57-445A-96D06121A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B7092C-000F-36E8-C244-6E5F92CCB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12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4F00-D4DB-762D-7A6D-7BD934556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ABC8EF-579F-86C2-389E-5D3491F07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143CDB-8947-D463-1191-8BB271EE1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D3CEE-E287-134E-C003-1A543A2B7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1838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480C8-59B1-7087-312D-B3EE68C9F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B9BF1-88A5-4C1B-C8A2-B7A5580B0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69019-1E7D-BC68-8F93-865DDB962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68E8C-0526-B2E7-19BC-F4AEB8C9CF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1373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4CD0A-319E-5936-252E-9F600759E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63E5F2-4D3D-771C-008E-E5D9F74FFE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334BAA-4839-2B75-8592-E87407EE85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7AA09-1012-2C63-3A77-3A8096EEA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428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EBCA2-7FA0-5A24-BA9D-CFCF5FBA6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30C44B-0118-DB32-0712-1B7DE5492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31DD5B-1B25-49E7-BFD1-99B6CA23A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46FD8-E943-AF39-764E-A8301D76A4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534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91030-2AB3-EA03-B9B2-311EF8BA8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15D2E0-161C-CD44-480C-12F07D46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B3EFD6-3A24-0018-D3A1-F69297BA8B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C33B8-A66D-F2B0-4DA9-D0FE2BB1E0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47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Basic Presentation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en-US" dirty="0"/>
              <a:t>The 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680"/>
            <a:ext cx="4179570" cy="3376691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6" name="Picture Placeholder 15" descr="A person stretching in a gym">
            <a:extLst>
              <a:ext uri="{FF2B5EF4-FFF2-40B4-BE49-F238E27FC236}">
                <a16:creationId xmlns:a16="http://schemas.microsoft.com/office/drawing/2014/main" id="{448EF356-1822-E2AE-2794-322870D4C22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44" r="44"/>
          <a:stretch/>
        </p:blipFill>
        <p:spPr>
          <a:xfrm>
            <a:off x="0" y="-5080"/>
            <a:ext cx="6576291" cy="6872605"/>
          </a:xfr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7BB64-A4B9-DB23-4961-CED3CD8F8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4C77-755F-F174-134A-68F2152D5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1AFE7-9B09-BE34-3D6B-6A5A530F5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3A44362-891A-818B-1F82-5B6AF8BF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300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179570" cy="3457971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54B61B9-26F6-B304-92CD-03053DAAF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33700" y="2797255"/>
            <a:ext cx="3924300" cy="464499"/>
          </a:xfrm>
        </p:spPr>
        <p:txBody>
          <a:bodyPr/>
          <a:lstStyle/>
          <a:p>
            <a:r>
              <a:rPr lang="en-US" dirty="0"/>
              <a:t>Voice modulation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EDBE6233-75E9-40D1-968F-58CA9AD0FF5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33700" y="3251596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B9F9E8B-42CD-AC26-AFC9-F1F6669569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10173" y="2797255"/>
            <a:ext cx="3943627" cy="464499"/>
          </a:xfrm>
        </p:spPr>
        <p:txBody>
          <a:bodyPr/>
          <a:lstStyle/>
          <a:p>
            <a:r>
              <a:rPr lang="en-US" dirty="0"/>
              <a:t>Body language</a:t>
            </a:r>
          </a:p>
        </p:txBody>
      </p:sp>
      <p:sp>
        <p:nvSpPr>
          <p:cNvPr id="50" name="Content Placeholder 49">
            <a:extLst>
              <a:ext uri="{FF2B5EF4-FFF2-40B4-BE49-F238E27FC236}">
                <a16:creationId xmlns:a16="http://schemas.microsoft.com/office/drawing/2014/main" id="{8F6B2AE9-DDE4-FD99-A235-3B39EEE21481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410173" y="3251595"/>
            <a:ext cx="3943627" cy="3234264"/>
          </a:xfrm>
        </p:spPr>
        <p:txBody>
          <a:bodyPr>
            <a:normAutofit/>
          </a:bodyPr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E5B6E40-3A7D-ACF7-AA38-25977D322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41120" y="2960877"/>
            <a:ext cx="2722880" cy="351284"/>
          </a:xfrm>
        </p:spPr>
        <p:txBody>
          <a:bodyPr/>
          <a:lstStyle/>
          <a:p>
            <a:r>
              <a:rPr lang="en-US" dirty="0"/>
              <a:t>Preparing for questions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E71298F0-74F1-FECA-0F02-495F9A2EBA7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1341120" y="3392035"/>
            <a:ext cx="2722880" cy="2907164"/>
          </a:xfrm>
        </p:spPr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536BD54-EFA1-25A2-9F04-4F22C36E2A5D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754881" y="2960877"/>
            <a:ext cx="5516880" cy="351284"/>
          </a:xfrm>
        </p:spPr>
        <p:txBody>
          <a:bodyPr/>
          <a:lstStyle/>
          <a:p>
            <a:r>
              <a:rPr lang="en-US" dirty="0"/>
              <a:t>Maintaining composure</a:t>
            </a:r>
          </a:p>
          <a:p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112969F-EB84-49D5-7100-1FB28870FB3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4754881" y="3324859"/>
            <a:ext cx="5506720" cy="3031489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4" y="1671639"/>
            <a:ext cx="5884027" cy="120491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pic>
        <p:nvPicPr>
          <p:cNvPr id="47" name="Picture Placeholder 46" descr="A person smiling with a shadow on the wall">
            <a:extLst>
              <a:ext uri="{FF2B5EF4-FFF2-40B4-BE49-F238E27FC236}">
                <a16:creationId xmlns:a16="http://schemas.microsoft.com/office/drawing/2014/main" id="{F55BC7A4-EE4B-7EFC-C325-408D66C3CB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112" r="112"/>
          <a:stretch/>
        </p:blipFill>
        <p:spPr>
          <a:xfrm>
            <a:off x="-28230" y="-9144"/>
            <a:ext cx="5481955" cy="687628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453725" y="3660774"/>
            <a:ext cx="5907176" cy="2536826"/>
          </a:xfrm>
        </p:spPr>
        <p:txBody>
          <a:bodyPr>
            <a:no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0" y="876300"/>
            <a:ext cx="5246255" cy="17098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1055C-5E33-5D21-2A6E-21827FA88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/>
          <a:p>
            <a:r>
              <a:rPr lang="en-US" dirty="0"/>
              <a:t>Dynamic </a:t>
            </a:r>
            <a:br>
              <a:rPr lang="en-US" dirty="0"/>
            </a:br>
            <a:r>
              <a:rPr lang="en-US" dirty="0"/>
              <a:t>delivery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87B122-1579-FDB8-443B-F05E622163C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838200" y="2813049"/>
            <a:ext cx="3247662" cy="3238499"/>
          </a:xfrm>
        </p:spPr>
        <p:txBody>
          <a:bodyPr>
            <a:normAutofit/>
          </a:bodyPr>
          <a:lstStyle/>
          <a:p>
            <a:r>
              <a:rPr lang="en-US"/>
              <a:t>Learn to infuse energy into your delivery to leave a lasting impression</a:t>
            </a:r>
          </a:p>
          <a:p>
            <a:r>
              <a:rPr lang="en-US"/>
              <a:t>One of the goals of effective communication is to motivate your audience</a:t>
            </a:r>
            <a:endParaRPr lang="en-US" dirty="0"/>
          </a:p>
        </p:txBody>
      </p:sp>
      <p:graphicFrame>
        <p:nvGraphicFramePr>
          <p:cNvPr id="10" name="Table Placeholder 2">
            <a:extLst>
              <a:ext uri="{FF2B5EF4-FFF2-40B4-BE49-F238E27FC236}">
                <a16:creationId xmlns:a16="http://schemas.microsoft.com/office/drawing/2014/main" id="{98ED67AF-B48B-F5F8-E2FD-1C98C42C4D54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774504910"/>
              </p:ext>
            </p:extLst>
          </p:nvPr>
        </p:nvGraphicFramePr>
        <p:xfrm>
          <a:off x="4216400" y="895350"/>
          <a:ext cx="7137404" cy="511588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784351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784351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810285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76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8395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1993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E1CF79-4FDC-8CAF-CC16-E309A2C49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r>
              <a:rPr lang="en-US" dirty="0"/>
              <a:t>Practice makes perfect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33D8731E-4977-402E-8BFD-895B4D054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199" y="3154166"/>
            <a:ext cx="5733773" cy="3032733"/>
          </a:xfrm>
        </p:spPr>
        <p:txBody>
          <a:bodyPr>
            <a:no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endParaRPr lang="en-US" dirty="0"/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AE07A905-8B37-D13F-25D3-1D3BCDB86B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887108" y="2705177"/>
            <a:ext cx="3943627" cy="448989"/>
          </a:xfrm>
        </p:spPr>
        <p:txBody>
          <a:bodyPr/>
          <a:lstStyle/>
          <a:p>
            <a:r>
              <a:rPr lang="en-US" dirty="0"/>
              <a:t>Continue improving</a:t>
            </a:r>
          </a:p>
        </p:txBody>
      </p:sp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E9A764F-6B65-050E-E561-82F77339D16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887107" y="3164867"/>
            <a:ext cx="3943627" cy="3032733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0"/>
            <a:ext cx="10515600" cy="1325563"/>
          </a:xfrm>
        </p:spPr>
        <p:txBody>
          <a:bodyPr anchor="b"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3" name="Table Placeholder 2">
            <a:extLst>
              <a:ext uri="{FF2B5EF4-FFF2-40B4-BE49-F238E27FC236}">
                <a16:creationId xmlns:a16="http://schemas.microsoft.com/office/drawing/2014/main" id="{4A94C7BE-6E60-66F0-EFD4-2F452B0D743A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224246859"/>
              </p:ext>
            </p:extLst>
          </p:nvPr>
        </p:nvGraphicFramePr>
        <p:xfrm>
          <a:off x="838200" y="2111375"/>
          <a:ext cx="10515601" cy="3570968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733347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318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7102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847" y="0"/>
            <a:ext cx="4024563" cy="1325563"/>
          </a:xfrm>
        </p:spPr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847" y="1325563"/>
            <a:ext cx="4682289" cy="4618039"/>
          </a:xfrm>
        </p:spPr>
        <p:txBody>
          <a:bodyPr>
            <a:normAutofit fontScale="77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Dataset Creation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Degrees of Freedom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TTA and Ensembles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Choice and Setup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Process and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Results - 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Slide 9: Future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Conclusion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850181"/>
          </a:xfrm>
        </p:spPr>
        <p:txBody>
          <a:bodyPr>
            <a:no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9050962" cy="34070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Creating object detection model using automated annotations.</a:t>
            </a:r>
          </a:p>
          <a:p>
            <a:pPr marL="0" lvl="1" indent="0">
              <a:buNone/>
            </a:pPr>
            <a:r>
              <a:rPr lang="en-US" b="1" dirty="0"/>
              <a:t>Objective</a:t>
            </a:r>
          </a:p>
          <a:p>
            <a:pPr lvl="1"/>
            <a:r>
              <a:rPr lang="en-US" dirty="0"/>
              <a:t> Using Florence-2 &amp; Flickr to create dataset for person and pet detection, then train YOLOv8n.</a:t>
            </a:r>
          </a:p>
          <a:p>
            <a:pPr marL="0" lvl="1" indent="0">
              <a:buNone/>
            </a:pPr>
            <a:r>
              <a:rPr lang="en-US" b="1" dirty="0"/>
              <a:t>Dataset</a:t>
            </a:r>
            <a:endParaRPr lang="en-US" dirty="0"/>
          </a:p>
          <a:p>
            <a:pPr lvl="1"/>
            <a:r>
              <a:rPr lang="en-US" dirty="0"/>
              <a:t>964 train, 200 validate images and 4331 annotations.</a:t>
            </a:r>
          </a:p>
          <a:p>
            <a:pPr marL="0" lvl="1" indent="0">
              <a:buNone/>
            </a:pPr>
            <a:r>
              <a:rPr lang="en-US" b="1" dirty="0"/>
              <a:t>Project Outcome</a:t>
            </a:r>
          </a:p>
          <a:p>
            <a:pPr lvl="1"/>
            <a:r>
              <a:rPr lang="en-US" dirty="0"/>
              <a:t>Trained model</a:t>
            </a:r>
          </a:p>
          <a:p>
            <a:pPr lvl="1"/>
            <a:r>
              <a:rPr lang="en-US" dirty="0"/>
              <a:t>Code for dataset creation, model training, inference file to create boxed jpg`s.</a:t>
            </a:r>
          </a:p>
          <a:p>
            <a:pPr lvl="1"/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3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4A2A7-A4E3-38D9-9151-D575FA4B9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C9839-0482-C07A-3656-45297F196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A9EB1-3858-0C36-5196-D3F604C9F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C5CBA9A-96B7-8653-CF0D-D1C8AE23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77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905E4-0DC2-AFE1-3837-20A8C5083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042F-14C7-04DD-EDB8-57B0928C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8A75A-1BAE-E2D6-47C3-02B1FB93B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3F4566D-149C-A047-F7B2-55E9AD5B8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589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CFEF2-4E64-26AD-2F74-6AB103809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38843-FFB9-BCDA-8FEA-63BB23B5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6E572-D170-656C-20C5-6AD7374F0B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042B3C3-0BB3-3A4F-41E3-F4D991BA5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470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09973-392C-83A8-B23C-362336246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F7D73-6AC6-AA7A-25DA-F334E3B67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110DD-BCED-93E0-E499-DA9DC9E290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F6E4E09-CC7A-8890-2B24-E7065999E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1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19C97-072E-4F64-978A-4993752C8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81DB5-738F-209E-4637-653E00C99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3EC26-7728-8AC0-F727-93293ED72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38F2B21-AC2B-4707-BD56-7B2FEBE5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501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0F004-9B8C-1E2F-CF6B-821BDE012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84A7-68A6-CF18-9923-0691268E1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04ABB-5393-E08C-C473-924C7F4A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/>
          <a:p>
            <a:r>
              <a:rPr lang="en-US" dirty="0"/>
              <a:t>Techniques for connecting </a:t>
            </a:r>
          </a:p>
          <a:p>
            <a:pPr lvl="1"/>
            <a:r>
              <a:rPr lang="en-US" dirty="0"/>
              <a:t>Make eye contact with your audience to create a sense of intimacy and involvement</a:t>
            </a:r>
          </a:p>
          <a:p>
            <a:pPr lvl="1"/>
            <a:r>
              <a:rPr lang="en-US" dirty="0"/>
              <a:t>Weave relatable stories into your presentation using narratives that make your message memorable and impactful</a:t>
            </a:r>
          </a:p>
          <a:p>
            <a:pPr lvl="1"/>
            <a:r>
              <a:rPr lang="en-US" dirty="0"/>
              <a:t>Encourage questions and provide thoughtful responses to enhance audience participation</a:t>
            </a:r>
          </a:p>
          <a:p>
            <a:pPr lvl="1"/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9BB71B2-45EA-61CD-965E-1A41BFB11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88341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{EDA3CFB9-BA8D-47BF-BB2D-740CE3923DE3}tf67328976_win32</Template>
  <TotalTime>654</TotalTime>
  <Words>921</Words>
  <Application>Microsoft Office PowerPoint</Application>
  <PresentationFormat>Widescreen</PresentationFormat>
  <Paragraphs>204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Tenorite</vt:lpstr>
      <vt:lpstr>Custom</vt:lpstr>
      <vt:lpstr>Basic Presentation</vt:lpstr>
      <vt:lpstr>Table of contents</vt:lpstr>
      <vt:lpstr>Project Overview</vt:lpstr>
      <vt:lpstr>Engaging the audience</vt:lpstr>
      <vt:lpstr>Engaging the audience</vt:lpstr>
      <vt:lpstr>Engaging the audience</vt:lpstr>
      <vt:lpstr>Engaging the audience</vt:lpstr>
      <vt:lpstr>Engaging the audience</vt:lpstr>
      <vt:lpstr>Engaging the audience</vt:lpstr>
      <vt:lpstr>The Power of Communication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ginzburg</dc:creator>
  <cp:lastModifiedBy>alex ginzburg</cp:lastModifiedBy>
  <cp:revision>1</cp:revision>
  <dcterms:created xsi:type="dcterms:W3CDTF">2025-06-25T22:32:53Z</dcterms:created>
  <dcterms:modified xsi:type="dcterms:W3CDTF">2025-06-26T09:27:50Z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