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3" r:id="rId8"/>
    <p:sldId id="262" r:id="rId9"/>
    <p:sldId id="261" r:id="rId10"/>
    <p:sldId id="264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A2D24-318D-40F8-8943-D92C72A8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E3ACF7-4CE7-2C34-45CC-7849FEE40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C6F677-FE0A-0BE3-8DBD-AEFCA0DB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09FC3C-7D4D-0035-A69F-6FD9434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EE3DCF-A1F0-026A-E453-5C485456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6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AB5FE-861F-862F-C8E6-B833243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4769A-8D58-68FA-81E0-E45C5FFE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27AF5-8EED-AFC9-6229-62E96A0F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A46803-223C-CA35-5496-EDC3648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FB30FE-8478-443C-B358-B657A2B9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648A25-2F1B-5907-1A1A-745C2D30C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0629EC-059D-DF63-4DD3-26446C95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61C8BA-8E5D-9DF4-BAAB-83D044C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2031DD-F0CF-5225-8832-540DC388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5DAF4F-4FF3-8B61-CF42-030A2193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0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EF98E-9F8A-8CFF-8FE0-C1EEFAB2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85FFF-7DD9-0F23-4FE0-2DBEFE57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7D6496-7DB8-25D2-D9E6-5DDC364A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37E012-BE40-147B-D712-429E3DAA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10895-B16D-029A-7496-F0C8912F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7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FF5F6-5690-A82B-7505-34E2FECF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624C2F-325B-4C60-609B-F2A94673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F86F2-3E86-3944-EE76-D74367D5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B1A81-C242-F9C9-0A8B-A6140A6E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B545F7-538E-C66C-F64E-4BF31AA7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4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390C6-5851-DE7C-ED6D-7E7F1EE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B6DA95-199C-6720-972A-48F32A499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C92112-8859-E992-DA8E-6CF86660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40A726-9D02-4EFD-2397-C2DE0953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CAC590-1C43-3162-F469-965C0FAE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9DF34C-1DAF-EB0D-0B66-52080803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46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EB69F-3714-6D28-C3C0-36AB57B6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EA79B2-395C-657D-E538-50F66784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EDC706-F74E-70AE-91F4-438CE70A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A4F456-BBA2-4337-2CD1-CE6F82868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C1618D-D907-A139-FD6E-98D85974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1393C8-D549-F76F-4EF9-550A395C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0A257-B573-48D1-4DE4-1537EF40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D64B394-0380-538F-81A2-108A38E1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9E45B-B966-A9CD-D965-358BD977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11A421-3BEC-EC54-E63C-AD17C371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33827A-61AA-14AC-494B-8637416B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72007D-BF0A-2D56-7BB8-A7C1D2B8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01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9D53F7-C5B8-4825-5ABB-9233130E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B06511-E025-790D-B811-1147361D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65BC8B-8BB7-47BA-CF4C-52A00707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6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E2CE2-6E87-E0C8-4FB8-8ABA61E3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C4E88-09FA-9582-7CB0-460E821A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730A43-DEA5-46A6-9178-A139CF60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6F9B9C-9063-F8AA-0A1A-DB246609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45AD0-2A43-8F49-0683-2995D77D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B50BFF-889B-5DAE-DDF9-611A5B1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5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F8F7F-5F89-3638-FE15-528275C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3EF0023-3151-1797-B951-1A4B4FD15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494A9F-BEE4-05E6-EC3A-19589CC10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2E7F1C-48F4-B3AF-12CC-DF092354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60E080-270C-F5D2-3433-EC442BFD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10316D-7EDE-4540-482F-79E8B7CB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384F99-8D49-6FE5-00E1-15386034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1E3440-137F-0CDA-05F6-A9E090A1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1B7D10-EF1B-5D2E-3D68-86E6B9D57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93B9-B666-4943-9311-1660FEBB5E4A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463787-8F2C-C31B-D4C2-AB2D0785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A492D8-2D56-B584-F57E-55CD1B40A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C4A0-FC4D-429B-AA30-B0890F305E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5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0ED61E-D69F-013E-6DCE-22A6DE92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of a Video production company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BE7A9E-8E81-2628-091F-300777BBFC5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Tools used: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Matlab (traces fitting)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JMT (model definition and analysis)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Excel (data visualization of the simulation results)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9FD5F0-34A6-9CD7-ECC6-8ED4316D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74" y="2734056"/>
            <a:ext cx="802344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122FEC-1573-0684-4E49-36B8D9C9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(open)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B70070-375F-9351-0C53-F8FDE91CCADE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Arrival Rate = Target Throughput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954BC7C-9F0C-1752-B4DE-1D6EBF3B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4560"/>
            <a:ext cx="11164824" cy="29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628B3-8AE5-9639-A5D6-816FD96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bottleneck(s)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961BA-1BBB-9731-70A0-1F620B2D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What-If analysis to identify what is the bottleneck (highest utilization in the parallel section)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A50916-88A5-3BA8-3AC8-22A7B61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662" y="2958028"/>
            <a:ext cx="5091775" cy="34110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1744A5-CB22-8DDF-0BF9-04614874A515}"/>
              </a:ext>
            </a:extLst>
          </p:cNvPr>
          <p:cNvSpPr txBox="1"/>
          <p:nvPr/>
        </p:nvSpPr>
        <p:spPr>
          <a:xfrm>
            <a:off x="6305550" y="3244334"/>
            <a:ext cx="553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the VFX utilization clearly dominates the other ones, then we can add another VFX by putting `2` into Number of Servers in JMT upon double clicking on the VFX queue (service section)</a:t>
            </a:r>
          </a:p>
        </p:txBody>
      </p:sp>
    </p:spTree>
    <p:extLst>
      <p:ext uri="{BB962C8B-B14F-4D97-AF65-F5344CB8AC3E}">
        <p14:creationId xmlns:p14="http://schemas.microsoft.com/office/powerpoint/2010/main" val="342841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628B3-8AE5-9639-A5D6-816FD96A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bottleneck with an extra VFX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961BA-1BBB-9731-70A0-1F620B2D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a What-If analysis to identify what is the bottleneck (highest utilization in the parallel section)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A50916-88A5-3BA8-3AC8-22A7B61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545" y="2958028"/>
            <a:ext cx="5140009" cy="34110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1744A5-CB22-8DDF-0BF9-04614874A515}"/>
              </a:ext>
            </a:extLst>
          </p:cNvPr>
          <p:cNvSpPr txBox="1"/>
          <p:nvPr/>
        </p:nvSpPr>
        <p:spPr>
          <a:xfrm>
            <a:off x="6305550" y="3244334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the bottleneck is the Video Editing, we add another one</a:t>
            </a:r>
          </a:p>
        </p:txBody>
      </p:sp>
    </p:spTree>
    <p:extLst>
      <p:ext uri="{BB962C8B-B14F-4D97-AF65-F5344CB8AC3E}">
        <p14:creationId xmlns:p14="http://schemas.microsoft.com/office/powerpoint/2010/main" val="34434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628B3-8AE5-9639-A5D6-816FD96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9" y="-66197"/>
            <a:ext cx="11844067" cy="1325563"/>
          </a:xfrm>
        </p:spPr>
        <p:txBody>
          <a:bodyPr/>
          <a:lstStyle/>
          <a:p>
            <a:r>
              <a:rPr lang="en-US" dirty="0"/>
              <a:t>How to find the optimum? (Case w. no extra unit)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961BA-1BBB-9731-70A0-1F620B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34"/>
            <a:ext cx="10515600" cy="4624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What-If analysis to identify what is the maximum throughput possible in this scenario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DA09F-18DB-46C1-9930-C6E7B07B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827" y="2628000"/>
            <a:ext cx="4543091" cy="28023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FCB5EF7-E669-9E31-892D-96AF8D97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97040"/>
            <a:ext cx="4962744" cy="45609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29B4C1-8E62-C2A0-1F8C-881B65EE7C94}"/>
              </a:ext>
            </a:extLst>
          </p:cNvPr>
          <p:cNvSpPr txBox="1"/>
          <p:nvPr/>
        </p:nvSpPr>
        <p:spPr>
          <a:xfrm>
            <a:off x="6305827" y="5590724"/>
            <a:ext cx="526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≈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0.073214 j/day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or 1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episode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every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13.65 days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This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corresponds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to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≈ 4.4 </a:t>
            </a:r>
            <a:r>
              <a:rPr lang="en-US" dirty="0"/>
              <a:t>jobs in the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5D1B4D5-8144-34CB-24B6-43718540345B}"/>
              </a:ext>
            </a:extLst>
          </p:cNvPr>
          <p:cNvSpPr/>
          <p:nvPr/>
        </p:nvSpPr>
        <p:spPr>
          <a:xfrm>
            <a:off x="5236845" y="3343275"/>
            <a:ext cx="93345" cy="933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AFBACB3-BC86-8A56-2B9A-C5A659E6C18B}"/>
              </a:ext>
            </a:extLst>
          </p:cNvPr>
          <p:cNvCxnSpPr>
            <a:cxnSpLocks/>
          </p:cNvCxnSpPr>
          <p:nvPr/>
        </p:nvCxnSpPr>
        <p:spPr>
          <a:xfrm>
            <a:off x="5305090" y="3419140"/>
            <a:ext cx="1055205" cy="22445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5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628B3-8AE5-9639-A5D6-816FD96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9" y="-66197"/>
            <a:ext cx="11844067" cy="1325563"/>
          </a:xfrm>
        </p:spPr>
        <p:txBody>
          <a:bodyPr/>
          <a:lstStyle/>
          <a:p>
            <a:r>
              <a:rPr lang="en-US" dirty="0"/>
              <a:t>How to find the optimum? (Case w. 1 extra VFX)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961BA-1BBB-9731-70A0-1F620B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34"/>
            <a:ext cx="10515600" cy="4624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What-If analysis to identify what is the maximum throughput possible in this scenario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DA09F-18DB-46C1-9930-C6E7B07B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827" y="2640719"/>
            <a:ext cx="4543090" cy="27768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FCB5EF7-E669-9E31-892D-96AF8D97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53791"/>
            <a:ext cx="4962744" cy="444745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29B4C1-8E62-C2A0-1F8C-881B65EE7C94}"/>
              </a:ext>
            </a:extLst>
          </p:cNvPr>
          <p:cNvSpPr txBox="1"/>
          <p:nvPr/>
        </p:nvSpPr>
        <p:spPr>
          <a:xfrm>
            <a:off x="6305827" y="5590724"/>
            <a:ext cx="526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≈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0.093776</a:t>
            </a:r>
            <a:r>
              <a:rPr lang="it-IT" dirty="0"/>
              <a:t>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j/day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or 1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episode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every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10.66 days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This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corresponds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to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≈ 5.6 </a:t>
            </a:r>
            <a:r>
              <a:rPr lang="en-US" dirty="0"/>
              <a:t>jobs in the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5403D83-F0D9-797F-9A29-E747B16BAD42}"/>
              </a:ext>
            </a:extLst>
          </p:cNvPr>
          <p:cNvSpPr/>
          <p:nvPr/>
        </p:nvSpPr>
        <p:spPr>
          <a:xfrm>
            <a:off x="5454796" y="3382327"/>
            <a:ext cx="93345" cy="933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FCF5DDD-6841-B69A-4208-7D768A10D8D2}"/>
              </a:ext>
            </a:extLst>
          </p:cNvPr>
          <p:cNvCxnSpPr>
            <a:cxnSpLocks/>
          </p:cNvCxnSpPr>
          <p:nvPr/>
        </p:nvCxnSpPr>
        <p:spPr>
          <a:xfrm>
            <a:off x="5523041" y="3446762"/>
            <a:ext cx="825824" cy="2201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8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628B3-8AE5-9639-A5D6-816FD96A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9" y="-66197"/>
            <a:ext cx="11844067" cy="1325563"/>
          </a:xfrm>
        </p:spPr>
        <p:txBody>
          <a:bodyPr/>
          <a:lstStyle/>
          <a:p>
            <a:r>
              <a:rPr lang="en-US" dirty="0"/>
              <a:t>How to find the optimum? (Case w. VFX + </a:t>
            </a:r>
            <a:r>
              <a:rPr lang="en-US" dirty="0" err="1"/>
              <a:t>V_Edit</a:t>
            </a:r>
            <a:r>
              <a:rPr lang="en-US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961BA-1BBB-9731-70A0-1F620B2DA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34"/>
            <a:ext cx="10515600" cy="4624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a What-If analysis to identify what is the maximum throughput possible in this scenario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1DA09F-18DB-46C1-9930-C6E7B07B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827" y="2647683"/>
            <a:ext cx="4543090" cy="276296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FCB5EF7-E669-9E31-892D-96AF8D97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62501"/>
            <a:ext cx="4962744" cy="443003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29B4C1-8E62-C2A0-1F8C-881B65EE7C94}"/>
              </a:ext>
            </a:extLst>
          </p:cNvPr>
          <p:cNvSpPr txBox="1"/>
          <p:nvPr/>
        </p:nvSpPr>
        <p:spPr>
          <a:xfrm>
            <a:off x="6305827" y="5590724"/>
            <a:ext cx="526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≈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0.108929</a:t>
            </a:r>
            <a:r>
              <a:rPr lang="it-IT" dirty="0"/>
              <a:t>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j/day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or 1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episode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every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9.18 days</a:t>
            </a:r>
          </a:p>
          <a:p>
            <a:endParaRPr lang="it-IT" dirty="0">
              <a:latin typeface="Calibri" panose="020F0502020204030204" pitchFamily="34" charset="0"/>
            </a:endParaRPr>
          </a:p>
          <a:p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This </a:t>
            </a:r>
            <a:r>
              <a:rPr lang="it-IT" sz="1800" b="0" i="0" u="none" strike="noStrike" dirty="0" err="1">
                <a:effectLst/>
                <a:latin typeface="Calibri" panose="020F0502020204030204" pitchFamily="34" charset="0"/>
              </a:rPr>
              <a:t>corresponds</a:t>
            </a:r>
            <a:r>
              <a:rPr lang="it-IT" sz="1800" b="0" i="0" u="none" strike="noStrike" dirty="0">
                <a:effectLst/>
                <a:latin typeface="Calibri" panose="020F0502020204030204" pitchFamily="34" charset="0"/>
              </a:rPr>
              <a:t> to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≈ 6.42 </a:t>
            </a:r>
            <a:r>
              <a:rPr lang="en-US" dirty="0"/>
              <a:t>jobs in the 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4841195-7BBB-ECB1-2610-CEF050FB94CA}"/>
              </a:ext>
            </a:extLst>
          </p:cNvPr>
          <p:cNvSpPr/>
          <p:nvPr/>
        </p:nvSpPr>
        <p:spPr>
          <a:xfrm>
            <a:off x="5454796" y="3382327"/>
            <a:ext cx="93345" cy="933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99DFAC1-579B-34B6-A147-FE89E5307EE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534471" y="3462002"/>
            <a:ext cx="825824" cy="2201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8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3E1A8-54BE-0C0D-E37F-52BC7A96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A88814-FDAE-1ACB-DA88-456E6A96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accurate fitting, it was necessary to eliminate data entries containing 0 from the traces, resolving issues with MATLAB.</a:t>
            </a:r>
          </a:p>
          <a:p>
            <a:r>
              <a:rPr lang="en-US" dirty="0"/>
              <a:t>I opted to present and utilize the open model as I believe that the creation of new episodes should not be constrained by the completion of older episodes. However, I acknowledge that a closed model also holds merit since the total number of episodes to produce (N) is, at the end, an integer.</a:t>
            </a:r>
          </a:p>
        </p:txBody>
      </p:sp>
    </p:spTree>
    <p:extLst>
      <p:ext uri="{BB962C8B-B14F-4D97-AF65-F5344CB8AC3E}">
        <p14:creationId xmlns:p14="http://schemas.microsoft.com/office/powerpoint/2010/main" val="429050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5C17B-F48F-226F-95C9-C00AF791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2D11B-9E86-3016-2283-EEAB8337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PDF containing a resume of the work</a:t>
            </a:r>
          </a:p>
          <a:p>
            <a:r>
              <a:rPr lang="en-US" dirty="0" err="1"/>
              <a:t>open.jsimg</a:t>
            </a:r>
            <a:r>
              <a:rPr lang="en-US" dirty="0"/>
              <a:t>: contains the model used for the project</a:t>
            </a:r>
          </a:p>
          <a:p>
            <a:r>
              <a:rPr lang="en-US" dirty="0" err="1"/>
              <a:t>closed.jsimg</a:t>
            </a:r>
            <a:r>
              <a:rPr lang="en-US" dirty="0"/>
              <a:t>: contains a closed model version of the project, </a:t>
            </a:r>
            <a:r>
              <a:rPr lang="en-US" dirty="0">
                <a:solidFill>
                  <a:srgbClr val="FF0000"/>
                </a:solidFill>
              </a:rPr>
              <a:t>not considered here</a:t>
            </a:r>
          </a:p>
          <a:p>
            <a:r>
              <a:rPr lang="en-US" dirty="0"/>
              <a:t>result.xls: contains the result of the simulation of the Open Model with confidence interval and some graphs</a:t>
            </a:r>
          </a:p>
          <a:p>
            <a:r>
              <a:rPr lang="en-US" dirty="0" err="1"/>
              <a:t>fitting.m</a:t>
            </a:r>
            <a:r>
              <a:rPr lang="en-US" dirty="0"/>
              <a:t>: the </a:t>
            </a:r>
            <a:r>
              <a:rPr lang="en-US" dirty="0" err="1"/>
              <a:t>matlab</a:t>
            </a:r>
            <a:r>
              <a:rPr lang="en-US" dirty="0"/>
              <a:t> code used to fit the trace on several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39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18401-C79D-B500-020E-88142F8E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of Performance Evaluation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5A7037-BF76-5A8C-4667-8464F714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Performance evaluation in computer systems aims to measure and optimize system behavior to achieve optimal functionality and user satisfaction.</a:t>
            </a:r>
          </a:p>
          <a:p>
            <a:pPr marL="0" indent="0">
              <a:buNone/>
            </a:pPr>
            <a:r>
              <a:rPr lang="en-US" dirty="0"/>
              <a:t>KPI (Key Performance Index):</a:t>
            </a:r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Number of episodes produced in a given time</a:t>
            </a:r>
          </a:p>
          <a:p>
            <a:pPr lvl="1"/>
            <a:r>
              <a:rPr lang="en-US" dirty="0"/>
              <a:t>The Series Producer wants to maximize it</a:t>
            </a:r>
          </a:p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taken for the system to respond to a request</a:t>
            </a:r>
          </a:p>
          <a:p>
            <a:pPr lvl="1"/>
            <a:r>
              <a:rPr lang="en-US" dirty="0"/>
              <a:t>Users want it to be as little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7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D5F792-9C16-C5FB-9635-DC76A239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 optimization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6263F5C-315F-A108-078D-DF82C9A02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/>
                                  </m:limLow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Throughput</m:t>
                                  </m:r>
                                </m:e>
                              </m:func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≤60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en-US" dirty="0"/>
                  <a:t>problem is that </a:t>
                </a:r>
                <a:r>
                  <a:rPr lang="it-IT" dirty="0"/>
                  <a:t>R and X are </a:t>
                </a:r>
                <a:r>
                  <a:rPr lang="en-US" dirty="0"/>
                  <a:t>counterposed:</a:t>
                </a:r>
              </a:p>
              <a:p>
                <a:r>
                  <a:rPr lang="en-US" dirty="0"/>
                  <a:t>Shorter response time means lower throughput</a:t>
                </a:r>
              </a:p>
              <a:p>
                <a:r>
                  <a:rPr lang="en-US" dirty="0"/>
                  <a:t>Higher throughput means higher response time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must find a balance producing a </a:t>
                </a:r>
                <a:r>
                  <a:rPr lang="en-US" b="1" dirty="0"/>
                  <a:t>model</a:t>
                </a:r>
                <a:r>
                  <a:rPr lang="en-US" dirty="0"/>
                  <a:t> to be analyzed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6263F5C-315F-A108-078D-DF82C9A02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5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10EFD-80E5-AB1D-9794-580C2D3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7F7B2-97D4-F80F-AEA8-32A9C144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Fitting is done against:</a:t>
            </a:r>
          </a:p>
          <a:p>
            <a:r>
              <a:rPr lang="en-US" dirty="0">
                <a:highlight>
                  <a:srgbClr val="FFFF00"/>
                </a:highlight>
              </a:rPr>
              <a:t>Uniform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Exponential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Erlang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Weibull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Pareto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Hyper-Exponential</a:t>
            </a:r>
            <a:r>
              <a:rPr lang="en-US" dirty="0"/>
              <a:t> Distribution</a:t>
            </a:r>
          </a:p>
          <a:p>
            <a:r>
              <a:rPr lang="en-US" dirty="0">
                <a:highlight>
                  <a:srgbClr val="FFFF00"/>
                </a:highlight>
              </a:rPr>
              <a:t>Hypo-Exponential</a:t>
            </a:r>
            <a:r>
              <a:rPr lang="en-US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8906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7E13-7B74-F913-309B-8177B32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Result – Audio Editing</a:t>
            </a:r>
          </a:p>
        </p:txBody>
      </p: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03460DA0-9AB3-3575-089C-B1E512E3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54200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/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Zooming in to the Empirical Distribution, we can see that the Hyper Exponential is the closest 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𝐻𝑦𝑝𝑒𝑟𝐸𝑥𝑝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=0.0542269,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=0.216503,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=0.20801)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blipFill>
                <a:blip r:embed="rId3"/>
                <a:stretch>
                  <a:fillRect l="-851" t="-2083" r="-1325" b="-1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12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7E13-7B74-F913-309B-8177B32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Result – Video Editing</a:t>
            </a:r>
          </a:p>
        </p:txBody>
      </p:sp>
      <p:pic>
        <p:nvPicPr>
          <p:cNvPr id="8" name="Segnaposto contenuto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C81F6AB-3CD7-9F68-2CF9-C64C66EC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51505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/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Zooming in to the Empirical Distribution, we can see that the Hyper Exponential is the closest 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𝐻𝑦𝑝𝑒𝑟𝐸𝑥𝑝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=0.0492715,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=0.19638,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=0.194409)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blipFill>
                <a:blip r:embed="rId3"/>
                <a:stretch>
                  <a:fillRect l="-851" t="-2083" r="-1325" b="-1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05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7E13-7B74-F913-309B-8177B32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Result – VFX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460DA0-9AB3-3575-089C-B1E512E3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854200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/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Zooming in to the Empirical Distribution, we can see that the Hyper Exponential is the closest 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𝐻𝑦𝑝𝑒𝑟𝐸𝑥𝑝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=0.0405977,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=0.160212,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=0.204244)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67" y="1949570"/>
                <a:ext cx="6443933" cy="1754326"/>
              </a:xfrm>
              <a:prstGeom prst="rect">
                <a:avLst/>
              </a:prstGeom>
              <a:blipFill>
                <a:blip r:embed="rId3"/>
                <a:stretch>
                  <a:fillRect l="-851" t="-2083" r="-1325" b="-1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9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97E13-7B74-F913-309B-8177B328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Result – Compositing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3460DA0-9AB3-3575-089C-B1E512E3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216" y="1854200"/>
            <a:ext cx="58017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/>
              <p:nvPr/>
            </p:nvSpPr>
            <p:spPr>
              <a:xfrm>
                <a:off x="5748067" y="1949570"/>
                <a:ext cx="644393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Zooming in to the Empirical Distribution, we can see that the Hyper Exponential is the closest one.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𝐻𝑦𝑝𝑒𝑟𝐸𝑥𝑝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=0.288123,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=4.98502,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=0.998407)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in this case also the Weibull and Exponential Distributions seems to fit well the trace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544CD7-F362-70FF-DA1E-137438E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67" y="1949570"/>
                <a:ext cx="6443933" cy="2862322"/>
              </a:xfrm>
              <a:prstGeom prst="rect">
                <a:avLst/>
              </a:prstGeom>
              <a:blipFill>
                <a:blip r:embed="rId3"/>
                <a:stretch>
                  <a:fillRect l="-851" t="-1279" r="-1325" b="-2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48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756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Tema di Office</vt:lpstr>
      <vt:lpstr>Performance of a Video production company</vt:lpstr>
      <vt:lpstr>Project Structure</vt:lpstr>
      <vt:lpstr>Goal of Performance Evaluation Project</vt:lpstr>
      <vt:lpstr>An optimization problem</vt:lpstr>
      <vt:lpstr>Fitting</vt:lpstr>
      <vt:lpstr>Fitting Result – Audio Editing</vt:lpstr>
      <vt:lpstr>Fitting Result – Video Editing</vt:lpstr>
      <vt:lpstr>Fitting Result – VFX</vt:lpstr>
      <vt:lpstr>Fitting Result – Compositing</vt:lpstr>
      <vt:lpstr>The (open) Model</vt:lpstr>
      <vt:lpstr>Find the bottleneck(s)</vt:lpstr>
      <vt:lpstr>Find the bottleneck with an extra VFX</vt:lpstr>
      <vt:lpstr>How to find the optimum? (Case w. no extra unit)</vt:lpstr>
      <vt:lpstr>How to find the optimum? (Case w. 1 extra VFX)</vt:lpstr>
      <vt:lpstr>How to find the optimum? (Case w. VFX + V_Edit)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a Video production company</dc:title>
  <dc:creator>Giovanni De Lucia</dc:creator>
  <cp:lastModifiedBy>Giovanni De Lucia</cp:lastModifiedBy>
  <cp:revision>40</cp:revision>
  <dcterms:created xsi:type="dcterms:W3CDTF">2024-01-01T10:45:31Z</dcterms:created>
  <dcterms:modified xsi:type="dcterms:W3CDTF">2024-01-09T14:00:35Z</dcterms:modified>
</cp:coreProperties>
</file>