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Proxima Nova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22" Type="http://schemas.openxmlformats.org/officeDocument/2006/relationships/slide" Target="slides/slide17.xml"/><Relationship Id="rId44" Type="http://schemas.openxmlformats.org/officeDocument/2006/relationships/font" Target="fonts/ProximaNova-boldItalic.fntdata"/><Relationship Id="rId21" Type="http://schemas.openxmlformats.org/officeDocument/2006/relationships/slide" Target="slides/slide16.xml"/><Relationship Id="rId43" Type="http://schemas.openxmlformats.org/officeDocument/2006/relationships/font" Target="fonts/ProximaNova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26def4803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26def4803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26def4803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26def4803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26def4803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26def4803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26def480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26def480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26def4803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26def4803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26def4803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26def4803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26def4803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26def4803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26def4803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26def4803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26def4803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26def4803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26def4803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26def4803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26def4803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26def4803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26def4803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26def4803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26def4803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b26def4803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26def4803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26def4803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26def4803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26def4803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26def4803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26def4803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26def480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26def480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26def4803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26def4803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26def4803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26def4803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26def4803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26def4803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26def4803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26def4803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26def4803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26def4803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26def4803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26def4803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b26def480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b26def480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26def480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b26def480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b26def4803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b26def4803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26def4803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b26def4803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26def4803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26def4803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26def4803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26def4803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26def480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26def480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26def4803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26def4803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26def4803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26def4803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6def4803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26def4803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26def4803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26def4803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0" Type="http://schemas.openxmlformats.org/officeDocument/2006/relationships/image" Target="../media/image3.png"/><Relationship Id="rId9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0" Type="http://schemas.openxmlformats.org/officeDocument/2006/relationships/image" Target="../media/image3.png"/><Relationship Id="rId9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FILE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 come vengono gestiti.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50" y="874824"/>
            <a:ext cx="7670500" cy="32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/>
          <p:nvPr/>
        </p:nvSpPr>
        <p:spPr>
          <a:xfrm>
            <a:off x="3363600" y="1010575"/>
            <a:ext cx="2571900" cy="927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22"/>
          <p:cNvCxnSpPr>
            <a:stCxn id="159" idx="1"/>
            <a:endCxn id="161" idx="3"/>
          </p:cNvCxnSpPr>
          <p:nvPr/>
        </p:nvCxnSpPr>
        <p:spPr>
          <a:xfrm flipH="1">
            <a:off x="2669700" y="1474375"/>
            <a:ext cx="693900" cy="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313" y="1061125"/>
            <a:ext cx="452849" cy="45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223" y="1647075"/>
            <a:ext cx="335210" cy="4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0025" y="1605520"/>
            <a:ext cx="402821" cy="4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>
            <a:off x="3363600" y="2571750"/>
            <a:ext cx="2674500" cy="7851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22"/>
          <p:cNvCxnSpPr>
            <a:stCxn id="165" idx="1"/>
          </p:cNvCxnSpPr>
          <p:nvPr/>
        </p:nvCxnSpPr>
        <p:spPr>
          <a:xfrm flipH="1">
            <a:off x="2567700" y="2964300"/>
            <a:ext cx="795900" cy="359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7" name="Google Shape;16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4675" y="2654808"/>
            <a:ext cx="987549" cy="116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00525" y="3431775"/>
            <a:ext cx="1087125" cy="6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ENTRIAMO NEL DETTAGLIO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26" y="858076"/>
            <a:ext cx="7942875" cy="35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/>
          <p:nvPr/>
        </p:nvSpPr>
        <p:spPr>
          <a:xfrm>
            <a:off x="3423450" y="1010575"/>
            <a:ext cx="2717100" cy="2039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24"/>
          <p:cNvCxnSpPr>
            <a:stCxn id="179" idx="1"/>
          </p:cNvCxnSpPr>
          <p:nvPr/>
        </p:nvCxnSpPr>
        <p:spPr>
          <a:xfrm rot="10800000">
            <a:off x="2443050" y="1977775"/>
            <a:ext cx="980400" cy="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313" y="1260550"/>
            <a:ext cx="452849" cy="45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6123" y="1857950"/>
            <a:ext cx="335210" cy="4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7200" y="1857958"/>
            <a:ext cx="402821" cy="4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/>
          <p:nvPr/>
        </p:nvSpPr>
        <p:spPr>
          <a:xfrm>
            <a:off x="3592950" y="3163175"/>
            <a:ext cx="2256900" cy="708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4"/>
          <p:cNvCxnSpPr>
            <a:stCxn id="184" idx="1"/>
            <a:endCxn id="186" idx="3"/>
          </p:cNvCxnSpPr>
          <p:nvPr/>
        </p:nvCxnSpPr>
        <p:spPr>
          <a:xfrm flipH="1">
            <a:off x="2179950" y="3517625"/>
            <a:ext cx="1413000" cy="240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6" name="Google Shape;18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64800" y="3216147"/>
            <a:ext cx="915225" cy="1083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08825" y="3877035"/>
            <a:ext cx="795900" cy="477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USER SPACE</a:t>
            </a:r>
            <a:endParaRPr b="1"/>
          </a:p>
        </p:txBody>
      </p:sp>
      <p:sp>
        <p:nvSpPr>
          <p:cNvPr id="193" name="Google Shape;193;p25"/>
          <p:cNvSpPr txBox="1"/>
          <p:nvPr/>
        </p:nvSpPr>
        <p:spPr>
          <a:xfrm>
            <a:off x="2592525" y="3124325"/>
            <a:ext cx="39054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 file nei vari linguaggi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550" y="89725"/>
            <a:ext cx="3184075" cy="28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313" y="414438"/>
            <a:ext cx="854275" cy="8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471" y="1719508"/>
            <a:ext cx="854275" cy="96036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/>
        </p:nvSpPr>
        <p:spPr>
          <a:xfrm>
            <a:off x="2080825" y="285675"/>
            <a:ext cx="23265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f = open(“file.txt”,”wt”)</a:t>
            </a:r>
            <a:endParaRPr b="1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f.write(“Hello world!”)</a:t>
            </a:r>
            <a:endParaRPr b="1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f.flush()</a:t>
            </a:r>
            <a:endParaRPr b="1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f.close()</a:t>
            </a:r>
            <a:endParaRPr b="1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2080813" y="1397475"/>
            <a:ext cx="23910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FILE * f;</a:t>
            </a:r>
            <a:endParaRPr b="1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f = fopen(“file.txt”,”wt”);</a:t>
            </a:r>
            <a:endParaRPr b="1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fputs(f,“Hello World!”);</a:t>
            </a:r>
            <a:endParaRPr b="1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fflush( f );</a:t>
            </a:r>
            <a:endParaRPr b="1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fclose( f );</a:t>
            </a:r>
            <a:endParaRPr b="1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f = NULL;</a:t>
            </a:r>
            <a:endParaRPr b="1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275" y="3233275"/>
            <a:ext cx="904375" cy="1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/>
        </p:nvSpPr>
        <p:spPr>
          <a:xfrm>
            <a:off x="2080825" y="3343500"/>
            <a:ext cx="4457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FileWriter f = new FileWriter("file.txt");</a:t>
            </a:r>
            <a:endParaRPr b="1" sz="13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f.write("Hello World!");</a:t>
            </a:r>
            <a:endParaRPr b="1" sz="13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f.flush();</a:t>
            </a:r>
            <a:endParaRPr b="1" sz="13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f.close();</a:t>
            </a:r>
            <a:endParaRPr b="1" sz="1500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550" y="89725"/>
            <a:ext cx="3184075" cy="28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313" y="414438"/>
            <a:ext cx="854275" cy="8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471" y="1719508"/>
            <a:ext cx="854275" cy="96036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/>
          <p:nvPr/>
        </p:nvSpPr>
        <p:spPr>
          <a:xfrm>
            <a:off x="2080825" y="285675"/>
            <a:ext cx="23265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f = open(“file.txt”,”wt”)</a:t>
            </a:r>
            <a:endParaRPr b="1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f.write(“Hello world!”)</a:t>
            </a:r>
            <a:endParaRPr b="1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f.flush()</a:t>
            </a:r>
            <a:endParaRPr b="1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f.close()</a:t>
            </a:r>
            <a:endParaRPr b="1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2080813" y="1397475"/>
            <a:ext cx="23910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FILE * f;</a:t>
            </a:r>
            <a:endParaRPr b="1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f = fopen(“file.txt”,”wt”);</a:t>
            </a:r>
            <a:endParaRPr b="1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fputs(f,“Hello World!”);</a:t>
            </a:r>
            <a:endParaRPr b="1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fflush( f );</a:t>
            </a:r>
            <a:endParaRPr b="1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fclose( f );</a:t>
            </a:r>
            <a:endParaRPr b="1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f = NULL;</a:t>
            </a:r>
            <a:endParaRPr b="1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275" y="3233275"/>
            <a:ext cx="904375" cy="1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/>
        </p:nvSpPr>
        <p:spPr>
          <a:xfrm>
            <a:off x="2080825" y="3355725"/>
            <a:ext cx="4457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FileWriter f = new FileWriter("file.txt");</a:t>
            </a:r>
            <a:endParaRPr b="1" sz="13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f.write("Hello World!");</a:t>
            </a:r>
            <a:endParaRPr b="1" sz="13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f.flush();</a:t>
            </a:r>
            <a:endParaRPr b="1" sz="13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f.close();</a:t>
            </a:r>
            <a:endParaRPr b="1" sz="1500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3645725" y="4067550"/>
            <a:ext cx="50982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Tutte le strutture offerte nei vari linguaggi offrono tutte le funzionalità descritte nell’immagine.</a:t>
            </a:r>
            <a:endParaRPr b="1"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4751625" y="48975"/>
            <a:ext cx="3367800" cy="3012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27"/>
          <p:cNvCxnSpPr/>
          <p:nvPr/>
        </p:nvCxnSpPr>
        <p:spPr>
          <a:xfrm rot="10800000">
            <a:off x="3686125" y="1004175"/>
            <a:ext cx="1053300" cy="563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9" name="Google Shape;219;p27"/>
          <p:cNvCxnSpPr/>
          <p:nvPr/>
        </p:nvCxnSpPr>
        <p:spPr>
          <a:xfrm flipH="1">
            <a:off x="4200613" y="1567575"/>
            <a:ext cx="575400" cy="4041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0" name="Google Shape;220;p27"/>
          <p:cNvCxnSpPr/>
          <p:nvPr/>
        </p:nvCxnSpPr>
        <p:spPr>
          <a:xfrm flipH="1">
            <a:off x="5314975" y="3061725"/>
            <a:ext cx="1138800" cy="844800"/>
          </a:xfrm>
          <a:prstGeom prst="bentConnector3">
            <a:avLst>
              <a:gd fmla="val -4625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USER SPACE</a:t>
            </a:r>
            <a:endParaRPr b="1"/>
          </a:p>
        </p:txBody>
      </p:sp>
      <p:sp>
        <p:nvSpPr>
          <p:cNvPr id="226" name="Google Shape;226;p28"/>
          <p:cNvSpPr txBox="1"/>
          <p:nvPr/>
        </p:nvSpPr>
        <p:spPr>
          <a:xfrm>
            <a:off x="2592525" y="3124325"/>
            <a:ext cx="39054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Cosa succede?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75" y="371125"/>
            <a:ext cx="2451473" cy="22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324" y="3442075"/>
            <a:ext cx="1217226" cy="144139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/>
        </p:nvSpPr>
        <p:spPr>
          <a:xfrm>
            <a:off x="579275" y="2990750"/>
            <a:ext cx="2037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KERNEL</a:t>
            </a:r>
            <a:endParaRPr b="1" sz="2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3298275" y="1791400"/>
            <a:ext cx="5435700" cy="229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Consideriamo che il file sia stato già aperto, quindi abbiamo un “mezzo trasmissivo” che ci permette di leggere e scrivere sul file tramite il kernel, che ci offre accesso alla memoria di massa</a:t>
            </a:r>
            <a:endParaRPr b="1" sz="2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75" y="371125"/>
            <a:ext cx="2451473" cy="22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324" y="3442075"/>
            <a:ext cx="1217226" cy="144139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/>
          <p:nvPr/>
        </p:nvSpPr>
        <p:spPr>
          <a:xfrm>
            <a:off x="579275" y="2990750"/>
            <a:ext cx="2037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KERNEL</a:t>
            </a:r>
            <a:endParaRPr b="1" sz="2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3321350" y="1952750"/>
            <a:ext cx="5435700" cy="103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Ora vogliamo scrivere “Hello World!” sul file aperto...</a:t>
            </a:r>
            <a:endParaRPr b="1" sz="2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75" y="371125"/>
            <a:ext cx="2451473" cy="22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324" y="3442075"/>
            <a:ext cx="1217226" cy="144139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/>
        </p:nvSpPr>
        <p:spPr>
          <a:xfrm>
            <a:off x="579275" y="2990750"/>
            <a:ext cx="2037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KERNEL</a:t>
            </a:r>
            <a:endParaRPr b="1" sz="2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5020475" y="476700"/>
            <a:ext cx="22374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SCRIVI “Hello World!”</a:t>
            </a:r>
            <a:endParaRPr b="1"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1" name="Google Shape;251;p31"/>
          <p:cNvCxnSpPr>
            <a:stCxn id="250" idx="1"/>
          </p:cNvCxnSpPr>
          <p:nvPr/>
        </p:nvCxnSpPr>
        <p:spPr>
          <a:xfrm flipH="1">
            <a:off x="2306375" y="753450"/>
            <a:ext cx="2714100" cy="7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52" name="Google Shape;252;p31"/>
          <p:cNvSpPr/>
          <p:nvPr/>
        </p:nvSpPr>
        <p:spPr>
          <a:xfrm>
            <a:off x="3398225" y="1353150"/>
            <a:ext cx="4882200" cy="89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Stream Buffer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“”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3143150" y="4035000"/>
            <a:ext cx="4882200" cy="89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File Aperto sul kernel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“”</a:t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50" y="874824"/>
            <a:ext cx="7670500" cy="32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75" y="371125"/>
            <a:ext cx="2451473" cy="22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324" y="3442075"/>
            <a:ext cx="1217226" cy="144139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 txBox="1"/>
          <p:nvPr/>
        </p:nvSpPr>
        <p:spPr>
          <a:xfrm>
            <a:off x="579275" y="2990750"/>
            <a:ext cx="2037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KERNEL</a:t>
            </a:r>
            <a:endParaRPr b="1" sz="2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5020475" y="476700"/>
            <a:ext cx="22374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SCRIVI “Hello World!”</a:t>
            </a:r>
            <a:endParaRPr b="1"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2" name="Google Shape;262;p32"/>
          <p:cNvCxnSpPr>
            <a:stCxn id="261" idx="1"/>
          </p:cNvCxnSpPr>
          <p:nvPr/>
        </p:nvCxnSpPr>
        <p:spPr>
          <a:xfrm flipH="1">
            <a:off x="2306375" y="753450"/>
            <a:ext cx="2714100" cy="7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3" name="Google Shape;263;p32"/>
          <p:cNvSpPr/>
          <p:nvPr/>
        </p:nvSpPr>
        <p:spPr>
          <a:xfrm>
            <a:off x="3398225" y="1353150"/>
            <a:ext cx="4882200" cy="89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Stream Buffer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“Hello World!”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264" name="Google Shape;264;p32"/>
          <p:cNvCxnSpPr/>
          <p:nvPr/>
        </p:nvCxnSpPr>
        <p:spPr>
          <a:xfrm>
            <a:off x="2368025" y="761250"/>
            <a:ext cx="23100" cy="853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5" name="Google Shape;265;p32"/>
          <p:cNvCxnSpPr/>
          <p:nvPr/>
        </p:nvCxnSpPr>
        <p:spPr>
          <a:xfrm>
            <a:off x="2391075" y="1506925"/>
            <a:ext cx="1022700" cy="23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2"/>
          <p:cNvSpPr/>
          <p:nvPr/>
        </p:nvSpPr>
        <p:spPr>
          <a:xfrm>
            <a:off x="3143150" y="4035000"/>
            <a:ext cx="4882200" cy="89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File Aperto sul kernel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“”</a:t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75" y="371125"/>
            <a:ext cx="2451473" cy="22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324" y="3442075"/>
            <a:ext cx="1217226" cy="144139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3"/>
          <p:cNvSpPr txBox="1"/>
          <p:nvPr/>
        </p:nvSpPr>
        <p:spPr>
          <a:xfrm>
            <a:off x="579275" y="2990750"/>
            <a:ext cx="2037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KERNEL</a:t>
            </a:r>
            <a:endParaRPr b="1" sz="2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3259825" y="371125"/>
            <a:ext cx="4882200" cy="89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Stream Buffer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“Hello World!”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275" name="Google Shape;275;p33"/>
          <p:cNvSpPr/>
          <p:nvPr/>
        </p:nvSpPr>
        <p:spPr>
          <a:xfrm>
            <a:off x="3143150" y="4035000"/>
            <a:ext cx="4882200" cy="89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File Aperto sul kernel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“”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3013825" y="1683750"/>
            <a:ext cx="5566500" cy="20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L’operazione si è conclusa ma il file non è stato scritto!</a:t>
            </a:r>
            <a:endParaRPr b="1"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Come mai?</a:t>
            </a:r>
            <a:endParaRPr b="1" sz="2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Non viene richiesta subito la scrittura su file per evitare di fare troppe chiamate al kernel: la chiamata al kernel (tecnicamente chiamata syscall) è un’azione molto dispendiosa in termini di tempo, quindi si cerca di fare il minimo numero di chiamate.</a:t>
            </a:r>
            <a:br>
              <a:rPr b="1" lang="it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it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Infatti se dobbiamo nuovamente scrivere il file avremo un vantaggio.</a:t>
            </a:r>
            <a:endParaRPr b="1"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75" y="371125"/>
            <a:ext cx="2451473" cy="22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324" y="3442075"/>
            <a:ext cx="1217226" cy="144139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4"/>
          <p:cNvSpPr txBox="1"/>
          <p:nvPr/>
        </p:nvSpPr>
        <p:spPr>
          <a:xfrm>
            <a:off x="579275" y="2990750"/>
            <a:ext cx="2037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KERNEL</a:t>
            </a:r>
            <a:endParaRPr b="1" sz="2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5020475" y="476700"/>
            <a:ext cx="2960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SCRIVI “\nHow are you?”</a:t>
            </a:r>
            <a:endParaRPr b="1"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85" name="Google Shape;285;p34"/>
          <p:cNvCxnSpPr>
            <a:stCxn id="284" idx="1"/>
          </p:cNvCxnSpPr>
          <p:nvPr/>
        </p:nvCxnSpPr>
        <p:spPr>
          <a:xfrm flipH="1">
            <a:off x="2306375" y="753450"/>
            <a:ext cx="2714100" cy="7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86" name="Google Shape;286;p34"/>
          <p:cNvSpPr/>
          <p:nvPr/>
        </p:nvSpPr>
        <p:spPr>
          <a:xfrm>
            <a:off x="3398225" y="1353150"/>
            <a:ext cx="4882200" cy="89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Stream Buffer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“Hello World!”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287" name="Google Shape;287;p34"/>
          <p:cNvSpPr/>
          <p:nvPr/>
        </p:nvSpPr>
        <p:spPr>
          <a:xfrm>
            <a:off x="3143150" y="4035000"/>
            <a:ext cx="4882200" cy="89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File Aperto sul kernel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“”</a:t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75" y="371125"/>
            <a:ext cx="2451473" cy="22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324" y="3442075"/>
            <a:ext cx="1217226" cy="144139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5"/>
          <p:cNvSpPr txBox="1"/>
          <p:nvPr/>
        </p:nvSpPr>
        <p:spPr>
          <a:xfrm>
            <a:off x="579275" y="2990750"/>
            <a:ext cx="2037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KERNEL</a:t>
            </a:r>
            <a:endParaRPr b="1" sz="2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95" name="Google Shape;295;p35"/>
          <p:cNvCxnSpPr>
            <a:stCxn id="296" idx="1"/>
          </p:cNvCxnSpPr>
          <p:nvPr/>
        </p:nvCxnSpPr>
        <p:spPr>
          <a:xfrm flipH="1">
            <a:off x="2306375" y="753450"/>
            <a:ext cx="2714100" cy="7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97" name="Google Shape;297;p35"/>
          <p:cNvSpPr/>
          <p:nvPr/>
        </p:nvSpPr>
        <p:spPr>
          <a:xfrm>
            <a:off x="3398225" y="1353150"/>
            <a:ext cx="4882200" cy="89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Stream Buffer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“Hello World!\nHow are you?”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298" name="Google Shape;298;p35"/>
          <p:cNvCxnSpPr/>
          <p:nvPr/>
        </p:nvCxnSpPr>
        <p:spPr>
          <a:xfrm>
            <a:off x="2368025" y="761250"/>
            <a:ext cx="23100" cy="853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99" name="Google Shape;299;p35"/>
          <p:cNvCxnSpPr/>
          <p:nvPr/>
        </p:nvCxnSpPr>
        <p:spPr>
          <a:xfrm>
            <a:off x="2391075" y="1506925"/>
            <a:ext cx="1022700" cy="23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5"/>
          <p:cNvSpPr/>
          <p:nvPr/>
        </p:nvSpPr>
        <p:spPr>
          <a:xfrm>
            <a:off x="3143150" y="4035000"/>
            <a:ext cx="4882200" cy="89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File Aperto sul kernel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“”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5020475" y="476700"/>
            <a:ext cx="2960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SCRIVI “\nHow are you?”</a:t>
            </a:r>
            <a:endParaRPr b="1"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75" y="371125"/>
            <a:ext cx="2451473" cy="22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324" y="3442075"/>
            <a:ext cx="1217226" cy="144139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 txBox="1"/>
          <p:nvPr/>
        </p:nvSpPr>
        <p:spPr>
          <a:xfrm>
            <a:off x="579275" y="2990750"/>
            <a:ext cx="2037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KERNEL</a:t>
            </a:r>
            <a:endParaRPr b="1" sz="2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36"/>
          <p:cNvSpPr/>
          <p:nvPr/>
        </p:nvSpPr>
        <p:spPr>
          <a:xfrm>
            <a:off x="3275200" y="292150"/>
            <a:ext cx="4882200" cy="89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Stream Buffer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“Hello World!\nHow are you?”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10" name="Google Shape;310;p36"/>
          <p:cNvSpPr/>
          <p:nvPr/>
        </p:nvSpPr>
        <p:spPr>
          <a:xfrm>
            <a:off x="3143150" y="4035000"/>
            <a:ext cx="4882200" cy="89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File Aperto sul kernel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“”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3059975" y="1571525"/>
            <a:ext cx="5566500" cy="228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Ecco che qui si rendono evidenti i vantaggi…</a:t>
            </a:r>
            <a:endParaRPr b="1"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Al posto di chiamare 2 volte il kernel per scrivere 1 volta</a:t>
            </a:r>
            <a:endParaRPr b="1"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“Hello World!” e “\nHow are you?”</a:t>
            </a:r>
            <a:endParaRPr b="1"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siamo riusciti a compattare le informazioni da scrivere per poi poter fare 1 syscall al posto di 2.</a:t>
            </a:r>
            <a:endParaRPr b="1"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 ora quando viene scritto il file?</a:t>
            </a:r>
            <a:endParaRPr b="1"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75" y="371125"/>
            <a:ext cx="2451473" cy="22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324" y="3442075"/>
            <a:ext cx="1217226" cy="144139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7"/>
          <p:cNvSpPr txBox="1"/>
          <p:nvPr/>
        </p:nvSpPr>
        <p:spPr>
          <a:xfrm>
            <a:off x="579275" y="2990750"/>
            <a:ext cx="2037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KERNEL</a:t>
            </a:r>
            <a:endParaRPr b="1" sz="2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37"/>
          <p:cNvSpPr/>
          <p:nvPr/>
        </p:nvSpPr>
        <p:spPr>
          <a:xfrm>
            <a:off x="3275200" y="292150"/>
            <a:ext cx="4882200" cy="89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Stream Buffer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“Hello World!\nHow are you?”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20" name="Google Shape;320;p37"/>
          <p:cNvSpPr/>
          <p:nvPr/>
        </p:nvSpPr>
        <p:spPr>
          <a:xfrm>
            <a:off x="3143150" y="4035000"/>
            <a:ext cx="4882200" cy="89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File Aperto sul kernel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“”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3182975" y="1571525"/>
            <a:ext cx="4697400" cy="228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ABBIAMO 2 CASI:</a:t>
            </a:r>
            <a:br>
              <a:rPr b="1" lang="it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b="1" lang="it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it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Lo spazio sul buffer è finito</a:t>
            </a:r>
            <a:endParaRPr b="1"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Viene chiamata la funzione flush</a:t>
            </a:r>
            <a:endParaRPr b="1"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 questi 2 casi, il linguaggio di programmazione procede a scrivere ciò che è scritto nel buffer sul file, chiedendo al kernel di farlo</a:t>
            </a:r>
            <a:endParaRPr b="1"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75" y="371125"/>
            <a:ext cx="2451473" cy="22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324" y="3442075"/>
            <a:ext cx="1217226" cy="1441398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8"/>
          <p:cNvSpPr txBox="1"/>
          <p:nvPr/>
        </p:nvSpPr>
        <p:spPr>
          <a:xfrm>
            <a:off x="579275" y="2990750"/>
            <a:ext cx="2037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KERNEL</a:t>
            </a:r>
            <a:endParaRPr b="1" sz="2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29" name="Google Shape;329;p38"/>
          <p:cNvCxnSpPr>
            <a:stCxn id="330" idx="1"/>
          </p:cNvCxnSpPr>
          <p:nvPr/>
        </p:nvCxnSpPr>
        <p:spPr>
          <a:xfrm flipH="1">
            <a:off x="2882975" y="753450"/>
            <a:ext cx="2137500" cy="7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31" name="Google Shape;331;p38"/>
          <p:cNvSpPr/>
          <p:nvPr/>
        </p:nvSpPr>
        <p:spPr>
          <a:xfrm>
            <a:off x="3398225" y="1353150"/>
            <a:ext cx="4882200" cy="89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Stream Buffer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“Hello World!\nHow are you?”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332" name="Google Shape;332;p38"/>
          <p:cNvCxnSpPr/>
          <p:nvPr/>
        </p:nvCxnSpPr>
        <p:spPr>
          <a:xfrm flipH="1">
            <a:off x="2567750" y="1453100"/>
            <a:ext cx="961200" cy="7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38"/>
          <p:cNvSpPr/>
          <p:nvPr/>
        </p:nvSpPr>
        <p:spPr>
          <a:xfrm>
            <a:off x="3143150" y="4035000"/>
            <a:ext cx="4882200" cy="89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File Aperto</a:t>
            </a:r>
            <a:r>
              <a:rPr b="1" lang="it" sz="1600">
                <a:solidFill>
                  <a:srgbClr val="FFFFFF"/>
                </a:solidFill>
              </a:rPr>
              <a:t> sul kernel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“”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34" name="Google Shape;334;p38"/>
          <p:cNvSpPr txBox="1"/>
          <p:nvPr/>
        </p:nvSpPr>
        <p:spPr>
          <a:xfrm>
            <a:off x="5020475" y="476700"/>
            <a:ext cx="22989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FLUSH BUFFER!</a:t>
            </a:r>
            <a:endParaRPr b="1"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75" y="371125"/>
            <a:ext cx="2451473" cy="22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324" y="3442075"/>
            <a:ext cx="1217226" cy="1441398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9"/>
          <p:cNvSpPr txBox="1"/>
          <p:nvPr/>
        </p:nvSpPr>
        <p:spPr>
          <a:xfrm>
            <a:off x="579275" y="2990750"/>
            <a:ext cx="2037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KERNEL</a:t>
            </a:r>
            <a:endParaRPr b="1" sz="2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42" name="Google Shape;342;p39"/>
          <p:cNvCxnSpPr>
            <a:stCxn id="343" idx="1"/>
          </p:cNvCxnSpPr>
          <p:nvPr/>
        </p:nvCxnSpPr>
        <p:spPr>
          <a:xfrm flipH="1">
            <a:off x="2882975" y="753450"/>
            <a:ext cx="2137500" cy="7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4" name="Google Shape;344;p39"/>
          <p:cNvSpPr/>
          <p:nvPr/>
        </p:nvSpPr>
        <p:spPr>
          <a:xfrm>
            <a:off x="3398225" y="1353150"/>
            <a:ext cx="4882200" cy="89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Stream Buffer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“Hello World!\nHow are you?”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345" name="Google Shape;345;p39"/>
          <p:cNvCxnSpPr/>
          <p:nvPr/>
        </p:nvCxnSpPr>
        <p:spPr>
          <a:xfrm flipH="1">
            <a:off x="2567750" y="1453100"/>
            <a:ext cx="961200" cy="7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39"/>
          <p:cNvSpPr/>
          <p:nvPr/>
        </p:nvSpPr>
        <p:spPr>
          <a:xfrm>
            <a:off x="3143150" y="4035000"/>
            <a:ext cx="4882200" cy="89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File Aperto sul kernel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“”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5020475" y="476700"/>
            <a:ext cx="22989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FLUSH BUFFER!</a:t>
            </a:r>
            <a:endParaRPr b="1"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48" name="Google Shape;348;p39"/>
          <p:cNvCxnSpPr/>
          <p:nvPr/>
        </p:nvCxnSpPr>
        <p:spPr>
          <a:xfrm flipH="1">
            <a:off x="2598550" y="1468475"/>
            <a:ext cx="7800" cy="884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49" name="Google Shape;349;p39"/>
          <p:cNvCxnSpPr>
            <a:endCxn id="341" idx="0"/>
          </p:cNvCxnSpPr>
          <p:nvPr/>
        </p:nvCxnSpPr>
        <p:spPr>
          <a:xfrm flipH="1">
            <a:off x="1597925" y="2291150"/>
            <a:ext cx="1023900" cy="699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39"/>
          <p:cNvSpPr txBox="1"/>
          <p:nvPr/>
        </p:nvSpPr>
        <p:spPr>
          <a:xfrm>
            <a:off x="2437225" y="2721675"/>
            <a:ext cx="1099500" cy="4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SYSCALL</a:t>
            </a:r>
            <a:endParaRPr b="1"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75" y="371125"/>
            <a:ext cx="2451473" cy="22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324" y="3442075"/>
            <a:ext cx="1217226" cy="144139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0"/>
          <p:cNvSpPr txBox="1"/>
          <p:nvPr/>
        </p:nvSpPr>
        <p:spPr>
          <a:xfrm>
            <a:off x="579275" y="2990750"/>
            <a:ext cx="2037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KERNEL</a:t>
            </a:r>
            <a:endParaRPr b="1" sz="2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58" name="Google Shape;358;p40"/>
          <p:cNvCxnSpPr>
            <a:stCxn id="359" idx="1"/>
          </p:cNvCxnSpPr>
          <p:nvPr/>
        </p:nvCxnSpPr>
        <p:spPr>
          <a:xfrm flipH="1">
            <a:off x="2882975" y="753450"/>
            <a:ext cx="2137500" cy="7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60" name="Google Shape;360;p40"/>
          <p:cNvSpPr/>
          <p:nvPr/>
        </p:nvSpPr>
        <p:spPr>
          <a:xfrm>
            <a:off x="3398225" y="1353150"/>
            <a:ext cx="4882200" cy="89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Stream Buffer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“”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61" name="Google Shape;361;p40"/>
          <p:cNvSpPr/>
          <p:nvPr/>
        </p:nvSpPr>
        <p:spPr>
          <a:xfrm>
            <a:off x="3143150" y="4035000"/>
            <a:ext cx="4882200" cy="89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File Aperto sul kernel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“</a:t>
            </a:r>
            <a:r>
              <a:rPr b="1" lang="it" sz="1600">
                <a:solidFill>
                  <a:srgbClr val="FFFFFF"/>
                </a:solidFill>
              </a:rPr>
              <a:t>Hello World!\nHow are you?</a:t>
            </a:r>
            <a:r>
              <a:rPr b="1" lang="it" sz="1600">
                <a:solidFill>
                  <a:srgbClr val="FFFFFF"/>
                </a:solidFill>
              </a:rPr>
              <a:t>”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62" name="Google Shape;362;p40"/>
          <p:cNvSpPr txBox="1"/>
          <p:nvPr/>
        </p:nvSpPr>
        <p:spPr>
          <a:xfrm>
            <a:off x="5020475" y="476700"/>
            <a:ext cx="22989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FLUSH BUFFER!</a:t>
            </a:r>
            <a:endParaRPr b="1"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63" name="Google Shape;363;p40"/>
          <p:cNvCxnSpPr>
            <a:endCxn id="357" idx="0"/>
          </p:cNvCxnSpPr>
          <p:nvPr/>
        </p:nvCxnSpPr>
        <p:spPr>
          <a:xfrm flipH="1">
            <a:off x="1597925" y="2291150"/>
            <a:ext cx="1023900" cy="699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40"/>
          <p:cNvCxnSpPr>
            <a:stCxn id="356" idx="3"/>
          </p:cNvCxnSpPr>
          <p:nvPr/>
        </p:nvCxnSpPr>
        <p:spPr>
          <a:xfrm>
            <a:off x="2206550" y="4162775"/>
            <a:ext cx="938100" cy="12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40"/>
          <p:cNvSpPr txBox="1"/>
          <p:nvPr/>
        </p:nvSpPr>
        <p:spPr>
          <a:xfrm>
            <a:off x="2437225" y="2721675"/>
            <a:ext cx="1099500" cy="4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SYSCALL</a:t>
            </a:r>
            <a:endParaRPr b="1"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75" y="371125"/>
            <a:ext cx="2451473" cy="22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324" y="3442075"/>
            <a:ext cx="1217226" cy="1441398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1"/>
          <p:cNvSpPr txBox="1"/>
          <p:nvPr/>
        </p:nvSpPr>
        <p:spPr>
          <a:xfrm>
            <a:off x="579275" y="2990750"/>
            <a:ext cx="2037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KERNEL</a:t>
            </a:r>
            <a:endParaRPr b="1" sz="2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3" name="Google Shape;373;p41"/>
          <p:cNvSpPr/>
          <p:nvPr/>
        </p:nvSpPr>
        <p:spPr>
          <a:xfrm>
            <a:off x="3175275" y="371125"/>
            <a:ext cx="4882200" cy="89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Stream Buffer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“”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74" name="Google Shape;374;p41"/>
          <p:cNvSpPr/>
          <p:nvPr/>
        </p:nvSpPr>
        <p:spPr>
          <a:xfrm>
            <a:off x="3143150" y="4035000"/>
            <a:ext cx="4882200" cy="89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File Aperto sul kernel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“Hello World!\nHow are you?”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75" name="Google Shape;375;p41"/>
          <p:cNvSpPr txBox="1"/>
          <p:nvPr/>
        </p:nvSpPr>
        <p:spPr>
          <a:xfrm>
            <a:off x="3175275" y="1670125"/>
            <a:ext cx="4697400" cy="228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Come risultato finale abbiamo che siamo riusciti a fare 1 sola chiamata al kernel e che abbiamo nuovamente svuotato lo stream Buffer</a:t>
            </a:r>
            <a:endParaRPr b="1"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Ora anche andando a controllare tramite un editor di testo, vediamo che il file è effettivamente visibile,</a:t>
            </a:r>
            <a:br>
              <a:rPr b="1" lang="it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it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Infatti riusciamo a leggere ciò che abbiamo scritto tramite il programma.</a:t>
            </a:r>
            <a:endParaRPr b="1"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50" y="874824"/>
            <a:ext cx="7670500" cy="32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525" y="3431775"/>
            <a:ext cx="1087125" cy="6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KERNEL</a:t>
            </a:r>
            <a:r>
              <a:rPr b="1" lang="it"/>
              <a:t> SPACE</a:t>
            </a:r>
            <a:endParaRPr b="1"/>
          </a:p>
        </p:txBody>
      </p:sp>
      <p:sp>
        <p:nvSpPr>
          <p:cNvPr id="381" name="Google Shape;381;p42"/>
          <p:cNvSpPr txBox="1"/>
          <p:nvPr/>
        </p:nvSpPr>
        <p:spPr>
          <a:xfrm>
            <a:off x="2592525" y="3124325"/>
            <a:ext cx="39054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Cosa succede?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26" y="858076"/>
            <a:ext cx="7942875" cy="35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3"/>
          <p:cNvSpPr/>
          <p:nvPr/>
        </p:nvSpPr>
        <p:spPr>
          <a:xfrm>
            <a:off x="3423450" y="1010575"/>
            <a:ext cx="2717100" cy="2039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" name="Google Shape;388;p43"/>
          <p:cNvCxnSpPr>
            <a:stCxn id="387" idx="1"/>
          </p:cNvCxnSpPr>
          <p:nvPr/>
        </p:nvCxnSpPr>
        <p:spPr>
          <a:xfrm rot="10800000">
            <a:off x="2443050" y="1977775"/>
            <a:ext cx="980400" cy="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9" name="Google Shape;38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313" y="1260550"/>
            <a:ext cx="452849" cy="45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6123" y="1857950"/>
            <a:ext cx="335210" cy="4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7200" y="1857958"/>
            <a:ext cx="402821" cy="4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3"/>
          <p:cNvSpPr/>
          <p:nvPr/>
        </p:nvSpPr>
        <p:spPr>
          <a:xfrm>
            <a:off x="3592950" y="3163175"/>
            <a:ext cx="2256900" cy="708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3" name="Google Shape;393;p43"/>
          <p:cNvCxnSpPr>
            <a:stCxn id="392" idx="1"/>
            <a:endCxn id="394" idx="3"/>
          </p:cNvCxnSpPr>
          <p:nvPr/>
        </p:nvCxnSpPr>
        <p:spPr>
          <a:xfrm flipH="1">
            <a:off x="2179950" y="3517625"/>
            <a:ext cx="1413000" cy="240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4" name="Google Shape;394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64800" y="3216147"/>
            <a:ext cx="915225" cy="1083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08825" y="3877035"/>
            <a:ext cx="795900" cy="477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544362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4"/>
          <p:cNvSpPr txBox="1"/>
          <p:nvPr/>
        </p:nvSpPr>
        <p:spPr>
          <a:xfrm>
            <a:off x="438225" y="1845200"/>
            <a:ext cx="8126700" cy="304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Ebbene come abbiamo visto dallo schema generale, dopo la chiamata al kernel non siamo in realtà andati realmente a scrivere sul disco! Le nostre informazioni in realtà sono ancora in RAM.</a:t>
            </a:r>
            <a:endParaRPr b="1"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Perchè il kernel inserisce un ulteriore buffer prima di scrivere effettivamente in memoria?</a:t>
            </a:r>
            <a:endParaRPr b="1"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Come il programma cerca di evitare di fare molte syscall, il kernel si preoccupa di evitare di effettuare molte operazioni di lettura/scrittura che sono operazioni che richiedono un tempo maggiore, e vanno assolutamente ridotte!</a:t>
            </a:r>
            <a:endParaRPr b="1"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544362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5"/>
          <p:cNvSpPr txBox="1"/>
          <p:nvPr/>
        </p:nvSpPr>
        <p:spPr>
          <a:xfrm>
            <a:off x="438225" y="1845200"/>
            <a:ext cx="8126700" cy="304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Il kernel però si preoccupa di mostrare la risorsa del file come se già stata scritta, sia se a chiedere una lettura sia lo stesso programma, sia che la lettura sia effettuata da un’altro programma!</a:t>
            </a:r>
            <a:endParaRPr b="1"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 generale la scrittura effettiva sulla memoria viene effettuata in alcuni casi dal kernel</a:t>
            </a:r>
            <a:endParaRPr b="1"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Proxima Nova"/>
              <a:buChar char="-"/>
            </a:pPr>
            <a:r>
              <a:rPr b="1" lang="it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 il buffer è pieno</a:t>
            </a:r>
            <a:endParaRPr b="1"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Proxima Nova"/>
              <a:buChar char="-"/>
            </a:pPr>
            <a:r>
              <a:rPr b="1" lang="it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 si richiede una lettura del file che abbiamo scritto </a:t>
            </a:r>
            <a:endParaRPr b="1"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Proxima Nova"/>
              <a:buChar char="-"/>
            </a:pPr>
            <a:r>
              <a:rPr b="1" lang="it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viene effettuata la chiusura del programma che ha richiesto la scrittura.</a:t>
            </a:r>
            <a:endParaRPr b="1"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 noi utenti però questo meccanismo è invisibile!</a:t>
            </a:r>
            <a:endParaRPr b="1"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544362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6"/>
          <p:cNvSpPr txBox="1"/>
          <p:nvPr/>
        </p:nvSpPr>
        <p:spPr>
          <a:xfrm>
            <a:off x="438225" y="1845200"/>
            <a:ext cx="8126700" cy="304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Scenario improbabile!</a:t>
            </a:r>
            <a:endParaRPr b="1" sz="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Possiamo renderci conto dell’effettiva presenza di questo buffer nel caso (improbabile ma possibile) in cui il kernel non abbia scritto ancora i dati sulla memoria di massa, e improvvisamente il computer cessasse di avere corrente.</a:t>
            </a:r>
            <a:endParaRPr b="1"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 questo caso avremmo una corruzione di memoria, </a:t>
            </a:r>
            <a:r>
              <a:rPr b="1" lang="it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poiché</a:t>
            </a:r>
            <a:r>
              <a:rPr b="1" lang="it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di fatto i dati erano ancora in RAM e sono andati persi!</a:t>
            </a:r>
            <a:endParaRPr b="1"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Questo è uno dei tanti motivi per cui si consiglia sempre di evitare di spegnere brutalmente il computer, ma di farlo tramite il Sistema Operativo che eseguirà diverse operazioni essenziali </a:t>
            </a:r>
            <a:r>
              <a:rPr b="1" lang="it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affinché</a:t>
            </a:r>
            <a:r>
              <a:rPr b="1" lang="it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nessun dato sia perso.</a:t>
            </a:r>
            <a:endParaRPr b="1"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"/>
          <p:cNvSpPr txBox="1"/>
          <p:nvPr>
            <p:ph type="title"/>
          </p:nvPr>
        </p:nvSpPr>
        <p:spPr>
          <a:xfrm>
            <a:off x="172150" y="18915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Dettaglio Aggiuntivo</a:t>
            </a:r>
            <a:endParaRPr b="1"/>
          </a:p>
        </p:txBody>
      </p:sp>
      <p:sp>
        <p:nvSpPr>
          <p:cNvPr id="419" name="Google Shape;419;p47"/>
          <p:cNvSpPr txBox="1"/>
          <p:nvPr/>
        </p:nvSpPr>
        <p:spPr>
          <a:xfrm>
            <a:off x="172150" y="876475"/>
            <a:ext cx="67350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Ecco come poi il kernel si occupa della scrittura effettiva su file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20" name="Google Shape;42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50" y="1283951"/>
            <a:ext cx="1494450" cy="1769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1" name="Google Shape;421;p47"/>
          <p:cNvCxnSpPr>
            <a:stCxn id="420" idx="3"/>
            <a:endCxn id="422" idx="1"/>
          </p:cNvCxnSpPr>
          <p:nvPr/>
        </p:nvCxnSpPr>
        <p:spPr>
          <a:xfrm flipH="1" rot="10800000">
            <a:off x="1666600" y="2160388"/>
            <a:ext cx="1401000" cy="8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47"/>
          <p:cNvSpPr txBox="1"/>
          <p:nvPr/>
        </p:nvSpPr>
        <p:spPr>
          <a:xfrm>
            <a:off x="3067625" y="1622175"/>
            <a:ext cx="21759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FILESYSTEM *</a:t>
            </a:r>
            <a:endParaRPr b="1" sz="2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(ext2/3/4, jfs, ReiserFS, XFS, Btrfs, NTFS, FAT16/32/64, APFS, HFS)</a:t>
            </a:r>
            <a:endParaRPr b="1"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3" name="Google Shape;423;p47"/>
          <p:cNvSpPr txBox="1"/>
          <p:nvPr/>
        </p:nvSpPr>
        <p:spPr>
          <a:xfrm>
            <a:off x="138400" y="3121475"/>
            <a:ext cx="8695500" cy="18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* </a:t>
            </a:r>
            <a:r>
              <a:rPr b="1" lang="i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Il file system si occupa proprio di gestire la memoria di massa in unità logiche chiamate file. È proprio questo sistema che ci permette di salvare le informazioni in oggetto che in realtà non esiste che noi chiamiamo proprio file. In </a:t>
            </a:r>
            <a:r>
              <a:rPr b="1" lang="i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realtà</a:t>
            </a:r>
            <a:r>
              <a:rPr b="1" lang="i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i file non esistono, e i dati non sono necessariamente </a:t>
            </a:r>
            <a:r>
              <a:rPr b="1" lang="i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contenuti</a:t>
            </a:r>
            <a:r>
              <a:rPr b="1" lang="i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in un blocco unico di memoria. Infatti il filesystem si occupa anche della frammentazione e non solo….</a:t>
            </a:r>
            <a:br>
              <a:rPr b="1" lang="i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i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 il </a:t>
            </a:r>
            <a:r>
              <a:rPr b="1" lang="i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file system</a:t>
            </a:r>
            <a:r>
              <a:rPr b="1" lang="i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supporta la cifratura del disco, permette anche di creare un canale di comunicazione che sembra essere non cifrato da parte del kernel e dell’utente, ma che in realtà sulla memoria fisica è effettivamente cifrato. Il filesystem ci nasconde la complessità delle operazione di cifratura e decifratura e permette la gestione di un disco cifrato, pari a quella di uno non cifrato.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4" name="Google Shape;424;p47"/>
          <p:cNvSpPr txBox="1"/>
          <p:nvPr/>
        </p:nvSpPr>
        <p:spPr>
          <a:xfrm>
            <a:off x="499725" y="2637100"/>
            <a:ext cx="13515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KERNEL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25" name="Google Shape;42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2250" y="1283938"/>
            <a:ext cx="2693985" cy="1616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6" name="Google Shape;426;p47"/>
          <p:cNvCxnSpPr/>
          <p:nvPr/>
        </p:nvCxnSpPr>
        <p:spPr>
          <a:xfrm flipH="1" rot="10800000">
            <a:off x="5155750" y="2156163"/>
            <a:ext cx="1701000" cy="8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50" y="874824"/>
            <a:ext cx="7670500" cy="32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3363600" y="1010575"/>
            <a:ext cx="2571900" cy="927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008225" y="1125625"/>
            <a:ext cx="16614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Il nostro programma</a:t>
            </a:r>
            <a:endParaRPr b="1" sz="19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9" name="Google Shape;79;p16"/>
          <p:cNvCxnSpPr>
            <a:stCxn id="77" idx="1"/>
            <a:endCxn id="78" idx="3"/>
          </p:cNvCxnSpPr>
          <p:nvPr/>
        </p:nvCxnSpPr>
        <p:spPr>
          <a:xfrm flipH="1">
            <a:off x="2669700" y="1474375"/>
            <a:ext cx="693900" cy="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525" y="3431775"/>
            <a:ext cx="1087125" cy="6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50" y="874824"/>
            <a:ext cx="7670500" cy="32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3363600" y="1010575"/>
            <a:ext cx="2571900" cy="927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7"/>
          <p:cNvCxnSpPr>
            <a:stCxn id="86" idx="1"/>
            <a:endCxn id="88" idx="3"/>
          </p:cNvCxnSpPr>
          <p:nvPr/>
        </p:nvCxnSpPr>
        <p:spPr>
          <a:xfrm flipH="1">
            <a:off x="2669700" y="1474375"/>
            <a:ext cx="693900" cy="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313" y="1061125"/>
            <a:ext cx="452849" cy="45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1473" y="1605525"/>
            <a:ext cx="335210" cy="4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0025" y="1605520"/>
            <a:ext cx="402821" cy="4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0525" y="3431775"/>
            <a:ext cx="1087125" cy="6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50" y="874824"/>
            <a:ext cx="7670500" cy="32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3363600" y="1010575"/>
            <a:ext cx="2571900" cy="927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8"/>
          <p:cNvCxnSpPr>
            <a:stCxn id="98" idx="1"/>
            <a:endCxn id="100" idx="3"/>
          </p:cNvCxnSpPr>
          <p:nvPr/>
        </p:nvCxnSpPr>
        <p:spPr>
          <a:xfrm flipH="1">
            <a:off x="2669700" y="1474375"/>
            <a:ext cx="693900" cy="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313" y="1061125"/>
            <a:ext cx="452849" cy="45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1473" y="1605525"/>
            <a:ext cx="335210" cy="4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0025" y="1605520"/>
            <a:ext cx="402821" cy="4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3363600" y="2571750"/>
            <a:ext cx="2674500" cy="7518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8"/>
          <p:cNvCxnSpPr>
            <a:stCxn id="104" idx="1"/>
          </p:cNvCxnSpPr>
          <p:nvPr/>
        </p:nvCxnSpPr>
        <p:spPr>
          <a:xfrm flipH="1">
            <a:off x="2567700" y="2947650"/>
            <a:ext cx="795900" cy="342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8"/>
          <p:cNvSpPr txBox="1"/>
          <p:nvPr/>
        </p:nvSpPr>
        <p:spPr>
          <a:xfrm>
            <a:off x="988825" y="2708875"/>
            <a:ext cx="16368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Sistema</a:t>
            </a:r>
            <a:endParaRPr b="1" sz="16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Operativo</a:t>
            </a:r>
            <a:endParaRPr b="1" sz="16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-------------------</a:t>
            </a:r>
            <a:br>
              <a:rPr b="1" lang="it" sz="1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it" sz="1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Kernel</a:t>
            </a:r>
            <a:endParaRPr b="1" sz="16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0525" y="3431775"/>
            <a:ext cx="1087125" cy="6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50" y="874824"/>
            <a:ext cx="7670500" cy="32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3363600" y="1010575"/>
            <a:ext cx="2571900" cy="927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9"/>
          <p:cNvCxnSpPr>
            <a:stCxn id="113" idx="1"/>
            <a:endCxn id="115" idx="3"/>
          </p:cNvCxnSpPr>
          <p:nvPr/>
        </p:nvCxnSpPr>
        <p:spPr>
          <a:xfrm flipH="1">
            <a:off x="2669700" y="1474375"/>
            <a:ext cx="693900" cy="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313" y="1061125"/>
            <a:ext cx="452849" cy="45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1473" y="1605525"/>
            <a:ext cx="335210" cy="4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0025" y="1605520"/>
            <a:ext cx="402821" cy="4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3363600" y="2571750"/>
            <a:ext cx="2674500" cy="7851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9"/>
          <p:cNvCxnSpPr>
            <a:stCxn id="119" idx="1"/>
          </p:cNvCxnSpPr>
          <p:nvPr/>
        </p:nvCxnSpPr>
        <p:spPr>
          <a:xfrm flipH="1">
            <a:off x="2567700" y="2964300"/>
            <a:ext cx="795900" cy="359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1" name="Google Shape;12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4425" y="2638208"/>
            <a:ext cx="987549" cy="116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4150" y="2501252"/>
            <a:ext cx="634650" cy="6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27288" y="3356975"/>
            <a:ext cx="548376" cy="54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00525" y="3431775"/>
            <a:ext cx="1087125" cy="6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50" y="874824"/>
            <a:ext cx="7670500" cy="32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3363600" y="1010575"/>
            <a:ext cx="2571900" cy="927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20"/>
          <p:cNvCxnSpPr>
            <a:stCxn id="130" idx="1"/>
            <a:endCxn id="132" idx="3"/>
          </p:cNvCxnSpPr>
          <p:nvPr/>
        </p:nvCxnSpPr>
        <p:spPr>
          <a:xfrm flipH="1">
            <a:off x="2669700" y="1474375"/>
            <a:ext cx="693900" cy="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313" y="1061125"/>
            <a:ext cx="452849" cy="45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1473" y="1605525"/>
            <a:ext cx="335210" cy="4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0025" y="1605520"/>
            <a:ext cx="402821" cy="4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>
            <a:off x="3363600" y="2571750"/>
            <a:ext cx="2674500" cy="7851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20"/>
          <p:cNvCxnSpPr>
            <a:stCxn id="136" idx="1"/>
          </p:cNvCxnSpPr>
          <p:nvPr/>
        </p:nvCxnSpPr>
        <p:spPr>
          <a:xfrm flipH="1">
            <a:off x="2567700" y="2964300"/>
            <a:ext cx="795900" cy="359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" name="Google Shape;13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4425" y="2638208"/>
            <a:ext cx="987549" cy="116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4150" y="2501252"/>
            <a:ext cx="634650" cy="6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27288" y="3356975"/>
            <a:ext cx="548376" cy="548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905725" y="4379050"/>
            <a:ext cx="49359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Non conosciamo bene il funzionamento del kerner</a:t>
            </a:r>
            <a:endParaRPr b="1" sz="1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2" name="Google Shape;142;p20"/>
          <p:cNvCxnSpPr/>
          <p:nvPr/>
        </p:nvCxnSpPr>
        <p:spPr>
          <a:xfrm rot="10800000">
            <a:off x="1528825" y="2841925"/>
            <a:ext cx="8400" cy="152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0"/>
          <p:cNvCxnSpPr>
            <a:endCxn id="139" idx="1"/>
          </p:cNvCxnSpPr>
          <p:nvPr/>
        </p:nvCxnSpPr>
        <p:spPr>
          <a:xfrm flipH="1" rot="10800000">
            <a:off x="1537350" y="2818577"/>
            <a:ext cx="346800" cy="3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>
            <a:endCxn id="140" idx="1"/>
          </p:cNvCxnSpPr>
          <p:nvPr/>
        </p:nvCxnSpPr>
        <p:spPr>
          <a:xfrm>
            <a:off x="1567588" y="3600563"/>
            <a:ext cx="359700" cy="3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5" name="Google Shape;145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00525" y="3431775"/>
            <a:ext cx="1087125" cy="6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675" y="152400"/>
            <a:ext cx="3571918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3029175" y="1500925"/>
            <a:ext cx="1495800" cy="81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148" y="1932500"/>
            <a:ext cx="449175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8236" y="1432273"/>
            <a:ext cx="607530" cy="7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