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61" r:id="rId4"/>
    <p:sldId id="262" r:id="rId5"/>
    <p:sldId id="260" r:id="rId6"/>
    <p:sldId id="265" r:id="rId7"/>
    <p:sldId id="268" r:id="rId8"/>
    <p:sldId id="266" r:id="rId9"/>
    <p:sldId id="267" r:id="rId10"/>
    <p:sldId id="269" r:id="rId11"/>
    <p:sldId id="263" r:id="rId12"/>
    <p:sldId id="264" r:id="rId13"/>
    <p:sldId id="259" r:id="rId1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72250-7A58-4674-B3F7-A9077735BB67}" type="datetimeFigureOut">
              <a:rPr lang="it-IT" smtClean="0"/>
              <a:t>31/01/2025</a:t>
            </a:fld>
            <a:endParaRPr lang="it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CF2648-19C9-41BD-9E69-719C4A6A3D7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94854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8B381-E65D-04B7-CEF3-98EEFE99F0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618928-6A71-1FE6-EAA8-CF0D4B737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A317E-4089-68AB-A8A8-6F2DD7691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D270-4168-40DB-AC4E-630264CAC1B5}" type="datetimeFigureOut">
              <a:rPr lang="it-IT" smtClean="0"/>
              <a:t>31/01/2025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7D212-B307-78D2-3072-7B13CAAF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6181E-CA65-9B37-42CC-ADEE250D0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9974-E8D8-41E9-867F-685BF4B0AAB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4786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C5BF5-FDFE-1875-0661-08AF09B73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DBC77F-3820-2A64-FFDC-E4089FEB9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D61ADA-D1BB-6CC2-2A72-117256241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D270-4168-40DB-AC4E-630264CAC1B5}" type="datetimeFigureOut">
              <a:rPr lang="it-IT" smtClean="0"/>
              <a:t>31/01/2025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B47F4-95A4-A946-7B97-E3533D71E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725B4-B36B-3F00-6289-66691004A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9974-E8D8-41E9-867F-685BF4B0AAB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6372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634424-115D-4626-EDCB-4B9D31BA3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566C99-9D23-0A2A-74BD-40B9BA4175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36FA8-EFD9-03A2-0435-801567A56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D270-4168-40DB-AC4E-630264CAC1B5}" type="datetimeFigureOut">
              <a:rPr lang="it-IT" smtClean="0"/>
              <a:t>31/01/2025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550AF-11B2-303E-D612-1196C91B3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832DB-F40F-D3B8-341B-53A0E563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9974-E8D8-41E9-867F-685BF4B0AAB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4317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CADE2-B8E2-DF87-3318-2AFB77AA0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7BE5D-555E-C6F0-3E0D-9568D4008A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88AAA-CCB5-0090-65DC-3E66FCA80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D270-4168-40DB-AC4E-630264CAC1B5}" type="datetimeFigureOut">
              <a:rPr lang="it-IT" smtClean="0"/>
              <a:t>31/01/2025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63D0D-3693-A7C1-21C1-A21408F09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A49DD-3061-C5E6-FD3C-D9FEB393F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9974-E8D8-41E9-867F-685BF4B0AAB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5779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91CBF-26E2-DD0A-B21A-29A16CE9B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70F070-C9D4-972A-BD71-C82E01722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77245-D23D-018F-49D6-0E0CFFDBE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D270-4168-40DB-AC4E-630264CAC1B5}" type="datetimeFigureOut">
              <a:rPr lang="it-IT" smtClean="0"/>
              <a:t>31/01/2025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F1C30-7C22-F0D0-F15A-18D1011DE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2FA0C-1337-D4C4-E8BC-2E9F7EEA2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9974-E8D8-41E9-867F-685BF4B0AAB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5951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EC4E5-B3F4-9A1B-6633-55099FAE2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B138-ECC9-FA6E-1CD8-FD9814DF45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88924-ED0F-AAD1-6C08-587BF54BBE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891B2-BDB2-13D4-966C-AE59D4F7F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D270-4168-40DB-AC4E-630264CAC1B5}" type="datetimeFigureOut">
              <a:rPr lang="it-IT" smtClean="0"/>
              <a:t>31/01/2025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5D76FB-8D36-9614-20ED-12F00152E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66CFB-95CD-424F-47A8-271E8A834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9974-E8D8-41E9-867F-685BF4B0AAB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305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A3EEC-4EA4-7153-EE32-28B5F453A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804CB-718B-C921-4B96-5E7692518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8EC1C-3D86-B205-6767-C717863AE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05DEB7-F5AC-EF37-FC3A-D90D76B441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C680CD-DC9B-9E6D-BC9B-E1C001B672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C2D88A-09A9-0F17-8D1F-B1127F11D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D270-4168-40DB-AC4E-630264CAC1B5}" type="datetimeFigureOut">
              <a:rPr lang="it-IT" smtClean="0"/>
              <a:t>31/01/2025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207BA4-0756-9834-5380-B7B1A8DF0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8104F6-49EA-174C-B45F-A474ABCB5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9974-E8D8-41E9-867F-685BF4B0AAB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79954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60BAE-4E63-AAEF-3E8A-10E0C7F07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B23A97-8646-1DFA-D48C-38EE4BA2A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D270-4168-40DB-AC4E-630264CAC1B5}" type="datetimeFigureOut">
              <a:rPr lang="it-IT" smtClean="0"/>
              <a:t>31/01/2025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B4E64-6B84-3472-011D-A89B280C4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21F859-C397-C39C-12DE-686120C96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9974-E8D8-41E9-867F-685BF4B0AAB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8023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3EFF3C-BEBB-ACAC-E935-5F8D0DF7F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D270-4168-40DB-AC4E-630264CAC1B5}" type="datetimeFigureOut">
              <a:rPr lang="it-IT" smtClean="0"/>
              <a:t>31/01/2025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FADAA5-A410-3F93-5EEF-4DC9A377D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F3B6A-8CEB-1A6F-1EC8-0529A3A8C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9974-E8D8-41E9-867F-685BF4B0AAB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0551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27A4E-9A30-8CC9-0DEB-A251BF2D5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ADC95-A97B-04B6-FCDC-523B7EA0C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AFD97-D3C8-65FC-07F2-2C60CCEC71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DEFD0-2485-2D35-D6EF-F42697B3E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D270-4168-40DB-AC4E-630264CAC1B5}" type="datetimeFigureOut">
              <a:rPr lang="it-IT" smtClean="0"/>
              <a:t>31/01/2025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5F936-6769-DC4C-D9CD-FAC8051E7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CF264-FD21-1924-CA17-5AB4FAD93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9974-E8D8-41E9-867F-685BF4B0AAB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8623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3E8B-A588-FDE7-E723-70BCE4A50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82CE0B-EC23-3FF7-2C46-495DB0DDFE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E445F5-846D-9EA0-BBAF-C6E78C118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487312-FBA2-2C39-0FE3-B7255CFE6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D270-4168-40DB-AC4E-630264CAC1B5}" type="datetimeFigureOut">
              <a:rPr lang="it-IT" smtClean="0"/>
              <a:t>31/01/2025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65BA09-8E86-FEB9-15C5-510C28E5C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D048DD-E9C0-8B86-144C-01C82F959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9974-E8D8-41E9-867F-685BF4B0AAB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58691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A33DBE-FCCD-8B0C-F73C-7C26A074E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56CEE-D943-E59E-CF88-7B7CDBB12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7F23F-4C7D-7901-068B-92E2311EE1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F8D270-4168-40DB-AC4E-630264CAC1B5}" type="datetimeFigureOut">
              <a:rPr lang="it-IT" smtClean="0"/>
              <a:t>31/01/2025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4B1B8-C848-D47B-D166-6C2CEC1B0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A070B-E2AF-C335-0059-EB49421644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1A9974-E8D8-41E9-867F-685BF4B0AAB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03084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nemo-ufes.github.io/gufo/#concreteindividuals" TargetMode="External"/><Relationship Id="rId2" Type="http://schemas.openxmlformats.org/officeDocument/2006/relationships/hyperlink" Target="https://doi.org/10.3233/AO-21025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unibz-core/value-and-risk-ontology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ntouml.readthedocs.io/en/latest/intro/ufo.html" TargetMode="External"/><Relationship Id="rId2" Type="http://schemas.openxmlformats.org/officeDocument/2006/relationships/hyperlink" Target="https://basic-formal-ontology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emo-ufes.github.io/gufo/#AbstractIndividual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nemo-ufes.github.io/gufo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gioubbiali.github.io/sco/SCO_0000015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gioubbiali.github.io/sco/SCO_0000015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gioubbiali.github.io/sco/SCO_0000015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C6B5C-40C7-4C32-04DA-B6791651EE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BFO-SCO-UFO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7C4F58-56D1-BBD3-F560-467B64EDC1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SCO V1.0.0. Alignment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Unified Foundational Ontology (UFO)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5439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9FFD8-9424-0C11-18D3-D097A17F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 in progress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7EF96-4B29-48AE-8113-94B25C2E6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Axiomatization </a:t>
            </a:r>
            <a:endParaRPr lang="en-US" sz="2400" b="1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3080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F39BC-4001-EC40-3789-A8240B3FC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6146-8CE5-7E2B-35A8-0A3AEC600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Example: Complex System, Components, and Interactions.</a:t>
            </a:r>
            <a:endParaRPr lang="it-IT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84D0D0-3BF8-5A02-F68B-FCC859904423}"/>
              </a:ext>
            </a:extLst>
          </p:cNvPr>
          <p:cNvSpPr txBox="1"/>
          <p:nvPr/>
        </p:nvSpPr>
        <p:spPr>
          <a:xfrm>
            <a:off x="838200" y="6123543"/>
            <a:ext cx="9224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SCO representation that is BFO compliant. We omitted intermediate classes.</a:t>
            </a:r>
            <a:endParaRPr lang="it-I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C734C1-45B5-76BD-1D99-67E17F9D3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88" y="1790558"/>
            <a:ext cx="11469094" cy="327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612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99347-6F32-A7D6-9DC9-C494086F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7294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Work in progress</a:t>
            </a:r>
            <a:endParaRPr lang="it-IT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A6BAE8-90DB-F535-920B-532B229EC667}"/>
              </a:ext>
            </a:extLst>
          </p:cNvPr>
          <p:cNvSpPr txBox="1"/>
          <p:nvPr/>
        </p:nvSpPr>
        <p:spPr>
          <a:xfrm>
            <a:off x="838200" y="6123543"/>
            <a:ext cx="9224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SCO representation that is BFO and UFO compliant.</a:t>
            </a:r>
            <a:endParaRPr lang="it-I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7E06AC-7721-C2E2-333B-A4623E12FF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37" t="14408" b="19153"/>
          <a:stretch/>
        </p:blipFill>
        <p:spPr>
          <a:xfrm>
            <a:off x="160773" y="1632857"/>
            <a:ext cx="11870453" cy="3868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711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E886F1-CB7B-2D8F-1455-67B55D64B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52769-B2EA-5315-47B3-47BA7FB0B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References </a:t>
            </a:r>
            <a:endParaRPr lang="it-I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D700632-7E70-F24B-4874-0356A04AA6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Arp, R., Smith, B., &amp; Spear, A. D. (2015). </a:t>
            </a:r>
            <a:r>
              <a:rPr lang="en-US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Building ontologies with Basic Formal Ontology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Massachusetts Institute of Technology.</a:t>
            </a:r>
            <a:endParaRPr lang="it-IT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it-IT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Guizzardi, G., Botti </a:t>
            </a:r>
            <a:r>
              <a:rPr lang="it-IT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Benevides</a:t>
            </a:r>
            <a:r>
              <a:rPr lang="it-IT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A., Fonseca, C. M., </a:t>
            </a:r>
            <a:r>
              <a:rPr lang="it-IT" sz="2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Porello</a:t>
            </a:r>
            <a:r>
              <a:rPr lang="it-IT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D., Almeida, J. P. A., &amp; Prince Sales, T. (2022). 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UFO: Unified Foundational Ontology. </a:t>
            </a:r>
            <a:r>
              <a:rPr lang="en-US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Applied Ontology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(1), 167–210. 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https://doi.org/10.3233/AO-210256</a:t>
            </a: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gUFO</a:t>
            </a:r>
            <a:r>
              <a:rPr lang="it-IT" sz="2000" kern="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gUFO.ttl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COVER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COVER.ttl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2123806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944EC-9131-D377-2DEC-F51464426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Goal</a:t>
            </a:r>
            <a:endParaRPr lang="it-I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EC6E5-CCF9-C280-5AC4-56E813C28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Sustainability Core Ontology (SCO) currently employs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Basic Formal Ontology (BFO)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the upper-level ontology.</a:t>
            </a:r>
          </a:p>
          <a:p>
            <a:pPr marL="0" indent="0">
              <a:buNone/>
            </a:pPr>
            <a:endParaRPr lang="en-US" sz="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work explores and sets directions for aligning SCO to other Top-Level Ontologies (TLOs), specifically the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Unified Foundational Ontology (UFO)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UFO OWL version: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gUFO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lvl="1" indent="0">
              <a:buNone/>
            </a:pPr>
            <a:endParaRPr lang="en-US" sz="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Towards SCO V1.1.0.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SCO-B (B for BFO): alignment to BFO.</a:t>
            </a:r>
          </a:p>
          <a:p>
            <a:pPr lvl="1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SCO-U (U for UFO): alignment to UFO.</a:t>
            </a:r>
          </a:p>
          <a:p>
            <a:pPr marL="457200" lvl="1" indent="0"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Goal: to ensure SCO </a:t>
            </a:r>
            <a:r>
              <a:rPr lang="it-IT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leverages and </a:t>
            </a:r>
            <a:r>
              <a:rPr lang="it-IT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incorporates</a:t>
            </a:r>
            <a:r>
              <a:rPr lang="it-IT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different ontological perspectives to establish a common reference hub for sustainability.</a:t>
            </a:r>
          </a:p>
        </p:txBody>
      </p:sp>
    </p:spTree>
    <p:extLst>
      <p:ext uri="{BB962C8B-B14F-4D97-AF65-F5344CB8AC3E}">
        <p14:creationId xmlns:p14="http://schemas.microsoft.com/office/powerpoint/2010/main" val="4208012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5D27E-111D-9E12-5ACF-040D8063D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BFO</a:t>
            </a:r>
            <a:endParaRPr lang="it-I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19" name="Google Shape;619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75619" y="1318240"/>
            <a:ext cx="10515600" cy="4592032"/>
          </a:xfrm>
          <a:prstGeom prst="rect">
            <a:avLst/>
          </a:prstGeom>
          <a:noFill/>
          <a:ln>
            <a:noFill/>
          </a:ln>
        </p:spPr>
      </p:pic>
      <p:sp>
        <p:nvSpPr>
          <p:cNvPr id="617" name="Google Shape;617;p33"/>
          <p:cNvSpPr txBox="1"/>
          <p:nvPr/>
        </p:nvSpPr>
        <p:spPr>
          <a:xfrm>
            <a:off x="8583075" y="6123584"/>
            <a:ext cx="760410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ISO/IEC 21838-2:2021, 2021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1605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CC775-31EC-139D-89D1-469094EC1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B0780-60E3-12EB-709F-8C9E6B246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UFO</a:t>
            </a:r>
            <a:endParaRPr lang="it-I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8DD2FE-6B0C-BE3C-4364-DCDD2B92E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5213" y="619275"/>
            <a:ext cx="8248245" cy="56194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0D2CB9-8E95-2228-D996-D5A289830BEF}"/>
              </a:ext>
            </a:extLst>
          </p:cNvPr>
          <p:cNvSpPr txBox="1"/>
          <p:nvPr/>
        </p:nvSpPr>
        <p:spPr>
          <a:xfrm>
            <a:off x="8948965" y="6327435"/>
            <a:ext cx="60943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it-IT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Guizzardi et al. (2022)</a:t>
            </a:r>
          </a:p>
          <a:p>
            <a:endParaRPr lang="it-I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849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0EC8A-039A-5137-3988-04107C832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gUFO</a:t>
            </a:r>
            <a:endParaRPr lang="it-IT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E8C122-B6D2-80B7-823C-BB5AB270F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455" y="491235"/>
            <a:ext cx="3962743" cy="58755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7490F3-F230-7A16-9E34-406415DE9A53}"/>
              </a:ext>
            </a:extLst>
          </p:cNvPr>
          <p:cNvSpPr txBox="1"/>
          <p:nvPr/>
        </p:nvSpPr>
        <p:spPr>
          <a:xfrm>
            <a:off x="7611777" y="6362225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https://nemo-ufes.github.io/gufo/</a:t>
            </a:r>
            <a:r>
              <a:rPr lang="it-IT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27586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132B0-3227-4D0B-4C1B-0D7FF6286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6DC75-E6C9-42B0-81BD-C7B85B886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Alignment Methodology (</a:t>
            </a:r>
            <a:r>
              <a:rPr lang="en-US" sz="4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 in progress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it-IT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8C5AD31-3E49-4E58-55FA-012DF5A6C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2400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Hierarchization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Example: </a:t>
            </a:r>
            <a:r>
              <a:rPr lang="en-US" sz="1800" u="sng" kern="100" dirty="0">
                <a:solidFill>
                  <a:srgbClr val="467886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SCO “complex system” class</a:t>
            </a:r>
            <a:r>
              <a:rPr lang="en-US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1) Background assessment 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Evaluating the position of </a:t>
            </a:r>
            <a:r>
              <a:rPr lang="en-US" sz="1800" u="sng" kern="100" dirty="0">
                <a:solidFill>
                  <a:srgbClr val="467886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SCO “complex system” class</a:t>
            </a:r>
            <a:r>
              <a:rPr lang="en-US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 the BFO hierarchy.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(to use the materials documented in the “references” slide as a reference point.)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800" i="1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Subclass of the system class (subclass of “material entity” BFO class).</a:t>
            </a:r>
            <a:endParaRPr lang="it-IT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6331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4B83D-AAD0-EE8E-8F33-43FEE4B00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7435F-A932-914D-AED3-5D36C8118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2) Exploration of correspondences </a:t>
            </a:r>
            <a:endParaRPr lang="it-IT" sz="1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Identification of the rough corresponding class position into the gUFO “individual” class hierarchy.</a:t>
            </a:r>
            <a:endParaRPr lang="it-IT" sz="1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sz="1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(to use the materials documented in the “references” slide as a reference point.)</a:t>
            </a:r>
            <a:endParaRPr lang="it-IT" sz="1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700" i="1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position under the “endurant” -&gt; “object”   branch of the “individual” gUFO class hierarchy. </a:t>
            </a:r>
            <a:endParaRPr lang="it-IT" sz="1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84592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9DE78-74CA-33A1-8B02-E6A7C8C57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65828-EBC5-3875-CDB3-986A550FE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1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3) Construction of SCO-gUFO “individual” class hierarchy </a:t>
            </a:r>
            <a:endParaRPr lang="it-IT" sz="1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Identification of adequate upper-level class(es) into the gUFO “individual” class hierarchy.</a:t>
            </a:r>
            <a:endParaRPr lang="it-IT" sz="1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sz="1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(to use the materials documented in the “references” slide as a reference point.)</a:t>
            </a:r>
            <a:endParaRPr lang="it-IT" sz="1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US" sz="1700" i="1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Subclass of: “object” gUFO class.</a:t>
            </a:r>
            <a:endParaRPr lang="it-IT" sz="1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1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Protégé: to add the </a:t>
            </a:r>
            <a:r>
              <a:rPr lang="en-US" sz="1700" u="sng" kern="100" dirty="0">
                <a:solidFill>
                  <a:srgbClr val="46788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SCO “complex system” class</a:t>
            </a:r>
            <a:r>
              <a:rPr lang="en-US" sz="1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is_a</a:t>
            </a:r>
            <a:r>
              <a:rPr lang="en-US" sz="1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17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subclassOf</a:t>
            </a:r>
            <a:r>
              <a:rPr lang="en-US" sz="17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gUFO “object” class assertion.</a:t>
            </a:r>
            <a:endParaRPr lang="it-IT" sz="1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39718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A5C31-133F-FC85-FFB1-5D967236E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F90B3-42F6-F880-24A9-FB94A851B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4)</a:t>
            </a:r>
            <a:r>
              <a:rPr lang="en-US" sz="28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Construction of SCO-gUFO “type” class hierarchy </a:t>
            </a:r>
            <a:endParaRPr lang="it-IT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Identification of the “type” class that the </a:t>
            </a:r>
            <a:r>
              <a:rPr lang="en-US" sz="2200" u="sng" kern="100" dirty="0">
                <a:solidFill>
                  <a:srgbClr val="46788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SCO “complex system” class</a:t>
            </a:r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instantiates into the gUFO “type” class hierarchy.</a:t>
            </a:r>
            <a:endParaRPr lang="it-IT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(to use the materials documented in the “references” slide as a reference point.)</a:t>
            </a:r>
            <a:endParaRPr lang="it-IT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200" i="1" kern="1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gUFO  “phase”.</a:t>
            </a:r>
            <a:endParaRPr lang="it-IT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Protégé: to create a corresponding individual (same class URI, </a:t>
            </a:r>
            <a:r>
              <a:rPr lang="en-US" sz="22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Punning</a:t>
            </a:r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it-IT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Protégé: to add the </a:t>
            </a:r>
            <a:r>
              <a:rPr lang="en-US" sz="2200" u="sng" kern="100" dirty="0">
                <a:solidFill>
                  <a:srgbClr val="46788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SCO “complex system” individual</a:t>
            </a:r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rdf:type</a:t>
            </a:r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gUFO “phase” class assertion.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it-IT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parallel: to carry on discussions with subject matter experts.</a:t>
            </a:r>
            <a:endParaRPr lang="it-IT" sz="2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5104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</TotalTime>
  <Words>588</Words>
  <Application>Microsoft Office PowerPoint</Application>
  <PresentationFormat>Widescreen</PresentationFormat>
  <Paragraphs>58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Office Theme</vt:lpstr>
      <vt:lpstr>BFO-SCO-UFO</vt:lpstr>
      <vt:lpstr>Goal</vt:lpstr>
      <vt:lpstr>BFO</vt:lpstr>
      <vt:lpstr>UFO</vt:lpstr>
      <vt:lpstr>gUFO</vt:lpstr>
      <vt:lpstr>Alignment Methodology (work in progress) </vt:lpstr>
      <vt:lpstr>PowerPoint Presentation</vt:lpstr>
      <vt:lpstr>PowerPoint Presentation</vt:lpstr>
      <vt:lpstr>PowerPoint Presentation</vt:lpstr>
      <vt:lpstr>work in progress</vt:lpstr>
      <vt:lpstr>Example: Complex System, Components, and Interactions.</vt:lpstr>
      <vt:lpstr>Work in progress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Giorgio Alberto Ubbiali</dc:creator>
  <cp:lastModifiedBy>Giorgio Alberto Ubbiali</cp:lastModifiedBy>
  <cp:revision>13</cp:revision>
  <dcterms:created xsi:type="dcterms:W3CDTF">2025-01-27T13:43:44Z</dcterms:created>
  <dcterms:modified xsi:type="dcterms:W3CDTF">2025-01-31T13:57:43Z</dcterms:modified>
</cp:coreProperties>
</file>