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62" r:id="rId5"/>
    <p:sldId id="260" r:id="rId6"/>
    <p:sldId id="271" r:id="rId7"/>
    <p:sldId id="265" r:id="rId8"/>
    <p:sldId id="268" r:id="rId9"/>
    <p:sldId id="266" r:id="rId10"/>
    <p:sldId id="267" r:id="rId11"/>
    <p:sldId id="269" r:id="rId12"/>
    <p:sldId id="263" r:id="rId13"/>
    <p:sldId id="264" r:id="rId14"/>
    <p:sldId id="270" r:id="rId15"/>
    <p:sldId id="259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2250-7A58-4674-B3F7-A9077735BB67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F2648-19C9-41BD-9E69-719C4A6A3D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48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B381-E65D-04B7-CEF3-98EEFE99F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18928-6A71-1FE6-EAA8-CF0D4B737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A317E-4089-68AB-A8A8-6F2DD769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7D212-B307-78D2-3072-7B13CAAF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6181E-CA65-9B37-42CC-ADEE250D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78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5BF5-FDFE-1875-0661-08AF09B7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BC77F-3820-2A64-FFDC-E4089FEB9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61ADA-D1BB-6CC2-2A72-11725624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B47F4-95A4-A946-7B97-E3533D71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725B4-B36B-3F00-6289-66691004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7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34424-115D-4626-EDCB-4B9D31BA3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66C99-9D23-0A2A-74BD-40B9BA417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36FA8-EFD9-03A2-0435-801567A5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50AF-11B2-303E-D612-1196C91B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832DB-F40F-D3B8-341B-53A0E5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31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ADE2-B8E2-DF87-3318-2AFB77AA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7BE5D-555E-C6F0-3E0D-9568D40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8AAA-CCB5-0090-65DC-3E66FCA8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3D0D-3693-A7C1-21C1-A21408F0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A49DD-3061-C5E6-FD3C-D9FEB393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77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1CBF-26E2-DD0A-B21A-29A16CE9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0F070-C9D4-972A-BD71-C82E0172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77245-D23D-018F-49D6-0E0CFFDB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1C30-7C22-F0D0-F15A-18D1011D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FA0C-1337-D4C4-E8BC-2E9F7EEA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9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C4E5-B3F4-9A1B-6633-55099FAE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B138-ECC9-FA6E-1CD8-FD9814DF4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88924-ED0F-AAD1-6C08-587BF54BB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891B2-BDB2-13D4-966C-AE59D4F7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D76FB-8D36-9614-20ED-12F00152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66CFB-95CD-424F-47A8-271E8A83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0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3EEC-4EA4-7153-EE32-28B5F453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804CB-718B-C921-4B96-5E7692518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8EC1C-3D86-B205-6767-C717863AE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5DEB7-F5AC-EF37-FC3A-D90D76B44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680CD-DC9B-9E6D-BC9B-E1C001B67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2D88A-09A9-0F17-8D1F-B1127F11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07BA4-0756-9834-5380-B7B1A8DF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104F6-49EA-174C-B45F-A474ABCB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95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0BAE-4E63-AAEF-3E8A-10E0C7F0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23A97-8646-1DFA-D48C-38EE4BA2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B4E64-6B84-3472-011D-A89B280C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1F859-C397-C39C-12DE-686120C9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23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EFF3C-BEBB-ACAC-E935-5F8D0DF7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ADAA5-A410-3F93-5EEF-4DC9A377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F3B6A-8CEB-1A6F-1EC8-0529A3A8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55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7A4E-9A30-8CC9-0DEB-A251BF2D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DC95-A97B-04B6-FCDC-523B7EA0C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FD97-D3C8-65FC-07F2-2C60CCEC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DEFD0-2485-2D35-D6EF-F42697B3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F936-6769-DC4C-D9CD-FAC8051E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CF264-FD21-1924-CA17-5AB4FAD9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62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3E8B-A588-FDE7-E723-70BCE4A5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2CE0B-EC23-3FF7-2C46-495DB0DDF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445F5-846D-9EA0-BBAF-C6E78C118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87312-FBA2-2C39-0FE3-B7255CFE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5BA09-8E86-FEB9-15C5-510C28E5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048DD-E9C0-8B86-144C-01C82F95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69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33DBE-FCCD-8B0C-F73C-7C26A074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6CEE-D943-E59E-CF88-7B7CDBB1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F23F-4C7D-7901-068B-92E2311EE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8D270-4168-40DB-AC4E-630264CAC1B5}" type="datetimeFigureOut">
              <a:rPr lang="it-IT" smtClean="0"/>
              <a:t>04/03/2025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B1B8-C848-D47B-D166-6C2CEC1B0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A070B-E2AF-C335-0059-EB4942164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08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gioubbiali.github.io/sco/SCO_0000015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mo-ufes/ufo-protege-plug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emo-ufes.github.io/gufo/#concreteindividuals" TargetMode="External"/><Relationship Id="rId2" Type="http://schemas.openxmlformats.org/officeDocument/2006/relationships/hyperlink" Target="https://doi.org/10.3233/AO-21025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nibz-core/value-and-risk-ontolog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uml.readthedocs.io/en/latest/intro/ufo.html" TargetMode="External"/><Relationship Id="rId2" Type="http://schemas.openxmlformats.org/officeDocument/2006/relationships/hyperlink" Target="https://basic-formal-ontolog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mo-ufes.github.io/gufo/#AbstractIndividu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mo-ufes.github.io/guf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rotege.stanford.ed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gioubbiali.github.io/sco/SCO_000001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oubbiali.github.io/sco/SCO_00000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6B5C-40C7-4C32-04DA-B6791651E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BFO-SCO-UFO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C4F58-56D1-BBD3-F560-467B64EDC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 V1.0.0. Alignment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Unified Foundational Ontology (UFO)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3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5C31-133F-FC85-FFB1-5D967236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90B3-42F6-F880-24A9-FB94A851B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4)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Construction of SCO-gUFO “type” class hierarchy 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 of the “type” class that the </a:t>
            </a:r>
            <a:r>
              <a:rPr lang="en-US" sz="24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SCO “complex system” class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instantiates into the gUFO “type” class hierarchy.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 use the materials documented in the “references” slide as a reference point.)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i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gUFO  “phase”.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Protégé: to create a corresponding individual (same class URI, </a:t>
            </a:r>
            <a:r>
              <a:rPr lang="en-US" sz="2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Punning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Protégé: to add the </a:t>
            </a:r>
            <a:r>
              <a:rPr lang="en-US" sz="24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SCO “complex system” individual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rdf:type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gUFO “phase” class assertion.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parallel: to carry on discussions with subject matter experts.</a:t>
            </a:r>
            <a:endParaRPr lang="it-IT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0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FFD8-9424-0C11-18D3-D097A17F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in progress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7EF96-4B29-48AE-8113-94B25C2E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Axiomatization </a:t>
            </a:r>
            <a:endParaRPr lang="en-US" sz="2400" b="1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8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F39BC-4001-EC40-3789-A8240B3F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6146-8CE5-7E2B-35A8-0A3AEC60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Example: Complex System, Components, and Interactions</a:t>
            </a:r>
            <a:endParaRPr lang="it-I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4D0D0-3BF8-5A02-F68B-FCC859904423}"/>
              </a:ext>
            </a:extLst>
          </p:cNvPr>
          <p:cNvSpPr txBox="1"/>
          <p:nvPr/>
        </p:nvSpPr>
        <p:spPr>
          <a:xfrm>
            <a:off x="838200" y="6123543"/>
            <a:ext cx="922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SCO representation that is BFO compliant. We omitted intermediate classes.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734C1-45B5-76BD-1D99-67E17F9D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8" y="1790558"/>
            <a:ext cx="11469094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1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9347-6F32-A7D6-9DC9-C494086F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9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Work in progress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6BAE8-90DB-F535-920B-532B229EC667}"/>
              </a:ext>
            </a:extLst>
          </p:cNvPr>
          <p:cNvSpPr txBox="1"/>
          <p:nvPr/>
        </p:nvSpPr>
        <p:spPr>
          <a:xfrm>
            <a:off x="838200" y="6123543"/>
            <a:ext cx="922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SCO representation that is BFO and UFO compliant.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E06AC-7721-C2E2-333B-A4623E12FF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7" t="14408" b="19153"/>
          <a:stretch/>
        </p:blipFill>
        <p:spPr>
          <a:xfrm>
            <a:off x="160773" y="1632857"/>
            <a:ext cx="11870453" cy="38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11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16794-C625-9788-5CCA-BE43C22A1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8462-2CA2-A96B-E794-A9647C00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in progress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B508-E650-506E-1E23-47FC6C4C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 steps</a:t>
            </a:r>
            <a:endParaRPr lang="en-US" sz="2400" b="1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0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Removal of BFO classes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Removal of BFO-compliant axiomatization.</a:t>
            </a:r>
          </a:p>
          <a:p>
            <a:endParaRPr lang="en-US" sz="2400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SCO-U Validation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Ontology validation using </a:t>
            </a:r>
            <a:r>
              <a:rPr lang="en-US" sz="2000" kern="100" dirty="0" err="1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HermiT</a:t>
            </a:r>
            <a:r>
              <a:rPr lang="en-US" sz="20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1.4.3.456 reasoner and </a:t>
            </a:r>
            <a:r>
              <a:rPr lang="en-US" sz="20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gUFO Rule validator</a:t>
            </a:r>
            <a:r>
              <a:rPr lang="en-US" sz="2000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121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86F1-CB7B-2D8F-1455-67B55D64B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2769-B2EA-5315-47B3-47BA7FB0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700632-7E70-F24B-4874-0356A04A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Arp, R., Smith, B., &amp; Spear, A. D. (2015). </a:t>
            </a:r>
            <a:r>
              <a:rPr lang="en-US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ontologies with Basic Formal Ontology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Massachusetts Institute of Technology.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Guizzardi, G., Botti </a:t>
            </a:r>
            <a:r>
              <a:rPr lang="it-IT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Benevides</a:t>
            </a: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A., Fonseca, C. M., </a:t>
            </a:r>
            <a:r>
              <a:rPr lang="it-IT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Porello</a:t>
            </a: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D., Almeida, J. P. A., &amp; Prince Sales, T. (2022).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UFO: Unified Foundational Ontology. </a:t>
            </a:r>
            <a:r>
              <a:rPr lang="en-US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Ontology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(1), 167–210.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https://doi.org/10.3233/AO-210256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gUFO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 documentation webpage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COVER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COVER.ttl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12380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44EC-9131-D377-2DEC-F5146442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Goal</a:t>
            </a:r>
            <a:endParaRPr lang="it-IT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C6E5-CCF9-C280-5AC4-56E813C2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Sustainability Core Ontology (SCO) currently employs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Basic Formal Ontology (BFO)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upper-level ontology.</a:t>
            </a:r>
          </a:p>
          <a:p>
            <a:pPr marL="0" indent="0">
              <a:buNone/>
            </a:pPr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work explores and sets directions for aligning SCO to other Top-Level Ontologies (TLOs), specifically 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Unified Foundational Ontology (UFO)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UFO OWL version: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gUFO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>
              <a:buNone/>
            </a:pPr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Towards SCO V1.1.0.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SCO-B (B for BFO): alignment to BFO.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SCO-U (U for UFO): alignment to UFO.</a:t>
            </a: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 to ensure SCO </a:t>
            </a:r>
            <a:r>
              <a:rPr lang="it-IT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leverages and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incorporates</a:t>
            </a:r>
            <a:r>
              <a:rPr lang="it-IT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ontological perspectives to establish a common reference hub for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420801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D27E-111D-9E12-5ACF-040D8063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BFO</a:t>
            </a:r>
            <a:endParaRPr lang="it-IT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19" name="Google Shape;619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5619" y="1318240"/>
            <a:ext cx="10515600" cy="4592032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3"/>
          <p:cNvSpPr txBox="1"/>
          <p:nvPr/>
        </p:nvSpPr>
        <p:spPr>
          <a:xfrm>
            <a:off x="8583075" y="6123584"/>
            <a:ext cx="76041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ISO/IEC 21838-2:2021, 2021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0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CC775-31EC-139D-89D1-469094EC1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780-60E3-12EB-709F-8C9E6B24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UFO</a:t>
            </a:r>
            <a:endParaRPr lang="it-IT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8DD2FE-6B0C-BE3C-4364-DCDD2B92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13" y="619275"/>
            <a:ext cx="8248245" cy="5619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0D2CB9-8E95-2228-D996-D5A289830BEF}"/>
              </a:ext>
            </a:extLst>
          </p:cNvPr>
          <p:cNvSpPr txBox="1"/>
          <p:nvPr/>
        </p:nvSpPr>
        <p:spPr>
          <a:xfrm>
            <a:off x="8948965" y="6327435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Guizzardi et al. (2022)</a:t>
            </a: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4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EC8A-039A-5137-3988-04107C83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gUFO</a:t>
            </a:r>
            <a:endParaRPr lang="it-IT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8C122-B6D2-80B7-823C-BB5AB270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455" y="491235"/>
            <a:ext cx="3962743" cy="58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490F3-F230-7A16-9E34-406415DE9A53}"/>
              </a:ext>
            </a:extLst>
          </p:cNvPr>
          <p:cNvSpPr txBox="1"/>
          <p:nvPr/>
        </p:nvSpPr>
        <p:spPr>
          <a:xfrm>
            <a:off x="7611777" y="636222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https://nemo-ufes.github.io/gufo/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58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D106-1394-4C87-6027-1531A59C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SCO-B and SCO-U</a:t>
            </a:r>
            <a:endParaRPr lang="it-IT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21968-5E1F-6407-D320-299F1418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SCO-B aligns the SCO vocabulary with BFO.</a:t>
            </a:r>
          </a:p>
          <a:p>
            <a:pPr lvl="1"/>
            <a:r>
              <a:rPr lang="en-US" sz="20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segment corresponds to SCO V1.0.0. </a:t>
            </a:r>
          </a:p>
          <a:p>
            <a:pPr lvl="1"/>
            <a:endParaRPr lang="en-US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b="0" i="0" dirty="0">
              <a:solidFill>
                <a:srgbClr val="1F232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SCO-U aligns the SCO vocabulary with gUFO.</a:t>
            </a:r>
          </a:p>
          <a:p>
            <a:pPr lvl="1"/>
            <a:r>
              <a:rPr 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Alignment performed as a translation process from an SCO BFO-compliant representation to an SCO UFO-compliant representation.</a:t>
            </a:r>
          </a:p>
          <a:p>
            <a:pPr lvl="1"/>
            <a:r>
              <a:rPr lang="en-US" sz="20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the next slides for details. </a:t>
            </a:r>
          </a:p>
          <a:p>
            <a:pPr lvl="1"/>
            <a:endParaRPr lang="en-US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0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it-IT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</a:t>
            </a:r>
            <a:r>
              <a:rPr lang="it-IT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alignments</a:t>
            </a:r>
            <a:r>
              <a:rPr lang="it-IT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 err="1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lang="it-IT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Protégé</a:t>
            </a:r>
            <a:r>
              <a:rPr lang="it-IT" sz="24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solidFill>
                <a:srgbClr val="1F232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132B0-3227-4D0B-4C1B-0D7FF628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DC75-E6C9-42B0-81BD-C7B85B88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SCO-U Translation Methodology (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in progress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C5AD31-3E49-4E58-55FA-012DF5A6C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gUFO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Import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Hierarchization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 </a:t>
            </a:r>
            <a:r>
              <a:rPr lang="en-US" sz="20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SCO “complex system” class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Background assessment 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Evaluating the position of </a:t>
            </a:r>
            <a:r>
              <a:rPr lang="en-US" sz="20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SCO “complex system” class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BFO hierarchy.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 use the materials documented in the “references” slide as a reference point.)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i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Subclass of the system class (subclass of “material entity” BFO class).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3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B83D-AAD0-EE8E-8F33-43FEE4B0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435F-A932-914D-AED3-5D36C811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Exploration of correspondences 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 of the rough corresponding class position into the gUFO “individual” class hierarchy.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 use the materials documented in the “references” slide as a reference point.)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i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position under the “endurant” -&gt; “object”   branch of the “individual” gUFO class hierarchy. 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984592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DE78-74CA-33A1-8B02-E6A7C8C5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5828-EBC5-3875-CDB3-986A550F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Construction of SCO-gUFO “individual” class hierarchy </a:t>
            </a:r>
            <a:endParaRPr lang="it-IT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 of adequate upper-level class(es) into the gUFO “individual” class hierarchy.</a:t>
            </a:r>
            <a:endParaRPr lang="it-IT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 use the materials documented in the “references” slide as a reference point.)</a:t>
            </a:r>
            <a:endParaRPr lang="it-IT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900" i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Subclass of: “object” gUFO class.</a:t>
            </a:r>
            <a:endParaRPr lang="it-IT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Protégé: to add the </a:t>
            </a:r>
            <a:r>
              <a:rPr lang="en-US" sz="19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SCO “complex system” class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is_a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9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subclassOf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gUFO “object” class assertion.</a:t>
            </a:r>
            <a:endParaRPr lang="it-IT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9718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672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BFO-SCO-UFO</vt:lpstr>
      <vt:lpstr>Goal</vt:lpstr>
      <vt:lpstr>BFO</vt:lpstr>
      <vt:lpstr>UFO</vt:lpstr>
      <vt:lpstr>gUFO</vt:lpstr>
      <vt:lpstr>SCO-B and SCO-U</vt:lpstr>
      <vt:lpstr>SCO-U Translation Methodology (work in progress) </vt:lpstr>
      <vt:lpstr>PowerPoint Presentation</vt:lpstr>
      <vt:lpstr>PowerPoint Presentation</vt:lpstr>
      <vt:lpstr>PowerPoint Presentation</vt:lpstr>
      <vt:lpstr>work in progress</vt:lpstr>
      <vt:lpstr>Example: Complex System, Components, and Interactions</vt:lpstr>
      <vt:lpstr>Work in progress</vt:lpstr>
      <vt:lpstr>work in progress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Giorgio Alberto Ubbiali</dc:creator>
  <cp:lastModifiedBy>Giorgio Alberto Ubbiali</cp:lastModifiedBy>
  <cp:revision>17</cp:revision>
  <dcterms:created xsi:type="dcterms:W3CDTF">2025-01-27T13:43:44Z</dcterms:created>
  <dcterms:modified xsi:type="dcterms:W3CDTF">2025-03-04T05:35:44Z</dcterms:modified>
</cp:coreProperties>
</file>