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61" r:id="rId6"/>
    <p:sldId id="262" r:id="rId7"/>
    <p:sldId id="259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4" r:id="rId20"/>
    <p:sldId id="283" r:id="rId21"/>
    <p:sldId id="275" r:id="rId22"/>
    <p:sldId id="277" r:id="rId23"/>
    <p:sldId id="276" r:id="rId24"/>
    <p:sldId id="278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60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7B357-808F-4F78-B618-D7B18003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020B4-DB4A-479A-99CC-F8742BE80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F799-FB92-460C-96FE-B1E21E8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C6126-6784-4ED2-85B1-CF38D2BB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69872-6CF1-4783-AB1C-2E528C78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AF48-DBF8-40A1-912A-F9D3E666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34E8A1-CB12-42E2-8EC3-5A0AA842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96779-8105-4240-B997-57EF2E53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C3B2B-6DEC-4B61-A449-199858C2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B478B-4783-4E4E-A3D9-BEF2236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2A2482-DD77-4451-8692-723DDC72F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AEFC4A-F121-452E-BCF6-1729CDF5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FBED7-139F-44BC-BF1A-CF104B2F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C85D7-BCD5-4D50-BE86-933E677A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B712B-3343-4995-97AA-5A1BC48F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5CB6-5583-48CB-AAF6-463945CD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A20EE-369C-4480-AE50-04D4B21F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F06C2-30CD-4173-A0AF-478FFA0F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BA382-C2E7-4027-8345-9F68AD89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A93CA-705C-4299-A5DD-2C2AB8AC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477E7-0312-4777-A883-A64FE9AE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399FD-1D57-4C94-9B4A-DDFA3491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9E0D1-2F22-4C69-9F67-F0C6073C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DB8E61-C009-4804-898E-E01DB1B0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5A912D-7839-4A87-B567-2104D183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47C30-7C83-4584-B0CB-D01D3D18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B8970-63F0-463A-8D0B-8B46BA23E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F29B3A-544D-4606-A56F-DE293A9E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8F5A01-6D83-4A08-AFF5-FD0E1E85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A47ED-0912-468D-A3D6-20991A29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FCC045-5082-4CBB-8889-98D9EFD1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1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C9301-A225-49ED-B1E8-AE932648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0300C-818D-45F1-A2FC-327F7AD1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03BDD-5FEE-490D-9009-DDEBC767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6002A-DED1-4BD5-9550-8A9E9CB3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FA5B90-3D73-4F8C-83EE-8DC20221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9131AA-E7D7-4A9D-8167-FAF5393F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21CB47-0108-48DF-886E-8488B86F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D1FE03-10B7-4425-A6F3-543FACF1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7E9-6BA8-4AED-BBA3-79DF3BB9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5C4BF2-B79A-40CB-98E8-46A760FA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07921D-222C-4D6D-8031-73516E6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B10416-6BA0-4A20-92F0-21BEDDE9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72C597-3502-4891-9001-1C06FF2B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ABFF9-D876-4E17-A3FA-606B719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209413-21F0-4490-9A38-80120673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11D89-F1A0-4853-AAC3-A2C7A5D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3EDE6-2C71-47CE-952B-D5E8B045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10C952-4FF2-4BF3-B59D-CAD10FEC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B23F6-19C9-4192-822B-623846C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1303D-49EC-4215-8E88-F459D3A0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74D412-A9A3-49D8-897C-9BD767AF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D4F1-F3F1-49F1-BB34-CCC60358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089437-4998-4D22-84DC-6DD646100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92F3B9-657C-4B40-9A98-6B7F1DE8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D461F-E839-4DBB-9070-BEEF09B4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652FC3-ED12-4288-8DA4-572A8764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C5D2EA-DD41-4F21-8485-6939BDA3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FECFA4-2C97-4103-96CE-92C3ED2A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00A80-9FE9-486E-8B10-DD77706E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DC79C-3C39-4AEC-89E4-F025E7AB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AB35-44C1-4A4A-8BA0-A7DAE8EB345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AE3E1-33BA-4045-BCCD-9754FF42D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1D8D0-0F32-4E7B-9148-CCE4F5BAA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48E4-BF37-4134-9E3E-6A172BC28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mHG_KbknvO8uhuL6viQNfxpulHr?e=tG6Pf7" TargetMode="External"/><Relationship Id="rId2" Type="http://schemas.openxmlformats.org/officeDocument/2006/relationships/hyperlink" Target="https://medium.com/horadecodar/como-instalar-o-jupyter-notebook-windows-e-linux-20701fc583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randodados.com.br/analise-de-dados-com-python-usando-panda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07A8-4351-45FE-9CA2-6D3EB19A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+ 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FA2D5-2A1D-47B0-BA72-79550658A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Fabíola</a:t>
            </a:r>
            <a:r>
              <a:rPr lang="en-US" dirty="0"/>
              <a:t> Guerra Nakamura</a:t>
            </a:r>
          </a:p>
        </p:txBody>
      </p:sp>
    </p:spTree>
    <p:extLst>
      <p:ext uri="{BB962C8B-B14F-4D97-AF65-F5344CB8AC3E}">
        <p14:creationId xmlns:p14="http://schemas.microsoft.com/office/powerpoint/2010/main" val="7823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95CDF-3A33-4553-97AF-05D19AF5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Salvando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FD804-4DE4-4AD6-910D-CC2BE774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função.to_csv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(), armazena 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como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csv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localmente.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56E52C3-4DCD-4383-A273-A2C5758150E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76235" y="4423125"/>
            <a:ext cx="425392" cy="333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726E1E-3D6C-43CE-91BE-E9F89761C328}"/>
              </a:ext>
            </a:extLst>
          </p:cNvPr>
          <p:cNvSpPr/>
          <p:nvPr/>
        </p:nvSpPr>
        <p:spPr>
          <a:xfrm>
            <a:off x="5001627" y="4218309"/>
            <a:ext cx="1285962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Caminho do arquivo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7E38AA8-C61E-4966-8881-D53607B425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844036" y="4417502"/>
            <a:ext cx="572824" cy="42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BBA490-152C-4CEB-8807-32DFC49E3446}"/>
              </a:ext>
            </a:extLst>
          </p:cNvPr>
          <p:cNvSpPr/>
          <p:nvPr/>
        </p:nvSpPr>
        <p:spPr>
          <a:xfrm>
            <a:off x="3416860" y="4212686"/>
            <a:ext cx="1122727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Função do pandas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52AC91A-4666-4A5C-A567-037738D4834E}"/>
              </a:ext>
            </a:extLst>
          </p:cNvPr>
          <p:cNvCxnSpPr>
            <a:cxnSpLocks/>
          </p:cNvCxnSpPr>
          <p:nvPr/>
        </p:nvCxnSpPr>
        <p:spPr>
          <a:xfrm flipH="1">
            <a:off x="1683393" y="4417502"/>
            <a:ext cx="187162" cy="33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861797F-5CA4-405A-93FE-43C88F1DC33B}"/>
              </a:ext>
            </a:extLst>
          </p:cNvPr>
          <p:cNvSpPr/>
          <p:nvPr/>
        </p:nvSpPr>
        <p:spPr>
          <a:xfrm>
            <a:off x="1881740" y="4212686"/>
            <a:ext cx="962296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var(--ath-font-text)"/>
              </a:rPr>
              <a:t>Dataframe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9434A6-1156-4617-B833-29C7EB04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7" y="4950381"/>
            <a:ext cx="10536120" cy="37152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5EDA79B-0385-454B-AF16-64C67383ED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48551" y="4288094"/>
            <a:ext cx="373138" cy="550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927BB598-1BEC-4318-BA96-46B58166DDD1}"/>
              </a:ext>
            </a:extLst>
          </p:cNvPr>
          <p:cNvSpPr/>
          <p:nvPr/>
        </p:nvSpPr>
        <p:spPr>
          <a:xfrm>
            <a:off x="6721689" y="3962400"/>
            <a:ext cx="1917213" cy="65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Parâmetro para não salvar os índices como coluna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7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CAE7-012F-410F-A75C-F91B1419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Imprimindo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os</a:t>
            </a:r>
            <a:r>
              <a:rPr lang="en-US" dirty="0">
                <a:latin typeface="var(--ath-font-text)"/>
              </a:rPr>
              <a:t>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5FCF-DDAD-4D0F-BB27-2B2270DA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Para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imprimir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o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A00516-7C6B-4A7C-ADC1-765CEE7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7254"/>
            <a:ext cx="1056469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5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Imprimindo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os</a:t>
            </a:r>
            <a:r>
              <a:rPr lang="en-US" dirty="0">
                <a:latin typeface="var(--ath-font-text)"/>
              </a:rPr>
              <a:t>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head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exibe as 5 primeiras linhas do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, mas isso pode ser alterado.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Ex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: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head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(10)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50242A-81A6-44E2-9CFD-6FF389F9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62" y="2829560"/>
            <a:ext cx="1052659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Imprimindo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os</a:t>
            </a:r>
            <a:r>
              <a:rPr lang="en-US" dirty="0">
                <a:latin typeface="var(--ath-font-text)"/>
              </a:rPr>
              <a:t>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 shape exibe a dimensão do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. Quantidade de linhas x quantidade de colunas</a:t>
            </a:r>
          </a:p>
          <a:p>
            <a:endParaRPr lang="pt-BR" sz="2600" dirty="0">
              <a:solidFill>
                <a:srgbClr val="3E464F"/>
              </a:solidFill>
              <a:latin typeface="var(--ath-font-text)"/>
            </a:endParaRPr>
          </a:p>
          <a:p>
            <a:endParaRPr lang="pt-BR" sz="2600" dirty="0">
              <a:solidFill>
                <a:srgbClr val="3E464F"/>
              </a:solidFill>
              <a:latin typeface="var(--ath-font-text)"/>
            </a:endParaRPr>
          </a:p>
          <a:p>
            <a:endParaRPr lang="pt-BR" sz="2600" dirty="0">
              <a:solidFill>
                <a:srgbClr val="3E464F"/>
              </a:solidFill>
              <a:latin typeface="var(--ath-font-text)"/>
            </a:endParaRPr>
          </a:p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As funções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mean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(),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max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e min() apresentam a média, o valor máximo e o valor mínimo de cada coluna, respectivamente.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Ex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BE2004-189F-451D-9B40-CA20B504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43" y="3095578"/>
            <a:ext cx="10440857" cy="6668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74B8A8-0F09-4127-8999-3406F502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5270411"/>
            <a:ext cx="1056469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Descrevendo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describe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é usada para visualizar alguns detalhes estatísticos básicos como percentil, média, desvio padrão,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etc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: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5D707C-2A55-4B4D-B22B-E4218F53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26" y="3035950"/>
            <a:ext cx="1058375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Manipulando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loc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[] seleciona uma linha do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baseado no valor do índice desejado: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913DCD-E9E8-488B-BD1F-A68E2F2D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7" y="4892452"/>
            <a:ext cx="4515480" cy="16004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4F7DD1-6246-4329-9CD0-D08E42D8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47" y="2815085"/>
            <a:ext cx="10583752" cy="16290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A1FB2F-9F03-432F-8FB8-D4CDBE41AD3C}"/>
              </a:ext>
            </a:extLst>
          </p:cNvPr>
          <p:cNvSpPr/>
          <p:nvPr/>
        </p:nvSpPr>
        <p:spPr>
          <a:xfrm>
            <a:off x="952447" y="5855518"/>
            <a:ext cx="4341006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CB8F3DF-B070-4E4F-B32E-7FC13DE4DAA4}"/>
              </a:ext>
            </a:extLst>
          </p:cNvPr>
          <p:cNvCxnSpPr/>
          <p:nvPr/>
        </p:nvCxnSpPr>
        <p:spPr>
          <a:xfrm flipH="1">
            <a:off x="5467927" y="5553512"/>
            <a:ext cx="776396" cy="42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DF5082-3A85-408D-9D35-F171922659B1}"/>
              </a:ext>
            </a:extLst>
          </p:cNvPr>
          <p:cNvSpPr txBox="1"/>
          <p:nvPr/>
        </p:nvSpPr>
        <p:spPr>
          <a:xfrm>
            <a:off x="6244322" y="5353707"/>
            <a:ext cx="16329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Linha</a:t>
            </a:r>
            <a:r>
              <a:rPr lang="en-US" sz="1400" dirty="0"/>
              <a:t> </a:t>
            </a:r>
            <a:r>
              <a:rPr lang="en-US" sz="1400" dirty="0" err="1"/>
              <a:t>selecionada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778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Manipulando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loc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[] também permite selecionar linhas e colunas ao mesmo tempo: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BDCF98-F8A0-497F-BC92-658F796E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9653"/>
            <a:ext cx="10583752" cy="47631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3B07C4B-33EA-4461-972B-0237AE2C68EC}"/>
              </a:ext>
            </a:extLst>
          </p:cNvPr>
          <p:cNvSpPr/>
          <p:nvPr/>
        </p:nvSpPr>
        <p:spPr>
          <a:xfrm>
            <a:off x="3930747" y="2796386"/>
            <a:ext cx="1122727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Coluna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0DEB6B-E167-4DBF-B0F9-C37075D5116F}"/>
              </a:ext>
            </a:extLst>
          </p:cNvPr>
          <p:cNvSpPr/>
          <p:nvPr/>
        </p:nvSpPr>
        <p:spPr>
          <a:xfrm>
            <a:off x="907503" y="2848093"/>
            <a:ext cx="1116401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Intervalo dos índices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F739C34-FB9E-4234-9335-612BCC81E7F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023904" y="3052909"/>
            <a:ext cx="339231" cy="44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03E85C8-6EB0-4047-A380-D5819CEBC4C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95899" y="3001202"/>
            <a:ext cx="734848" cy="5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04503441-CD73-4530-8234-0D3F1B1C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53" y="4060747"/>
            <a:ext cx="125747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Manipulando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Para selecionar uma coluna do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com base no nome da coluna, colocar entre [] o nome da coluna: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817444-A688-4ECB-BE29-2BE6DA99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116"/>
            <a:ext cx="1055517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44B-145E-4837-9620-5CADED7E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Investigando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572CB-5D5A-461D-9A57-56B9F6F5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unique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apresenta os valores únicos da coluna desejada: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value_counts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conta a quantidade de ocorrência dos valores únicos da coluna desejada: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237F-4A62-4F9C-A6EE-C806C70C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0" y="2598354"/>
            <a:ext cx="10459910" cy="704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389DA6-9F45-4DEA-B9A5-AD59CFCB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4591"/>
            <a:ext cx="1060280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926C3-7460-4B1F-BE91-61A0BB15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Investigando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CA5E-05CA-4F6C-9DC5-73DFA74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Você pode usar a propriedade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dtype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para obter o tipo de uma coluna específica. </a:t>
            </a:r>
          </a:p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Por exemplo, podemos obter 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dtype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da coluna de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petal_length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no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: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3AD1B-92A9-45C9-9A06-AC8755E1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4641"/>
            <a:ext cx="1054564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7DFA-930D-4D37-8A15-7A48CE42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Jupyter</a:t>
            </a:r>
            <a:r>
              <a:rPr lang="en-US" dirty="0">
                <a:latin typeface="var(--ath-font-text)"/>
              </a:rPr>
              <a:t> Notebook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4B04E-178C-4FE4-A83D-1DBC47622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3E464F"/>
                </a:solidFill>
                <a:latin typeface="var(--ath-font-text)"/>
              </a:rPr>
              <a:t>O </a:t>
            </a:r>
            <a:r>
              <a:rPr lang="pt-BR" dirty="0" err="1">
                <a:solidFill>
                  <a:srgbClr val="3E464F"/>
                </a:solidFill>
                <a:latin typeface="var(--ath-font-text)"/>
              </a:rPr>
              <a:t>Jupyter</a:t>
            </a:r>
            <a:r>
              <a:rPr lang="pt-BR" dirty="0">
                <a:solidFill>
                  <a:srgbClr val="3E464F"/>
                </a:solidFill>
                <a:latin typeface="var(--ath-font-text)"/>
              </a:rPr>
              <a:t> Notebook é um aplicativo interativo Web de código aberto que permite que você escreva e execute códigos de computador. </a:t>
            </a:r>
          </a:p>
          <a:p>
            <a:pPr algn="just">
              <a:lnSpc>
                <a:spcPct val="100000"/>
              </a:lnSpc>
            </a:pPr>
            <a:endParaRPr lang="pt-BR" dirty="0">
              <a:solidFill>
                <a:srgbClr val="3E464F"/>
              </a:solidFill>
              <a:latin typeface="var(--ath-font-text)"/>
            </a:endParaRP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3E464F"/>
                </a:solidFill>
                <a:latin typeface="var(--ath-font-text)"/>
              </a:rPr>
              <a:t>Um produto do Projeto </a:t>
            </a:r>
            <a:r>
              <a:rPr lang="pt-BR" dirty="0" err="1">
                <a:solidFill>
                  <a:srgbClr val="3E464F"/>
                </a:solidFill>
                <a:latin typeface="var(--ath-font-text)"/>
              </a:rPr>
              <a:t>Jupyter</a:t>
            </a:r>
            <a:r>
              <a:rPr lang="pt-BR" dirty="0">
                <a:solidFill>
                  <a:srgbClr val="3E464F"/>
                </a:solidFill>
                <a:latin typeface="var(--ath-font-text)"/>
              </a:rPr>
              <a:t>, </a:t>
            </a:r>
            <a:r>
              <a:rPr lang="pt-BR" dirty="0" err="1">
                <a:solidFill>
                  <a:srgbClr val="3E464F"/>
                </a:solidFill>
                <a:latin typeface="var(--ath-font-text)"/>
              </a:rPr>
              <a:t>Jupyter</a:t>
            </a:r>
            <a:r>
              <a:rPr lang="pt-BR" dirty="0">
                <a:solidFill>
                  <a:srgbClr val="3E464F"/>
                </a:solidFill>
                <a:latin typeface="var(--ath-font-text)"/>
              </a:rPr>
              <a:t> Notebook é útil para a programação iterativa, uma vez que ele permite que você escreva um pequeno fragmento de código, execute-o, e retorne o resultado.</a:t>
            </a:r>
            <a:endParaRPr lang="en-US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1026" name="Picture 2" descr="Projeto Jupyter – Wikipédia, a enciclopédia livre">
            <a:extLst>
              <a:ext uri="{FF2B5EF4-FFF2-40B4-BE49-F238E27FC236}">
                <a16:creationId xmlns:a16="http://schemas.microsoft.com/office/drawing/2014/main" id="{DB489DDB-6200-4565-A124-3F04C08A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285" y="432593"/>
            <a:ext cx="114360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646BE45-DCB6-4A3B-9673-84DEAAADE2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187829"/>
            <a:ext cx="5643964" cy="3124028"/>
          </a:xfrm>
        </p:spPr>
      </p:pic>
    </p:spTree>
    <p:extLst>
      <p:ext uri="{BB962C8B-B14F-4D97-AF65-F5344CB8AC3E}">
        <p14:creationId xmlns:p14="http://schemas.microsoft.com/office/powerpoint/2010/main" val="411092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2FF1F-8441-42E7-8469-17E02DF7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Investigando</a:t>
            </a:r>
            <a:r>
              <a:rPr lang="en-US" dirty="0"/>
              <a:t> um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277B852-0C4F-4548-A797-2A5A948D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pandas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avaliada</a:t>
            </a:r>
            <a:r>
              <a:rPr lang="en-US" dirty="0"/>
              <a:t> a </a:t>
            </a:r>
            <a:r>
              <a:rPr lang="en-US" dirty="0" err="1"/>
              <a:t>distribuição</a:t>
            </a:r>
            <a:r>
              <a:rPr lang="en-US" dirty="0"/>
              <a:t> dos dados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.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.hist(column=‘’).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A8E6D3-9C67-4001-BB73-D3EF5B1F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4184"/>
            <a:ext cx="10583752" cy="409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D6F653-ED74-473D-9CC4-458160EE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3833626"/>
            <a:ext cx="393437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116A-91EF-4533-92B3-C695A368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Removendo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Colunas</a:t>
            </a:r>
            <a:r>
              <a:rPr lang="en-US" dirty="0">
                <a:latin typeface="var(--ath-font-text)"/>
              </a:rPr>
              <a:t> de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A337F-087A-47B4-B913-6EF45005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.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drop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 remove colunas ou linhas.</a:t>
            </a:r>
          </a:p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Removendo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as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colunas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sepal_length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e species: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DB404B-A4ED-4241-84B3-D9150A97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97" y="3019578"/>
            <a:ext cx="1059327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116A-91EF-4533-92B3-C695A368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Removendo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Linhas</a:t>
            </a:r>
            <a:r>
              <a:rPr lang="en-US" dirty="0">
                <a:latin typeface="var(--ath-font-text)"/>
              </a:rPr>
              <a:t> de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A337F-087A-47B4-B913-6EF45005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Removendo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as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linhas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com indices 1 e 4: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370EB6-9090-4DF7-AAF4-06DEC56F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18" y="2462719"/>
            <a:ext cx="1059327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BEAB-9B86-426C-84D4-4F541A5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Tratando</a:t>
            </a:r>
            <a:r>
              <a:rPr lang="en-US" dirty="0">
                <a:latin typeface="var(--ath-font-text)"/>
              </a:rPr>
              <a:t> dados </a:t>
            </a:r>
            <a:r>
              <a:rPr lang="en-US" dirty="0" err="1">
                <a:latin typeface="var(--ath-font-text)"/>
              </a:rPr>
              <a:t>Faltantes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5E468-9D79-4B34-9311-2335E73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Em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alguns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casos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há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dados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faltantes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no dataset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usado</a:t>
            </a:r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função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DataFrame.dropna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() remove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linhas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ou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colunas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que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possuam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menos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um dado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faltante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. </a:t>
            </a:r>
          </a:p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No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exemplo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apresentado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não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foi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removida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nenhuma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coluna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ou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linha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pois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não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há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dados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faltantes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9DDE66-DA20-4C07-B821-43F960B29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2"/>
          <a:stretch/>
        </p:blipFill>
        <p:spPr>
          <a:xfrm>
            <a:off x="780308" y="4387582"/>
            <a:ext cx="10631384" cy="17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0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48B0A-9D5C-4E69-9B5F-5FDEB8CC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Acrescentendo</a:t>
            </a:r>
            <a:r>
              <a:rPr lang="en-US" dirty="0">
                <a:latin typeface="var(--ath-font-text)"/>
              </a:rPr>
              <a:t> dados de outro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BE9CC-3E1E-4F2B-A731-21977414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Podemos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adicionar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dados de um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em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outro com 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função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append().</a:t>
            </a:r>
          </a:p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Criando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Primeiro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:</a:t>
            </a:r>
          </a:p>
          <a:p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Criando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o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segundo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: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700A5-78EF-4A71-9DF6-CF98AE34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27" y="3058972"/>
            <a:ext cx="9981707" cy="14794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765206-E375-4320-977B-A9B1FDCE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27" y="5053440"/>
            <a:ext cx="1057422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6346-46E4-4425-983F-E2C9B57A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Acrescentendo</a:t>
            </a:r>
            <a:r>
              <a:rPr lang="en-US" dirty="0">
                <a:latin typeface="var(--ath-font-text)"/>
              </a:rPr>
              <a:t> dados de outro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BCB80-EFD4-4A6F-B56B-76BD4B23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Acrescentando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um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a outro: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96B09-8521-4387-834B-1C723A33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477"/>
            <a:ext cx="10650436" cy="185763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E5BD02D-1514-4232-A47C-398EAB367D11}"/>
              </a:ext>
            </a:extLst>
          </p:cNvPr>
          <p:cNvCxnSpPr>
            <a:cxnSpLocks/>
          </p:cNvCxnSpPr>
          <p:nvPr/>
        </p:nvCxnSpPr>
        <p:spPr>
          <a:xfrm flipH="1">
            <a:off x="1453275" y="2619504"/>
            <a:ext cx="388198" cy="4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01FAB1-CE9F-4770-BD02-0F671ECA17A8}"/>
              </a:ext>
            </a:extLst>
          </p:cNvPr>
          <p:cNvSpPr txBox="1"/>
          <p:nvPr/>
        </p:nvSpPr>
        <p:spPr>
          <a:xfrm>
            <a:off x="1841473" y="2465616"/>
            <a:ext cx="51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df_1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F658D25-47F0-42E9-9170-0B60212C0592}"/>
              </a:ext>
            </a:extLst>
          </p:cNvPr>
          <p:cNvCxnSpPr>
            <a:cxnSpLocks/>
          </p:cNvCxnSpPr>
          <p:nvPr/>
        </p:nvCxnSpPr>
        <p:spPr>
          <a:xfrm flipH="1">
            <a:off x="2563618" y="2619504"/>
            <a:ext cx="388198" cy="4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2D81CA7-F6FA-4E7E-BE46-7383AED69C28}"/>
              </a:ext>
            </a:extLst>
          </p:cNvPr>
          <p:cNvSpPr txBox="1"/>
          <p:nvPr/>
        </p:nvSpPr>
        <p:spPr>
          <a:xfrm>
            <a:off x="2951816" y="2465616"/>
            <a:ext cx="51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df_2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E1FB7A3-9720-443D-A4EE-726BAD1A5FE4}"/>
              </a:ext>
            </a:extLst>
          </p:cNvPr>
          <p:cNvCxnSpPr>
            <a:cxnSpLocks/>
          </p:cNvCxnSpPr>
          <p:nvPr/>
        </p:nvCxnSpPr>
        <p:spPr>
          <a:xfrm flipH="1">
            <a:off x="3574089" y="2619504"/>
            <a:ext cx="388198" cy="4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CAA5A-007E-401F-9057-EBC3B4EEA6C9}"/>
              </a:ext>
            </a:extLst>
          </p:cNvPr>
          <p:cNvSpPr txBox="1"/>
          <p:nvPr/>
        </p:nvSpPr>
        <p:spPr>
          <a:xfrm>
            <a:off x="3962287" y="2465616"/>
            <a:ext cx="20640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Parâmetro</a:t>
            </a:r>
            <a:r>
              <a:rPr lang="en-US" sz="1400" dirty="0"/>
              <a:t> para </a:t>
            </a:r>
            <a:r>
              <a:rPr lang="en-US" sz="1400" dirty="0" err="1"/>
              <a:t>reiniciar</a:t>
            </a:r>
            <a:r>
              <a:rPr lang="en-US" sz="1400" dirty="0"/>
              <a:t> o </a:t>
            </a:r>
            <a:r>
              <a:rPr lang="en-US" sz="1400" dirty="0" err="1"/>
              <a:t>índice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281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091D-C451-4F41-A919-49FB2E65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Maiores</a:t>
            </a:r>
            <a:r>
              <a:rPr lang="en-US" dirty="0">
                <a:latin typeface="var(--ath-font-text)"/>
              </a:rPr>
              <a:t> </a:t>
            </a:r>
            <a:r>
              <a:rPr lang="en-US" dirty="0" err="1">
                <a:latin typeface="var(--ath-font-text)"/>
              </a:rPr>
              <a:t>Informações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338E8-B57A-4785-856F-B9C435FA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Instalação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  <a:p>
            <a:r>
              <a:rPr lang="en-US" dirty="0">
                <a:hlinkClick r:id="rId3"/>
              </a:rPr>
              <a:t>Download Material da Aula</a:t>
            </a:r>
            <a:endParaRPr lang="en-US" dirty="0"/>
          </a:p>
          <a:p>
            <a:r>
              <a:rPr lang="en-US" dirty="0">
                <a:hlinkClick r:id="rId4"/>
              </a:rPr>
              <a:t>Material </a:t>
            </a:r>
            <a:r>
              <a:rPr lang="en-US" dirty="0" err="1">
                <a:hlinkClick r:id="rId4"/>
              </a:rPr>
              <a:t>suplementar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6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36B5-0EE7-4DA8-9877-D532F49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001F9-E8C8-43C6-A880-6A0529330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Anaconda é um gerenciador de pacotes de código aberto, gerenciador de ambiente e distribuição das linguagens Python e R. </a:t>
            </a: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Ele é usado geralmente para ciência de dados, aprendizagem de máquina, processamento de dados em grande escala, computação científica e análise preditiva.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BD6DE25-BF04-430B-A9DC-64A273C42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9854"/>
            <a:ext cx="5181600" cy="2742880"/>
          </a:xfrm>
        </p:spPr>
      </p:pic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EAFB4B05-C71D-426D-AA2E-8FBF0C67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730" y="588433"/>
            <a:ext cx="1761833" cy="8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5EBA1-355C-4027-9008-3CE84DA6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ar(--ath-font-text)"/>
              </a:rPr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5E57C-7F9C-48CB-A0F4-9BCADF54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O Pandas é uma biblioteca do Python utilizada para análise e manipulação de dados e nos permite trabalhar de forma rápida e eficiente com arquivos do tipo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csv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,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excel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,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txt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e etc.</a:t>
            </a:r>
          </a:p>
          <a:p>
            <a:endParaRPr lang="en-US" sz="2600" dirty="0">
              <a:solidFill>
                <a:srgbClr val="3E464F"/>
              </a:solidFill>
              <a:latin typeface="var(--ath-font-text)"/>
            </a:endParaRPr>
          </a:p>
        </p:txBody>
      </p:sp>
      <p:pic>
        <p:nvPicPr>
          <p:cNvPr id="5122" name="Picture 2" descr="pandas (software) – Wikipédia, a enciclopédia livre">
            <a:extLst>
              <a:ext uri="{FF2B5EF4-FFF2-40B4-BE49-F238E27FC236}">
                <a16:creationId xmlns:a16="http://schemas.microsoft.com/office/drawing/2014/main" id="{527913C9-6DE2-4472-839A-7D326731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328613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6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DE18-7BA4-4B10-8A8B-65A3EE90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Estrutura</a:t>
            </a:r>
            <a:r>
              <a:rPr lang="en-US" dirty="0">
                <a:latin typeface="var(--ath-font-text)"/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1B403-3485-40B6-B71F-98996BA9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E464F"/>
                </a:solidFill>
                <a:effectLst/>
                <a:latin typeface="var(--ath-font-text)"/>
              </a:rPr>
              <a:t>A biblioteca fornece duas maneiras de estruturar os dados (</a:t>
            </a:r>
            <a:r>
              <a:rPr lang="pt-BR" b="1" i="0" dirty="0" err="1">
                <a:solidFill>
                  <a:srgbClr val="3E464F"/>
                </a:solidFill>
                <a:effectLst/>
                <a:latin typeface="var(--ath-font-text)"/>
              </a:rPr>
              <a:t>DataFrame</a:t>
            </a:r>
            <a:r>
              <a:rPr lang="pt-BR" b="1" i="0" dirty="0">
                <a:solidFill>
                  <a:srgbClr val="3E464F"/>
                </a:solidFill>
                <a:effectLst/>
                <a:latin typeface="var(--ath-font-text)"/>
              </a:rPr>
              <a:t> </a:t>
            </a:r>
            <a:r>
              <a:rPr lang="pt-BR" b="0" i="0" dirty="0">
                <a:solidFill>
                  <a:srgbClr val="3E464F"/>
                </a:solidFill>
                <a:effectLst/>
                <a:latin typeface="var(--ath-font-text)"/>
              </a:rPr>
              <a:t>e </a:t>
            </a:r>
            <a:r>
              <a:rPr lang="pt-BR" b="1" i="0" dirty="0">
                <a:solidFill>
                  <a:srgbClr val="3E464F"/>
                </a:solidFill>
                <a:effectLst/>
                <a:latin typeface="var(--ath-font-text)"/>
              </a:rPr>
              <a:t>Series</a:t>
            </a:r>
            <a:r>
              <a:rPr lang="pt-BR" b="0" i="0" dirty="0">
                <a:solidFill>
                  <a:srgbClr val="3E464F"/>
                </a:solidFill>
                <a:effectLst/>
                <a:latin typeface="var(--ath-font-text)"/>
              </a:rPr>
              <a:t>):</a:t>
            </a:r>
          </a:p>
          <a:p>
            <a:endParaRPr lang="pt-BR" dirty="0">
              <a:solidFill>
                <a:srgbClr val="3E464F"/>
              </a:solidFill>
              <a:latin typeface="var(--ath-font-text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E464F"/>
                </a:solidFill>
                <a:effectLst/>
                <a:latin typeface="var(--ath-font-text)"/>
              </a:rPr>
              <a:t>O </a:t>
            </a:r>
            <a:r>
              <a:rPr lang="pt-BR" b="1" i="0" u="none" strike="noStrike" dirty="0" err="1">
                <a:solidFill>
                  <a:srgbClr val="3E464F"/>
                </a:solidFill>
                <a:effectLst/>
                <a:latin typeface="var(--ath-font-text)"/>
              </a:rPr>
              <a:t>DataFrame</a:t>
            </a:r>
            <a:r>
              <a:rPr lang="pt-BR" b="0" i="0" u="none" strike="noStrike" dirty="0">
                <a:solidFill>
                  <a:srgbClr val="3E464F"/>
                </a:solidFill>
                <a:effectLst/>
                <a:latin typeface="var(--ath-font-text)"/>
              </a:rPr>
              <a:t> é uma tabela de N-dimensões, onde cada coluna é um campo da tabela e cada linha um registro.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09C769-8FEF-4707-B1A8-65E716D1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24" y="4124455"/>
            <a:ext cx="3191590" cy="23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DB01B-C452-4411-ACF1-B01BDD92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Estrutura</a:t>
            </a:r>
            <a:r>
              <a:rPr lang="en-US" dirty="0">
                <a:latin typeface="var(--ath-font-text)"/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D8474-197B-4083-994C-3636A945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3E464F"/>
                </a:solidFill>
                <a:effectLst/>
                <a:latin typeface="var(--ath-font-text)"/>
              </a:rPr>
              <a:t>A</a:t>
            </a:r>
            <a:r>
              <a:rPr lang="pt-BR" b="1" i="0" u="none" strike="noStrike" dirty="0">
                <a:solidFill>
                  <a:srgbClr val="3E464F"/>
                </a:solidFill>
                <a:effectLst/>
                <a:latin typeface="var(--ath-font-text)"/>
              </a:rPr>
              <a:t> Series </a:t>
            </a:r>
            <a:r>
              <a:rPr lang="pt-BR" b="0" i="0" u="none" strike="noStrike" dirty="0">
                <a:solidFill>
                  <a:srgbClr val="3E464F"/>
                </a:solidFill>
                <a:effectLst/>
                <a:latin typeface="var(--ath-font-text)"/>
              </a:rPr>
              <a:t>é uma matriz unidimensional que contém uma sequencia de valores acompanhado de seus respectivos índices.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EE5703-56D5-42AB-AF23-4477A89A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90" y="3033713"/>
            <a:ext cx="21812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498C-CE8B-472B-9AD3-A38B8A7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Importando</a:t>
            </a:r>
            <a:r>
              <a:rPr lang="en-US" dirty="0">
                <a:latin typeface="var(--ath-font-text)"/>
              </a:rPr>
              <a:t> a </a:t>
            </a:r>
            <a:r>
              <a:rPr lang="en-US" dirty="0" err="1">
                <a:latin typeface="var(--ath-font-text)"/>
              </a:rPr>
              <a:t>Biblioteca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373F3-C81D-484B-B7DC-ECEF7069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>
                <a:effectLst/>
                <a:latin typeface="var(--ath-font-text)"/>
              </a:rPr>
              <a:t>Para usar o pandas, você normalmente começa com a seguinte linha de código:</a:t>
            </a:r>
          </a:p>
          <a:p>
            <a:pPr algn="l"/>
            <a:endParaRPr lang="pt-BR" dirty="0">
              <a:effectLst/>
              <a:latin typeface="var(--ath-font-text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830FCC-3983-4351-BC79-26101F73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3263358"/>
            <a:ext cx="1130775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8B16-D4B3-48E2-AFAC-5C95F196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DataFrame</a:t>
            </a:r>
            <a:r>
              <a:rPr lang="en-US" dirty="0">
                <a:latin typeface="var(--ath-font-text)"/>
              </a:rPr>
              <a:t> e Series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76C0B-BFA5-422D-8E4E-E0F44F68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O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pode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ser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criado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partir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de um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dicionário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python: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solidFill>
                <a:srgbClr val="3E464F"/>
              </a:solidFill>
              <a:latin typeface="var(--ath-font-text)"/>
            </a:endParaRPr>
          </a:p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criação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de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uma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Series é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mais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simples,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uma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vez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que é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somente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uma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lista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007A395-08BC-4FEB-AF5F-78C448B4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0301"/>
            <a:ext cx="10564699" cy="40010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018A488-A0FA-4C29-BC34-E9A9DBE7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7327"/>
            <a:ext cx="1209844" cy="110505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B513C9C-9BF6-4EE2-9389-9F01AB68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56023"/>
            <a:ext cx="10574226" cy="41915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480E26F-DF0C-4F81-8209-4BA3DE09B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10118"/>
            <a:ext cx="100026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95CDF-3A33-4553-97AF-05D19AF5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ar(--ath-font-text)"/>
              </a:rPr>
              <a:t>Carregando</a:t>
            </a:r>
            <a:r>
              <a:rPr lang="en-US" dirty="0">
                <a:latin typeface="var(--ath-font-text)"/>
              </a:rPr>
              <a:t> um </a:t>
            </a:r>
            <a:r>
              <a:rPr lang="en-US" dirty="0" err="1">
                <a:latin typeface="var(--ath-font-text)"/>
              </a:rPr>
              <a:t>DataFrame</a:t>
            </a:r>
            <a:endParaRPr lang="en-US" dirty="0">
              <a:latin typeface="var(--ath-font-text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FD804-4DE4-4AD6-910D-CC2BE774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Para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este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exemplo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usaremos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um dataset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bastante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conhecido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chamado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iris.</a:t>
            </a:r>
          </a:p>
          <a:p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Importando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o dataset a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partir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de um </a:t>
            </a:r>
            <a:r>
              <a:rPr lang="en-US" sz="2600" dirty="0" err="1">
                <a:solidFill>
                  <a:srgbClr val="3E464F"/>
                </a:solidFill>
                <a:latin typeface="var(--ath-font-text)"/>
              </a:rPr>
              <a:t>arquivo</a:t>
            </a:r>
            <a:r>
              <a:rPr lang="en-US" sz="2600" dirty="0">
                <a:solidFill>
                  <a:srgbClr val="3E464F"/>
                </a:solidFill>
                <a:latin typeface="var(--ath-font-text)"/>
              </a:rPr>
              <a:t> local.</a:t>
            </a:r>
          </a:p>
          <a:p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A função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pd.read_csv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(), lê um arquivo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csv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 e armazena como </a:t>
            </a:r>
            <a:r>
              <a:rPr lang="pt-BR" sz="2600" dirty="0" err="1">
                <a:solidFill>
                  <a:srgbClr val="3E464F"/>
                </a:solidFill>
                <a:latin typeface="var(--ath-font-text)"/>
              </a:rPr>
              <a:t>dataframe</a:t>
            </a:r>
            <a:r>
              <a:rPr lang="pt-BR" sz="2600" dirty="0">
                <a:solidFill>
                  <a:srgbClr val="3E464F"/>
                </a:solidFill>
                <a:latin typeface="var(--ath-font-text)"/>
              </a:rPr>
              <a:t>.</a:t>
            </a:r>
          </a:p>
          <a:p>
            <a:pPr lvl="1"/>
            <a:r>
              <a:rPr lang="pt-BR" sz="2200" dirty="0" err="1">
                <a:solidFill>
                  <a:srgbClr val="3E464F"/>
                </a:solidFill>
                <a:latin typeface="var(--ath-font-text)"/>
              </a:rPr>
              <a:t>Obs</a:t>
            </a:r>
            <a:r>
              <a:rPr lang="pt-BR" sz="2200" dirty="0">
                <a:solidFill>
                  <a:srgbClr val="3E464F"/>
                </a:solidFill>
                <a:latin typeface="var(--ath-font-text)"/>
              </a:rPr>
              <a:t>: O parâmetro opcional </a:t>
            </a:r>
            <a:r>
              <a:rPr lang="pt-BR" sz="2200" dirty="0" err="1">
                <a:solidFill>
                  <a:srgbClr val="3E464F"/>
                </a:solidFill>
                <a:latin typeface="var(--ath-font-text)"/>
              </a:rPr>
              <a:t>index_col</a:t>
            </a:r>
            <a:r>
              <a:rPr lang="pt-BR" sz="2200" dirty="0">
                <a:solidFill>
                  <a:srgbClr val="3E464F"/>
                </a:solidFill>
                <a:latin typeface="var(--ath-font-text)"/>
              </a:rPr>
              <a:t>= pode ser usado para definir qual coluna será usada como índice.</a:t>
            </a:r>
            <a:endParaRPr lang="en-US" sz="2200" dirty="0">
              <a:solidFill>
                <a:srgbClr val="3E464F"/>
              </a:solidFill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  <a:p>
            <a:endParaRPr lang="en-US" dirty="0">
              <a:latin typeface="var(--ath-font-text)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AD97BA-73CF-4119-BFB0-AD43B175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77" y="5073513"/>
            <a:ext cx="10545647" cy="40963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56E52C3-4DCD-4383-A273-A2C5758150E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03848" y="4658258"/>
            <a:ext cx="425392" cy="333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726E1E-3D6C-43CE-91BE-E9F89761C328}"/>
              </a:ext>
            </a:extLst>
          </p:cNvPr>
          <p:cNvSpPr/>
          <p:nvPr/>
        </p:nvSpPr>
        <p:spPr>
          <a:xfrm>
            <a:off x="6029240" y="4453442"/>
            <a:ext cx="1789300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Caminho do arquivo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7E38AA8-C61E-4966-8881-D53607B425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844036" y="4652635"/>
            <a:ext cx="572824" cy="42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BBA490-152C-4CEB-8807-32DFC49E3446}"/>
              </a:ext>
            </a:extLst>
          </p:cNvPr>
          <p:cNvSpPr/>
          <p:nvPr/>
        </p:nvSpPr>
        <p:spPr>
          <a:xfrm>
            <a:off x="3416860" y="4447819"/>
            <a:ext cx="1122727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Função do pandas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52AC91A-4666-4A5C-A567-037738D4834E}"/>
              </a:ext>
            </a:extLst>
          </p:cNvPr>
          <p:cNvCxnSpPr>
            <a:cxnSpLocks/>
          </p:cNvCxnSpPr>
          <p:nvPr/>
        </p:nvCxnSpPr>
        <p:spPr>
          <a:xfrm flipH="1">
            <a:off x="1683393" y="4652635"/>
            <a:ext cx="187162" cy="33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861797F-5CA4-405A-93FE-43C88F1DC33B}"/>
              </a:ext>
            </a:extLst>
          </p:cNvPr>
          <p:cNvSpPr/>
          <p:nvPr/>
        </p:nvSpPr>
        <p:spPr>
          <a:xfrm>
            <a:off x="1881740" y="4447819"/>
            <a:ext cx="962296" cy="40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var(--ath-font-text)"/>
              </a:rPr>
              <a:t>Variável assinalada</a:t>
            </a:r>
            <a:endParaRPr 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85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780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Inter-Regular</vt:lpstr>
      <vt:lpstr>var(--ath-font-text)</vt:lpstr>
      <vt:lpstr>Tema do Office</vt:lpstr>
      <vt:lpstr>Jupyter Notebook + Pandas</vt:lpstr>
      <vt:lpstr>Jupyter Notebook</vt:lpstr>
      <vt:lpstr>Anaconda</vt:lpstr>
      <vt:lpstr>Pandas</vt:lpstr>
      <vt:lpstr>Estrutura dos Dados</vt:lpstr>
      <vt:lpstr>Estrutura dos Dados</vt:lpstr>
      <vt:lpstr>Importando a Biblioteca</vt:lpstr>
      <vt:lpstr>DataFrame e Series</vt:lpstr>
      <vt:lpstr>Carregando um DataFrame</vt:lpstr>
      <vt:lpstr>Salvando um DataFrame</vt:lpstr>
      <vt:lpstr>Imprimindo os dados</vt:lpstr>
      <vt:lpstr>Imprimindo os dados</vt:lpstr>
      <vt:lpstr>Imprimindo os dados</vt:lpstr>
      <vt:lpstr>Descrevendo DataFrame</vt:lpstr>
      <vt:lpstr>Manipulando um DataFrame</vt:lpstr>
      <vt:lpstr>Manipulando um DataFrame</vt:lpstr>
      <vt:lpstr>Manipulando um DataFrame</vt:lpstr>
      <vt:lpstr>Investigando um Dataframe</vt:lpstr>
      <vt:lpstr>Investigando um Dataframe</vt:lpstr>
      <vt:lpstr>Investigando um dataframe</vt:lpstr>
      <vt:lpstr>Removendo Colunas de um DataFrame</vt:lpstr>
      <vt:lpstr>Removendo Linhas de um DataFrame</vt:lpstr>
      <vt:lpstr>Tratando dados Faltantes</vt:lpstr>
      <vt:lpstr>Acrescentendo dados de outro Dataframe</vt:lpstr>
      <vt:lpstr>Acrescentendo dados de outro Dataframe</vt:lpstr>
      <vt:lpstr>Maiores Informações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+ Pandas</dc:title>
  <dc:creator>Rayol de Mendonça Neto</dc:creator>
  <cp:lastModifiedBy>Rayol de Mendonça Neto</cp:lastModifiedBy>
  <cp:revision>28</cp:revision>
  <dcterms:created xsi:type="dcterms:W3CDTF">2021-05-08T16:54:59Z</dcterms:created>
  <dcterms:modified xsi:type="dcterms:W3CDTF">2021-05-17T19:07:15Z</dcterms:modified>
</cp:coreProperties>
</file>