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24" r:id="rId5"/>
    <p:sldId id="338" r:id="rId6"/>
    <p:sldId id="323" r:id="rId7"/>
    <p:sldId id="325" r:id="rId8"/>
    <p:sldId id="312" r:id="rId9"/>
    <p:sldId id="313" r:id="rId10"/>
    <p:sldId id="322" r:id="rId11"/>
    <p:sldId id="314" r:id="rId12"/>
    <p:sldId id="316" r:id="rId13"/>
    <p:sldId id="334" r:id="rId14"/>
    <p:sldId id="320" r:id="rId15"/>
    <p:sldId id="331" r:id="rId16"/>
    <p:sldId id="335" r:id="rId17"/>
    <p:sldId id="326" r:id="rId18"/>
    <p:sldId id="328" r:id="rId19"/>
    <p:sldId id="336" r:id="rId20"/>
    <p:sldId id="333" r:id="rId21"/>
    <p:sldId id="310" r:id="rId22"/>
    <p:sldId id="332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orient="horz" pos="2092" userDrawn="1">
          <p15:clr>
            <a:srgbClr val="A4A3A4"/>
          </p15:clr>
        </p15:guide>
        <p15:guide id="5" pos="3953" userDrawn="1">
          <p15:clr>
            <a:srgbClr val="A4A3A4"/>
          </p15:clr>
        </p15:guide>
        <p15:guide id="6" pos="7219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54" userDrawn="1">
          <p15:clr>
            <a:srgbClr val="A4A3A4"/>
          </p15:clr>
        </p15:guide>
        <p15:guide id="10" pos="2026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54A23-1AA3-4D0A-A3B0-0AC73A834B44}" v="257" dt="2023-03-22T15:58:41.265"/>
    <p1510:client id="{8CCFB6DB-C8EC-4083-BBBB-1CD2F4BB2E03}" v="259" vWet="261" dt="2023-03-22T15:57:05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"/>
        <p:guide pos="461"/>
        <p:guide orient="horz" pos="3952"/>
        <p:guide orient="horz" pos="2092"/>
        <p:guide pos="3953"/>
        <p:guide pos="7219"/>
        <p:guide pos="3749"/>
        <p:guide orient="horz" pos="1298"/>
        <p:guide pos="5654"/>
        <p:guide pos="2026"/>
        <p:guide pos="2184"/>
        <p:guide pos="5496"/>
        <p:guide orient="horz" pos="307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.longo14@campus.unimib.it" userId="36909055-8f7c-4c38-b619-ac49c6808bd7" providerId="ADAL" clId="{8CCFB6DB-C8EC-4083-BBBB-1CD2F4BB2E03}"/>
    <pc:docChg chg="undo custSel delSld modSld">
      <pc:chgData name="l.longo14@campus.unimib.it" userId="36909055-8f7c-4c38-b619-ac49c6808bd7" providerId="ADAL" clId="{8CCFB6DB-C8EC-4083-BBBB-1CD2F4BB2E03}" dt="2023-03-22T15:57:00.628" v="193" actId="2165"/>
      <pc:docMkLst>
        <pc:docMk/>
      </pc:docMkLst>
      <pc:sldChg chg="del">
        <pc:chgData name="l.longo14@campus.unimib.it" userId="36909055-8f7c-4c38-b619-ac49c6808bd7" providerId="ADAL" clId="{8CCFB6DB-C8EC-4083-BBBB-1CD2F4BB2E03}" dt="2023-03-22T15:42:00.820" v="45" actId="2696"/>
        <pc:sldMkLst>
          <pc:docMk/>
          <pc:sldMk cId="58108820" sldId="305"/>
        </pc:sldMkLst>
      </pc:sldChg>
      <pc:sldChg chg="del">
        <pc:chgData name="l.longo14@campus.unimib.it" userId="36909055-8f7c-4c38-b619-ac49c6808bd7" providerId="ADAL" clId="{8CCFB6DB-C8EC-4083-BBBB-1CD2F4BB2E03}" dt="2023-03-22T15:42:00.820" v="45" actId="2696"/>
        <pc:sldMkLst>
          <pc:docMk/>
          <pc:sldMk cId="836083724" sldId="318"/>
        </pc:sldMkLst>
      </pc:sldChg>
      <pc:sldChg chg="addSp delSp modSp mod">
        <pc:chgData name="l.longo14@campus.unimib.it" userId="36909055-8f7c-4c38-b619-ac49c6808bd7" providerId="ADAL" clId="{8CCFB6DB-C8EC-4083-BBBB-1CD2F4BB2E03}" dt="2023-03-22T15:57:00.628" v="193" actId="2165"/>
        <pc:sldMkLst>
          <pc:docMk/>
          <pc:sldMk cId="3814404830" sldId="323"/>
        </pc:sldMkLst>
        <pc:spChg chg="add del">
          <ac:chgData name="l.longo14@campus.unimib.it" userId="36909055-8f7c-4c38-b619-ac49c6808bd7" providerId="ADAL" clId="{8CCFB6DB-C8EC-4083-BBBB-1CD2F4BB2E03}" dt="2023-03-22T15:49:50.260" v="123" actId="22"/>
          <ac:spMkLst>
            <pc:docMk/>
            <pc:sldMk cId="3814404830" sldId="323"/>
            <ac:spMk id="3" creationId="{92E3EF6E-B3BC-3443-61AC-EF39C001D580}"/>
          </ac:spMkLst>
        </pc:spChg>
        <pc:spChg chg="del mod">
          <ac:chgData name="l.longo14@campus.unimib.it" userId="36909055-8f7c-4c38-b619-ac49c6808bd7" providerId="ADAL" clId="{8CCFB6DB-C8EC-4083-BBBB-1CD2F4BB2E03}" dt="2023-03-22T15:48:40.788" v="121"/>
          <ac:spMkLst>
            <pc:docMk/>
            <pc:sldMk cId="3814404830" sldId="323"/>
            <ac:spMk id="7" creationId="{9C09DFC7-B45B-CDBA-7BDB-D9C45C9BB3FE}"/>
          </ac:spMkLst>
        </pc:spChg>
        <pc:spChg chg="add del mod">
          <ac:chgData name="l.longo14@campus.unimib.it" userId="36909055-8f7c-4c38-b619-ac49c6808bd7" providerId="ADAL" clId="{8CCFB6DB-C8EC-4083-BBBB-1CD2F4BB2E03}" dt="2023-03-22T15:47:12.648" v="113" actId="20577"/>
          <ac:spMkLst>
            <pc:docMk/>
            <pc:sldMk cId="3814404830" sldId="323"/>
            <ac:spMk id="8" creationId="{A64A4EBA-EC84-D0E6-887B-BC21D785932B}"/>
          </ac:spMkLst>
        </pc:spChg>
        <pc:graphicFrameChg chg="add mod modGraphic">
          <ac:chgData name="l.longo14@campus.unimib.it" userId="36909055-8f7c-4c38-b619-ac49c6808bd7" providerId="ADAL" clId="{8CCFB6DB-C8EC-4083-BBBB-1CD2F4BB2E03}" dt="2023-03-22T15:57:00.628" v="193" actId="2165"/>
          <ac:graphicFrameMkLst>
            <pc:docMk/>
            <pc:sldMk cId="3814404830" sldId="323"/>
            <ac:graphicFrameMk id="4" creationId="{E59B815C-4168-83A7-490A-D681FC7FDB81}"/>
          </ac:graphicFrameMkLst>
        </pc:graphicFrameChg>
        <pc:picChg chg="del">
          <ac:chgData name="l.longo14@campus.unimib.it" userId="36909055-8f7c-4c38-b619-ac49c6808bd7" providerId="ADAL" clId="{8CCFB6DB-C8EC-4083-BBBB-1CD2F4BB2E03}" dt="2023-03-22T15:50:29.405" v="126" actId="478"/>
          <ac:picMkLst>
            <pc:docMk/>
            <pc:sldMk cId="3814404830" sldId="323"/>
            <ac:picMk id="6" creationId="{34BAF8FF-96B4-DBC5-54E7-02AB5D42B754}"/>
          </ac:picMkLst>
        </pc:picChg>
      </pc:sldChg>
      <pc:sldChg chg="modSp mod">
        <pc:chgData name="l.longo14@campus.unimib.it" userId="36909055-8f7c-4c38-b619-ac49c6808bd7" providerId="ADAL" clId="{8CCFB6DB-C8EC-4083-BBBB-1CD2F4BB2E03}" dt="2023-03-22T15:42:45.614" v="92" actId="20577"/>
        <pc:sldMkLst>
          <pc:docMk/>
          <pc:sldMk cId="3313455303" sldId="324"/>
        </pc:sldMkLst>
        <pc:spChg chg="mod">
          <ac:chgData name="l.longo14@campus.unimib.it" userId="36909055-8f7c-4c38-b619-ac49c6808bd7" providerId="ADAL" clId="{8CCFB6DB-C8EC-4083-BBBB-1CD2F4BB2E03}" dt="2023-03-22T15:42:13.868" v="51" actId="20577"/>
          <ac:spMkLst>
            <pc:docMk/>
            <pc:sldMk cId="3313455303" sldId="324"/>
            <ac:spMk id="3" creationId="{E1FB86F8-6DF0-4339-BF37-90EEE1A1CE98}"/>
          </ac:spMkLst>
        </pc:spChg>
        <pc:spChg chg="mod">
          <ac:chgData name="l.longo14@campus.unimib.it" userId="36909055-8f7c-4c38-b619-ac49c6808bd7" providerId="ADAL" clId="{8CCFB6DB-C8EC-4083-BBBB-1CD2F4BB2E03}" dt="2023-03-22T15:41:29.594" v="44" actId="20577"/>
          <ac:spMkLst>
            <pc:docMk/>
            <pc:sldMk cId="3313455303" sldId="324"/>
            <ac:spMk id="6" creationId="{152E8CB8-D4B7-4A83-B818-5DE1C2215727}"/>
          </ac:spMkLst>
        </pc:spChg>
        <pc:spChg chg="mod">
          <ac:chgData name="l.longo14@campus.unimib.it" userId="36909055-8f7c-4c38-b619-ac49c6808bd7" providerId="ADAL" clId="{8CCFB6DB-C8EC-4083-BBBB-1CD2F4BB2E03}" dt="2023-03-22T15:42:45.614" v="92" actId="20577"/>
          <ac:spMkLst>
            <pc:docMk/>
            <pc:sldMk cId="3313455303" sldId="324"/>
            <ac:spMk id="13" creationId="{0ECBF396-0BC5-4206-BEF6-CAAEE8E4E9AD}"/>
          </ac:spMkLst>
        </pc:spChg>
      </pc:sldChg>
      <pc:sldChg chg="del">
        <pc:chgData name="l.longo14@campus.unimib.it" userId="36909055-8f7c-4c38-b619-ac49c6808bd7" providerId="ADAL" clId="{8CCFB6DB-C8EC-4083-BBBB-1CD2F4BB2E03}" dt="2023-03-22T15:42:00.820" v="45" actId="2696"/>
        <pc:sldMkLst>
          <pc:docMk/>
          <pc:sldMk cId="2296099109" sldId="329"/>
        </pc:sldMkLst>
      </pc:sldChg>
    </pc:docChg>
  </pc:docChgLst>
  <pc:docChgLst>
    <pc:chgData name="g.carbone8@campus.unimib.it" userId="b00d38c9-59ca-445d-a206-84026ffe8624" providerId="ADAL" clId="{7B654A23-1AA3-4D0A-A3B0-0AC73A834B44}"/>
    <pc:docChg chg="undo custSel addSld delSld modSld sldOrd">
      <pc:chgData name="g.carbone8@campus.unimib.it" userId="b00d38c9-59ca-445d-a206-84026ffe8624" providerId="ADAL" clId="{7B654A23-1AA3-4D0A-A3B0-0AC73A834B44}" dt="2023-03-22T15:58:41.265" v="237" actId="14100"/>
      <pc:docMkLst>
        <pc:docMk/>
      </pc:docMkLst>
      <pc:sldChg chg="modSp mod">
        <pc:chgData name="g.carbone8@campus.unimib.it" userId="b00d38c9-59ca-445d-a206-84026ffe8624" providerId="ADAL" clId="{7B654A23-1AA3-4D0A-A3B0-0AC73A834B44}" dt="2023-03-22T15:58:41.265" v="237" actId="14100"/>
        <pc:sldMkLst>
          <pc:docMk/>
          <pc:sldMk cId="3814404830" sldId="323"/>
        </pc:sldMkLst>
        <pc:spChg chg="mod">
          <ac:chgData name="g.carbone8@campus.unimib.it" userId="b00d38c9-59ca-445d-a206-84026ffe8624" providerId="ADAL" clId="{7B654A23-1AA3-4D0A-A3B0-0AC73A834B44}" dt="2023-03-22T15:57:18.435" v="230" actId="1076"/>
          <ac:spMkLst>
            <pc:docMk/>
            <pc:sldMk cId="3814404830" sldId="323"/>
            <ac:spMk id="10" creationId="{EFB7372C-1E2E-7474-7639-276CD5BB7EE7}"/>
          </ac:spMkLst>
        </pc:spChg>
        <pc:graphicFrameChg chg="mod modGraphic">
          <ac:chgData name="g.carbone8@campus.unimib.it" userId="b00d38c9-59ca-445d-a206-84026ffe8624" providerId="ADAL" clId="{7B654A23-1AA3-4D0A-A3B0-0AC73A834B44}" dt="2023-03-22T15:58:37.582" v="236" actId="1076"/>
          <ac:graphicFrameMkLst>
            <pc:docMk/>
            <pc:sldMk cId="3814404830" sldId="323"/>
            <ac:graphicFrameMk id="4" creationId="{E59B815C-4168-83A7-490A-D681FC7FDB81}"/>
          </ac:graphicFrameMkLst>
        </pc:graphicFrameChg>
        <pc:cxnChg chg="mod">
          <ac:chgData name="g.carbone8@campus.unimib.it" userId="b00d38c9-59ca-445d-a206-84026ffe8624" providerId="ADAL" clId="{7B654A23-1AA3-4D0A-A3B0-0AC73A834B44}" dt="2023-03-22T15:58:41.265" v="237" actId="14100"/>
          <ac:cxnSpMkLst>
            <pc:docMk/>
            <pc:sldMk cId="3814404830" sldId="323"/>
            <ac:cxnSpMk id="11" creationId="{482D0346-02BB-9AE3-F35E-EC42F3FB6AC9}"/>
          </ac:cxnSpMkLst>
        </pc:cxnChg>
      </pc:sldChg>
      <pc:sldChg chg="modSp mod">
        <pc:chgData name="g.carbone8@campus.unimib.it" userId="b00d38c9-59ca-445d-a206-84026ffe8624" providerId="ADAL" clId="{7B654A23-1AA3-4D0A-A3B0-0AC73A834B44}" dt="2023-03-22T15:57:10.272" v="229" actId="20577"/>
        <pc:sldMkLst>
          <pc:docMk/>
          <pc:sldMk cId="3313455303" sldId="324"/>
        </pc:sldMkLst>
        <pc:spChg chg="mod">
          <ac:chgData name="g.carbone8@campus.unimib.it" userId="b00d38c9-59ca-445d-a206-84026ffe8624" providerId="ADAL" clId="{7B654A23-1AA3-4D0A-A3B0-0AC73A834B44}" dt="2023-03-22T15:46:55.057" v="63" actId="20577"/>
          <ac:spMkLst>
            <pc:docMk/>
            <pc:sldMk cId="3313455303" sldId="324"/>
            <ac:spMk id="3" creationId="{E1FB86F8-6DF0-4339-BF37-90EEE1A1CE98}"/>
          </ac:spMkLst>
        </pc:spChg>
        <pc:spChg chg="mod">
          <ac:chgData name="g.carbone8@campus.unimib.it" userId="b00d38c9-59ca-445d-a206-84026ffe8624" providerId="ADAL" clId="{7B654A23-1AA3-4D0A-A3B0-0AC73A834B44}" dt="2023-03-22T15:52:05.443" v="197" actId="1076"/>
          <ac:spMkLst>
            <pc:docMk/>
            <pc:sldMk cId="3313455303" sldId="324"/>
            <ac:spMk id="5" creationId="{8A5F929E-CAF5-B4D3-3FB3-0FD7536F1597}"/>
          </ac:spMkLst>
        </pc:spChg>
        <pc:spChg chg="mod">
          <ac:chgData name="g.carbone8@campus.unimib.it" userId="b00d38c9-59ca-445d-a206-84026ffe8624" providerId="ADAL" clId="{7B654A23-1AA3-4D0A-A3B0-0AC73A834B44}" dt="2023-03-22T15:52:16.275" v="213" actId="20577"/>
          <ac:spMkLst>
            <pc:docMk/>
            <pc:sldMk cId="3313455303" sldId="324"/>
            <ac:spMk id="6" creationId="{152E8CB8-D4B7-4A83-B818-5DE1C2215727}"/>
          </ac:spMkLst>
        </pc:spChg>
        <pc:spChg chg="mod">
          <ac:chgData name="g.carbone8@campus.unimib.it" userId="b00d38c9-59ca-445d-a206-84026ffe8624" providerId="ADAL" clId="{7B654A23-1AA3-4D0A-A3B0-0AC73A834B44}" dt="2023-03-22T15:57:10.272" v="229" actId="20577"/>
          <ac:spMkLst>
            <pc:docMk/>
            <pc:sldMk cId="3313455303" sldId="324"/>
            <ac:spMk id="13" creationId="{0ECBF396-0BC5-4206-BEF6-CAAEE8E4E9AD}"/>
          </ac:spMkLst>
        </pc:spChg>
        <pc:picChg chg="mod modCrop">
          <ac:chgData name="g.carbone8@campus.unimib.it" userId="b00d38c9-59ca-445d-a206-84026ffe8624" providerId="ADAL" clId="{7B654A23-1AA3-4D0A-A3B0-0AC73A834B44}" dt="2023-03-22T15:51:55.985" v="195" actId="18131"/>
          <ac:picMkLst>
            <pc:docMk/>
            <pc:sldMk cId="3313455303" sldId="324"/>
            <ac:picMk id="8" creationId="{C73DCF40-59DB-468A-8EB6-07175FF3FCBA}"/>
          </ac:picMkLst>
        </pc:picChg>
      </pc:sldChg>
      <pc:sldChg chg="add del">
        <pc:chgData name="g.carbone8@campus.unimib.it" userId="b00d38c9-59ca-445d-a206-84026ffe8624" providerId="ADAL" clId="{7B654A23-1AA3-4D0A-A3B0-0AC73A834B44}" dt="2023-03-22T15:49:25.839" v="144" actId="2696"/>
        <pc:sldMkLst>
          <pc:docMk/>
          <pc:sldMk cId="1818414436" sldId="337"/>
        </pc:sldMkLst>
      </pc:sldChg>
      <pc:sldChg chg="add ord">
        <pc:chgData name="g.carbone8@campus.unimib.it" userId="b00d38c9-59ca-445d-a206-84026ffe8624" providerId="ADAL" clId="{7B654A23-1AA3-4D0A-A3B0-0AC73A834B44}" dt="2023-03-22T15:49:16.502" v="143"/>
        <pc:sldMkLst>
          <pc:docMk/>
          <pc:sldMk cId="916923133" sldId="3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A501-B0FF-467D-AE55-8368F30F8E1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55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7" Type="http://schemas.openxmlformats.org/officeDocument/2006/relationships/image" Target="../media/image30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avi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8" r="24199"/>
          <a:stretch/>
        </p:blipFill>
        <p:spPr>
          <a:xfrm>
            <a:off x="5577840" y="0"/>
            <a:ext cx="667512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5F929E-CAF5-B4D3-3FB3-0FD7536F1597}"/>
              </a:ext>
            </a:extLst>
          </p:cNvPr>
          <p:cNvSpPr/>
          <p:nvPr/>
        </p:nvSpPr>
        <p:spPr>
          <a:xfrm>
            <a:off x="52790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6577543" cy="2477892"/>
          </a:xfrm>
        </p:spPr>
        <p:txBody>
          <a:bodyPr>
            <a:noAutofit/>
          </a:bodyPr>
          <a:lstStyle/>
          <a:p>
            <a:pPr algn="l">
              <a:lnSpc>
                <a:spcPts val="4200"/>
              </a:lnSpc>
              <a:spcBef>
                <a:spcPts val="600"/>
              </a:spcBef>
              <a:defRPr/>
            </a:pPr>
            <a:r>
              <a:rPr lang="it-IT" sz="3600" b="1" spc="1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TOXOPLASMA GONDII:</a:t>
            </a:r>
          </a:p>
          <a:p>
            <a:pPr algn="l">
              <a:lnSpc>
                <a:spcPts val="4200"/>
              </a:lnSpc>
              <a:spcBef>
                <a:spcPts val="600"/>
              </a:spcBef>
              <a:defRPr/>
            </a:pPr>
            <a:r>
              <a:rPr lang="it-IT" sz="3600" b="1" spc="1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TAXONOMY &amp; PUBLICATION ANALYSIS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University of Milano-Bicocca</a:t>
            </a:r>
          </a:p>
          <a:p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Master's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Degree in Data Science </a:t>
            </a:r>
          </a:p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Data Science Lab in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Biosciences</a:t>
            </a: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Academic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Year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2022-2023</a:t>
            </a:r>
          </a:p>
          <a:p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4" y="4896076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SemiBold" panose="00000700000000000000" pitchFamily="50" charset="0"/>
                <a:cs typeface="Poppins SemiBold" panose="00000700000000000000" pitchFamily="50" charset="0"/>
              </a:rPr>
              <a:t>Authors:</a:t>
            </a:r>
          </a:p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Giorgio CARBONE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matr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. n° 811974</a:t>
            </a:r>
          </a:p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Emilio LINGENTHAL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matr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. n° 889111</a:t>
            </a:r>
            <a:endParaRPr lang="it-IT" sz="140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Lorenzo LONGO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matr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. n° 846738</a:t>
            </a:r>
          </a:p>
        </p:txBody>
      </p:sp>
    </p:spTree>
    <p:extLst>
      <p:ext uri="{BB962C8B-B14F-4D97-AF65-F5344CB8AC3E}">
        <p14:creationId xmlns:p14="http://schemas.microsoft.com/office/powerpoint/2010/main" val="331345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5">
            <a:extLst>
              <a:ext uri="{FF2B5EF4-FFF2-40B4-BE49-F238E27FC236}">
                <a16:creationId xmlns:a16="http://schemas.microsoft.com/office/drawing/2014/main" id="{61080297-231B-21CA-DA07-F0D1DB1DC64F}"/>
              </a:ext>
            </a:extLst>
          </p:cNvPr>
          <p:cNvSpPr txBox="1"/>
          <p:nvPr/>
        </p:nvSpPr>
        <p:spPr>
          <a:xfrm>
            <a:off x="699292" y="2020359"/>
            <a:ext cx="51236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First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train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Validation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loss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13.73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Top 1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accuracy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6.6%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Best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train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Validation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loss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4.74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Top 1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accuracy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12.1%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Top 5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accuracy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34.4%</a:t>
            </a:r>
          </a:p>
        </p:txBody>
      </p:sp>
      <p:graphicFrame>
        <p:nvGraphicFramePr>
          <p:cNvPr id="2" name="Tabella 5">
            <a:extLst>
              <a:ext uri="{FF2B5EF4-FFF2-40B4-BE49-F238E27FC236}">
                <a16:creationId xmlns:a16="http://schemas.microsoft.com/office/drawing/2014/main" id="{4A519CE3-1A1A-42C2-805F-2E0C2CA4B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5797"/>
              </p:ext>
            </p:extLst>
          </p:nvPr>
        </p:nvGraphicFramePr>
        <p:xfrm>
          <a:off x="885294" y="5164965"/>
          <a:ext cx="10574869" cy="1159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93258">
                  <a:extLst>
                    <a:ext uri="{9D8B030D-6E8A-4147-A177-3AD203B41FA5}">
                      <a16:colId xmlns:a16="http://schemas.microsoft.com/office/drawing/2014/main" val="4168522184"/>
                    </a:ext>
                  </a:extLst>
                </a:gridCol>
                <a:gridCol w="1397373">
                  <a:extLst>
                    <a:ext uri="{9D8B030D-6E8A-4147-A177-3AD203B41FA5}">
                      <a16:colId xmlns:a16="http://schemas.microsoft.com/office/drawing/2014/main" val="2132198363"/>
                    </a:ext>
                  </a:extLst>
                </a:gridCol>
                <a:gridCol w="1397373">
                  <a:extLst>
                    <a:ext uri="{9D8B030D-6E8A-4147-A177-3AD203B41FA5}">
                      <a16:colId xmlns:a16="http://schemas.microsoft.com/office/drawing/2014/main" val="25453743"/>
                    </a:ext>
                  </a:extLst>
                </a:gridCol>
                <a:gridCol w="1397373">
                  <a:extLst>
                    <a:ext uri="{9D8B030D-6E8A-4147-A177-3AD203B41FA5}">
                      <a16:colId xmlns:a16="http://schemas.microsoft.com/office/drawing/2014/main" val="581010313"/>
                    </a:ext>
                  </a:extLst>
                </a:gridCol>
                <a:gridCol w="1397373">
                  <a:extLst>
                    <a:ext uri="{9D8B030D-6E8A-4147-A177-3AD203B41FA5}">
                      <a16:colId xmlns:a16="http://schemas.microsoft.com/office/drawing/2014/main" val="2086792471"/>
                    </a:ext>
                  </a:extLst>
                </a:gridCol>
                <a:gridCol w="1397373">
                  <a:extLst>
                    <a:ext uri="{9D8B030D-6E8A-4147-A177-3AD203B41FA5}">
                      <a16:colId xmlns:a16="http://schemas.microsoft.com/office/drawing/2014/main" val="3261359426"/>
                    </a:ext>
                  </a:extLst>
                </a:gridCol>
                <a:gridCol w="1397373">
                  <a:extLst>
                    <a:ext uri="{9D8B030D-6E8A-4147-A177-3AD203B41FA5}">
                      <a16:colId xmlns:a16="http://schemas.microsoft.com/office/drawing/2014/main" val="4005781000"/>
                    </a:ext>
                  </a:extLst>
                </a:gridCol>
                <a:gridCol w="1397373">
                  <a:extLst>
                    <a:ext uri="{9D8B030D-6E8A-4147-A177-3AD203B41FA5}">
                      <a16:colId xmlns:a16="http://schemas.microsoft.com/office/drawing/2014/main" val="1883467898"/>
                    </a:ext>
                  </a:extLst>
                </a:gridCol>
              </a:tblGrid>
              <a:tr h="386545">
                <a:tc>
                  <a:txBody>
                    <a:bodyPr/>
                    <a:lstStyle/>
                    <a:p>
                      <a:endParaRPr lang="it-IT" sz="1400" b="0">
                        <a:latin typeface="Poppins Medium" panose="00000600000000000000" pitchFamily="2" charset="0"/>
                        <a:cs typeface="Poppins Medium" panose="00000600000000000000" pitchFamily="2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err="1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Optimizer</a:t>
                      </a:r>
                      <a:endParaRPr lang="it-IT" sz="1400" b="0">
                        <a:latin typeface="Poppins Medium" panose="00000600000000000000" pitchFamily="2" charset="0"/>
                        <a:cs typeface="Poppins Medium" panose="00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err="1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Epochs</a:t>
                      </a:r>
                      <a:endParaRPr lang="it-IT" sz="1400" b="0">
                        <a:latin typeface="Poppins Medium" panose="00000600000000000000" pitchFamily="2" charset="0"/>
                        <a:cs typeface="Poppins Medium" panose="00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L.R.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Train. 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Data Aug.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Norm.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78785"/>
                  </a:ext>
                </a:extLst>
              </a:tr>
              <a:tr h="386545">
                <a:tc>
                  <a:txBody>
                    <a:bodyPr/>
                    <a:lstStyle/>
                    <a:p>
                      <a:pPr algn="l"/>
                      <a:r>
                        <a:rPr lang="it-IT" sz="140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First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Adam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117,789,043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Resize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[0, 255]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0887401"/>
                  </a:ext>
                </a:extLst>
              </a:tr>
              <a:tr h="386545">
                <a:tc>
                  <a:txBody>
                    <a:bodyPr/>
                    <a:lstStyle/>
                    <a:p>
                      <a:pPr algn="l"/>
                      <a:r>
                        <a:rPr lang="it-IT" sz="140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Best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Adam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128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60,142,035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Flip, Rot, Crop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[-1, 1]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4995644"/>
                  </a:ext>
                </a:extLst>
              </a:tr>
            </a:tbl>
          </a:graphicData>
        </a:graphic>
      </p:graphicFrame>
      <p:cxnSp>
        <p:nvCxnSpPr>
          <p:cNvPr id="3" name="Connettore diritto 7">
            <a:extLst>
              <a:ext uri="{FF2B5EF4-FFF2-40B4-BE49-F238E27FC236}">
                <a16:creationId xmlns:a16="http://schemas.microsoft.com/office/drawing/2014/main" id="{6BD1E8F0-CE70-4D8E-A365-97C8C9FAA956}"/>
              </a:ext>
            </a:extLst>
          </p:cNvPr>
          <p:cNvCxnSpPr>
            <a:cxnSpLocks/>
          </p:cNvCxnSpPr>
          <p:nvPr/>
        </p:nvCxnSpPr>
        <p:spPr>
          <a:xfrm>
            <a:off x="731838" y="5164965"/>
            <a:ext cx="0" cy="11596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980D32D-DBFD-D3ED-FED2-0AB4E8B37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885242"/>
            <a:ext cx="4360715" cy="2907143"/>
          </a:xfrm>
          <a:prstGeom prst="rect">
            <a:avLst/>
          </a:prstGeom>
        </p:spPr>
      </p:pic>
      <p:sp>
        <p:nvSpPr>
          <p:cNvPr id="6" name="CasellaDiTesto 7">
            <a:extLst>
              <a:ext uri="{FF2B5EF4-FFF2-40B4-BE49-F238E27FC236}">
                <a16:creationId xmlns:a16="http://schemas.microsoft.com/office/drawing/2014/main" id="{83BFF9CE-44CC-44F3-511A-A77E502DD4F2}"/>
              </a:ext>
            </a:extLst>
          </p:cNvPr>
          <p:cNvSpPr txBox="1"/>
          <p:nvPr/>
        </p:nvSpPr>
        <p:spPr>
          <a:xfrm>
            <a:off x="716409" y="478736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First approach: CNN single frame classification</a:t>
            </a:r>
            <a:endParaRPr lang="it-IT" sz="28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0" name="Connettore diritto 3">
            <a:extLst>
              <a:ext uri="{FF2B5EF4-FFF2-40B4-BE49-F238E27FC236}">
                <a16:creationId xmlns:a16="http://schemas.microsoft.com/office/drawing/2014/main" id="{6CF90993-02BD-90A5-6DCB-A28D2D5DC14A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73995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1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7">
            <a:extLst>
              <a:ext uri="{FF2B5EF4-FFF2-40B4-BE49-F238E27FC236}">
                <a16:creationId xmlns:a16="http://schemas.microsoft.com/office/drawing/2014/main" id="{AB9B4B3C-5BB6-3995-B9DF-19C27AB6FA91}"/>
              </a:ext>
            </a:extLst>
          </p:cNvPr>
          <p:cNvSpPr txBox="1"/>
          <p:nvPr/>
        </p:nvSpPr>
        <p:spPr>
          <a:xfrm>
            <a:off x="716409" y="478736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Second approach: Transfer Learning</a:t>
            </a:r>
            <a:endParaRPr lang="it-IT" sz="28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0" name="Connettore diritto 3">
            <a:extLst>
              <a:ext uri="{FF2B5EF4-FFF2-40B4-BE49-F238E27FC236}">
                <a16:creationId xmlns:a16="http://schemas.microsoft.com/office/drawing/2014/main" id="{A141835B-9932-3FAC-12FC-A332EDF570DE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57146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97D7EC3-E6E9-F740-77D0-8D99E6153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1" y="2024062"/>
            <a:ext cx="3848763" cy="3309937"/>
          </a:xfrm>
          <a:prstGeom prst="rect">
            <a:avLst/>
          </a:prstGeom>
        </p:spPr>
      </p:pic>
      <p:sp>
        <p:nvSpPr>
          <p:cNvPr id="16" name="CasellaDiTesto 5">
            <a:extLst>
              <a:ext uri="{FF2B5EF4-FFF2-40B4-BE49-F238E27FC236}">
                <a16:creationId xmlns:a16="http://schemas.microsoft.com/office/drawing/2014/main" id="{C715B91D-731E-536A-5F48-74FD3A610A06}"/>
              </a:ext>
            </a:extLst>
          </p:cNvPr>
          <p:cNvSpPr txBox="1"/>
          <p:nvPr/>
        </p:nvSpPr>
        <p:spPr>
          <a:xfrm>
            <a:off x="704847" y="2024062"/>
            <a:ext cx="5535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Architecture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Finetuned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CNN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based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of ResNet50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17 frames per video</a:t>
            </a:r>
          </a:p>
          <a:p>
            <a:pPr marL="285750" indent="-285750" defTabSz="9144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Layers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ResNet50 (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not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trainable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weights from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ImageNet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Flatten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Dense (activation: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ReLu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SoftMax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663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7C2C0C5-C3E3-B147-A750-1512034D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32" y="1815288"/>
            <a:ext cx="3481833" cy="2321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632B66-8009-2DAA-6EF2-9F91BA3EC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166" y="1815288"/>
            <a:ext cx="3481832" cy="2321222"/>
          </a:xfrm>
          <a:prstGeom prst="rect">
            <a:avLst/>
          </a:prstGeom>
        </p:spPr>
      </p:pic>
      <p:sp>
        <p:nvSpPr>
          <p:cNvPr id="9" name="CasellaDiTesto 5">
            <a:extLst>
              <a:ext uri="{FF2B5EF4-FFF2-40B4-BE49-F238E27FC236}">
                <a16:creationId xmlns:a16="http://schemas.microsoft.com/office/drawing/2014/main" id="{48BD6D24-148E-B810-A955-6F02C492C39D}"/>
              </a:ext>
            </a:extLst>
          </p:cNvPr>
          <p:cNvSpPr txBox="1"/>
          <p:nvPr/>
        </p:nvSpPr>
        <p:spPr>
          <a:xfrm>
            <a:off x="704846" y="2024062"/>
            <a:ext cx="53911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First train:</a:t>
            </a: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Validation loss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2.91</a:t>
            </a: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Top 1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31.9%</a:t>
            </a: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Top 5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59.1%</a:t>
            </a:r>
          </a:p>
          <a:p>
            <a:pPr marL="285750" indent="-285750" defTabSz="9144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Best train:</a:t>
            </a: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Validation loss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2.30</a:t>
            </a: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Top 1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39.0% -&gt; 45.0% 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(integral video)</a:t>
            </a: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Top 5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71.6% -&gt; 78.5% 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(integral video)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866A2800-90C1-13DB-FECC-C4AF1A655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36604"/>
              </p:ext>
            </p:extLst>
          </p:nvPr>
        </p:nvGraphicFramePr>
        <p:xfrm>
          <a:off x="885293" y="5164965"/>
          <a:ext cx="10574864" cy="1159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93260">
                  <a:extLst>
                    <a:ext uri="{9D8B030D-6E8A-4147-A177-3AD203B41FA5}">
                      <a16:colId xmlns:a16="http://schemas.microsoft.com/office/drawing/2014/main" val="4168522184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2132198363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25453743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581010313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2086792471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3261359426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3504728127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3317453828"/>
                    </a:ext>
                  </a:extLst>
                </a:gridCol>
              </a:tblGrid>
              <a:tr h="386545">
                <a:tc>
                  <a:txBody>
                    <a:bodyPr/>
                    <a:lstStyle/>
                    <a:p>
                      <a:endParaRPr lang="it-IT" sz="1400" b="0">
                        <a:latin typeface="Poppins Medium" panose="00000600000000000000" pitchFamily="2" charset="0"/>
                        <a:cs typeface="Poppins Medium" panose="00000600000000000000" pitchFamily="2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Optimizer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L.R.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Train. 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Data Aug.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Norm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78785"/>
                  </a:ext>
                </a:extLst>
              </a:tr>
              <a:tr h="386545">
                <a:tc>
                  <a:txBody>
                    <a:bodyPr/>
                    <a:lstStyle/>
                    <a:p>
                      <a:pPr algn="l"/>
                      <a:r>
                        <a:rPr lang="it-IT" sz="140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First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Adam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1,075,251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Resize, Flip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[0,255]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0887401"/>
                  </a:ext>
                </a:extLst>
              </a:tr>
              <a:tr h="386545">
                <a:tc>
                  <a:txBody>
                    <a:bodyPr/>
                    <a:lstStyle/>
                    <a:p>
                      <a:pPr algn="l"/>
                      <a:r>
                        <a:rPr lang="it-IT" sz="140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Best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Adam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1,075,251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Resize, Flip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Centered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4995644"/>
                  </a:ext>
                </a:extLst>
              </a:tr>
            </a:tbl>
          </a:graphicData>
        </a:graphic>
      </p:graphicFrame>
      <p:cxnSp>
        <p:nvCxnSpPr>
          <p:cNvPr id="5" name="Connettore diritto 7">
            <a:extLst>
              <a:ext uri="{FF2B5EF4-FFF2-40B4-BE49-F238E27FC236}">
                <a16:creationId xmlns:a16="http://schemas.microsoft.com/office/drawing/2014/main" id="{02FD5F3D-D2A2-C710-A204-83DC43CA9F78}"/>
              </a:ext>
            </a:extLst>
          </p:cNvPr>
          <p:cNvCxnSpPr>
            <a:cxnSpLocks/>
          </p:cNvCxnSpPr>
          <p:nvPr/>
        </p:nvCxnSpPr>
        <p:spPr>
          <a:xfrm>
            <a:off x="731838" y="5164965"/>
            <a:ext cx="0" cy="11596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CasellaDiTesto 7">
            <a:extLst>
              <a:ext uri="{FF2B5EF4-FFF2-40B4-BE49-F238E27FC236}">
                <a16:creationId xmlns:a16="http://schemas.microsoft.com/office/drawing/2014/main" id="{485B6402-2AA5-D54A-B35E-1A11F8765C25}"/>
              </a:ext>
            </a:extLst>
          </p:cNvPr>
          <p:cNvSpPr txBox="1"/>
          <p:nvPr/>
        </p:nvSpPr>
        <p:spPr>
          <a:xfrm>
            <a:off x="716409" y="478736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Second approach: Transfer Learning</a:t>
            </a:r>
            <a:endParaRPr lang="it-IT" sz="28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9C8ADBF1-74DD-12DE-E0EC-98957C74C13C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57146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7">
            <a:extLst>
              <a:ext uri="{FF2B5EF4-FFF2-40B4-BE49-F238E27FC236}">
                <a16:creationId xmlns:a16="http://schemas.microsoft.com/office/drawing/2014/main" id="{B643D596-9372-E122-16FB-AC6DBE147A35}"/>
              </a:ext>
            </a:extLst>
          </p:cNvPr>
          <p:cNvSpPr txBox="1"/>
          <p:nvPr/>
        </p:nvSpPr>
        <p:spPr>
          <a:xfrm>
            <a:off x="716409" y="478736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Third approach: two-stream CNN</a:t>
            </a:r>
            <a:endParaRPr lang="it-IT" sz="28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0" name="Connettore diritto 3">
            <a:extLst>
              <a:ext uri="{FF2B5EF4-FFF2-40B4-BE49-F238E27FC236}">
                <a16:creationId xmlns:a16="http://schemas.microsoft.com/office/drawing/2014/main" id="{96A06715-11F5-3F74-0F5A-0BCF14DABDD8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52997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sellaDiTesto 5">
            <a:extLst>
              <a:ext uri="{FF2B5EF4-FFF2-40B4-BE49-F238E27FC236}">
                <a16:creationId xmlns:a16="http://schemas.microsoft.com/office/drawing/2014/main" id="{0FDFD450-70D1-A3A8-4902-377FA303FC75}"/>
              </a:ext>
            </a:extLst>
          </p:cNvPr>
          <p:cNvSpPr txBox="1"/>
          <p:nvPr/>
        </p:nvSpPr>
        <p:spPr>
          <a:xfrm>
            <a:off x="704847" y="2024061"/>
            <a:ext cx="55356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Architecture: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Spatial CNN + Temporal CNN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Averaging SoftMax results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Spatial stream: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Finetuned </a:t>
            </a: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ResNet</a:t>
            </a:r>
            <a:endParaRPr lang="en-US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Motion stream: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Same architecture as “first approach CNN” with input size (224, 224, 20)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Semi-randomly selected batch of N stacked optical flow from N randomly selected videos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Each flow stack is composed of 10 x-channels and 10 y-channels consecutive optical flows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3822577-FE82-7D6D-B5D5-050924941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7628" y="2075869"/>
            <a:ext cx="5336194" cy="27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7">
            <a:extLst>
              <a:ext uri="{FF2B5EF4-FFF2-40B4-BE49-F238E27FC236}">
                <a16:creationId xmlns:a16="http://schemas.microsoft.com/office/drawing/2014/main" id="{B643D596-9372-E122-16FB-AC6DBE147A35}"/>
              </a:ext>
            </a:extLst>
          </p:cNvPr>
          <p:cNvSpPr txBox="1"/>
          <p:nvPr/>
        </p:nvSpPr>
        <p:spPr>
          <a:xfrm>
            <a:off x="716409" y="478736"/>
            <a:ext cx="891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Third approach: two-stream CNN (motion stream)</a:t>
            </a:r>
            <a:endParaRPr lang="it-IT" sz="28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0" name="Connettore diritto 3">
            <a:extLst>
              <a:ext uri="{FF2B5EF4-FFF2-40B4-BE49-F238E27FC236}">
                <a16:creationId xmlns:a16="http://schemas.microsoft.com/office/drawing/2014/main" id="{96A06715-11F5-3F74-0F5A-0BCF14DABDD8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79286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ella 5">
            <a:extLst>
              <a:ext uri="{FF2B5EF4-FFF2-40B4-BE49-F238E27FC236}">
                <a16:creationId xmlns:a16="http://schemas.microsoft.com/office/drawing/2014/main" id="{AB7F0729-EE6E-AAB7-21B5-45B277872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7499"/>
              </p:ext>
            </p:extLst>
          </p:nvPr>
        </p:nvGraphicFramePr>
        <p:xfrm>
          <a:off x="885293" y="5164965"/>
          <a:ext cx="10574864" cy="1159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93260">
                  <a:extLst>
                    <a:ext uri="{9D8B030D-6E8A-4147-A177-3AD203B41FA5}">
                      <a16:colId xmlns:a16="http://schemas.microsoft.com/office/drawing/2014/main" val="4168522184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2132198363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25453743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581010313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2086792471"/>
                    </a:ext>
                  </a:extLst>
                </a:gridCol>
                <a:gridCol w="1351026">
                  <a:extLst>
                    <a:ext uri="{9D8B030D-6E8A-4147-A177-3AD203B41FA5}">
                      <a16:colId xmlns:a16="http://schemas.microsoft.com/office/drawing/2014/main" val="3261359426"/>
                    </a:ext>
                  </a:extLst>
                </a:gridCol>
                <a:gridCol w="1443718">
                  <a:extLst>
                    <a:ext uri="{9D8B030D-6E8A-4147-A177-3AD203B41FA5}">
                      <a16:colId xmlns:a16="http://schemas.microsoft.com/office/drawing/2014/main" val="3504728127"/>
                    </a:ext>
                  </a:extLst>
                </a:gridCol>
                <a:gridCol w="1397372">
                  <a:extLst>
                    <a:ext uri="{9D8B030D-6E8A-4147-A177-3AD203B41FA5}">
                      <a16:colId xmlns:a16="http://schemas.microsoft.com/office/drawing/2014/main" val="3317453828"/>
                    </a:ext>
                  </a:extLst>
                </a:gridCol>
              </a:tblGrid>
              <a:tr h="386545">
                <a:tc>
                  <a:txBody>
                    <a:bodyPr/>
                    <a:lstStyle/>
                    <a:p>
                      <a:endParaRPr lang="it-IT" sz="1400" b="0">
                        <a:latin typeface="Poppins Medium" panose="00000600000000000000" pitchFamily="2" charset="0"/>
                        <a:cs typeface="Poppins Medium" panose="00000600000000000000" pitchFamily="2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Optimizer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L.R.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Train. 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Data Aug.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Norm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78785"/>
                  </a:ext>
                </a:extLst>
              </a:tr>
              <a:tr h="386545">
                <a:tc>
                  <a:txBody>
                    <a:bodyPr/>
                    <a:lstStyle/>
                    <a:p>
                      <a:pPr algn="l"/>
                      <a:r>
                        <a:rPr lang="it-IT" sz="140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First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SGD (mom. 0.9)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117,789,043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Resize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[0, 255]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0887401"/>
                  </a:ext>
                </a:extLst>
              </a:tr>
              <a:tr h="386545">
                <a:tc>
                  <a:txBody>
                    <a:bodyPr/>
                    <a:lstStyle/>
                    <a:p>
                      <a:pPr algn="l"/>
                      <a:r>
                        <a:rPr lang="it-IT" sz="1400">
                          <a:latin typeface="Poppins Medium" panose="00000600000000000000" pitchFamily="2" charset="0"/>
                          <a:cs typeface="Poppins Medium" panose="00000600000000000000" pitchFamily="2" charset="0"/>
                        </a:rPr>
                        <a:t>Best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SGD (mom. 0.9)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250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128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60,142,035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Flip, Crop, Resize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ea typeface="+mn-ea"/>
                          <a:cs typeface="Poppins Light" panose="00000400000000000000" pitchFamily="2" charset="0"/>
                        </a:rPr>
                        <a:t>Cent + Scal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4995644"/>
                  </a:ext>
                </a:extLst>
              </a:tr>
            </a:tbl>
          </a:graphicData>
        </a:graphic>
      </p:graphicFrame>
      <p:cxnSp>
        <p:nvCxnSpPr>
          <p:cNvPr id="3" name="Connettore diritto 7">
            <a:extLst>
              <a:ext uri="{FF2B5EF4-FFF2-40B4-BE49-F238E27FC236}">
                <a16:creationId xmlns:a16="http://schemas.microsoft.com/office/drawing/2014/main" id="{C10D4FB6-C354-E719-E35D-3CD40F9BDA4C}"/>
              </a:ext>
            </a:extLst>
          </p:cNvPr>
          <p:cNvCxnSpPr>
            <a:cxnSpLocks/>
          </p:cNvCxnSpPr>
          <p:nvPr/>
        </p:nvCxnSpPr>
        <p:spPr>
          <a:xfrm>
            <a:off x="731838" y="5164965"/>
            <a:ext cx="0" cy="11596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CasellaDiTesto 5">
            <a:extLst>
              <a:ext uri="{FF2B5EF4-FFF2-40B4-BE49-F238E27FC236}">
                <a16:creationId xmlns:a16="http://schemas.microsoft.com/office/drawing/2014/main" id="{46782589-9E68-EB4E-E454-B42E8FBB73E9}"/>
              </a:ext>
            </a:extLst>
          </p:cNvPr>
          <p:cNvSpPr txBox="1"/>
          <p:nvPr/>
        </p:nvSpPr>
        <p:spPr>
          <a:xfrm>
            <a:off x="704847" y="2024062"/>
            <a:ext cx="57890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First train:</a:t>
            </a: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Validation loss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3.46</a:t>
            </a: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Top 1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15.0%</a:t>
            </a: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Top 5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42.4%</a:t>
            </a:r>
          </a:p>
          <a:p>
            <a:pPr marL="285750" indent="-285750" defTabSz="9144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Best train:</a:t>
            </a: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Validation loss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3.27</a:t>
            </a: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Top 1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25.8%</a:t>
            </a:r>
          </a:p>
          <a:p>
            <a:pPr marL="7429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Top 5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54.3%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B7D0A-8072-3F19-67BD-9826DE451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6434" y="2024062"/>
            <a:ext cx="3589866" cy="2393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79592-C4C3-1C1F-C652-ABA9E41B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4200" y="2024062"/>
            <a:ext cx="3589865" cy="23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3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7">
            <a:extLst>
              <a:ext uri="{FF2B5EF4-FFF2-40B4-BE49-F238E27FC236}">
                <a16:creationId xmlns:a16="http://schemas.microsoft.com/office/drawing/2014/main" id="{722B8F2A-1FF0-9E2C-E216-32120C2916A4}"/>
              </a:ext>
            </a:extLst>
          </p:cNvPr>
          <p:cNvSpPr txBox="1"/>
          <p:nvPr/>
        </p:nvSpPr>
        <p:spPr>
          <a:xfrm>
            <a:off x="716409" y="478736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Third approach: two-stream CNN</a:t>
            </a:r>
            <a:endParaRPr lang="it-IT" sz="28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7" name="Connettore diritto 3">
            <a:extLst>
              <a:ext uri="{FF2B5EF4-FFF2-40B4-BE49-F238E27FC236}">
                <a16:creationId xmlns:a16="http://schemas.microsoft.com/office/drawing/2014/main" id="{46F0586E-4513-E0A8-CC51-B0D36F2085D7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52997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1001F836-5845-3761-44F5-99106C75BB8B}"/>
              </a:ext>
            </a:extLst>
          </p:cNvPr>
          <p:cNvSpPr txBox="1"/>
          <p:nvPr/>
        </p:nvSpPr>
        <p:spPr>
          <a:xfrm>
            <a:off x="6096000" y="2008837"/>
            <a:ext cx="487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BF613C6-A1E3-5B68-AC41-2AA4CA3AF685}"/>
              </a:ext>
            </a:extLst>
          </p:cNvPr>
          <p:cNvSpPr txBox="1"/>
          <p:nvPr/>
        </p:nvSpPr>
        <p:spPr>
          <a:xfrm>
            <a:off x="731838" y="2526942"/>
            <a:ext cx="3221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b="1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Two-stream CNN</a:t>
            </a:r>
            <a:r>
              <a:rPr lang="en-US" sz="1400" b="1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Validation loss: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2,33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Top 1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38%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Top 5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70%</a:t>
            </a:r>
          </a:p>
          <a:p>
            <a:pPr lvl="1">
              <a:spcAft>
                <a:spcPts val="1200"/>
              </a:spcAft>
            </a:pP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/>
          </a:p>
        </p:txBody>
      </p:sp>
      <p:pic>
        <p:nvPicPr>
          <p:cNvPr id="23" name="Immagine 2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18035FB-14B9-98BB-CE90-BF6BC047D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28" y="1448995"/>
            <a:ext cx="2645891" cy="4741214"/>
          </a:xfrm>
          <a:prstGeom prst="rect">
            <a:avLst/>
          </a:prstGeom>
        </p:spPr>
      </p:pic>
      <p:pic>
        <p:nvPicPr>
          <p:cNvPr id="25" name="Immagine 2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EE4AA95-FA89-CF48-F07B-BE2F27811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09" y="1448998"/>
            <a:ext cx="4579625" cy="4741213"/>
          </a:xfrm>
          <a:prstGeom prst="rect">
            <a:avLst/>
          </a:prstGeom>
        </p:spPr>
      </p:pic>
      <p:cxnSp>
        <p:nvCxnSpPr>
          <p:cNvPr id="1028" name="Connettore diritto 1027">
            <a:extLst>
              <a:ext uri="{FF2B5EF4-FFF2-40B4-BE49-F238E27FC236}">
                <a16:creationId xmlns:a16="http://schemas.microsoft.com/office/drawing/2014/main" id="{801781B8-082C-056F-E76C-3BFF5E64FC1A}"/>
              </a:ext>
            </a:extLst>
          </p:cNvPr>
          <p:cNvCxnSpPr/>
          <p:nvPr/>
        </p:nvCxnSpPr>
        <p:spPr>
          <a:xfrm flipV="1">
            <a:off x="5686425" y="6103144"/>
            <a:ext cx="0" cy="44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9E27B385-C411-4CC0-DDEB-4D7FBD697D62}"/>
              </a:ext>
            </a:extLst>
          </p:cNvPr>
          <p:cNvCxnSpPr/>
          <p:nvPr/>
        </p:nvCxnSpPr>
        <p:spPr>
          <a:xfrm>
            <a:off x="5702300" y="6565900"/>
            <a:ext cx="161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577DCD36-79CD-7C28-6E37-360F7A72202C}"/>
              </a:ext>
            </a:extLst>
          </p:cNvPr>
          <p:cNvCxnSpPr/>
          <p:nvPr/>
        </p:nvCxnSpPr>
        <p:spPr>
          <a:xfrm flipV="1">
            <a:off x="7327900" y="1448995"/>
            <a:ext cx="0" cy="509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EE7F0024-E141-1A0E-8232-65ED9AF5CFB7}"/>
              </a:ext>
            </a:extLst>
          </p:cNvPr>
          <p:cNvCxnSpPr/>
          <p:nvPr/>
        </p:nvCxnSpPr>
        <p:spPr>
          <a:xfrm>
            <a:off x="7327900" y="1448995"/>
            <a:ext cx="140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E6D2EF4B-F2C3-B935-76B8-B011D83D66DF}"/>
              </a:ext>
            </a:extLst>
          </p:cNvPr>
          <p:cNvCxnSpPr/>
          <p:nvPr/>
        </p:nvCxnSpPr>
        <p:spPr>
          <a:xfrm>
            <a:off x="7327900" y="6546056"/>
            <a:ext cx="0" cy="1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ttore diritto 1041">
            <a:extLst>
              <a:ext uri="{FF2B5EF4-FFF2-40B4-BE49-F238E27FC236}">
                <a16:creationId xmlns:a16="http://schemas.microsoft.com/office/drawing/2014/main" id="{F9AF3682-4D19-C1F2-9FE8-86F9018CDAB2}"/>
              </a:ext>
            </a:extLst>
          </p:cNvPr>
          <p:cNvCxnSpPr/>
          <p:nvPr/>
        </p:nvCxnSpPr>
        <p:spPr>
          <a:xfrm>
            <a:off x="7315200" y="6565900"/>
            <a:ext cx="12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ttore diritto 1043">
            <a:extLst>
              <a:ext uri="{FF2B5EF4-FFF2-40B4-BE49-F238E27FC236}">
                <a16:creationId xmlns:a16="http://schemas.microsoft.com/office/drawing/2014/main" id="{7E207681-E50E-79FC-4736-324DCDBC277B}"/>
              </a:ext>
            </a:extLst>
          </p:cNvPr>
          <p:cNvCxnSpPr/>
          <p:nvPr/>
        </p:nvCxnSpPr>
        <p:spPr>
          <a:xfrm>
            <a:off x="5686425" y="6546056"/>
            <a:ext cx="0" cy="1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ttore diritto 1045">
            <a:extLst>
              <a:ext uri="{FF2B5EF4-FFF2-40B4-BE49-F238E27FC236}">
                <a16:creationId xmlns:a16="http://schemas.microsoft.com/office/drawing/2014/main" id="{83F839D9-947D-A322-CF6C-B2BFE9176728}"/>
              </a:ext>
            </a:extLst>
          </p:cNvPr>
          <p:cNvCxnSpPr/>
          <p:nvPr/>
        </p:nvCxnSpPr>
        <p:spPr>
          <a:xfrm>
            <a:off x="5686425" y="6565900"/>
            <a:ext cx="1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Connettore diritto 1047">
            <a:extLst>
              <a:ext uri="{FF2B5EF4-FFF2-40B4-BE49-F238E27FC236}">
                <a16:creationId xmlns:a16="http://schemas.microsoft.com/office/drawing/2014/main" id="{E8728D3A-243D-A6F1-FD32-809E71FDF462}"/>
              </a:ext>
            </a:extLst>
          </p:cNvPr>
          <p:cNvCxnSpPr/>
          <p:nvPr/>
        </p:nvCxnSpPr>
        <p:spPr>
          <a:xfrm>
            <a:off x="8736460" y="144899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Connettore diritto 1049">
            <a:extLst>
              <a:ext uri="{FF2B5EF4-FFF2-40B4-BE49-F238E27FC236}">
                <a16:creationId xmlns:a16="http://schemas.microsoft.com/office/drawing/2014/main" id="{0F764008-F8F8-4B5D-AF84-B3B24C36EA5C}"/>
              </a:ext>
            </a:extLst>
          </p:cNvPr>
          <p:cNvCxnSpPr/>
          <p:nvPr/>
        </p:nvCxnSpPr>
        <p:spPr>
          <a:xfrm>
            <a:off x="8736460" y="1448995"/>
            <a:ext cx="21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2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talie_Gulbis_golf_f_cm_np1_ba_med_0">
            <a:hlinkClick r:id="" action="ppaction://media"/>
            <a:extLst>
              <a:ext uri="{FF2B5EF4-FFF2-40B4-BE49-F238E27FC236}">
                <a16:creationId xmlns:a16="http://schemas.microsoft.com/office/drawing/2014/main" id="{852B4C28-0C99-CBED-9229-DF5567D8D9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555707" y="2060575"/>
            <a:ext cx="2840036" cy="2017680"/>
          </a:xfrm>
          <a:prstGeom prst="rect">
            <a:avLst/>
          </a:prstGeom>
        </p:spPr>
      </p:pic>
      <p:pic>
        <p:nvPicPr>
          <p:cNvPr id="5" name="Justin_lernt_Fahrrad_fahren_ride_bike_f_cm_np1_fr_med_0">
            <a:hlinkClick r:id="" action="ppaction://media"/>
            <a:extLst>
              <a:ext uri="{FF2B5EF4-FFF2-40B4-BE49-F238E27FC236}">
                <a16:creationId xmlns:a16="http://schemas.microsoft.com/office/drawing/2014/main" id="{3A8B7D28-806A-E023-7143-1D740F8E00B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555707" y="4219972"/>
            <a:ext cx="2840036" cy="205382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C127743-E110-D0DD-C081-61939F58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6997A1-CAA1-C8A0-62CA-4A9297D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139F6CC-1E9B-FF43-9766-B459224F0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11B63D-B240-7D59-615C-0BF0C7FC5F7A}"/>
              </a:ext>
            </a:extLst>
          </p:cNvPr>
          <p:cNvSpPr txBox="1"/>
          <p:nvPr/>
        </p:nvSpPr>
        <p:spPr>
          <a:xfrm>
            <a:off x="728663" y="2134455"/>
            <a:ext cx="3124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Spatial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net</a:t>
            </a:r>
            <a:r>
              <a:rPr lang="en-US" sz="1400" b="1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golf: 98,38 %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shoot_bow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: 0,81%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catch: 0,40 %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kick_ball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: 0,25 %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handstand: 0,03 %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93D7A3-251D-6F79-E25B-70DA47057E95}"/>
              </a:ext>
            </a:extLst>
          </p:cNvPr>
          <p:cNvSpPr txBox="1"/>
          <p:nvPr/>
        </p:nvSpPr>
        <p:spPr>
          <a:xfrm>
            <a:off x="716409" y="4219972"/>
            <a:ext cx="3124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Spatial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net</a:t>
            </a:r>
            <a:r>
              <a:rPr lang="en-US" sz="1400" b="1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ride_bike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: 75,6 %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push: 17,1 %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draw_sword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: 1,1 %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ride_horse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: 0,9 %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dive: 0,7 %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F5FFF27-51F3-0E76-D2DF-AFCA782B88B2}"/>
              </a:ext>
            </a:extLst>
          </p:cNvPr>
          <p:cNvSpPr txBox="1"/>
          <p:nvPr/>
        </p:nvSpPr>
        <p:spPr>
          <a:xfrm>
            <a:off x="3988815" y="4219972"/>
            <a:ext cx="3124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Temporal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net</a:t>
            </a:r>
            <a:r>
              <a:rPr lang="en-US" sz="1400" b="1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catch: 19,2 %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cartwheel: 6,8 %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sommersault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: 6,6 %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dide_horse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: 5,3 %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climb: 5,3 %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D9F2F85-622F-98A4-9858-C2C3CB7504A3}"/>
              </a:ext>
            </a:extLst>
          </p:cNvPr>
          <p:cNvSpPr txBox="1"/>
          <p:nvPr/>
        </p:nvSpPr>
        <p:spPr>
          <a:xfrm>
            <a:off x="3994942" y="2134455"/>
            <a:ext cx="3124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Temporal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net</a:t>
            </a:r>
            <a:r>
              <a:rPr lang="en-US" sz="1400" b="1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golf: 66,3 %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climb: 6,1 %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handstand: 5,0 %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walk: 2,0 %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pick: 2,0 %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7FF0526D-1872-0E55-12FB-8334E10ADAAC}"/>
              </a:ext>
            </a:extLst>
          </p:cNvPr>
          <p:cNvSpPr txBox="1"/>
          <p:nvPr/>
        </p:nvSpPr>
        <p:spPr>
          <a:xfrm>
            <a:off x="716409" y="478736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Models </a:t>
            </a:r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prediction</a:t>
            </a:r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on </a:t>
            </a:r>
            <a:r>
              <a:rPr lang="it-IT" sz="28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integral</a:t>
            </a:r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video (</a:t>
            </a:r>
            <a:r>
              <a:rPr lang="it-IT" sz="28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example</a:t>
            </a:r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</a:t>
            </a:r>
          </a:p>
        </p:txBody>
      </p:sp>
      <p:cxnSp>
        <p:nvCxnSpPr>
          <p:cNvPr id="12" name="Connettore diritto 3">
            <a:extLst>
              <a:ext uri="{FF2B5EF4-FFF2-40B4-BE49-F238E27FC236}">
                <a16:creationId xmlns:a16="http://schemas.microsoft.com/office/drawing/2014/main" id="{443F4C5D-E827-CF0C-04CC-9A170B584AA9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72809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7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5939F2-133E-BF61-573C-09C74B12D7DC}"/>
              </a:ext>
            </a:extLst>
          </p:cNvPr>
          <p:cNvSpPr txBox="1"/>
          <p:nvPr/>
        </p:nvSpPr>
        <p:spPr>
          <a:xfrm>
            <a:off x="704847" y="2024061"/>
            <a:ext cx="957368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Best method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ResNet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 (accuracy: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45,0%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 , top 5 accuracy: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78,5%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Possibly the two-stream CNN in case of steady or stabilized videos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Possible causes of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low accuracy: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Dataset: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Nuisances (camera motion, scenes cuts, low quality videos)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Limited number of individual videos (6849 clips extracted from 1407 videos)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Short action duration compared to video length (can be missed during the sampling phase)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Models: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Not optimal training parameters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Too many weights compared to data (first model)</a:t>
            </a:r>
          </a:p>
        </p:txBody>
      </p: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11E43074-8E69-19F1-5000-3F9A92C6DA50}"/>
              </a:ext>
            </a:extLst>
          </p:cNvPr>
          <p:cNvSpPr txBox="1"/>
          <p:nvPr/>
        </p:nvSpPr>
        <p:spPr>
          <a:xfrm>
            <a:off x="704849" y="533400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Final</a:t>
            </a:r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it-IT" sz="28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</a:t>
            </a:r>
            <a:endParaRPr lang="it-IT" sz="28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0" name="Connettore diritto 3">
            <a:extLst>
              <a:ext uri="{FF2B5EF4-FFF2-40B4-BE49-F238E27FC236}">
                <a16:creationId xmlns:a16="http://schemas.microsoft.com/office/drawing/2014/main" id="{9B28B19E-259B-B787-DE44-35B7FD878269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25396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3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Bibliography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688197" y="1955969"/>
            <a:ext cx="11104532" cy="445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Kuehne, Hildegard, et al. "HMDB: a large video database for human motion recognition." 2011 International conference on computer vision. IEEE, 2011.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Wang, Lei, and Piotr </a:t>
            </a:r>
            <a:r>
              <a:rPr lang="en-US" sz="140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Koniusz</a:t>
            </a:r>
            <a:r>
              <a:rPr lang="en-US" sz="140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. "Self-supervising action recognition by statistical moment and subspace descriptors." Proceedings of the 29th ACM International Conference on Multimedia (2021.)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Simonyan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, Karen, and Andrew Zisserman. "Two-stream convolutional networks for action recognition in videos." Advances in neural information processing systems 27 (2014).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Wang, </a:t>
            </a:r>
            <a:r>
              <a:rPr lang="en-US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Limin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, et al. "Temporal segment networks: Towards good practices for deep action recognition." European conference on computer vision. Springer, Cham, (2016).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Sargano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, Allah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Bux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Plamen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Angelov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, and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Zulfiqar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Habib. "A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comprehensive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review on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handcrafted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and learning-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based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action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representation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approaches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for human activity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recognition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."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applied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sciences 7.1 (2017).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Laptev, Ivan, et al. "Learning realistic human actions from movies." 2008 IEEE Conference on Computer Vision and Pattern Recognition. IEEE, (2008).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31838" y="1093263"/>
            <a:ext cx="205708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6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688197" y="560363"/>
            <a:ext cx="1010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Bibliography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688197" y="1955969"/>
            <a:ext cx="11104532" cy="145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Zach, Christopher, Thomas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Pock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, and Horst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Bischof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. "A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duality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based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approach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for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realtime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tv-l 1 optical flow." Joint pattern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recognition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symposium. Springer,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Berlin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, Heidelberg, (2007).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Karpathy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, Andrej, et al. "Large-scale video classification with convolutional neural networks." Proceedings of the IEEE conference on Computer Vision and Pattern Recognition. (2014).</a:t>
            </a: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31838" y="1083583"/>
            <a:ext cx="20753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0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4A4EBA-EC84-D0E6-887B-BC21D785932B}"/>
              </a:ext>
            </a:extLst>
          </p:cNvPr>
          <p:cNvSpPr txBox="1"/>
          <p:nvPr/>
        </p:nvSpPr>
        <p:spPr>
          <a:xfrm>
            <a:off x="716409" y="478736"/>
            <a:ext cx="1018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Training and regularization </a:t>
            </a:r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482D0346-02BB-9AE3-F35E-EC42F3FB6AC9}"/>
              </a:ext>
            </a:extLst>
          </p:cNvPr>
          <p:cNvCxnSpPr>
            <a:cxnSpLocks/>
          </p:cNvCxnSpPr>
          <p:nvPr/>
        </p:nvCxnSpPr>
        <p:spPr>
          <a:xfrm>
            <a:off x="826712" y="996147"/>
            <a:ext cx="4222808" cy="0"/>
          </a:xfrm>
          <a:prstGeom prst="line">
            <a:avLst/>
          </a:prstGeom>
          <a:ln w="38100">
            <a:solidFill>
              <a:srgbClr val="FD45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5">
                <a:extLst>
                  <a:ext uri="{FF2B5EF4-FFF2-40B4-BE49-F238E27FC236}">
                    <a16:creationId xmlns:a16="http://schemas.microsoft.com/office/drawing/2014/main" id="{E8B34A2A-82DB-B75C-A18C-CD8236199200}"/>
                  </a:ext>
                </a:extLst>
              </p:cNvPr>
              <p:cNvSpPr txBox="1"/>
              <p:nvPr/>
            </p:nvSpPr>
            <p:spPr>
              <a:xfrm>
                <a:off x="716409" y="2205038"/>
                <a:ext cx="641784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140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Adam optimizer </a:t>
                </a:r>
                <a:r>
                  <a:rPr lang="en-US" sz="140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→</a:t>
                </a: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 both the generator and the discriminator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140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Two loss functions</a:t>
                </a: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, one for each output layer of the </a:t>
                </a:r>
                <a:r>
                  <a:rPr lang="en-US" sz="140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discriminator</a:t>
                </a:r>
              </a:p>
              <a:p>
                <a:pPr marL="800100" lvl="1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First output layer </a:t>
                </a:r>
                <a:r>
                  <a:rPr lang="en-US" sz="140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→</a:t>
                </a: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 binary cross-entropy loss (</a:t>
                </a:r>
                <a:r>
                  <a:rPr lang="en-US" sz="140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source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  <m:t>𝑳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) </a:t>
                </a:r>
              </a:p>
              <a:p>
                <a:pPr marL="800100" lvl="1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Second output layer </a:t>
                </a:r>
                <a:r>
                  <a:rPr lang="en-US" sz="140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→</a:t>
                </a: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 sparse categorical cross entropy (</a:t>
                </a:r>
                <a:r>
                  <a:rPr lang="en-US" sz="140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auxiliary classifier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  <m:t>𝑳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)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140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Minimize the overall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  <m:t>𝑳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cs typeface="Poppins Medium" panose="00000600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cs typeface="Poppins Medium" panose="00000600000000000000" pitchFamily="2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cs typeface="Poppins Medium" panose="00000600000000000000" pitchFamily="2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  <m:t>+ 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  <m:t>𝑳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Poppins Medium" panose="00000600000000000000" pitchFamily="2" charset="0"/>
                          </a:rPr>
                          <m:t>𝒄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  <a:cs typeface="Poppins Medium" panose="00000600000000000000" pitchFamily="2" charset="0"/>
                      </a:rPr>
                      <m:t> </m:t>
                    </m:r>
                  </m:oMath>
                </a14:m>
                <a:r>
                  <a:rPr lang="en-US" sz="140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→</a:t>
                </a: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 during the generator training as well as the discriminator training</a:t>
                </a:r>
              </a:p>
              <a:p>
                <a:pPr marL="800100" lvl="1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140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Label flipping </a:t>
                </a: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(generator training) </a:t>
                </a:r>
                <a:r>
                  <a:rPr lang="en-US" sz="140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→ </a:t>
                </a: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all the fake (0) images generated are passed to discriminator labelled as real (1)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140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Labels smoothing </a:t>
                </a: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(discriminator training) </a:t>
                </a:r>
                <a:r>
                  <a:rPr lang="en-US" sz="140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→</a:t>
                </a:r>
                <a:r>
                  <a:rPr lang="en-US" sz="1400">
                    <a:latin typeface="Poppins Light" panose="00000400000000000000" pitchFamily="2" charset="0"/>
                    <a:cs typeface="Poppins Light" panose="00000400000000000000" pitchFamily="2" charset="0"/>
                  </a:rPr>
                  <a:t> applied to the binary vectors describing the origin of the image (0/real – 1/fake) as a </a:t>
                </a:r>
                <a:r>
                  <a:rPr lang="en-US" sz="140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regularization method</a:t>
                </a:r>
                <a:endParaRPr lang="en-US" sz="1400">
                  <a:latin typeface="Poppins Light" panose="00000400000000000000" pitchFamily="2" charset="0"/>
                  <a:cs typeface="Poppins Light" panose="00000400000000000000" pitchFamily="2" charset="0"/>
                </a:endParaRPr>
              </a:p>
            </p:txBody>
          </p:sp>
        </mc:Choice>
        <mc:Fallback>
          <p:sp>
            <p:nvSpPr>
              <p:cNvPr id="5" name="CasellaDiTesto 5">
                <a:extLst>
                  <a:ext uri="{FF2B5EF4-FFF2-40B4-BE49-F238E27FC236}">
                    <a16:creationId xmlns:a16="http://schemas.microsoft.com/office/drawing/2014/main" id="{E8B34A2A-82DB-B75C-A18C-CD8236199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9" y="2205038"/>
                <a:ext cx="6417848" cy="3600986"/>
              </a:xfrm>
              <a:prstGeom prst="rect">
                <a:avLst/>
              </a:prstGeom>
              <a:blipFill>
                <a:blip r:embed="rId2"/>
                <a:stretch>
                  <a:fillRect l="-190" t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6">
                <a:extLst>
                  <a:ext uri="{FF2B5EF4-FFF2-40B4-BE49-F238E27FC236}">
                    <a16:creationId xmlns:a16="http://schemas.microsoft.com/office/drawing/2014/main" id="{0B20DFD9-A10B-B0D6-1F21-464F4915FF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98862" y="2085330"/>
              <a:ext cx="3490552" cy="39398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45276">
                      <a:extLst>
                        <a:ext uri="{9D8B030D-6E8A-4147-A177-3AD203B41FA5}">
                          <a16:colId xmlns:a16="http://schemas.microsoft.com/office/drawing/2014/main" val="2187347279"/>
                        </a:ext>
                      </a:extLst>
                    </a:gridCol>
                    <a:gridCol w="1745276">
                      <a:extLst>
                        <a:ext uri="{9D8B030D-6E8A-4147-A177-3AD203B41FA5}">
                          <a16:colId xmlns:a16="http://schemas.microsoft.com/office/drawing/2014/main" val="58568784"/>
                        </a:ext>
                      </a:extLst>
                    </a:gridCol>
                  </a:tblGrid>
                  <a:tr h="72073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Merriweather Black" panose="00000A00000000000000" pitchFamily="2" charset="0"/>
                            </a:rPr>
                            <a:t>Parameters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Merriweather Black" panose="00000A00000000000000" pitchFamily="2" charset="0"/>
                            </a:rPr>
                            <a:t>Value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440278"/>
                      </a:ext>
                    </a:extLst>
                  </a:tr>
                  <a:tr h="514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Max Epoch</a:t>
                          </a:r>
                        </a:p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388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796656"/>
                      </a:ext>
                    </a:extLst>
                  </a:tr>
                  <a:tr h="514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Optimizer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Adam </a:t>
                          </a:r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068524"/>
                      </a:ext>
                    </a:extLst>
                  </a:tr>
                  <a:tr h="514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Learning rate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0.0002 (fixed)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282689"/>
                      </a:ext>
                    </a:extLst>
                  </a:tr>
                  <a:tr h="761282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Adam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3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l-GR" sz="13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it-IT" sz="1300" b="1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0.5 </a:t>
                          </a:r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(fixed)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700139"/>
                      </a:ext>
                    </a:extLst>
                  </a:tr>
                  <a:tr h="30431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Batch Size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400722"/>
                      </a:ext>
                    </a:extLst>
                  </a:tr>
                  <a:tr h="304310">
                    <a:tc>
                      <a:txBody>
                        <a:bodyPr/>
                        <a:lstStyle/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059878"/>
                      </a:ext>
                    </a:extLst>
                  </a:tr>
                  <a:tr h="30431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Steps per epoch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460</a:t>
                          </a:r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243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6">
                <a:extLst>
                  <a:ext uri="{FF2B5EF4-FFF2-40B4-BE49-F238E27FC236}">
                    <a16:creationId xmlns:a16="http://schemas.microsoft.com/office/drawing/2014/main" id="{0B20DFD9-A10B-B0D6-1F21-464F4915FF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98862" y="2085330"/>
              <a:ext cx="3490552" cy="39398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45276">
                      <a:extLst>
                        <a:ext uri="{9D8B030D-6E8A-4147-A177-3AD203B41FA5}">
                          <a16:colId xmlns:a16="http://schemas.microsoft.com/office/drawing/2014/main" val="2187347279"/>
                        </a:ext>
                      </a:extLst>
                    </a:gridCol>
                    <a:gridCol w="1745276">
                      <a:extLst>
                        <a:ext uri="{9D8B030D-6E8A-4147-A177-3AD203B41FA5}">
                          <a16:colId xmlns:a16="http://schemas.microsoft.com/office/drawing/2014/main" val="58568784"/>
                        </a:ext>
                      </a:extLst>
                    </a:gridCol>
                  </a:tblGrid>
                  <a:tr h="72073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Merriweather Black" panose="00000A00000000000000" pitchFamily="2" charset="0"/>
                            </a:rPr>
                            <a:t>Parameters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Merriweather Black" panose="00000A00000000000000" pitchFamily="2" charset="0"/>
                            </a:rPr>
                            <a:t>Value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440278"/>
                      </a:ext>
                    </a:extLst>
                  </a:tr>
                  <a:tr h="514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Max Epoch</a:t>
                          </a:r>
                        </a:p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388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796656"/>
                      </a:ext>
                    </a:extLst>
                  </a:tr>
                  <a:tr h="514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Optimizer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Adam </a:t>
                          </a:r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068524"/>
                      </a:ext>
                    </a:extLst>
                  </a:tr>
                  <a:tr h="514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Learning rate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0.0002 (fixed)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282689"/>
                      </a:ext>
                    </a:extLst>
                  </a:tr>
                  <a:tr h="7612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348" t="-299200" r="-101045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0.5 </a:t>
                          </a:r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(fixed)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700139"/>
                      </a:ext>
                    </a:extLst>
                  </a:tr>
                  <a:tr h="30431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Batch Size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400722"/>
                      </a:ext>
                    </a:extLst>
                  </a:tr>
                  <a:tr h="304310">
                    <a:tc>
                      <a:txBody>
                        <a:bodyPr/>
                        <a:lstStyle/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059878"/>
                      </a:ext>
                    </a:extLst>
                  </a:tr>
                  <a:tr h="30431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Steps per epoch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460</a:t>
                          </a:r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2437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692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4A4EBA-EC84-D0E6-887B-BC21D785932B}"/>
              </a:ext>
            </a:extLst>
          </p:cNvPr>
          <p:cNvSpPr txBox="1"/>
          <p:nvPr/>
        </p:nvSpPr>
        <p:spPr>
          <a:xfrm>
            <a:off x="716409" y="478736"/>
            <a:ext cx="849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>
                <a:solidFill>
                  <a:srgbClr val="000000"/>
                </a:solidFill>
                <a:effectLst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Taxonomy</a:t>
            </a:r>
            <a:endParaRPr lang="en-GB" sz="2800" b="1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5">
            <a:extLst>
              <a:ext uri="{FF2B5EF4-FFF2-40B4-BE49-F238E27FC236}">
                <a16:creationId xmlns:a16="http://schemas.microsoft.com/office/drawing/2014/main" id="{EFB7372C-1E2E-7474-7639-276CD5BB7EE7}"/>
              </a:ext>
            </a:extLst>
          </p:cNvPr>
          <p:cNvSpPr txBox="1"/>
          <p:nvPr/>
        </p:nvSpPr>
        <p:spPr>
          <a:xfrm>
            <a:off x="968714" y="5516528"/>
            <a:ext cx="23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>
                <a:latin typeface="Poppins Medium" panose="00000600000000000000" pitchFamily="2" charset="0"/>
                <a:cs typeface="Poppins Medium" panose="00000600000000000000" pitchFamily="2" charset="0"/>
              </a:rPr>
              <a:t>Action: </a:t>
            </a:r>
            <a:r>
              <a:rPr lang="en-US" sz="2000">
                <a:solidFill>
                  <a:srgbClr val="ED7D3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waving</a:t>
            </a:r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482D0346-02BB-9AE3-F35E-EC42F3FB6AC9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17510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6">
                <a:extLst>
                  <a:ext uri="{FF2B5EF4-FFF2-40B4-BE49-F238E27FC236}">
                    <a16:creationId xmlns:a16="http://schemas.microsoft.com/office/drawing/2014/main" id="{E59B815C-4168-83A7-490A-D681FC7FDB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893436"/>
                  </p:ext>
                </p:extLst>
              </p:nvPr>
            </p:nvGraphicFramePr>
            <p:xfrm>
              <a:off x="6254739" y="2138725"/>
              <a:ext cx="5241500" cy="36481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0750">
                      <a:extLst>
                        <a:ext uri="{9D8B030D-6E8A-4147-A177-3AD203B41FA5}">
                          <a16:colId xmlns:a16="http://schemas.microsoft.com/office/drawing/2014/main" val="2187347279"/>
                        </a:ext>
                      </a:extLst>
                    </a:gridCol>
                    <a:gridCol w="2620750">
                      <a:extLst>
                        <a:ext uri="{9D8B030D-6E8A-4147-A177-3AD203B41FA5}">
                          <a16:colId xmlns:a16="http://schemas.microsoft.com/office/drawing/2014/main" val="58568784"/>
                        </a:ext>
                      </a:extLst>
                    </a:gridCol>
                  </a:tblGrid>
                  <a:tr h="6170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Merriweather Black" panose="00000A00000000000000" pitchFamily="2" charset="0"/>
                            </a:rPr>
                            <a:t>Parameters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Merriweather Black" panose="00000A00000000000000" pitchFamily="2" charset="0"/>
                            </a:rPr>
                            <a:t>Value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440278"/>
                      </a:ext>
                    </a:extLst>
                  </a:tr>
                  <a:tr h="53841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Scientific Name</a:t>
                          </a:r>
                        </a:p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Toxoplasma </a:t>
                          </a:r>
                          <a:r>
                            <a:rPr lang="it-IT" sz="1300" err="1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gondii</a:t>
                          </a:r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796656"/>
                      </a:ext>
                    </a:extLst>
                  </a:tr>
                  <a:tr h="44089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Super kingdom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Eukaryota </a:t>
                          </a:r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068524"/>
                      </a:ext>
                    </a:extLst>
                  </a:tr>
                  <a:tr h="44089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Clade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 err="1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Sar</a:t>
                          </a:r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, Alveolata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282689"/>
                      </a:ext>
                    </a:extLst>
                  </a:tr>
                  <a:tr h="651790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Adam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3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l-GR" sz="13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it-IT" sz="1300" b="1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0.5 </a:t>
                          </a:r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(fixed)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700139"/>
                      </a:ext>
                    </a:extLst>
                  </a:tr>
                  <a:tr h="3196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Batch Size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400722"/>
                      </a:ext>
                    </a:extLst>
                  </a:tr>
                  <a:tr h="319685">
                    <a:tc>
                      <a:txBody>
                        <a:bodyPr/>
                        <a:lstStyle/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059878"/>
                      </a:ext>
                    </a:extLst>
                  </a:tr>
                  <a:tr h="3196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Steps per epoch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460</a:t>
                          </a:r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243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6">
                <a:extLst>
                  <a:ext uri="{FF2B5EF4-FFF2-40B4-BE49-F238E27FC236}">
                    <a16:creationId xmlns:a16="http://schemas.microsoft.com/office/drawing/2014/main" id="{E59B815C-4168-83A7-490A-D681FC7FDB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893436"/>
                  </p:ext>
                </p:extLst>
              </p:nvPr>
            </p:nvGraphicFramePr>
            <p:xfrm>
              <a:off x="6254739" y="2138725"/>
              <a:ext cx="5241500" cy="36481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0750">
                      <a:extLst>
                        <a:ext uri="{9D8B030D-6E8A-4147-A177-3AD203B41FA5}">
                          <a16:colId xmlns:a16="http://schemas.microsoft.com/office/drawing/2014/main" val="2187347279"/>
                        </a:ext>
                      </a:extLst>
                    </a:gridCol>
                    <a:gridCol w="2620750">
                      <a:extLst>
                        <a:ext uri="{9D8B030D-6E8A-4147-A177-3AD203B41FA5}">
                          <a16:colId xmlns:a16="http://schemas.microsoft.com/office/drawing/2014/main" val="58568784"/>
                        </a:ext>
                      </a:extLst>
                    </a:gridCol>
                  </a:tblGrid>
                  <a:tr h="6170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Merriweather Black" panose="00000A00000000000000" pitchFamily="2" charset="0"/>
                            </a:rPr>
                            <a:t>Parameters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Merriweather Black" panose="00000A00000000000000" pitchFamily="2" charset="0"/>
                            </a:rPr>
                            <a:t>Value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440278"/>
                      </a:ext>
                    </a:extLst>
                  </a:tr>
                  <a:tr h="53841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Scientific Name</a:t>
                          </a:r>
                        </a:p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Toxoplasma </a:t>
                          </a:r>
                          <a:r>
                            <a:rPr lang="it-IT" sz="1300" err="1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gondii</a:t>
                          </a:r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796656"/>
                      </a:ext>
                    </a:extLst>
                  </a:tr>
                  <a:tr h="44089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Super kingdom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Eukaryota </a:t>
                          </a:r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068524"/>
                      </a:ext>
                    </a:extLst>
                  </a:tr>
                  <a:tr h="44089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Clade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 err="1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Sar</a:t>
                          </a:r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, Alveolata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282689"/>
                      </a:ext>
                    </a:extLst>
                  </a:tr>
                  <a:tr h="6517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465" t="-314019" r="-100698" b="-15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0.5 </a:t>
                          </a:r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(fixed)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700139"/>
                      </a:ext>
                    </a:extLst>
                  </a:tr>
                  <a:tr h="3196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Batch Size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t-IT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400722"/>
                      </a:ext>
                    </a:extLst>
                  </a:tr>
                  <a:tr h="319685">
                    <a:tc>
                      <a:txBody>
                        <a:bodyPr/>
                        <a:lstStyle/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059878"/>
                      </a:ext>
                    </a:extLst>
                  </a:tr>
                  <a:tr h="3196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effectLst/>
                              <a:latin typeface="Merriweather Black" panose="00000A00000000000000" pitchFamily="2" charset="0"/>
                            </a:rPr>
                            <a:t>Steps per epoch</a:t>
                          </a:r>
                          <a:endParaRPr lang="it-IT" sz="1300">
                            <a:solidFill>
                              <a:schemeClr val="tx1"/>
                            </a:solidFill>
                            <a:effectLst/>
                            <a:latin typeface="Merriweather Black" panose="00000A00000000000000" pitchFamily="2" charset="0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solidFill>
                                <a:schemeClr val="tx1"/>
                              </a:solidFill>
                              <a:latin typeface="Merriweather" panose="00000500000000000000" pitchFamily="2" charset="0"/>
                            </a:rPr>
                            <a:t>460</a:t>
                          </a:r>
                          <a:endParaRPr lang="it-IT" sz="1300">
                            <a:solidFill>
                              <a:schemeClr val="tx1"/>
                            </a:solidFill>
                            <a:latin typeface="Merriweather" panose="00000500000000000000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2437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440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4A4EBA-EC84-D0E6-887B-BC21D785932B}"/>
              </a:ext>
            </a:extLst>
          </p:cNvPr>
          <p:cNvSpPr txBox="1"/>
          <p:nvPr/>
        </p:nvSpPr>
        <p:spPr>
          <a:xfrm>
            <a:off x="716409" y="478736"/>
            <a:ext cx="959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Simple Action Recognition: Video Classification Methods</a:t>
            </a:r>
            <a:endParaRPr lang="en-GB" sz="2800" b="1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9C09DFC7-B45B-CDBA-7BDB-D9C45C9BB3FE}"/>
              </a:ext>
            </a:extLst>
          </p:cNvPr>
          <p:cNvSpPr txBox="1"/>
          <p:nvPr/>
        </p:nvSpPr>
        <p:spPr>
          <a:xfrm>
            <a:off x="704847" y="2024061"/>
            <a:ext cx="49949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Hand-crafted Features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Single Stream Networks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Single-Frame CNN (2D CNN’s)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Late Fusion / Early Fusion / Slow Fusion (2D CNN’s)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3D </a:t>
            </a: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ConvNet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 (C3D)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CNN with LSTM’s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Pose Detection and LSTM</a:t>
            </a: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Two Stream Networks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Optical Flow and CNN’s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SlowFast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 Networks</a:t>
            </a:r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7968F4F0-0469-19FA-BEFF-98A4C467DB00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910174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036F4C-2498-323E-55BA-5C0B1897D83B}"/>
              </a:ext>
            </a:extLst>
          </p:cNvPr>
          <p:cNvSpPr txBox="1"/>
          <p:nvPr/>
        </p:nvSpPr>
        <p:spPr>
          <a:xfrm>
            <a:off x="6275388" y="2060575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Action Recognition on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HMDB-51: State-of-the-Art: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DEEP-HAL with ODF+SDF (I3D) 2020 -&gt;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87.56%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F6321B-747D-B441-45B5-E2AEA9F6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88" y="3181372"/>
            <a:ext cx="5482101" cy="319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5">
            <a:extLst>
              <a:ext uri="{FF2B5EF4-FFF2-40B4-BE49-F238E27FC236}">
                <a16:creationId xmlns:a16="http://schemas.microsoft.com/office/drawing/2014/main" id="{78411BEA-4091-B9F9-7C68-476F9CBB7663}"/>
              </a:ext>
            </a:extLst>
          </p:cNvPr>
          <p:cNvSpPr txBox="1"/>
          <p:nvPr/>
        </p:nvSpPr>
        <p:spPr>
          <a:xfrm>
            <a:off x="704847" y="2024062"/>
            <a:ext cx="510540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6766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annotated clips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Different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sources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: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Youtube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, Google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videos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, movies.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51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categories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with a minimum of 101 clips per action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Categories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grouped in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five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types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: </a:t>
            </a:r>
          </a:p>
          <a:p>
            <a:pPr marL="742950" lvl="1" indent="-285750" fontAlgn="base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General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facial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actions</a:t>
            </a:r>
          </a:p>
          <a:p>
            <a:pPr marL="742950" lvl="1" indent="-285750" fontAlgn="base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Facial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actions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with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object manipulation </a:t>
            </a:r>
          </a:p>
          <a:p>
            <a:pPr marL="742950" lvl="1" indent="-285750" fontAlgn="base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General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body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movements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 fontAlgn="base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Body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movements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with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object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interaction</a:t>
            </a:r>
          </a:p>
          <a:p>
            <a:pPr marL="742950" lvl="1" indent="-285750" fontAlgn="base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Body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movements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for human interaction</a:t>
            </a:r>
          </a:p>
        </p:txBody>
      </p:sp>
      <p:sp>
        <p:nvSpPr>
          <p:cNvPr id="6" name="CasellaDiTesto 7">
            <a:extLst>
              <a:ext uri="{FF2B5EF4-FFF2-40B4-BE49-F238E27FC236}">
                <a16:creationId xmlns:a16="http://schemas.microsoft.com/office/drawing/2014/main" id="{F85A61CC-31FF-D7C8-02CD-BFBB5577F937}"/>
              </a:ext>
            </a:extLst>
          </p:cNvPr>
          <p:cNvSpPr txBox="1"/>
          <p:nvPr/>
        </p:nvSpPr>
        <p:spPr>
          <a:xfrm>
            <a:off x="716409" y="478736"/>
            <a:ext cx="1105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HMDB51: A Large Video Database for Human Motion Recognition</a:t>
            </a:r>
            <a:endParaRPr lang="en-GB" sz="2800" b="1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Connettore diritto 3">
            <a:extLst>
              <a:ext uri="{FF2B5EF4-FFF2-40B4-BE49-F238E27FC236}">
                <a16:creationId xmlns:a16="http://schemas.microsoft.com/office/drawing/2014/main" id="{DE125231-2BDE-25B6-674D-347352F8E33A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106382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1F7255EF-2560-E123-019D-16ADE731F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5058"/>
            <a:ext cx="5338512" cy="42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2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7">
            <a:extLst>
              <a:ext uri="{FF2B5EF4-FFF2-40B4-BE49-F238E27FC236}">
                <a16:creationId xmlns:a16="http://schemas.microsoft.com/office/drawing/2014/main" id="{5C8CB19B-09D5-BEE4-3BC3-74B2CDBB73C1}"/>
              </a:ext>
            </a:extLst>
          </p:cNvPr>
          <p:cNvSpPr txBox="1"/>
          <p:nvPr/>
        </p:nvSpPr>
        <p:spPr>
          <a:xfrm>
            <a:off x="716409" y="478736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HMDB51: Data Exploration</a:t>
            </a:r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0160BF26-C6E0-24E7-2065-6C030F2B6D89}"/>
              </a:ext>
            </a:extLst>
          </p:cNvPr>
          <p:cNvSpPr txBox="1"/>
          <p:nvPr/>
        </p:nvSpPr>
        <p:spPr>
          <a:xfrm>
            <a:off x="704846" y="2024062"/>
            <a:ext cx="557054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Additional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meta information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Visible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body parts / occlusions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: full, upper, lower, head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Camera motion: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motion or static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Camera viewpoint: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front, back, left, right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Video quality: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good, medium or bad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Number of people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involved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Video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normalization: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Height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 of all the frames is scaled to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240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 pixels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Width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 is scaled to maintain aspect ratio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Frame rate of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30 fps</a:t>
            </a:r>
          </a:p>
          <a:p>
            <a:pPr lvl="1">
              <a:spcAft>
                <a:spcPts val="1200"/>
              </a:spcAft>
            </a:pPr>
            <a:endParaRPr lang="it-IT" sz="1400" b="1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it-IT" sz="1400" b="1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13" name="Connettore diritto 3">
            <a:extLst>
              <a:ext uri="{FF2B5EF4-FFF2-40B4-BE49-F238E27FC236}">
                <a16:creationId xmlns:a16="http://schemas.microsoft.com/office/drawing/2014/main" id="{8595862A-CB49-6F8D-8E8A-0D5A545FD558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43532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1E85F4D6-0FF8-FA9D-7631-DF41A57F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90" y="2024062"/>
            <a:ext cx="5220873" cy="24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AC8CB1F-6B48-D395-BAAB-986BB2FB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2024064"/>
            <a:ext cx="1866639" cy="139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1973125-E23F-83B0-DEF8-1A186350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41" y="3471916"/>
            <a:ext cx="1865796" cy="138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A489FA5-A277-23D3-4146-8F24FA7C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4919116"/>
            <a:ext cx="1872481" cy="138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63A835A-0BFF-049F-DD48-C4134C4A5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564" y="2927070"/>
            <a:ext cx="1608436" cy="12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30FE39C-8FDB-8DE3-CDB4-108F674CE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048" y="4185428"/>
            <a:ext cx="1602952" cy="120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91C6E69E-8A04-3A4A-4398-187302654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55" y="2927070"/>
            <a:ext cx="1608436" cy="120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A5D03708-DFAE-EDC1-B96F-CDC63205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40" y="4185428"/>
            <a:ext cx="1602951" cy="120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99DC43-C448-D0D5-56D4-123E2117C4E3}"/>
              </a:ext>
            </a:extLst>
          </p:cNvPr>
          <p:cNvSpPr/>
          <p:nvPr/>
        </p:nvSpPr>
        <p:spPr>
          <a:xfrm>
            <a:off x="6114449" y="1956864"/>
            <a:ext cx="2159000" cy="2922642"/>
          </a:xfrm>
          <a:prstGeom prst="roundRect">
            <a:avLst>
              <a:gd name="adj" fmla="val 10107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811A65-36EA-4893-F9DC-58D5585C0F0F}"/>
              </a:ext>
            </a:extLst>
          </p:cNvPr>
          <p:cNvSpPr/>
          <p:nvPr/>
        </p:nvSpPr>
        <p:spPr>
          <a:xfrm>
            <a:off x="6074117" y="3434121"/>
            <a:ext cx="2159000" cy="2922642"/>
          </a:xfrm>
          <a:prstGeom prst="roundRect">
            <a:avLst>
              <a:gd name="adj" fmla="val 10107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6069CC-F6CB-7076-D655-8101DDB9EA49}"/>
              </a:ext>
            </a:extLst>
          </p:cNvPr>
          <p:cNvCxnSpPr>
            <a:cxnSpLocks/>
          </p:cNvCxnSpPr>
          <p:nvPr/>
        </p:nvCxnSpPr>
        <p:spPr>
          <a:xfrm>
            <a:off x="8266604" y="3395887"/>
            <a:ext cx="46990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98785D-C479-EFB9-D5FC-BD40E52A35A5}"/>
              </a:ext>
            </a:extLst>
          </p:cNvPr>
          <p:cNvCxnSpPr>
            <a:cxnSpLocks/>
          </p:cNvCxnSpPr>
          <p:nvPr/>
        </p:nvCxnSpPr>
        <p:spPr>
          <a:xfrm>
            <a:off x="8237682" y="4868863"/>
            <a:ext cx="52774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7">
            <a:extLst>
              <a:ext uri="{FF2B5EF4-FFF2-40B4-BE49-F238E27FC236}">
                <a16:creationId xmlns:a16="http://schemas.microsoft.com/office/drawing/2014/main" id="{8DC6957C-79CC-3C80-D725-44DCFA3A1A22}"/>
              </a:ext>
            </a:extLst>
          </p:cNvPr>
          <p:cNvSpPr txBox="1"/>
          <p:nvPr/>
        </p:nvSpPr>
        <p:spPr>
          <a:xfrm>
            <a:off x="716409" y="478736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 </a:t>
            </a:r>
            <a:r>
              <a:rPr lang="it-IT" sz="28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Preparation</a:t>
            </a:r>
            <a:endParaRPr lang="it-IT" sz="28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22" name="Connettore diritto 3">
            <a:extLst>
              <a:ext uri="{FF2B5EF4-FFF2-40B4-BE49-F238E27FC236}">
                <a16:creationId xmlns:a16="http://schemas.microsoft.com/office/drawing/2014/main" id="{363FA260-073B-0F46-973D-3D563AB0F487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27513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5">
            <a:extLst>
              <a:ext uri="{FF2B5EF4-FFF2-40B4-BE49-F238E27FC236}">
                <a16:creationId xmlns:a16="http://schemas.microsoft.com/office/drawing/2014/main" id="{55AE2A44-D8D1-81A1-723E-43659D064951}"/>
              </a:ext>
            </a:extLst>
          </p:cNvPr>
          <p:cNvSpPr txBox="1"/>
          <p:nvPr/>
        </p:nvSpPr>
        <p:spPr>
          <a:xfrm>
            <a:off x="704847" y="2024063"/>
            <a:ext cx="546655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Training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(70 clip/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class) 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test</a:t>
            </a:r>
            <a:r>
              <a:rPr lang="it-IT" sz="1400" b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(30 clip/class) split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Frame extraction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(625775 total frames)</a:t>
            </a:r>
          </a:p>
          <a:p>
            <a:pPr marL="342900" indent="-342900" defTabSz="9144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Dense Optical Flow extraction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2 consecutive frames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Dual TV-L1 Optical Flow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Sampling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Data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augmentation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on frames &amp; optical flows:</a:t>
            </a:r>
          </a:p>
          <a:p>
            <a:pPr marL="73152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Random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Horizontal flip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(50% probability)</a:t>
            </a:r>
          </a:p>
          <a:p>
            <a:pPr marL="73152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Random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Crop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(224x224)</a:t>
            </a:r>
          </a:p>
          <a:p>
            <a:pPr marL="73152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Random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Rotation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(0.15)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Centering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scaling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Resizing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(224x224)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4D2431-D6C7-7BA5-115D-4EC41DBEB14B}"/>
              </a:ext>
            </a:extLst>
          </p:cNvPr>
          <p:cNvSpPr txBox="1"/>
          <p:nvPr/>
        </p:nvSpPr>
        <p:spPr>
          <a:xfrm>
            <a:off x="10847538" y="2534516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 flow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06DBF-89AF-879F-E332-EDD44502AD7E}"/>
              </a:ext>
            </a:extLst>
          </p:cNvPr>
          <p:cNvSpPr txBox="1"/>
          <p:nvPr/>
        </p:nvSpPr>
        <p:spPr>
          <a:xfrm>
            <a:off x="9211977" y="2534516"/>
            <a:ext cx="7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 flow</a:t>
            </a:r>
          </a:p>
        </p:txBody>
      </p:sp>
    </p:spTree>
    <p:extLst>
      <p:ext uri="{BB962C8B-B14F-4D97-AF65-F5344CB8AC3E}">
        <p14:creationId xmlns:p14="http://schemas.microsoft.com/office/powerpoint/2010/main" val="253734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A68662E-4F83-7150-3285-D8120A9D2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" b="-158"/>
          <a:stretch/>
        </p:blipFill>
        <p:spPr>
          <a:xfrm>
            <a:off x="6240462" y="2020359"/>
            <a:ext cx="5315031" cy="2896434"/>
          </a:xfrm>
          <a:prstGeom prst="rect">
            <a:avLst/>
          </a:prstGeom>
        </p:spPr>
      </p:pic>
      <p:sp>
        <p:nvSpPr>
          <p:cNvPr id="7" name="CasellaDiTesto 7">
            <a:extLst>
              <a:ext uri="{FF2B5EF4-FFF2-40B4-BE49-F238E27FC236}">
                <a16:creationId xmlns:a16="http://schemas.microsoft.com/office/drawing/2014/main" id="{B10B4D49-3108-0A12-4966-B3414CEBC3A3}"/>
              </a:ext>
            </a:extLst>
          </p:cNvPr>
          <p:cNvSpPr txBox="1"/>
          <p:nvPr/>
        </p:nvSpPr>
        <p:spPr>
          <a:xfrm>
            <a:off x="716409" y="478736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First approach: CNN single frame classification</a:t>
            </a:r>
            <a:endParaRPr lang="it-IT" sz="28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8" name="Connettore diritto 3">
            <a:extLst>
              <a:ext uri="{FF2B5EF4-FFF2-40B4-BE49-F238E27FC236}">
                <a16:creationId xmlns:a16="http://schemas.microsoft.com/office/drawing/2014/main" id="{B8DC4716-4A5C-5C6B-DDE4-77D1D7F9FC28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73995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61080297-231B-21CA-DA07-F0D1DB1DC64F}"/>
              </a:ext>
            </a:extLst>
          </p:cNvPr>
          <p:cNvSpPr txBox="1"/>
          <p:nvPr/>
        </p:nvSpPr>
        <p:spPr>
          <a:xfrm>
            <a:off x="699291" y="2020359"/>
            <a:ext cx="554117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Architecture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Convolutional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Neural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Network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17 frames per video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Layers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Preprocessing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(224 x 224 x 3)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Convolutional2D (activation: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Relu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Zero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padding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Batch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normalization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MaxPooling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(pool size: 3x3, stride: 2)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Dense (dropout: 0.5, activation: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ReLu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Softmax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5746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D0DE85C-932D-DE87-EDB9-A5DBDD586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28" y="1642418"/>
            <a:ext cx="4002644" cy="418278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B76ADBD-08DB-AFA6-D913-6946AB7A3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2" y="1785821"/>
            <a:ext cx="3569677" cy="4107765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6BBB5BB7-A171-EB49-5190-7D209D457A5C}"/>
              </a:ext>
            </a:extLst>
          </p:cNvPr>
          <p:cNvCxnSpPr>
            <a:stCxn id="9" idx="2"/>
          </p:cNvCxnSpPr>
          <p:nvPr/>
        </p:nvCxnSpPr>
        <p:spPr>
          <a:xfrm flipH="1">
            <a:off x="2365640" y="5893586"/>
            <a:ext cx="1" cy="485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832A6402-540E-BFE0-2CEE-5BBAE0EB2EB8}"/>
              </a:ext>
            </a:extLst>
          </p:cNvPr>
          <p:cNvCxnSpPr/>
          <p:nvPr/>
        </p:nvCxnSpPr>
        <p:spPr>
          <a:xfrm>
            <a:off x="2365640" y="6379264"/>
            <a:ext cx="2034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B2A147B8-F856-C871-5220-2B312CE0EEFB}"/>
              </a:ext>
            </a:extLst>
          </p:cNvPr>
          <p:cNvCxnSpPr>
            <a:cxnSpLocks/>
          </p:cNvCxnSpPr>
          <p:nvPr/>
        </p:nvCxnSpPr>
        <p:spPr>
          <a:xfrm flipV="1">
            <a:off x="4400582" y="1387800"/>
            <a:ext cx="0" cy="4991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990E7921-ADBA-25D5-24F3-B0AFE59B6A4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589550" y="1400639"/>
            <a:ext cx="0" cy="24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869056C-D67C-A89C-F1F1-09CB3743C3DF}"/>
              </a:ext>
            </a:extLst>
          </p:cNvPr>
          <p:cNvCxnSpPr>
            <a:cxnSpLocks/>
          </p:cNvCxnSpPr>
          <p:nvPr/>
        </p:nvCxnSpPr>
        <p:spPr>
          <a:xfrm flipH="1">
            <a:off x="4400582" y="1387800"/>
            <a:ext cx="2180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99A79AB2-2B43-BC17-D9CD-D41E4EACB8F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89550" y="5825199"/>
            <a:ext cx="0" cy="554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F9B50EE-4B26-CA38-663E-0FD4F07CE317}"/>
              </a:ext>
            </a:extLst>
          </p:cNvPr>
          <p:cNvCxnSpPr/>
          <p:nvPr/>
        </p:nvCxnSpPr>
        <p:spPr>
          <a:xfrm>
            <a:off x="6581075" y="6379264"/>
            <a:ext cx="2211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AD9AF609-DD6E-B0EF-7886-704CCFF7CF44}"/>
              </a:ext>
            </a:extLst>
          </p:cNvPr>
          <p:cNvCxnSpPr>
            <a:cxnSpLocks/>
          </p:cNvCxnSpPr>
          <p:nvPr/>
        </p:nvCxnSpPr>
        <p:spPr>
          <a:xfrm>
            <a:off x="8792633" y="1387800"/>
            <a:ext cx="145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F9A5CD40-999D-CC44-9B19-C2D38BF52EF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233024" y="1387800"/>
            <a:ext cx="4381" cy="28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10966222-42AD-2792-356F-2F9C5E5489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75"/>
          <a:stretch/>
        </p:blipFill>
        <p:spPr>
          <a:xfrm>
            <a:off x="8528349" y="1674825"/>
            <a:ext cx="3451980" cy="3632937"/>
          </a:xfrm>
          <a:prstGeom prst="rect">
            <a:avLst/>
          </a:prstGeom>
        </p:spPr>
      </p:pic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707CD9C4-C299-3B50-A67D-ED3842FE941D}"/>
              </a:ext>
            </a:extLst>
          </p:cNvPr>
          <p:cNvCxnSpPr/>
          <p:nvPr/>
        </p:nvCxnSpPr>
        <p:spPr>
          <a:xfrm flipV="1">
            <a:off x="8792633" y="1387800"/>
            <a:ext cx="0" cy="4991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230F87C3-942C-A191-3878-138CDFF4A412}"/>
              </a:ext>
            </a:extLst>
          </p:cNvPr>
          <p:cNvSpPr txBox="1"/>
          <p:nvPr/>
        </p:nvSpPr>
        <p:spPr>
          <a:xfrm>
            <a:off x="716409" y="478736"/>
            <a:ext cx="80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First approach: CNN single frame classification</a:t>
            </a:r>
            <a:endParaRPr lang="it-IT" sz="28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3" name="Connettore diritto 3">
            <a:extLst>
              <a:ext uri="{FF2B5EF4-FFF2-40B4-BE49-F238E27FC236}">
                <a16:creationId xmlns:a16="http://schemas.microsoft.com/office/drawing/2014/main" id="{31217498-DAE6-4924-E9BA-80C975EBA0F1}"/>
              </a:ext>
            </a:extLst>
          </p:cNvPr>
          <p:cNvCxnSpPr>
            <a:cxnSpLocks/>
          </p:cNvCxnSpPr>
          <p:nvPr/>
        </p:nvCxnSpPr>
        <p:spPr>
          <a:xfrm>
            <a:off x="796232" y="1071151"/>
            <a:ext cx="73995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3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2e45ca-c534-423f-a324-2b97f8d0cb6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A56E6A23E99346B117EDCDE4DEEB31" ma:contentTypeVersion="15" ma:contentTypeDescription="Creare un nuovo documento." ma:contentTypeScope="" ma:versionID="4c612b357b02565c1359a96cf3abfe80">
  <xsd:schema xmlns:xsd="http://www.w3.org/2001/XMLSchema" xmlns:xs="http://www.w3.org/2001/XMLSchema" xmlns:p="http://schemas.microsoft.com/office/2006/metadata/properties" xmlns:ns3="ba2e45ca-c534-423f-a324-2b97f8d0cb62" xmlns:ns4="43377eee-72d6-4f73-973f-145e3bc1df5c" targetNamespace="http://schemas.microsoft.com/office/2006/metadata/properties" ma:root="true" ma:fieldsID="6fd95a959d2185e300ca617eb8e38402" ns3:_="" ns4:_="">
    <xsd:import namespace="ba2e45ca-c534-423f-a324-2b97f8d0cb62"/>
    <xsd:import namespace="43377eee-72d6-4f73-973f-145e3bc1df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e45ca-c534-423f-a324-2b97f8d0c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77eee-72d6-4f73-973f-145e3bc1df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E4D17-BBEA-4918-A998-852B060D7B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7FF446-F82F-49F5-8904-9F32501322DC}">
  <ds:schemaRefs>
    <ds:schemaRef ds:uri="43377eee-72d6-4f73-973f-145e3bc1df5c"/>
    <ds:schemaRef ds:uri="ba2e45ca-c534-423f-a324-2b97f8d0cb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474BB-3A37-42D0-A40E-8E8838625E77}">
  <ds:schemaRefs>
    <ds:schemaRef ds:uri="43377eee-72d6-4f73-973f-145e3bc1df5c"/>
    <ds:schemaRef ds:uri="ba2e45ca-c534-423f-a324-2b97f8d0c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revision>1</cp:revision>
  <dcterms:created xsi:type="dcterms:W3CDTF">2020-10-19T14:05:00Z</dcterms:created>
  <dcterms:modified xsi:type="dcterms:W3CDTF">2023-03-22T15:58:57Z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0x0101006EA56E6A23E99346B117EDCDE4DEEB31</vt:lpwstr>
  </property>
</Properties>
</file>