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70" autoAdjust="0"/>
  </p:normalViewPr>
  <p:slideViewPr>
    <p:cSldViewPr showGuides="1">
      <p:cViewPr varScale="1">
        <p:scale>
          <a:sx n="48" d="100"/>
          <a:sy n="48" d="100"/>
        </p:scale>
        <p:origin x="67" y="68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2/23/2016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2/23/2016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5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Tradeoff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Helps people make better choices when faced with multiple, often conflicting goals and alternatives.</a:t>
            </a:r>
            <a:endParaRPr lang="en-US" sz="4000" dirty="0" smtClean="0"/>
          </a:p>
          <a:p>
            <a:pPr algn="just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/>
              <a:t>Input</a:t>
            </a:r>
            <a:r>
              <a:rPr lang="en-US" sz="4000" dirty="0" smtClean="0"/>
              <a:t>: decision problem with objectives and options</a:t>
            </a:r>
          </a:p>
          <a:p>
            <a:pPr algn="just"/>
            <a:r>
              <a:rPr lang="en-US" sz="4000" b="1" dirty="0" smtClean="0"/>
              <a:t>Output</a:t>
            </a:r>
            <a:r>
              <a:rPr lang="en-US" sz="4000" dirty="0" smtClean="0"/>
              <a:t>: JSON objects that represent the </a:t>
            </a:r>
            <a:r>
              <a:rPr lang="en-US" sz="4000" i="1" dirty="0" smtClean="0"/>
              <a:t>optimal</a:t>
            </a:r>
            <a:r>
              <a:rPr lang="en-US" sz="4000" dirty="0" smtClean="0"/>
              <a:t> options and highlights the trade-offs between them</a:t>
            </a:r>
            <a:endParaRPr lang="en-US" sz="4000" b="1" dirty="0" smtClean="0"/>
          </a:p>
          <a:p>
            <a:pPr algn="just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2096"/>
              </p:ext>
            </p:extLst>
          </p:nvPr>
        </p:nvGraphicFramePr>
        <p:xfrm>
          <a:off x="1065213" y="1828800"/>
          <a:ext cx="9220199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3009899"/>
                <a:gridCol w="17526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Field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Type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Ordinality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Description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subject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String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Mandatory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Name of the decision problem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columns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Array[</a:t>
                      </a:r>
                      <a:r>
                        <a:rPr lang="en-PH" dirty="0" err="1" smtClean="0"/>
                        <a:t>ObjectiveDefinition</a:t>
                      </a:r>
                      <a:r>
                        <a:rPr lang="en-PH" dirty="0" smtClean="0"/>
                        <a:t>]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Mandatory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list</a:t>
                      </a:r>
                      <a:r>
                        <a:rPr lang="en-PH" baseline="0" dirty="0" smtClean="0"/>
                        <a:t> of possible objectives or the decision problem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options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Array[Option]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Mandatory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List of options for the decision</a:t>
                      </a:r>
                      <a:r>
                        <a:rPr lang="en-PH" baseline="0" dirty="0" smtClean="0"/>
                        <a:t> problem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Input: The Decision Problem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052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790053"/>
              </p:ext>
            </p:extLst>
          </p:nvPr>
        </p:nvGraphicFramePr>
        <p:xfrm>
          <a:off x="1065213" y="1828800"/>
          <a:ext cx="9372599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3009899"/>
                <a:gridCol w="1333501"/>
                <a:gridCol w="2857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Field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Type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Ordinality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Description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solutions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Array[</a:t>
                      </a:r>
                      <a:r>
                        <a:rPr lang="en-PH" dirty="0" err="1" smtClean="0"/>
                        <a:t>SolutionPerspective</a:t>
                      </a:r>
                      <a:r>
                        <a:rPr lang="en-PH" dirty="0" smtClean="0"/>
                        <a:t>]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Mandatory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Contains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dirty="0" smtClean="0"/>
                        <a:t>the analytical</a:t>
                      </a:r>
                      <a:r>
                        <a:rPr lang="en-PH" baseline="0" dirty="0" smtClean="0"/>
                        <a:t> data prepared by the service for each option of the decision problem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map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Map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Optional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Two-dimensional</a:t>
                      </a:r>
                      <a:r>
                        <a:rPr lang="en-PH" baseline="0" dirty="0" smtClean="0"/>
                        <a:t> positioning of each option on the map polygon displayed in the visualization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Output: The problem Resolution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6710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10515600" cy="4191000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Financial services and wealth management</a:t>
            </a:r>
          </a:p>
          <a:p>
            <a:pPr algn="just"/>
            <a:r>
              <a:rPr lang="en-US" sz="4000" dirty="0" smtClean="0"/>
              <a:t>Consumer goods</a:t>
            </a:r>
          </a:p>
          <a:p>
            <a:pPr algn="just"/>
            <a:r>
              <a:rPr lang="en-US" sz="4000" dirty="0" smtClean="0"/>
              <a:t>Healthcare</a:t>
            </a:r>
          </a:p>
          <a:p>
            <a:pPr lvl="1" algn="just"/>
            <a:r>
              <a:rPr lang="en-US" sz="4000" dirty="0" smtClean="0"/>
              <a:t>Selecting a treatment</a:t>
            </a:r>
          </a:p>
          <a:p>
            <a:pPr lvl="1" algn="just"/>
            <a:r>
              <a:rPr lang="en-US" sz="4000" dirty="0" smtClean="0"/>
              <a:t>Repurposing a drug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Tradeoff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0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150</Words>
  <Application>Microsoft Office PowerPoint</Application>
  <PresentationFormat>Custom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Tradeoff Analytics</vt:lpstr>
      <vt:lpstr>Tradeoff Analytics</vt:lpstr>
      <vt:lpstr>How it works?</vt:lpstr>
      <vt:lpstr>Input: The Decision Problem</vt:lpstr>
      <vt:lpstr>Output: The problem Resolution</vt:lpstr>
      <vt:lpstr>Purpose</vt:lpstr>
      <vt:lpstr>Tradeoff Analytics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2016-02-23T06:59:37Z</dcterms:created>
  <dcterms:modified xsi:type="dcterms:W3CDTF">2016-02-23T08:34:49Z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