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26.png" ContentType="image/png"/>
  <Override PartName="/ppt/media/image23.jpeg" ContentType="image/jpeg"/>
  <Override PartName="/ppt/media/image20.jpeg" ContentType="image/jpeg"/>
  <Override PartName="/ppt/media/image18.png" ContentType="image/png"/>
  <Override PartName="/ppt/media/image21.jpeg" ContentType="image/jpeg"/>
  <Override PartName="/ppt/media/image17.png" ContentType="image/png"/>
  <Override PartName="/ppt/media/image8.wmf" ContentType="image/x-wmf"/>
  <Override PartName="/ppt/media/image13.png" ContentType="image/png"/>
  <Override PartName="/ppt/media/image24.jpeg" ContentType="image/jpeg"/>
  <Override PartName="/ppt/media/image7.wmf" ContentType="image/x-wmf"/>
  <Override PartName="/ppt/media/image12.png" ContentType="image/png"/>
  <Override PartName="/ppt/media/image19.jpeg" ContentType="image/jpeg"/>
  <Override PartName="/ppt/media/image11.png" ContentType="image/png"/>
  <Override PartName="/ppt/media/image16.jpeg" ContentType="image/jpeg"/>
  <Override PartName="/ppt/media/image25.png" ContentType="image/png"/>
  <Override PartName="/ppt/media/image10.wmf" ContentType="image/x-wmf"/>
  <Override PartName="/ppt/media/image14.png" ContentType="image/png"/>
  <Override PartName="/ppt/media/image9.wmf" ContentType="image/x-wmf"/>
  <Override PartName="/ppt/media/image6.jpeg" ContentType="image/jpeg"/>
  <Override PartName="/ppt/media/image5.png" ContentType="image/png"/>
  <Override PartName="/ppt/media/image22.jpeg" ContentType="image/jpeg"/>
  <Override PartName="/ppt/media/image4.png" ContentType="image/png"/>
  <Override PartName="/ppt/media/image15.png" ContentType="image/png"/>
  <Override PartName="/ppt/media/image3.wmf" ContentType="image/x-wmf"/>
  <Override PartName="/ppt/media/image2.wmf" ContentType="image/x-wmf"/>
  <Override PartName="/ppt/media/image1.jpeg" ContentType="image/jpe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jpeg"/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image" Target="../media/image9.wmf"/><Relationship Id="rId6" Type="http://schemas.openxmlformats.org/officeDocument/2006/relationships/image" Target="../media/image10.wmf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5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6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r-FR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jpeg"/><Relationship Id="rId3" Type="http://schemas.openxmlformats.org/officeDocument/2006/relationships/image" Target="../media/image24.jpe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12800" y="6335280"/>
            <a:ext cx="771768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fr-FR" sz="2200" strike="noStrike">
                <a:solidFill>
                  <a:srgbClr val="595959"/>
                </a:solidFill>
                <a:latin typeface="HelveticaNeue LT 45 Light"/>
              </a:rPr>
              <a:t>17-18 mai 2019</a:t>
            </a:r>
            <a:endParaRPr/>
          </a:p>
        </p:txBody>
      </p:sp>
      <p:pic>
        <p:nvPicPr>
          <p:cNvPr id="79" name="Image 6" descr=""/>
          <p:cNvPicPr/>
          <p:nvPr/>
        </p:nvPicPr>
        <p:blipFill>
          <a:blip r:embed="rId1"/>
          <a:stretch/>
        </p:blipFill>
        <p:spPr>
          <a:xfrm>
            <a:off x="3359520" y="185040"/>
            <a:ext cx="2486880" cy="92700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1945080" y="2794320"/>
            <a:ext cx="5307840" cy="133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33600" y="489240"/>
            <a:ext cx="77162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fr-FR" sz="2400" strike="noStrike">
                <a:solidFill>
                  <a:srgbClr val="000000"/>
                </a:solidFill>
                <a:latin typeface="HelveticaNeueLT Com 55 Roman"/>
              </a:rPr>
              <a:t>Facture tarmed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6879960" y="63111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r">
              <a:lnSpc>
                <a:spcPct val="100000"/>
              </a:lnSpc>
            </a:pPr>
            <a:fld id="{8031EC2D-ECB4-4E31-A288-7B492F4DA2F7}" type="slidenum">
              <a:rPr lang="fr-FR" sz="1000" strike="noStrike">
                <a:solidFill>
                  <a:srgbClr val="595959"/>
                </a:solidFill>
                <a:latin typeface="HelveticaNeue LT 45 Light"/>
              </a:rPr>
              <a:t>&lt;number&gt;</a:t>
            </a:fld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712800" y="6311160"/>
            <a:ext cx="6101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4"/>
          <p:cNvSpPr/>
          <p:nvPr/>
        </p:nvSpPr>
        <p:spPr>
          <a:xfrm>
            <a:off x="703080" y="1951200"/>
            <a:ext cx="7710480" cy="36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864000" y="1157760"/>
            <a:ext cx="4200120" cy="157788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4104000" y="2808000"/>
            <a:ext cx="4031640" cy="155520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1008000" y="4561560"/>
            <a:ext cx="3958560" cy="148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12800" y="6335280"/>
            <a:ext cx="771768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fr-FR" sz="2200" strike="noStrike">
                <a:solidFill>
                  <a:srgbClr val="595959"/>
                </a:solidFill>
                <a:latin typeface="HelveticaNeue LT 45 Light"/>
              </a:rPr>
              <a:t>17-18 mai 2019</a:t>
            </a:r>
            <a:endParaRPr/>
          </a:p>
        </p:txBody>
      </p:sp>
      <p:pic>
        <p:nvPicPr>
          <p:cNvPr id="123" name="Image 6" descr=""/>
          <p:cNvPicPr/>
          <p:nvPr/>
        </p:nvPicPr>
        <p:blipFill>
          <a:blip r:embed="rId1"/>
          <a:stretch/>
        </p:blipFill>
        <p:spPr>
          <a:xfrm>
            <a:off x="3359520" y="185040"/>
            <a:ext cx="2486880" cy="927000"/>
          </a:xfrm>
          <a:prstGeom prst="rect">
            <a:avLst/>
          </a:prstGeom>
          <a:ln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712800" y="2433960"/>
            <a:ext cx="7717680" cy="5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1944720" y="2784240"/>
            <a:ext cx="5307840" cy="133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20000" y="935640"/>
            <a:ext cx="7710840" cy="50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6879960" y="63111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r">
              <a:lnSpc>
                <a:spcPct val="100000"/>
              </a:lnSpc>
            </a:pPr>
            <a:fld id="{5F848056-CCD0-4676-8386-E84C46CD8F20}" type="slidenum">
              <a:rPr lang="fr-FR" sz="1000" strike="noStrike">
                <a:solidFill>
                  <a:srgbClr val="595959"/>
                </a:solidFill>
                <a:latin typeface="HelveticaNeue LT 45 Light"/>
              </a:rPr>
              <a:t>&lt;number&gt;</a:t>
            </a:fld>
            <a:endParaRPr/>
          </a:p>
        </p:txBody>
      </p:sp>
      <p:sp>
        <p:nvSpPr>
          <p:cNvPr id="83" name="CustomShape 3"/>
          <p:cNvSpPr/>
          <p:nvPr/>
        </p:nvSpPr>
        <p:spPr>
          <a:xfrm>
            <a:off x="712800" y="6311160"/>
            <a:ext cx="6101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792000" y="1389240"/>
            <a:ext cx="7626600" cy="429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76000" y="935640"/>
            <a:ext cx="7710840" cy="50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/>
          <p:cNvSpPr/>
          <p:nvPr/>
        </p:nvSpPr>
        <p:spPr>
          <a:xfrm>
            <a:off x="6879960" y="63111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r">
              <a:lnSpc>
                <a:spcPct val="100000"/>
              </a:lnSpc>
            </a:pPr>
            <a:fld id="{DC794CF2-0C02-4B9F-B677-BC95CA66FFEF}" type="slidenum">
              <a:rPr lang="fr-FR" sz="1000" strike="noStrike">
                <a:solidFill>
                  <a:srgbClr val="595959"/>
                </a:solidFill>
                <a:latin typeface="HelveticaNeue LT 45 Light"/>
              </a:rPr>
              <a:t>&lt;number&gt;</a:t>
            </a:fld>
            <a:endParaRPr/>
          </a:p>
        </p:txBody>
      </p:sp>
      <p:graphicFrame>
        <p:nvGraphicFramePr>
          <p:cNvPr id="87" name="Table 3"/>
          <p:cNvGraphicFramePr/>
          <p:nvPr/>
        </p:nvGraphicFramePr>
        <p:xfrm>
          <a:off x="1112760" y="1715760"/>
          <a:ext cx="6100920" cy="2562120"/>
        </p:xfrm>
        <a:graphic>
          <a:graphicData uri="http://schemas.openxmlformats.org/drawingml/2006/table">
            <a:tbl>
              <a:tblPr/>
              <a:tblGrid>
                <a:gridCol w="3050640"/>
                <a:gridCol w="3050280"/>
              </a:tblGrid>
              <a:tr h="876960">
                <a:tc>
                  <a:txBody>
                    <a:bodyPr/>
                    <a:p>
                      <a:r>
                        <a:rPr b="1" lang="fr-FR" sz="2000" strike="noStrike">
                          <a:latin typeface="Arial"/>
                        </a:rPr>
                        <a:t>Spécialité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b="1" lang="fr-FR" strike="noStrike">
                          <a:latin typeface="Arial"/>
                        </a:rPr>
                        <a:t>Temps d'attente moyenne</a:t>
                      </a:r>
                      <a:endParaRPr/>
                    </a:p>
                  </a:txBody>
                  <a:tcPr/>
                </a:tc>
              </a:tr>
              <a:tr h="842400"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Généraliste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20 min</a:t>
                      </a:r>
                      <a:endParaRPr/>
                    </a:p>
                  </a:txBody>
                  <a:tcPr/>
                </a:tc>
              </a:tr>
              <a:tr h="842760"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Gynécologue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28 min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935640"/>
            <a:ext cx="7710840" cy="50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6879960" y="63111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r">
              <a:lnSpc>
                <a:spcPct val="100000"/>
              </a:lnSpc>
            </a:pPr>
            <a:fld id="{174D3B44-57A1-4B94-A465-BE07AFC43EF7}" type="slidenum">
              <a:rPr lang="fr-FR" sz="1000" strike="noStrike">
                <a:solidFill>
                  <a:srgbClr val="595959"/>
                </a:solidFill>
                <a:latin typeface="HelveticaNeue LT 45 Light"/>
              </a:rPr>
              <a:t>&lt;number&gt;</a:t>
            </a:fld>
            <a:endParaRPr/>
          </a:p>
        </p:txBody>
      </p:sp>
      <p:sp>
        <p:nvSpPr>
          <p:cNvPr id="90" name="CustomShape 3"/>
          <p:cNvSpPr/>
          <p:nvPr/>
        </p:nvSpPr>
        <p:spPr>
          <a:xfrm>
            <a:off x="712800" y="6311160"/>
            <a:ext cx="6101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008000" y="1296360"/>
            <a:ext cx="6695640" cy="446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12800" y="6335280"/>
            <a:ext cx="771768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fr-FR" sz="2200" strike="noStrike">
                <a:solidFill>
                  <a:srgbClr val="595959"/>
                </a:solidFill>
                <a:latin typeface="HelveticaNeue LT 45 Light"/>
              </a:rPr>
              <a:t>17-18 mai 2019</a:t>
            </a:r>
            <a:endParaRPr/>
          </a:p>
        </p:txBody>
      </p:sp>
      <p:pic>
        <p:nvPicPr>
          <p:cNvPr id="93" name="Image 6" descr=""/>
          <p:cNvPicPr/>
          <p:nvPr/>
        </p:nvPicPr>
        <p:blipFill>
          <a:blip r:embed="rId1"/>
          <a:stretch/>
        </p:blipFill>
        <p:spPr>
          <a:xfrm>
            <a:off x="3359520" y="185040"/>
            <a:ext cx="2486880" cy="92700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712800" y="2433960"/>
            <a:ext cx="7717680" cy="5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1944720" y="2784240"/>
            <a:ext cx="5307840" cy="133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0000" y="935640"/>
            <a:ext cx="7710840" cy="50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6879960" y="63111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r">
              <a:lnSpc>
                <a:spcPct val="100000"/>
              </a:lnSpc>
            </a:pPr>
            <a:fld id="{7A6DD77A-AFF9-4AEF-9103-E7587DFBAEC2}" type="slidenum">
              <a:rPr lang="fr-FR" sz="1000" strike="noStrike">
                <a:solidFill>
                  <a:srgbClr val="595959"/>
                </a:solidFill>
                <a:latin typeface="HelveticaNeue LT 45 Light"/>
              </a:rPr>
              <a:t>&lt;number&gt;</a:t>
            </a:fld>
            <a:endParaRPr/>
          </a:p>
        </p:txBody>
      </p:sp>
      <p:graphicFrame>
        <p:nvGraphicFramePr>
          <p:cNvPr id="98" name="Table 3"/>
          <p:cNvGraphicFramePr/>
          <p:nvPr/>
        </p:nvGraphicFramePr>
        <p:xfrm>
          <a:off x="1306440" y="788760"/>
          <a:ext cx="6324120" cy="5403240"/>
        </p:xfrm>
        <a:graphic>
          <a:graphicData uri="http://schemas.openxmlformats.org/drawingml/2006/table">
            <a:tbl>
              <a:tblPr/>
              <a:tblGrid>
                <a:gridCol w="3162600"/>
                <a:gridCol w="3161880"/>
              </a:tblGrid>
              <a:tr h="355320">
                <a:tc>
                  <a:txBody>
                    <a:bodyPr/>
                    <a:p>
                      <a:r>
                        <a:rPr b="1" lang="fr-FR" strike="noStrike">
                          <a:latin typeface="Arial"/>
                        </a:rPr>
                        <a:t>Source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b="1" lang="fr-FR" strike="noStrike">
                          <a:latin typeface="Arial"/>
                        </a:rPr>
                        <a:t>Proprieté</a:t>
                      </a:r>
                      <a:endParaRPr/>
                    </a:p>
                  </a:txBody>
                  <a:tcPr/>
                </a:tc>
              </a:tr>
              <a:tr h="348120"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Données GM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durée visite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type de prestation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description prestation</a:t>
                      </a:r>
                      <a:endParaRPr/>
                    </a:p>
                  </a:txBody>
                  <a:tcPr/>
                </a:tc>
              </a:tr>
              <a:tr h="348120"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Données du patient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âge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sexe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historique médical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état de santé actuel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situation géographique</a:t>
                      </a:r>
                      <a:endParaRPr/>
                    </a:p>
                  </a:txBody>
                  <a:tcPr/>
                </a:tc>
              </a:tr>
              <a:tr h="348120"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Données du médecin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nombre de visites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heure de la journée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période de l'année</a:t>
                      </a:r>
                      <a:endParaRPr/>
                    </a:p>
                  </a:txBody>
                  <a:tcPr/>
                </a:tc>
              </a:tr>
              <a:tr h="348120"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Référentiel public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situation épidémiologique</a:t>
                      </a:r>
                      <a:endParaRPr/>
                    </a:p>
                  </a:txBody>
                  <a:tcPr/>
                </a:tc>
              </a:tr>
              <a:tr h="428760">
                <a:tc>
                  <a:tcPr/>
                </a:tc>
                <a:tc>
                  <a:txBody>
                    <a:bodyPr/>
                    <a:p>
                      <a:r>
                        <a:rPr lang="fr-FR" strike="noStrike">
                          <a:latin typeface="Arial"/>
                        </a:rPr>
                        <a:t>méteo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720000" y="935640"/>
            <a:ext cx="7710840" cy="50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"/>
          <p:cNvSpPr/>
          <p:nvPr/>
        </p:nvSpPr>
        <p:spPr>
          <a:xfrm>
            <a:off x="712800" y="480240"/>
            <a:ext cx="77162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3"/>
          <p:cNvSpPr/>
          <p:nvPr/>
        </p:nvSpPr>
        <p:spPr>
          <a:xfrm>
            <a:off x="6879960" y="63111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r">
              <a:lnSpc>
                <a:spcPct val="100000"/>
              </a:lnSpc>
            </a:pPr>
            <a:fld id="{3E9B65E4-7ABF-4358-B28F-86360350C9AF}" type="slidenum">
              <a:rPr lang="fr-FR" sz="1000" strike="noStrike">
                <a:solidFill>
                  <a:srgbClr val="595959"/>
                </a:solidFill>
                <a:latin typeface="HelveticaNeue LT 45 Light"/>
              </a:rPr>
              <a:t>&lt;number&gt;</a:t>
            </a:fld>
            <a:endParaRPr/>
          </a:p>
        </p:txBody>
      </p:sp>
      <p:sp>
        <p:nvSpPr>
          <p:cNvPr id="102" name="CustomShape 4"/>
          <p:cNvSpPr/>
          <p:nvPr/>
        </p:nvSpPr>
        <p:spPr>
          <a:xfrm>
            <a:off x="712800" y="6311160"/>
            <a:ext cx="6101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2041920" y="935640"/>
            <a:ext cx="4660920" cy="518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20000" y="935640"/>
            <a:ext cx="7710840" cy="50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"/>
          <p:cNvSpPr/>
          <p:nvPr/>
        </p:nvSpPr>
        <p:spPr>
          <a:xfrm>
            <a:off x="712800" y="480240"/>
            <a:ext cx="77162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3"/>
          <p:cNvSpPr/>
          <p:nvPr/>
        </p:nvSpPr>
        <p:spPr>
          <a:xfrm>
            <a:off x="6879960" y="63111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r">
              <a:lnSpc>
                <a:spcPct val="100000"/>
              </a:lnSpc>
            </a:pPr>
            <a:fld id="{BC342036-6D6D-4FA8-B49E-232E834D3EF8}" type="slidenum">
              <a:rPr lang="fr-FR" sz="1000" strike="noStrike">
                <a:solidFill>
                  <a:srgbClr val="595959"/>
                </a:solidFill>
                <a:latin typeface="HelveticaNeue LT 45 Light"/>
              </a:rPr>
              <a:t>&lt;number&gt;</a:t>
            </a:fld>
            <a:endParaRPr/>
          </a:p>
        </p:txBody>
      </p:sp>
      <p:sp>
        <p:nvSpPr>
          <p:cNvPr id="107" name="CustomShape 4"/>
          <p:cNvSpPr/>
          <p:nvPr/>
        </p:nvSpPr>
        <p:spPr>
          <a:xfrm>
            <a:off x="712800" y="6311160"/>
            <a:ext cx="6101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113920" y="1224000"/>
            <a:ext cx="4077720" cy="4535280"/>
          </a:xfrm>
          <a:prstGeom prst="rect">
            <a:avLst/>
          </a:prstGeom>
          <a:ln>
            <a:noFill/>
          </a:ln>
        </p:spPr>
      </p:pic>
      <p:sp>
        <p:nvSpPr>
          <p:cNvPr id="109" name="CustomShape 5"/>
          <p:cNvSpPr/>
          <p:nvPr/>
        </p:nvSpPr>
        <p:spPr>
          <a:xfrm>
            <a:off x="1872000" y="2376000"/>
            <a:ext cx="1367640" cy="863640"/>
          </a:xfrm>
          <a:prstGeom prst="ellipse">
            <a:avLst/>
          </a:prstGeom>
          <a:noFill/>
          <a:ln w="3600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33600" y="489240"/>
            <a:ext cx="77162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fr-FR" sz="2400" strike="noStrike">
                <a:solidFill>
                  <a:srgbClr val="000000"/>
                </a:solidFill>
                <a:latin typeface="HelveticaNeueLT Com 55 Roman"/>
              </a:rPr>
              <a:t>Facture tarmed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6879960" y="631116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ctr"/>
          <a:p>
            <a:pPr algn="r">
              <a:lnSpc>
                <a:spcPct val="100000"/>
              </a:lnSpc>
            </a:pPr>
            <a:fld id="{B1065A41-1120-474E-B4E5-C1227E0FDA79}" type="slidenum">
              <a:rPr lang="fr-FR" sz="1000" strike="noStrike">
                <a:solidFill>
                  <a:srgbClr val="595959"/>
                </a:solidFill>
                <a:latin typeface="HelveticaNeue LT 45 Light"/>
              </a:rPr>
              <a:t>&lt;number&gt;</a:t>
            </a:fld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712800" y="6311160"/>
            <a:ext cx="6101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4"/>
          <p:cNvSpPr/>
          <p:nvPr/>
        </p:nvSpPr>
        <p:spPr>
          <a:xfrm>
            <a:off x="703080" y="1951200"/>
            <a:ext cx="7710480" cy="36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936000" y="1224000"/>
            <a:ext cx="6841800" cy="391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PPT_2018_FR</Template>
  <TotalTime>4411</TotalTime>
  <Application>LibreOffice/4.4.1.2$Windows_x86 LibreOffice_project/45e2de17089c24a1fa810c8f975a7171ba4cd432</Application>
  <Paragraphs>111</Paragraphs>
  <Company>Groupe Mutuel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2018-10-01T15:00:21Z</dcterms:created>
  <dc:creator>David Cavalera</dc:creator>
  <dc:language>fr-FR</dc:language>
  <cp:lastPrinted>2018-12-27T16:55:00Z</cp:lastPrinted>
  <dcterms:modified xsi:type="dcterms:W3CDTF">2019-05-18T13:09:10Z</dcterms:modified>
  <cp:revision>781</cp:revision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Groupe Mutuel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