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32.png" ContentType="image/png"/>
  <Override PartName="/ppt/media/image29.png" ContentType="image/png"/>
  <Override PartName="/ppt/media/image24.png" ContentType="image/png"/>
  <Override PartName="/ppt/media/image15.png" ContentType="image/png"/>
  <Override PartName="/ppt/media/image23.jpeg" ContentType="image/jpeg"/>
  <Override PartName="/ppt/media/image22.png" ContentType="image/png"/>
  <Override PartName="/ppt/media/image8.wmf" ContentType="image/x-wmf"/>
  <Override PartName="/ppt/media/image21.png" ContentType="image/png"/>
  <Override PartName="/ppt/media/image19.png" ContentType="image/png"/>
  <Override PartName="/ppt/media/image7.wmf" ContentType="image/x-wmf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26.png" ContentType="image/png"/>
  <Override PartName="/ppt/media/image31.png" ContentType="image/png"/>
  <Override PartName="/ppt/media/image11.wmf" ContentType="image/x-wmf"/>
  <Override PartName="/ppt/media/image25.png" ContentType="image/png"/>
  <Override PartName="/ppt/media/image30.png" ContentType="image/png"/>
  <Override PartName="/ppt/media/image10.wmf" ContentType="image/x-wmf"/>
  <Override PartName="/ppt/media/image9.png" ContentType="image/png"/>
  <Override PartName="/ppt/media/image6.jpeg" ContentType="image/jpe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3.wmf" ContentType="image/x-wmf"/>
  <Override PartName="/ppt/media/image14.png" ContentType="image/png"/>
  <Override PartName="/ppt/media/image2.wmf" ContentType="image/x-wmf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2800" y="382176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776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1280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12800" y="3585600"/>
            <a:ext cx="77180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12800" y="2947680"/>
            <a:ext cx="7718040" cy="25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280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12800" y="3585600"/>
            <a:ext cx="77180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776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12800" y="382176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12800" y="382176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776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1280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2800" y="2947680"/>
            <a:ext cx="7718040" cy="25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1280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776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12800" y="382176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HelveticaNeue LT 45 Light"/>
              </a:rPr>
              <a:t>Cliquez et entrez le titre de la présentation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Seventh Outline LevelCliquez et entrez le contexte/complément du titre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712800" y="4040280"/>
            <a:ext cx="7718040" cy="359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Seventh Outline LevelCliquez et entrez la date</a:t>
            </a:r>
            <a:endParaRPr/>
          </a:p>
        </p:txBody>
      </p:sp>
      <p:pic>
        <p:nvPicPr>
          <p:cNvPr id="4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720000" y="935640"/>
            <a:ext cx="7711200" cy="507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595959"/>
                </a:solidFill>
                <a:latin typeface="HelveticaNeueLT Com 55 Roman"/>
              </a:rPr>
              <a:t>Cliquez et entrez le sous-titre de la slide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712800" y="480240"/>
            <a:ext cx="7716600" cy="4568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Cliquez et entrez le titre du chapitre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879960" y="6311160"/>
            <a:ext cx="2057040" cy="364680"/>
          </a:xfrm>
          <a:prstGeom prst="rect">
            <a:avLst/>
          </a:prstGeom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3CA9D73B-58F4-47E1-86B5-090D33F558C2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2800" y="6311160"/>
            <a:ext cx="610164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Seventh Outline Level1 Cliquez et entrez vos notes de bas de page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712800" y="1951200"/>
            <a:ext cx="7710840" cy="3639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Seventh Outline LevelCliquez et entrez votre texte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12800" y="6335280"/>
            <a:ext cx="77180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83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7240" cy="9273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945080" y="2784600"/>
            <a:ext cx="5308200" cy="133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COMPETITIVE ADVANTAGE</a:t>
            </a:r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407378CA-8B41-495C-AF2B-8DA457DD2F98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55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56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712440" y="1613160"/>
            <a:ext cx="7710840" cy="45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595959"/>
                </a:solidFill>
                <a:latin typeface="HelveticaNeueLT Com 55 Roman"/>
              </a:rPr>
              <a:t>we take a 10% commission on each transaction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BUSINESS MODEL</a:t>
            </a: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E8BE98A8-818A-45E0-9253-F58ABC699A5F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62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63" name="CustomShape 6"/>
          <p:cNvSpPr/>
          <p:nvPr/>
        </p:nvSpPr>
        <p:spPr>
          <a:xfrm>
            <a:off x="1520280" y="2080800"/>
            <a:ext cx="6095520" cy="711000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320" rIns="76320" tIns="110880" bIns="111240" anchor="ctr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ffffff"/>
                </a:solidFill>
                <a:latin typeface="Calibri"/>
              </a:rPr>
              <a:t>$84 MILLION DOLLARS</a:t>
            </a:r>
            <a:endParaRPr/>
          </a:p>
        </p:txBody>
      </p:sp>
      <p:sp>
        <p:nvSpPr>
          <p:cNvPr id="164" name="CustomShape 7"/>
          <p:cNvSpPr/>
          <p:nvPr/>
        </p:nvSpPr>
        <p:spPr>
          <a:xfrm>
            <a:off x="1520280" y="2792160"/>
            <a:ext cx="6095520" cy="6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3680" rIns="128160" tIns="23040" bIns="2304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Trips with AirBnB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15% of Available Market</a:t>
            </a:r>
            <a:endParaRPr/>
          </a:p>
        </p:txBody>
      </p:sp>
      <p:sp>
        <p:nvSpPr>
          <p:cNvPr id="165" name="CustomShape 8"/>
          <p:cNvSpPr/>
          <p:nvPr/>
        </p:nvSpPr>
        <p:spPr>
          <a:xfrm>
            <a:off x="1520280" y="3421440"/>
            <a:ext cx="6095520" cy="711000"/>
          </a:xfrm>
          <a:prstGeom prst="roundRect">
            <a:avLst>
              <a:gd name="adj" fmla="val 16667"/>
            </a:avLst>
          </a:prstGeom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320" rIns="76320" tIns="110880" bIns="111240" anchor="ctr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ffffff"/>
                </a:solidFill>
                <a:latin typeface="Calibri"/>
              </a:rPr>
              <a:t>$25 AVERAGE FEE</a:t>
            </a:r>
            <a:endParaRPr/>
          </a:p>
        </p:txBody>
      </p:sp>
      <p:sp>
        <p:nvSpPr>
          <p:cNvPr id="166" name="CustomShape 9"/>
          <p:cNvSpPr/>
          <p:nvPr/>
        </p:nvSpPr>
        <p:spPr>
          <a:xfrm>
            <a:off x="1520280" y="4132800"/>
            <a:ext cx="6095520" cy="6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3680" rIns="128160" tIns="23040" bIns="2304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$80/night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for 3 nights</a:t>
            </a:r>
            <a:endParaRPr/>
          </a:p>
        </p:txBody>
      </p:sp>
      <p:sp>
        <p:nvSpPr>
          <p:cNvPr id="167" name="CustomShape 10"/>
          <p:cNvSpPr/>
          <p:nvPr/>
        </p:nvSpPr>
        <p:spPr>
          <a:xfrm>
            <a:off x="1520280" y="4762080"/>
            <a:ext cx="6095520" cy="711000"/>
          </a:xfrm>
          <a:prstGeom prst="roundRect">
            <a:avLst>
              <a:gd name="adj" fmla="val 16667"/>
            </a:avLst>
          </a:prstGeom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320" rIns="76320" tIns="110880" bIns="111240" anchor="ctr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ffffff"/>
                </a:solidFill>
                <a:latin typeface="Calibri"/>
              </a:rPr>
              <a:t>$200 MILLION DOLLARS</a:t>
            </a:r>
            <a:endParaRPr/>
          </a:p>
        </p:txBody>
      </p:sp>
      <p:sp>
        <p:nvSpPr>
          <p:cNvPr id="168" name="CustomShape 11"/>
          <p:cNvSpPr/>
          <p:nvPr/>
        </p:nvSpPr>
        <p:spPr>
          <a:xfrm>
            <a:off x="1520280" y="5473440"/>
            <a:ext cx="6095520" cy="6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3680" rIns="128160" tIns="23040" bIns="2304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Revenue projected by 2011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TEAM</a:t>
            </a: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	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204F3A29-4633-4248-909D-DD1BA16CA25D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2417760" y="189000"/>
            <a:ext cx="4315320" cy="3581640"/>
          </a:xfrm>
          <a:prstGeom prst="rect">
            <a:avLst/>
          </a:prstGeom>
          <a:ln>
            <a:noFill/>
          </a:ln>
        </p:spPr>
      </p:pic>
      <p:sp>
        <p:nvSpPr>
          <p:cNvPr id="175" name="CustomShape 6"/>
          <p:cNvSpPr/>
          <p:nvPr/>
        </p:nvSpPr>
        <p:spPr>
          <a:xfrm>
            <a:off x="720000" y="3071880"/>
            <a:ext cx="7711200" cy="1361880"/>
          </a:xfrm>
          <a:prstGeom prst="roundRect">
            <a:avLst>
              <a:gd name="adj" fmla="val 12960"/>
            </a:avLst>
          </a:prstGeom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954000" y="3253680"/>
            <a:ext cx="1341000" cy="998640"/>
          </a:xfrm>
          <a:prstGeom prst="roundRect">
            <a:avLst>
              <a:gd name="adj" fmla="val 12960"/>
            </a:avLst>
          </a:prstGeom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7" name="CustomShape 8"/>
          <p:cNvSpPr/>
          <p:nvPr/>
        </p:nvSpPr>
        <p:spPr>
          <a:xfrm rot="10800000">
            <a:off x="2295360" y="6099120"/>
            <a:ext cx="1341000" cy="1664640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/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PRENOM NOM</a:t>
            </a: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TITIRE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FORMATION / TRACK RECORD</a:t>
            </a:r>
            <a:endParaRPr/>
          </a:p>
        </p:txBody>
      </p:sp>
      <p:sp>
        <p:nvSpPr>
          <p:cNvPr id="178" name="CustomShape 9"/>
          <p:cNvSpPr/>
          <p:nvPr/>
        </p:nvSpPr>
        <p:spPr>
          <a:xfrm>
            <a:off x="2429280" y="3253680"/>
            <a:ext cx="1341000" cy="998640"/>
          </a:xfrm>
          <a:prstGeom prst="roundRect">
            <a:avLst>
              <a:gd name="adj" fmla="val 12960"/>
            </a:avLst>
          </a:prstGeom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9" name="CustomShape 10"/>
          <p:cNvSpPr/>
          <p:nvPr/>
        </p:nvSpPr>
        <p:spPr>
          <a:xfrm rot="10800000">
            <a:off x="3771000" y="6099120"/>
            <a:ext cx="1341000" cy="1664640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/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PRENOM NOM</a:t>
            </a: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TITIRE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FORMATION / TRACK RECORD</a:t>
            </a:r>
            <a:endParaRPr/>
          </a:p>
        </p:txBody>
      </p:sp>
      <p:sp>
        <p:nvSpPr>
          <p:cNvPr id="180" name="CustomShape 11"/>
          <p:cNvSpPr/>
          <p:nvPr/>
        </p:nvSpPr>
        <p:spPr>
          <a:xfrm>
            <a:off x="3904920" y="3253680"/>
            <a:ext cx="1341000" cy="998640"/>
          </a:xfrm>
          <a:prstGeom prst="roundRect">
            <a:avLst>
              <a:gd name="adj" fmla="val 12960"/>
            </a:avLst>
          </a:prstGeom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81" name="CustomShape 12"/>
          <p:cNvSpPr/>
          <p:nvPr/>
        </p:nvSpPr>
        <p:spPr>
          <a:xfrm rot="10800000">
            <a:off x="5246640" y="6099120"/>
            <a:ext cx="1341000" cy="1664640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/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PRENOM NOM</a:t>
            </a: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TITIRE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FORMATION / TRACK RECORD</a:t>
            </a:r>
            <a:endParaRPr/>
          </a:p>
        </p:txBody>
      </p:sp>
      <p:sp>
        <p:nvSpPr>
          <p:cNvPr id="182" name="CustomShape 13"/>
          <p:cNvSpPr/>
          <p:nvPr/>
        </p:nvSpPr>
        <p:spPr>
          <a:xfrm>
            <a:off x="5380560" y="3253680"/>
            <a:ext cx="1341000" cy="998640"/>
          </a:xfrm>
          <a:prstGeom prst="roundRect">
            <a:avLst>
              <a:gd name="adj" fmla="val 12960"/>
            </a:avLst>
          </a:prstGeom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83" name="CustomShape 14"/>
          <p:cNvSpPr/>
          <p:nvPr/>
        </p:nvSpPr>
        <p:spPr>
          <a:xfrm rot="10800000">
            <a:off x="6721920" y="6099120"/>
            <a:ext cx="1341000" cy="1664640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/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PRENOM NOM</a:t>
            </a: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TITIRE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FORMATION / TRACK RECORD</a:t>
            </a:r>
            <a:endParaRPr/>
          </a:p>
        </p:txBody>
      </p:sp>
      <p:sp>
        <p:nvSpPr>
          <p:cNvPr id="184" name="CustomShape 15"/>
          <p:cNvSpPr/>
          <p:nvPr/>
        </p:nvSpPr>
        <p:spPr>
          <a:xfrm>
            <a:off x="6856200" y="3253680"/>
            <a:ext cx="1341000" cy="998640"/>
          </a:xfrm>
          <a:prstGeom prst="roundRect">
            <a:avLst>
              <a:gd name="adj" fmla="val 12960"/>
            </a:avLst>
          </a:prstGeom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85" name="CustomShape 16"/>
          <p:cNvSpPr/>
          <p:nvPr/>
        </p:nvSpPr>
        <p:spPr>
          <a:xfrm rot="10800000">
            <a:off x="8197560" y="6099120"/>
            <a:ext cx="1341000" cy="1664640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85320" tIns="85320" bIns="85320"/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PRENOM NOM</a:t>
            </a: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TITIRE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FORMATION / TRACK RECORD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USER TESTIMONIALS</a:t>
            </a:r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AA8F8086-9D37-49D0-B2F6-7DD6B6C2876A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1901520" y="2270880"/>
            <a:ext cx="5333760" cy="29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FINANCIAL</a:t>
            </a: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940EDB3C-7958-41A5-BA4A-8BD6AEC186B7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96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712800" y="1908000"/>
            <a:ext cx="7718400" cy="373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12800" y="6335280"/>
            <a:ext cx="77180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199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7240" cy="927360"/>
          </a:xfrm>
          <a:prstGeom prst="rect">
            <a:avLst/>
          </a:prstGeom>
          <a:ln>
            <a:noFill/>
          </a:ln>
        </p:spPr>
      </p:pic>
      <p:sp>
        <p:nvSpPr>
          <p:cNvPr id="200" name="TextShape 2"/>
          <p:cNvSpPr txBox="1"/>
          <p:nvPr/>
        </p:nvSpPr>
        <p:spPr>
          <a:xfrm>
            <a:off x="712800" y="2433960"/>
            <a:ext cx="771804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944720" y="2784240"/>
            <a:ext cx="5308200" cy="133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712800" y="2947680"/>
            <a:ext cx="771804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712800" y="3633840"/>
            <a:ext cx="77180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204" name="TextShape 3"/>
          <p:cNvSpPr txBox="1"/>
          <p:nvPr/>
        </p:nvSpPr>
        <p:spPr>
          <a:xfrm>
            <a:off x="712800" y="3633840"/>
            <a:ext cx="77180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PROBLEM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C05B2A5B-31E0-4F82-900E-86F7B804799F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89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Price is an important concern for customer booking travel online.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Hotels leave you disconnected from the city and its culture.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No easy way exists to book a room with a local or become a host.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595959"/>
                </a:solidFill>
                <a:latin typeface="HelveticaNeueLT Com 55 Roman"/>
              </a:rPr>
              <a:t>Une plateforme / app / … où les utilisateurs …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SOLUTION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3B6E33E9-7BB8-4616-891A-7C9C63369F2C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93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94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 strike="noStrike">
                <a:solidFill>
                  <a:srgbClr val="595959"/>
                </a:solidFill>
                <a:latin typeface="HelveticaNeue LT 45 Light"/>
              </a:rPr>
              <a:t>Save Money </a:t>
            </a: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when traveling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 strike="noStrike">
                <a:solidFill>
                  <a:srgbClr val="595959"/>
                </a:solidFill>
                <a:latin typeface="HelveticaNeue LT 45 Light"/>
              </a:rPr>
              <a:t>Make Money </a:t>
            </a: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when hosting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 strike="noStrike">
                <a:solidFill>
                  <a:srgbClr val="595959"/>
                </a:solidFill>
                <a:latin typeface="HelveticaNeue LT 45 Light"/>
              </a:rPr>
              <a:t>Share Culture</a:t>
            </a: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 local connection to the city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6"/>
          <p:cNvSpPr/>
          <p:nvPr/>
        </p:nvSpPr>
        <p:spPr>
          <a:xfrm>
            <a:off x="1529280" y="4848120"/>
            <a:ext cx="1600920" cy="960480"/>
          </a:xfrm>
          <a:prstGeom prst="roundRect">
            <a:avLst>
              <a:gd name="adj" fmla="val 1296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6240" rIns="156240" tIns="184320" bIns="184320" anchor="ctr"/>
          <a:p>
            <a:pPr algn="ctr">
              <a:lnSpc>
                <a:spcPct val="90000"/>
              </a:lnSpc>
            </a:pPr>
            <a:r>
              <a:rPr lang="fr-FR" sz="4100" strike="noStrike">
                <a:solidFill>
                  <a:srgbClr val="ffffff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>
            <a:off x="3290760" y="5130000"/>
            <a:ext cx="339120" cy="39672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3771360" y="4848120"/>
            <a:ext cx="1600920" cy="960480"/>
          </a:xfrm>
          <a:prstGeom prst="roundRect">
            <a:avLst>
              <a:gd name="adj" fmla="val 12960"/>
            </a:avLst>
          </a:prstGeom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6240" rIns="156240" tIns="184320" bIns="184320" anchor="ctr"/>
          <a:p>
            <a:pPr algn="ctr">
              <a:lnSpc>
                <a:spcPct val="90000"/>
              </a:lnSpc>
            </a:pPr>
            <a:r>
              <a:rPr lang="fr-FR" sz="4100" strike="noStrike">
                <a:solidFill>
                  <a:srgbClr val="ffffff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98" name="CustomShape 9"/>
          <p:cNvSpPr/>
          <p:nvPr/>
        </p:nvSpPr>
        <p:spPr>
          <a:xfrm>
            <a:off x="5532840" y="5130000"/>
            <a:ext cx="339120" cy="39672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6013080" y="4848120"/>
            <a:ext cx="1600920" cy="960480"/>
          </a:xfrm>
          <a:prstGeom prst="roundRect">
            <a:avLst>
              <a:gd name="adj" fmla="val 12960"/>
            </a:avLst>
          </a:prstGeom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6240" rIns="156240" tIns="184320" bIns="184320" anchor="ctr"/>
          <a:p>
            <a:pPr algn="ctr">
              <a:lnSpc>
                <a:spcPct val="90000"/>
              </a:lnSpc>
            </a:pPr>
            <a:r>
              <a:rPr lang="fr-FR" sz="4100" strike="noStrike">
                <a:solidFill>
                  <a:srgbClr val="ffffff"/>
                </a:solidFill>
                <a:latin typeface="Calibri"/>
              </a:rPr>
              <a:t>C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595959"/>
                </a:solidFill>
                <a:latin typeface="HelveticaNeueLT Com 55 Roman"/>
              </a:rPr>
              <a:t>SEARCH BY MEDICATION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PRODUCT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438A1154-851B-4D86-92D8-5363AE35DFC3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03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04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1262160" y="1907640"/>
            <a:ext cx="6619680" cy="40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595959"/>
                </a:solidFill>
                <a:latin typeface="HelveticaNeueLT Com 55 Roman"/>
              </a:rPr>
              <a:t>SEARCH BY DOCTOR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PRODUCT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657FBDB5-A59F-4A55-A0AA-2913D085BC1F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10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11" name="Picture 2" descr=""/>
          <p:cNvPicPr/>
          <p:nvPr/>
        </p:nvPicPr>
        <p:blipFill>
          <a:blip r:embed="rId1"/>
          <a:srcRect l="0" t="0" r="0" b="5457"/>
          <a:stretch/>
        </p:blipFill>
        <p:spPr>
          <a:xfrm>
            <a:off x="720000" y="1469520"/>
            <a:ext cx="7711200" cy="48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MARKET SIZE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C1E03A50-6D2C-493F-AEFC-8F2335EBE54B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*source: Travel Industry Assn. of America and World Tourism Organization.</a:t>
            </a:r>
            <a:endParaRPr/>
          </a:p>
          <a:p>
            <a:pPr>
              <a:lnSpc>
                <a:spcPct val="100000"/>
              </a:lnSpc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**source: comScore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17" name="CustomShape 6"/>
          <p:cNvSpPr/>
          <p:nvPr/>
        </p:nvSpPr>
        <p:spPr>
          <a:xfrm>
            <a:off x="712800" y="2457000"/>
            <a:ext cx="3133440" cy="313344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2279880" y="2457000"/>
            <a:ext cx="6151320" cy="313344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22040" rIns="3197880" tIns="122040" bIns="2315880" anchor="ctr"/>
          <a:p>
            <a:pPr algn="ctr">
              <a:lnSpc>
                <a:spcPct val="9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2+ Billion</a:t>
            </a:r>
            <a:endParaRPr/>
          </a:p>
        </p:txBody>
      </p:sp>
      <p:sp>
        <p:nvSpPr>
          <p:cNvPr id="119" name="CustomShape 8"/>
          <p:cNvSpPr/>
          <p:nvPr/>
        </p:nvSpPr>
        <p:spPr>
          <a:xfrm>
            <a:off x="1261080" y="3396960"/>
            <a:ext cx="2036520" cy="203652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2279880" y="3396960"/>
            <a:ext cx="6151320" cy="203652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-4966938"/>
                <a:satOff val="19906"/>
                <a:lumOff val="4314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22040" rIns="3197880" tIns="122040" bIns="1218960" anchor="ctr"/>
          <a:p>
            <a:pPr algn="ctr">
              <a:lnSpc>
                <a:spcPct val="9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560+ Million</a:t>
            </a:r>
            <a:endParaRPr/>
          </a:p>
        </p:txBody>
      </p:sp>
      <p:sp>
        <p:nvSpPr>
          <p:cNvPr id="121" name="CustomShape 10"/>
          <p:cNvSpPr/>
          <p:nvPr/>
        </p:nvSpPr>
        <p:spPr>
          <a:xfrm>
            <a:off x="1809720" y="4337280"/>
            <a:ext cx="939960" cy="93996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2" name="CustomShape 11"/>
          <p:cNvSpPr/>
          <p:nvPr/>
        </p:nvSpPr>
        <p:spPr>
          <a:xfrm>
            <a:off x="2279880" y="4337280"/>
            <a:ext cx="6151320" cy="93996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-9933876"/>
                <a:satOff val="39811"/>
                <a:lumOff val="8628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22040" rIns="3197880" tIns="122040" bIns="122040" anchor="ctr"/>
          <a:p>
            <a:pPr algn="ctr">
              <a:lnSpc>
                <a:spcPct val="9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84 Million</a:t>
            </a:r>
            <a:endParaRPr/>
          </a:p>
        </p:txBody>
      </p:sp>
      <p:sp>
        <p:nvSpPr>
          <p:cNvPr id="123" name="CustomShape 12"/>
          <p:cNvSpPr/>
          <p:nvPr/>
        </p:nvSpPr>
        <p:spPr>
          <a:xfrm>
            <a:off x="5355720" y="2457000"/>
            <a:ext cx="3075480" cy="9399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247680" rIns="247680" tIns="247680" bIns="247680" anchor="ctr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Trips Booked (WorldWide)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Total Available Market</a:t>
            </a:r>
            <a:endParaRPr/>
          </a:p>
        </p:txBody>
      </p:sp>
      <p:sp>
        <p:nvSpPr>
          <p:cNvPr id="124" name="CustomShape 13"/>
          <p:cNvSpPr/>
          <p:nvPr/>
        </p:nvSpPr>
        <p:spPr>
          <a:xfrm>
            <a:off x="5355720" y="3396960"/>
            <a:ext cx="3075480" cy="9399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247680" rIns="247680" tIns="247680" bIns="247680" anchor="ctr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Budget&amp;Online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Serviceable Available Market</a:t>
            </a:r>
            <a:endParaRPr/>
          </a:p>
        </p:txBody>
      </p:sp>
      <p:sp>
        <p:nvSpPr>
          <p:cNvPr id="125" name="CustomShape 14"/>
          <p:cNvSpPr/>
          <p:nvPr/>
        </p:nvSpPr>
        <p:spPr>
          <a:xfrm>
            <a:off x="5355720" y="4337280"/>
            <a:ext cx="3075480" cy="9399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247680" rIns="247680" tIns="247680" bIns="247680" anchor="ctr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Trips w/ AirBnB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Share of Market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15% Available Market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MARKET VALIDATION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72397CD7-89CD-4DA5-B7E4-FB22E8F81906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29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30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693360" y="2877480"/>
            <a:ext cx="7716600" cy="804600"/>
          </a:xfrm>
          <a:prstGeom prst="roundRect">
            <a:avLst>
              <a:gd name="adj" fmla="val 16667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320" rIns="76320" tIns="115560" bIns="115560" anchor="ctr"/>
          <a:p>
            <a:pPr>
              <a:lnSpc>
                <a:spcPct val="90000"/>
              </a:lnSpc>
            </a:pPr>
            <a:r>
              <a:rPr b="1" lang="fr-FR" sz="2000" strike="noStrike">
                <a:solidFill>
                  <a:srgbClr val="ffffff"/>
                </a:solidFill>
                <a:latin typeface="Calibri"/>
              </a:rPr>
              <a:t>couchsurfing.com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693360" y="3682440"/>
            <a:ext cx="77166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5160" rIns="113760" tIns="20160" bIns="2016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670,000 TOTAL USERS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693360" y="4394520"/>
            <a:ext cx="7716600" cy="804600"/>
          </a:xfrm>
          <a:prstGeom prst="roundRect">
            <a:avLst>
              <a:gd name="adj" fmla="val 16667"/>
            </a:avLst>
          </a:prstGeom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6320" rIns="76320" tIns="115560" bIns="115560" anchor="ctr"/>
          <a:p>
            <a:pPr>
              <a:lnSpc>
                <a:spcPct val="90000"/>
              </a:lnSpc>
            </a:pPr>
            <a:r>
              <a:rPr b="1" lang="fr-FR" sz="2000" strike="noStrike">
                <a:solidFill>
                  <a:srgbClr val="ffffff"/>
                </a:solidFill>
                <a:latin typeface="Calibri"/>
              </a:rPr>
              <a:t>craigslist.com</a:t>
            </a:r>
            <a:endParaRPr/>
          </a:p>
        </p:txBody>
      </p:sp>
      <p:sp>
        <p:nvSpPr>
          <p:cNvPr id="134" name="CustomShape 9"/>
          <p:cNvSpPr/>
          <p:nvPr/>
        </p:nvSpPr>
        <p:spPr>
          <a:xfrm>
            <a:off x="693360" y="5199480"/>
            <a:ext cx="77166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5160" rIns="113760" tIns="20160" bIns="2016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17,000 TEMPORARY HOUSING LISTINGS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600" strike="noStrike">
                <a:solidFill>
                  <a:srgbClr val="000000"/>
                </a:solidFill>
                <a:latin typeface="Calibri"/>
              </a:rPr>
              <a:t>In SF &amp; and NYC from 7/09 to 7/16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MARKET ADOPTION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1239E12B-07B3-45A2-AD50-C2A407B9985C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38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39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40" name="CustomShape 6"/>
          <p:cNvSpPr/>
          <p:nvPr/>
        </p:nvSpPr>
        <p:spPr>
          <a:xfrm>
            <a:off x="715320" y="1961640"/>
            <a:ext cx="2349000" cy="939600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2200" rIns="142200" tIns="81360" bIns="81360" anchor="ctr"/>
          <a:p>
            <a:pPr algn="ctr">
              <a:lnSpc>
                <a:spcPct val="90000"/>
              </a:lnSpc>
            </a:pPr>
            <a:r>
              <a:rPr lang="fr-FR" sz="2000" strike="noStrike">
                <a:solidFill>
                  <a:srgbClr val="ffffff"/>
                </a:solidFill>
                <a:latin typeface="Calibri"/>
              </a:rPr>
              <a:t>EVENTS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715320" y="2901240"/>
            <a:ext cx="2349000" cy="2678760"/>
          </a:xfrm>
          <a:prstGeom prst="rect">
            <a:avLst/>
          </a:prstGeom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520" rIns="99720" tIns="74520" bIns="11196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Target events monthly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Octoberfest (6M)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Eurocup (3M)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Summerfest (1M)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Mardigras (800,000)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Cebit (700,000)</a:t>
            </a:r>
            <a:endParaRPr/>
          </a:p>
        </p:txBody>
      </p:sp>
      <p:sp>
        <p:nvSpPr>
          <p:cNvPr id="142" name="CustomShape 8"/>
          <p:cNvSpPr/>
          <p:nvPr/>
        </p:nvSpPr>
        <p:spPr>
          <a:xfrm>
            <a:off x="3393720" y="1961640"/>
            <a:ext cx="2349000" cy="939600"/>
          </a:xfrm>
          <a:prstGeom prst="rect">
            <a:avLst/>
          </a:prstGeom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ln>
            <a:solidFill>
              <a:schemeClr val="accent2">
                <a:hueOff val="2340759"/>
                <a:satOff val="-2919"/>
                <a:lumOff val="686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2200" rIns="142200" tIns="81360" bIns="81360" anchor="ctr"/>
          <a:p>
            <a:pPr algn="ctr">
              <a:lnSpc>
                <a:spcPct val="90000"/>
              </a:lnSpc>
            </a:pPr>
            <a:r>
              <a:rPr lang="fr-FR" sz="2000" strike="noStrike">
                <a:solidFill>
                  <a:srgbClr val="ffffff"/>
                </a:solidFill>
                <a:latin typeface="Calibri"/>
              </a:rPr>
              <a:t>PARTNERSHIPS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>
            <a:off x="3393720" y="2901240"/>
            <a:ext cx="2349000" cy="2678760"/>
          </a:xfrm>
          <a:prstGeom prst="rect">
            <a:avLst/>
          </a:prstGeom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2512910"/>
                <a:satOff val="-2189"/>
                <a:lumOff val="-3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520" rIns="99720" tIns="74520" bIns="11196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Cheap/alternative travel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Kayak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Goloco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Orbitz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6072120" y="1961640"/>
            <a:ext cx="2349000" cy="939600"/>
          </a:xfrm>
          <a:prstGeom prst="rect">
            <a:avLst/>
          </a:prstGeom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ln>
            <a:solidFill>
              <a:schemeClr val="accent2">
                <a:hueOff val="4681519"/>
                <a:satOff val="-5839"/>
                <a:lumOff val="1373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2200" rIns="142200" tIns="81360" bIns="81360" anchor="ctr"/>
          <a:p>
            <a:pPr algn="ctr">
              <a:lnSpc>
                <a:spcPct val="90000"/>
              </a:lnSpc>
            </a:pPr>
            <a:r>
              <a:rPr lang="fr-FR" sz="2000" strike="noStrike">
                <a:solidFill>
                  <a:srgbClr val="ffffff"/>
                </a:solidFill>
                <a:latin typeface="Calibri"/>
              </a:rPr>
              <a:t>CRAIGSLIST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6072120" y="2901240"/>
            <a:ext cx="2349000" cy="2678760"/>
          </a:xfrm>
          <a:prstGeom prst="rect">
            <a:avLst/>
          </a:prstGeom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5025821"/>
                <a:satOff val="-4378"/>
                <a:lumOff val="-6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520" rIns="99720" tIns="74520" bIns="11196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Dual posting feature</a:t>
            </a:r>
            <a:r>
              <a:rPr lang="fr-FR" sz="1400" strike="noStrike">
                <a:solidFill>
                  <a:srgbClr val="000000"/>
                </a:solidFill>
                <a:latin typeface="Calibri"/>
              </a:rPr>
              <a:t>﻿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COMPETITION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0C5BD831-BFA0-4505-8039-A9D134CB9150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49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50" name="TextShape 5"/>
          <p:cNvSpPr txBox="1"/>
          <p:nvPr/>
        </p:nvSpPr>
        <p:spPr>
          <a:xfrm>
            <a:off x="71280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51" name="Picture 6" descr=""/>
          <p:cNvPicPr/>
          <p:nvPr/>
        </p:nvPicPr>
        <p:blipFill>
          <a:blip r:embed="rId1"/>
          <a:stretch/>
        </p:blipFill>
        <p:spPr>
          <a:xfrm>
            <a:off x="1816920" y="1534320"/>
            <a:ext cx="5517360" cy="477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PPT_2018_FR</Template>
  <TotalTime>2016</TotalTime>
  <Application>LibreOffice/4.4.1.2$Windows_x86 LibreOffice_project/45e2de17089c24a1fa810c8f975a7171ba4cd432</Application>
  <Paragraphs>111</Paragraphs>
  <Company>Groupe Mutuel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2018-10-01T15:00:21Z</dcterms:created>
  <dc:creator>David Cavalera</dc:creator>
  <dc:language>fr-FR</dc:language>
  <cp:lastPrinted>2018-12-27T16:55:00Z</cp:lastPrinted>
  <dcterms:modified xsi:type="dcterms:W3CDTF">2019-05-18T10:55:21Z</dcterms:modified>
  <cp:revision>768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Groupe Mutuel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