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p:regular r:id="rId22"/>
      <p:bold r:id="rId23"/>
      <p:italic r:id="rId24"/>
      <p:boldItalic r:id="rId25"/>
    </p:embeddedFont>
    <p:embeddedFont>
      <p:font typeface="Titillium Web"/>
      <p:regular r:id="rId26"/>
      <p:bold r:id="rId27"/>
      <p:italic r:id="rId28"/>
      <p:boldItalic r:id="rId29"/>
    </p:embeddedFon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regular.fntdata"/><Relationship Id="rId25" Type="http://schemas.openxmlformats.org/officeDocument/2006/relationships/font" Target="fonts/Montserrat-boldItalic.fntdata"/><Relationship Id="rId28" Type="http://schemas.openxmlformats.org/officeDocument/2006/relationships/font" Target="fonts/TitilliumWeb-italic.fntdata"/><Relationship Id="rId27" Type="http://schemas.openxmlformats.org/officeDocument/2006/relationships/font" Target="fonts/TitilliumWeb-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itilliumWeb-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7.xml"/><Relationship Id="rId33" Type="http://schemas.openxmlformats.org/officeDocument/2006/relationships/font" Target="fonts/HelveticaNeue-boldItalic.fntdata"/><Relationship Id="rId10" Type="http://schemas.openxmlformats.org/officeDocument/2006/relationships/slide" Target="slides/slide6.xml"/><Relationship Id="rId32" Type="http://schemas.openxmlformats.org/officeDocument/2006/relationships/font" Target="fonts/HelveticaNeue-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harpsightlabs.com/blog/dataframe-in-r" TargetMode="External"/><Relationship Id="rId3" Type="http://schemas.openxmlformats.org/officeDocument/2006/relationships/hyperlink" Target="https://www.sharpsightlabs.com/blog/dataframe-in-r" TargetMode="External"/><Relationship Id="rId4" Type="http://schemas.openxmlformats.org/officeDocument/2006/relationships/hyperlink" Target="https://www.sharpsightlabs.com/blog/dataframe-in-r"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4ef03930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94ef0393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958ed4a13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958ed4a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958ed4a13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958ed4a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958ed4a13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958ed4a1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958ed4a13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958ed4a1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33333"/>
                </a:solidFill>
                <a:latin typeface="Helvetica Neue"/>
                <a:ea typeface="Helvetica Neue"/>
                <a:cs typeface="Helvetica Neue"/>
                <a:sym typeface="Helvetica Neue"/>
              </a:rPr>
              <a:t>For example, when mapping a variable to </a:t>
            </a:r>
            <a:r>
              <a:rPr i="1" lang="en">
                <a:solidFill>
                  <a:srgbClr val="333333"/>
                </a:solidFill>
                <a:latin typeface="Helvetica Neue"/>
                <a:ea typeface="Helvetica Neue"/>
                <a:cs typeface="Helvetica Neue"/>
                <a:sym typeface="Helvetica Neue"/>
              </a:rPr>
              <a:t>shape</a:t>
            </a:r>
            <a:r>
              <a:rPr lang="en">
                <a:solidFill>
                  <a:srgbClr val="333333"/>
                </a:solidFill>
                <a:latin typeface="Helvetica Neue"/>
                <a:ea typeface="Helvetica Neue"/>
                <a:cs typeface="Helvetica Neue"/>
                <a:sym typeface="Helvetica Neue"/>
              </a:rPr>
              <a:t> with aes(shape = x) you don’t say </a:t>
            </a:r>
            <a:r>
              <a:rPr i="1" lang="en">
                <a:solidFill>
                  <a:srgbClr val="333333"/>
                </a:solidFill>
                <a:latin typeface="Helvetica Neue"/>
                <a:ea typeface="Helvetica Neue"/>
                <a:cs typeface="Helvetica Neue"/>
                <a:sym typeface="Helvetica Neue"/>
              </a:rPr>
              <a:t>what</a:t>
            </a:r>
            <a:r>
              <a:rPr lang="en">
                <a:solidFill>
                  <a:srgbClr val="333333"/>
                </a:solidFill>
                <a:latin typeface="Helvetica Neue"/>
                <a:ea typeface="Helvetica Neue"/>
                <a:cs typeface="Helvetica Neue"/>
                <a:sym typeface="Helvetica Neue"/>
              </a:rPr>
              <a:t> shapes should be used. Similarly, aes(color = z) doesn’t say </a:t>
            </a:r>
            <a:r>
              <a:rPr i="1" lang="en">
                <a:solidFill>
                  <a:srgbClr val="333333"/>
                </a:solidFill>
                <a:latin typeface="Helvetica Neue"/>
                <a:ea typeface="Helvetica Neue"/>
                <a:cs typeface="Helvetica Neue"/>
                <a:sym typeface="Helvetica Neue"/>
              </a:rPr>
              <a:t>what</a:t>
            </a:r>
            <a:r>
              <a:rPr lang="en">
                <a:solidFill>
                  <a:srgbClr val="333333"/>
                </a:solidFill>
                <a:latin typeface="Helvetica Neue"/>
                <a:ea typeface="Helvetica Neue"/>
                <a:cs typeface="Helvetica Neue"/>
                <a:sym typeface="Helvetica Neue"/>
              </a:rPr>
              <a:t> colors should be used.</a:t>
            </a:r>
            <a:endParaRPr>
              <a:solidFill>
                <a:srgbClr val="333333"/>
              </a:solidFill>
              <a:latin typeface="Helvetica Neue"/>
              <a:ea typeface="Helvetica Neue"/>
              <a:cs typeface="Helvetica Neue"/>
              <a:sym typeface="Helvetica Neue"/>
            </a:endParaRPr>
          </a:p>
          <a:p>
            <a:pPr indent="0" lvl="0" marL="0" rtl="0" algn="l">
              <a:lnSpc>
                <a:spcPct val="115000"/>
              </a:lnSpc>
              <a:spcBef>
                <a:spcPts val="800"/>
              </a:spcBef>
              <a:spcAft>
                <a:spcPts val="0"/>
              </a:spcAft>
              <a:buNone/>
            </a:pPr>
            <a:r>
              <a:rPr lang="en" sz="1050">
                <a:solidFill>
                  <a:srgbClr val="333333"/>
                </a:solidFill>
                <a:latin typeface="Helvetica Neue"/>
                <a:ea typeface="Helvetica Neue"/>
                <a:cs typeface="Helvetica Neue"/>
                <a:sym typeface="Helvetica Neue"/>
              </a:rPr>
              <a:t>The following arguments are common to most scales in ggplot2:</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800"/>
              </a:spcBef>
              <a:spcAft>
                <a:spcPts val="0"/>
              </a:spcAft>
              <a:buClr>
                <a:srgbClr val="333333"/>
              </a:buClr>
              <a:buSzPts val="1050"/>
              <a:buFont typeface="Helvetica Neue"/>
              <a:buChar char="●"/>
            </a:pPr>
            <a:r>
              <a:rPr b="1" lang="en" sz="1050">
                <a:solidFill>
                  <a:srgbClr val="333333"/>
                </a:solidFill>
                <a:latin typeface="Helvetica Neue"/>
                <a:ea typeface="Helvetica Neue"/>
                <a:cs typeface="Helvetica Neue"/>
                <a:sym typeface="Helvetica Neue"/>
              </a:rPr>
              <a:t>name:</a:t>
            </a:r>
            <a:r>
              <a:rPr lang="en" sz="1050">
                <a:solidFill>
                  <a:srgbClr val="333333"/>
                </a:solidFill>
                <a:latin typeface="Helvetica Neue"/>
                <a:ea typeface="Helvetica Neue"/>
                <a:cs typeface="Helvetica Neue"/>
                <a:sym typeface="Helvetica Neue"/>
              </a:rPr>
              <a:t> the first argument gives the axis or legend title</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b="1" lang="en" sz="1050">
                <a:solidFill>
                  <a:srgbClr val="333333"/>
                </a:solidFill>
                <a:latin typeface="Helvetica Neue"/>
                <a:ea typeface="Helvetica Neue"/>
                <a:cs typeface="Helvetica Neue"/>
                <a:sym typeface="Helvetica Neue"/>
              </a:rPr>
              <a:t>limits:</a:t>
            </a:r>
            <a:r>
              <a:rPr lang="en" sz="1050">
                <a:solidFill>
                  <a:srgbClr val="333333"/>
                </a:solidFill>
                <a:latin typeface="Helvetica Neue"/>
                <a:ea typeface="Helvetica Neue"/>
                <a:cs typeface="Helvetica Neue"/>
                <a:sym typeface="Helvetica Neue"/>
              </a:rPr>
              <a:t> the minimum and maximum of the scale</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b="1" lang="en" sz="1050">
                <a:solidFill>
                  <a:srgbClr val="333333"/>
                </a:solidFill>
                <a:latin typeface="Helvetica Neue"/>
                <a:ea typeface="Helvetica Neue"/>
                <a:cs typeface="Helvetica Neue"/>
                <a:sym typeface="Helvetica Neue"/>
              </a:rPr>
              <a:t>breaks:</a:t>
            </a:r>
            <a:r>
              <a:rPr lang="en" sz="1050">
                <a:solidFill>
                  <a:srgbClr val="333333"/>
                </a:solidFill>
                <a:latin typeface="Helvetica Neue"/>
                <a:ea typeface="Helvetica Neue"/>
                <a:cs typeface="Helvetica Neue"/>
                <a:sym typeface="Helvetica Neue"/>
              </a:rPr>
              <a:t> the points along the scale where labels should appear</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b="1" lang="en" sz="1050">
                <a:solidFill>
                  <a:srgbClr val="333333"/>
                </a:solidFill>
                <a:latin typeface="Helvetica Neue"/>
                <a:ea typeface="Helvetica Neue"/>
                <a:cs typeface="Helvetica Neue"/>
                <a:sym typeface="Helvetica Neue"/>
              </a:rPr>
              <a:t>labels:</a:t>
            </a:r>
            <a:r>
              <a:rPr lang="en" sz="1050">
                <a:solidFill>
                  <a:srgbClr val="333333"/>
                </a:solidFill>
                <a:latin typeface="Helvetica Neue"/>
                <a:ea typeface="Helvetica Neue"/>
                <a:cs typeface="Helvetica Neue"/>
                <a:sym typeface="Helvetica Neue"/>
              </a:rPr>
              <a:t> the labels that appear at each break</a:t>
            </a:r>
            <a:endParaRPr sz="1050">
              <a:solidFill>
                <a:srgbClr val="333333"/>
              </a:solidFill>
              <a:latin typeface="Helvetica Neue"/>
              <a:ea typeface="Helvetica Neue"/>
              <a:cs typeface="Helvetica Neue"/>
              <a:sym typeface="Helvetica Neue"/>
            </a:endParaRPr>
          </a:p>
          <a:p>
            <a:pPr indent="0" lvl="0" marL="0" rtl="0" algn="l">
              <a:lnSpc>
                <a:spcPct val="115000"/>
              </a:lnSpc>
              <a:spcBef>
                <a:spcPts val="800"/>
              </a:spcBef>
              <a:spcAft>
                <a:spcPts val="800"/>
              </a:spcAft>
              <a:buClr>
                <a:schemeClr val="dk1"/>
              </a:buClr>
              <a:buSzPts val="1100"/>
              <a:buFont typeface="Arial"/>
              <a:buNone/>
            </a:pPr>
            <a:r>
              <a:rPr lang="en" sz="1050">
                <a:solidFill>
                  <a:srgbClr val="333333"/>
                </a:solidFill>
                <a:latin typeface="Helvetica Neue"/>
                <a:ea typeface="Helvetica Neue"/>
                <a:cs typeface="Helvetica Neue"/>
                <a:sym typeface="Helvetica Neue"/>
              </a:rPr>
              <a:t>Specific scale functions may have additional arguments; for example, the </a:t>
            </a:r>
            <a:r>
              <a:rPr lang="en" sz="950">
                <a:solidFill>
                  <a:srgbClr val="333333"/>
                </a:solidFill>
                <a:latin typeface="Helvetica Neue"/>
                <a:ea typeface="Helvetica Neue"/>
                <a:cs typeface="Helvetica Neue"/>
                <a:sym typeface="Helvetica Neue"/>
              </a:rPr>
              <a:t>scale_color_continuous</a:t>
            </a:r>
            <a:r>
              <a:rPr lang="en" sz="1050">
                <a:solidFill>
                  <a:srgbClr val="333333"/>
                </a:solidFill>
                <a:latin typeface="Helvetica Neue"/>
                <a:ea typeface="Helvetica Neue"/>
                <a:cs typeface="Helvetica Neue"/>
                <a:sym typeface="Helvetica Neue"/>
              </a:rPr>
              <a:t> function has arguments </a:t>
            </a:r>
            <a:r>
              <a:rPr lang="en" sz="950">
                <a:solidFill>
                  <a:srgbClr val="333333"/>
                </a:solidFill>
                <a:latin typeface="Helvetica Neue"/>
                <a:ea typeface="Helvetica Neue"/>
                <a:cs typeface="Helvetica Neue"/>
                <a:sym typeface="Helvetica Neue"/>
              </a:rPr>
              <a:t>low</a:t>
            </a:r>
            <a:r>
              <a:rPr lang="en" sz="1050">
                <a:solidFill>
                  <a:srgbClr val="333333"/>
                </a:solidFill>
                <a:latin typeface="Helvetica Neue"/>
                <a:ea typeface="Helvetica Neue"/>
                <a:cs typeface="Helvetica Neue"/>
                <a:sym typeface="Helvetica Neue"/>
              </a:rPr>
              <a:t>and </a:t>
            </a:r>
            <a:r>
              <a:rPr lang="en" sz="950">
                <a:solidFill>
                  <a:srgbClr val="333333"/>
                </a:solidFill>
                <a:latin typeface="Helvetica Neue"/>
                <a:ea typeface="Helvetica Neue"/>
                <a:cs typeface="Helvetica Neue"/>
                <a:sym typeface="Helvetica Neue"/>
              </a:rPr>
              <a:t>high</a:t>
            </a:r>
            <a:r>
              <a:rPr lang="en" sz="1050">
                <a:solidFill>
                  <a:srgbClr val="333333"/>
                </a:solidFill>
                <a:latin typeface="Helvetica Neue"/>
                <a:ea typeface="Helvetica Neue"/>
                <a:cs typeface="Helvetica Neue"/>
                <a:sym typeface="Helvetica Neue"/>
              </a:rPr>
              <a:t> for setting the colors at the low and high end of the scale.</a:t>
            </a:r>
            <a:endParaRPr>
              <a:solidFill>
                <a:srgbClr val="333333"/>
              </a:solidFill>
              <a:latin typeface="Helvetica Neue"/>
              <a:ea typeface="Helvetica Neue"/>
              <a:cs typeface="Helvetica Neue"/>
              <a:sym typeface="Helvetica Neu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9768578d7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9768578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958ed4a13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958ed4a1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9768578d7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9768578d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8a4a237f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8a4a237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powerful and flexible perchè permette di di crare tanto grafici semplici quanto visualizzazioni estremanente complesse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8a4a237fd_2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8a4a237f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8a4a237fd_2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8a4a237f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latin typeface="Montserrat"/>
                <a:ea typeface="Montserrat"/>
                <a:cs typeface="Montserrat"/>
                <a:sym typeface="Montserrat"/>
              </a:rPr>
              <a:t>I won’t explain the Grammar of Graphics here, but understand that it enables a data scientist to think about data visualization in a highly structured way. Moreover, because the syntax of ggplot2 is based on the Grammar of Graphics, it makes it possible to create data visualizations with a relatively concise syntax, whether they are simple visualizations or and complex visualizations .</a:t>
            </a:r>
            <a:endParaRPr sz="1000">
              <a:solidFill>
                <a:srgbClr val="333333"/>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000">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lang="en" sz="1000">
                <a:solidFill>
                  <a:srgbClr val="4A4A4A"/>
                </a:solidFill>
              </a:rPr>
              <a:t>Data: The data-set being plotted</a:t>
            </a:r>
            <a:endParaRPr sz="1000">
              <a:solidFill>
                <a:srgbClr val="4A4A4A"/>
              </a:solidFill>
            </a:endParaRPr>
          </a:p>
          <a:p>
            <a:pPr indent="0" lvl="0" marL="0" rtl="0" algn="l">
              <a:lnSpc>
                <a:spcPct val="115000"/>
              </a:lnSpc>
              <a:spcBef>
                <a:spcPts val="0"/>
              </a:spcBef>
              <a:spcAft>
                <a:spcPts val="0"/>
              </a:spcAft>
              <a:buNone/>
            </a:pPr>
            <a:r>
              <a:rPr lang="en" sz="1000">
                <a:solidFill>
                  <a:srgbClr val="4A4A4A"/>
                </a:solidFill>
              </a:rPr>
              <a:t>Aesthetics: The scales onto which we plot our data</a:t>
            </a:r>
            <a:endParaRPr sz="1000">
              <a:solidFill>
                <a:srgbClr val="4A4A4A"/>
              </a:solidFill>
            </a:endParaRPr>
          </a:p>
          <a:p>
            <a:pPr indent="0" lvl="0" marL="0" rtl="0" algn="l">
              <a:lnSpc>
                <a:spcPct val="115000"/>
              </a:lnSpc>
              <a:spcBef>
                <a:spcPts val="0"/>
              </a:spcBef>
              <a:spcAft>
                <a:spcPts val="0"/>
              </a:spcAft>
              <a:buNone/>
            </a:pPr>
            <a:r>
              <a:rPr lang="en" sz="1000">
                <a:solidFill>
                  <a:srgbClr val="4A4A4A"/>
                </a:solidFill>
              </a:rPr>
              <a:t>Geometry: The visual elements used for our data</a:t>
            </a:r>
            <a:endParaRPr sz="1000">
              <a:solidFill>
                <a:srgbClr val="4A4A4A"/>
              </a:solidFill>
            </a:endParaRPr>
          </a:p>
          <a:p>
            <a:pPr indent="0" lvl="0" marL="0" rtl="0" algn="l">
              <a:lnSpc>
                <a:spcPct val="115000"/>
              </a:lnSpc>
              <a:spcBef>
                <a:spcPts val="0"/>
              </a:spcBef>
              <a:spcAft>
                <a:spcPts val="0"/>
              </a:spcAft>
              <a:buNone/>
            </a:pPr>
            <a:r>
              <a:rPr lang="en" sz="1000">
                <a:solidFill>
                  <a:srgbClr val="4A4A4A"/>
                </a:solidFill>
              </a:rPr>
              <a:t>Facet:Groups by which we divide the data</a:t>
            </a:r>
            <a:endParaRPr sz="1000">
              <a:solidFill>
                <a:srgbClr val="4A4A4A"/>
              </a:solidFill>
            </a:endParaRPr>
          </a:p>
          <a:p>
            <a:pPr indent="0" lvl="0" marL="0" rtl="0" algn="l">
              <a:lnSpc>
                <a:spcPct val="115000"/>
              </a:lnSpc>
              <a:spcBef>
                <a:spcPts val="0"/>
              </a:spcBef>
              <a:spcAft>
                <a:spcPts val="0"/>
              </a:spcAft>
              <a:buNone/>
            </a:pPr>
            <a:r>
              <a:t/>
            </a:r>
            <a:endParaRPr sz="1000">
              <a:solidFill>
                <a:srgbClr val="4A4A4A"/>
              </a:solidFill>
            </a:endParaRPr>
          </a:p>
          <a:p>
            <a:pPr indent="0" lvl="0" marL="0" rtl="0" algn="l">
              <a:lnSpc>
                <a:spcPct val="115000"/>
              </a:lnSpc>
              <a:spcBef>
                <a:spcPts val="0"/>
              </a:spcBef>
              <a:spcAft>
                <a:spcPts val="0"/>
              </a:spcAft>
              <a:buNone/>
            </a:pPr>
            <a:r>
              <a:rPr lang="en" sz="1000">
                <a:solidFill>
                  <a:srgbClr val="4A4A4A"/>
                </a:solidFill>
              </a:rPr>
              <a:t>A grammar of graphics is a tool that enables us to concisely describe the components of a graphic. Such a grammar allows us to move beyond named graphics (e.g., the “scatterplot”) and gain insight into the deep structure that underlies statistical graphics. This article builds on Wilkinson, Anand, and Grossman (2005), describing extensions and refinements developed while building an open source implementation of the grammar of graphics for R, ggplot2. </a:t>
            </a:r>
            <a:endParaRPr sz="1000">
              <a:solidFill>
                <a:srgbClr val="4A4A4A"/>
              </a:solidFill>
            </a:endParaRPr>
          </a:p>
          <a:p>
            <a:pPr indent="0" lvl="0" marL="0" rtl="0" algn="l">
              <a:spcBef>
                <a:spcPts val="0"/>
              </a:spcBef>
              <a:spcAft>
                <a:spcPts val="0"/>
              </a:spcAft>
              <a:buNone/>
            </a:pPr>
            <a:r>
              <a:t/>
            </a:r>
            <a:endParaRPr sz="1000">
              <a:solidFill>
                <a:srgbClr val="333333"/>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000">
              <a:solidFill>
                <a:srgbClr val="333333"/>
              </a:solidFill>
              <a:highlight>
                <a:srgbClr val="FFFFFF"/>
              </a:highlight>
              <a:latin typeface="Montserrat"/>
              <a:ea typeface="Montserrat"/>
              <a:cs typeface="Montserrat"/>
              <a:sym typeface="Montserra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8a4a237fd_2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8a4a237fd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rgbClr val="333333"/>
                </a:solidFill>
                <a:latin typeface="Montserrat"/>
                <a:ea typeface="Montserrat"/>
                <a:cs typeface="Montserrat"/>
                <a:sym typeface="Montserrat"/>
              </a:rPr>
              <a:t>Once you understand how the system works, it makes a lot of sense, but you might need to do some work to understand it first.</a:t>
            </a:r>
            <a:endParaRPr sz="900">
              <a:solidFill>
                <a:srgbClr val="333333"/>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900">
                <a:solidFill>
                  <a:srgbClr val="333333"/>
                </a:solidFill>
                <a:latin typeface="Montserrat"/>
                <a:ea typeface="Montserrat"/>
                <a:cs typeface="Montserrat"/>
                <a:sym typeface="Montserrat"/>
              </a:rPr>
              <a:t>That being said, let’s take a careful look at the syntax.</a:t>
            </a:r>
            <a:endParaRPr sz="9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8b4a8cf13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8b4a8cf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333333"/>
                </a:solidFill>
                <a:latin typeface="Montserrat"/>
                <a:ea typeface="Montserrat"/>
                <a:cs typeface="Montserrat"/>
                <a:sym typeface="Montserrat"/>
              </a:rPr>
              <a:t>any time you want to create a data visualization with ggplot2, you’re going to use this function. </a:t>
            </a:r>
            <a:endParaRPr sz="900">
              <a:solidFill>
                <a:srgbClr val="333333"/>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900">
                <a:solidFill>
                  <a:srgbClr val="333333"/>
                </a:solidFill>
                <a:latin typeface="Montserrat"/>
                <a:ea typeface="Montserrat"/>
                <a:cs typeface="Montserrat"/>
                <a:sym typeface="Montserrat"/>
              </a:rPr>
              <a:t>almost everything else in the ggplot2 system is built “on top of” this function.</a:t>
            </a:r>
            <a:endParaRPr sz="900">
              <a:solidFill>
                <a:srgbClr val="33333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solidFill>
                <a:srgbClr val="333333"/>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900">
                <a:solidFill>
                  <a:srgbClr val="333333"/>
                </a:solidFill>
                <a:highlight>
                  <a:srgbClr val="FFFFFF"/>
                </a:highlight>
                <a:latin typeface="Montserrat"/>
                <a:ea typeface="Montserrat"/>
                <a:cs typeface="Montserrat"/>
                <a:sym typeface="Montserrat"/>
              </a:rPr>
              <a:t>Data parameter: The ggplot2 system works almost exclusively with </a:t>
            </a:r>
            <a:r>
              <a:rPr lang="en" sz="900">
                <a:solidFill>
                  <a:srgbClr val="333333"/>
                </a:solidFill>
                <a:highlight>
                  <a:srgbClr val="FFFFFF"/>
                </a:highlight>
                <a:latin typeface="Courier New"/>
                <a:ea typeface="Courier New"/>
                <a:cs typeface="Courier New"/>
                <a:sym typeface="Courier New"/>
              </a:rPr>
              <a:t>data.frame</a:t>
            </a:r>
            <a:r>
              <a:rPr lang="en" sz="900">
                <a:solidFill>
                  <a:srgbClr val="333333"/>
                </a:solidFill>
                <a:highlight>
                  <a:srgbClr val="FFFFFF"/>
                </a:highlight>
                <a:latin typeface="Montserrat"/>
                <a:ea typeface="Montserrat"/>
                <a:cs typeface="Montserrat"/>
                <a:sym typeface="Montserrat"/>
              </a:rPr>
              <a:t> objects. So when you provide an argument to the data parameter, it will always be </a:t>
            </a:r>
            <a:r>
              <a:rPr lang="en" sz="900" u="sng">
                <a:solidFill>
                  <a:srgbClr val="CC0000"/>
                </a:solidFill>
                <a:highlight>
                  <a:srgbClr val="FFFFFF"/>
                </a:highlight>
                <a:latin typeface="Montserrat"/>
                <a:ea typeface="Montserrat"/>
                <a:cs typeface="Montserrat"/>
                <a:sym typeface="Montserrat"/>
                <a:hlinkClick r:id="rId2"/>
              </a:rPr>
              <a:t>a </a:t>
            </a:r>
            <a:r>
              <a:rPr lang="en" sz="900" u="sng">
                <a:solidFill>
                  <a:srgbClr val="CC0000"/>
                </a:solidFill>
                <a:highlight>
                  <a:srgbClr val="FFFFFF"/>
                </a:highlight>
                <a:latin typeface="Courier New"/>
                <a:ea typeface="Courier New"/>
                <a:cs typeface="Courier New"/>
                <a:sym typeface="Courier New"/>
                <a:hlinkClick r:id="rId3"/>
              </a:rPr>
              <a:t>data.frame</a:t>
            </a:r>
            <a:r>
              <a:rPr lang="en" sz="900" u="sng">
                <a:solidFill>
                  <a:srgbClr val="CC0000"/>
                </a:solidFill>
                <a:highlight>
                  <a:srgbClr val="FFFFFF"/>
                </a:highlight>
                <a:latin typeface="Montserrat"/>
                <a:ea typeface="Montserrat"/>
                <a:cs typeface="Montserrat"/>
                <a:sym typeface="Montserrat"/>
                <a:hlinkClick r:id="rId4"/>
              </a:rPr>
              <a:t> object</a:t>
            </a:r>
            <a:r>
              <a:rPr lang="en" sz="900">
                <a:solidFill>
                  <a:srgbClr val="333333"/>
                </a:solidFill>
                <a:highlight>
                  <a:srgbClr val="FFFFFF"/>
                </a:highlight>
                <a:latin typeface="Montserrat"/>
                <a:ea typeface="Montserrat"/>
                <a:cs typeface="Montserrat"/>
                <a:sym typeface="Montserrat"/>
              </a:rPr>
              <a:t> of some type (i.e., a a traditional </a:t>
            </a:r>
            <a:r>
              <a:rPr lang="en" sz="900">
                <a:solidFill>
                  <a:srgbClr val="333333"/>
                </a:solidFill>
                <a:highlight>
                  <a:srgbClr val="FFFFFF"/>
                </a:highlight>
                <a:latin typeface="Courier New"/>
                <a:ea typeface="Courier New"/>
                <a:cs typeface="Courier New"/>
                <a:sym typeface="Courier New"/>
              </a:rPr>
              <a:t>data.frame</a:t>
            </a:r>
            <a:r>
              <a:rPr lang="en" sz="900">
                <a:solidFill>
                  <a:srgbClr val="333333"/>
                </a:solidFill>
                <a:highlight>
                  <a:srgbClr val="FFFFFF"/>
                </a:highlight>
                <a:latin typeface="Montserrat"/>
                <a:ea typeface="Montserrat"/>
                <a:cs typeface="Montserrat"/>
                <a:sym typeface="Montserrat"/>
              </a:rPr>
              <a:t> or a </a:t>
            </a:r>
            <a:r>
              <a:rPr lang="en" sz="900">
                <a:solidFill>
                  <a:srgbClr val="333333"/>
                </a:solidFill>
                <a:highlight>
                  <a:srgbClr val="FFFFFF"/>
                </a:highlight>
                <a:latin typeface="Courier New"/>
                <a:ea typeface="Courier New"/>
                <a:cs typeface="Courier New"/>
                <a:sym typeface="Courier New"/>
              </a:rPr>
              <a:t>tibble</a:t>
            </a:r>
            <a:r>
              <a:rPr lang="en" sz="900">
                <a:solidFill>
                  <a:srgbClr val="333333"/>
                </a:solidFill>
                <a:highlight>
                  <a:srgbClr val="FFFFFF"/>
                </a:highlight>
                <a:latin typeface="Montserrat"/>
                <a:ea typeface="Montserrat"/>
                <a:cs typeface="Montserrat"/>
                <a:sym typeface="Montserrat"/>
              </a:rPr>
              <a:t>).</a:t>
            </a:r>
            <a:endParaRPr sz="900">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900">
                <a:solidFill>
                  <a:srgbClr val="333333"/>
                </a:solidFill>
                <a:highlight>
                  <a:srgbClr val="FFFFFF"/>
                </a:highlight>
                <a:latin typeface="Montserrat"/>
                <a:ea typeface="Montserrat"/>
                <a:cs typeface="Montserrat"/>
                <a:sym typeface="Montserrat"/>
              </a:rPr>
              <a:t>Aes function: </a:t>
            </a:r>
            <a:r>
              <a:rPr b="1" lang="en" sz="1400">
                <a:solidFill>
                  <a:srgbClr val="88398A"/>
                </a:solidFill>
                <a:latin typeface="Montserrat"/>
                <a:ea typeface="Montserrat"/>
                <a:cs typeface="Montserrat"/>
                <a:sym typeface="Montserrat"/>
              </a:rPr>
              <a:t> </a:t>
            </a:r>
            <a:r>
              <a:rPr lang="en" sz="900">
                <a:solidFill>
                  <a:srgbClr val="333333"/>
                </a:solidFill>
                <a:highlight>
                  <a:srgbClr val="FFFFFF"/>
                </a:highlight>
                <a:latin typeface="Montserrat"/>
                <a:ea typeface="Montserrat"/>
                <a:cs typeface="Montserrat"/>
                <a:sym typeface="Montserrat"/>
              </a:rPr>
              <a:t>way to “connect” the dataset to the geoms that get drawn. It enables you to create a set of “mappings” from your dataset to the geoms in your data visualization. More precisely, the </a:t>
            </a:r>
            <a:r>
              <a:rPr lang="en" sz="900">
                <a:solidFill>
                  <a:srgbClr val="333333"/>
                </a:solidFill>
                <a:highlight>
                  <a:srgbClr val="FFFFFF"/>
                </a:highlight>
                <a:latin typeface="Courier New"/>
                <a:ea typeface="Courier New"/>
                <a:cs typeface="Courier New"/>
                <a:sym typeface="Courier New"/>
              </a:rPr>
              <a:t>aes()</a:t>
            </a:r>
            <a:r>
              <a:rPr lang="en" sz="900">
                <a:solidFill>
                  <a:srgbClr val="333333"/>
                </a:solidFill>
                <a:highlight>
                  <a:srgbClr val="FFFFFF"/>
                </a:highlight>
                <a:latin typeface="Montserrat"/>
                <a:ea typeface="Montserrat"/>
                <a:cs typeface="Montserrat"/>
                <a:sym typeface="Montserrat"/>
              </a:rPr>
              <a:t> function allows you to map the </a:t>
            </a:r>
            <a:r>
              <a:rPr i="1" lang="en" sz="900">
                <a:solidFill>
                  <a:srgbClr val="333333"/>
                </a:solidFill>
                <a:highlight>
                  <a:srgbClr val="FFFFFF"/>
                </a:highlight>
                <a:latin typeface="Montserrat"/>
                <a:ea typeface="Montserrat"/>
                <a:cs typeface="Montserrat"/>
                <a:sym typeface="Montserrat"/>
              </a:rPr>
              <a:t>variables</a:t>
            </a:r>
            <a:r>
              <a:rPr lang="en" sz="900">
                <a:solidFill>
                  <a:srgbClr val="333333"/>
                </a:solidFill>
                <a:highlight>
                  <a:srgbClr val="FFFFFF"/>
                </a:highlight>
                <a:latin typeface="Montserrat"/>
                <a:ea typeface="Montserrat"/>
                <a:cs typeface="Montserrat"/>
                <a:sym typeface="Montserrat"/>
              </a:rPr>
              <a:t> in your data frame to the </a:t>
            </a:r>
            <a:r>
              <a:rPr i="1" lang="en" sz="900">
                <a:solidFill>
                  <a:srgbClr val="333333"/>
                </a:solidFill>
                <a:highlight>
                  <a:srgbClr val="FFFFFF"/>
                </a:highlight>
                <a:latin typeface="Montserrat"/>
                <a:ea typeface="Montserrat"/>
                <a:cs typeface="Montserrat"/>
                <a:sym typeface="Montserrat"/>
              </a:rPr>
              <a:t>aesthetic attributes</a:t>
            </a:r>
            <a:r>
              <a:rPr lang="en" sz="900">
                <a:solidFill>
                  <a:srgbClr val="333333"/>
                </a:solidFill>
                <a:highlight>
                  <a:srgbClr val="FFFFFF"/>
                </a:highlight>
                <a:latin typeface="Montserrat"/>
                <a:ea typeface="Montserrat"/>
                <a:cs typeface="Montserrat"/>
                <a:sym typeface="Montserrat"/>
              </a:rPr>
              <a:t> of the geometric objects of your plot.</a:t>
            </a:r>
            <a:endParaRPr sz="900">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900">
              <a:solidFill>
                <a:srgbClr val="333333"/>
              </a:solidFill>
              <a:highlight>
                <a:srgbClr val="FFFFFF"/>
              </a:highlight>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900">
                <a:solidFill>
                  <a:srgbClr val="333333"/>
                </a:solidFill>
                <a:latin typeface="Montserrat"/>
                <a:ea typeface="Montserrat"/>
                <a:cs typeface="Montserrat"/>
                <a:sym typeface="Montserrat"/>
              </a:rPr>
              <a:t>data visualizations are essentially visual representations of an underlying dataset. For the data visualization process to work properly, there needs to be a </a:t>
            </a:r>
            <a:r>
              <a:rPr i="1" lang="en" sz="900">
                <a:solidFill>
                  <a:srgbClr val="333333"/>
                </a:solidFill>
                <a:latin typeface="Montserrat"/>
                <a:ea typeface="Montserrat"/>
                <a:cs typeface="Montserrat"/>
                <a:sym typeface="Montserrat"/>
              </a:rPr>
              <a:t>connection</a:t>
            </a:r>
            <a:r>
              <a:rPr lang="en" sz="900">
                <a:solidFill>
                  <a:srgbClr val="333333"/>
                </a:solidFill>
                <a:latin typeface="Montserrat"/>
                <a:ea typeface="Montserrat"/>
                <a:cs typeface="Montserrat"/>
                <a:sym typeface="Montserrat"/>
              </a:rPr>
              <a:t> between the data (the dataframe) and the visual objects that we draw (the geoms).</a:t>
            </a:r>
            <a:endParaRPr sz="900">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900">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900">
                <a:solidFill>
                  <a:srgbClr val="333333"/>
                </a:solidFill>
                <a:highlight>
                  <a:srgbClr val="FFFFFF"/>
                </a:highlight>
                <a:latin typeface="Montserrat"/>
                <a:ea typeface="Montserrat"/>
                <a:cs typeface="Montserrat"/>
                <a:sym typeface="Montserrat"/>
              </a:rPr>
              <a:t>Esempio: Take a look at the code and then look at the image. Inside of the </a:t>
            </a:r>
            <a:r>
              <a:rPr lang="en" sz="900">
                <a:solidFill>
                  <a:srgbClr val="333333"/>
                </a:solidFill>
                <a:highlight>
                  <a:srgbClr val="FFFFFF"/>
                </a:highlight>
                <a:latin typeface="Courier New"/>
                <a:ea typeface="Courier New"/>
                <a:cs typeface="Courier New"/>
                <a:sym typeface="Courier New"/>
              </a:rPr>
              <a:t>aes()</a:t>
            </a:r>
            <a:r>
              <a:rPr lang="en" sz="900">
                <a:solidFill>
                  <a:srgbClr val="333333"/>
                </a:solidFill>
                <a:highlight>
                  <a:srgbClr val="FFFFFF"/>
                </a:highlight>
                <a:latin typeface="Montserrat"/>
                <a:ea typeface="Montserrat"/>
                <a:cs typeface="Montserrat"/>
                <a:sym typeface="Montserrat"/>
              </a:rPr>
              <a:t> function, we have the code </a:t>
            </a:r>
            <a:r>
              <a:rPr lang="en" sz="900">
                <a:solidFill>
                  <a:srgbClr val="333333"/>
                </a:solidFill>
                <a:highlight>
                  <a:srgbClr val="FFFFFF"/>
                </a:highlight>
                <a:latin typeface="Courier New"/>
                <a:ea typeface="Courier New"/>
                <a:cs typeface="Courier New"/>
                <a:sym typeface="Courier New"/>
              </a:rPr>
              <a:t>x = var1</a:t>
            </a:r>
            <a:r>
              <a:rPr lang="en" sz="900">
                <a:solidFill>
                  <a:srgbClr val="333333"/>
                </a:solidFill>
                <a:highlight>
                  <a:srgbClr val="FFFFFF"/>
                </a:highlight>
                <a:latin typeface="Montserrat"/>
                <a:ea typeface="Montserrat"/>
                <a:cs typeface="Montserrat"/>
                <a:sym typeface="Montserrat"/>
              </a:rPr>
              <a:t> and </a:t>
            </a:r>
            <a:r>
              <a:rPr lang="en" sz="900">
                <a:solidFill>
                  <a:srgbClr val="333333"/>
                </a:solidFill>
                <a:highlight>
                  <a:srgbClr val="FFFFFF"/>
                </a:highlight>
                <a:latin typeface="Courier New"/>
                <a:ea typeface="Courier New"/>
                <a:cs typeface="Courier New"/>
                <a:sym typeface="Courier New"/>
              </a:rPr>
              <a:t>y = var2</a:t>
            </a:r>
            <a:r>
              <a:rPr lang="en" sz="900">
                <a:solidFill>
                  <a:srgbClr val="333333"/>
                </a:solidFill>
                <a:highlight>
                  <a:srgbClr val="FFFFFF"/>
                </a:highlight>
                <a:latin typeface="Montserrat"/>
                <a:ea typeface="Montserrat"/>
                <a:cs typeface="Montserrat"/>
                <a:sym typeface="Montserrat"/>
              </a:rPr>
              <a:t>. Here, </a:t>
            </a:r>
            <a:r>
              <a:rPr lang="en" sz="900">
                <a:solidFill>
                  <a:srgbClr val="333333"/>
                </a:solidFill>
                <a:highlight>
                  <a:srgbClr val="FFFFFF"/>
                </a:highlight>
                <a:latin typeface="Courier New"/>
                <a:ea typeface="Courier New"/>
                <a:cs typeface="Courier New"/>
                <a:sym typeface="Courier New"/>
              </a:rPr>
              <a:t>x</a:t>
            </a:r>
            <a:r>
              <a:rPr lang="en" sz="900">
                <a:solidFill>
                  <a:srgbClr val="333333"/>
                </a:solidFill>
                <a:highlight>
                  <a:srgbClr val="FFFFFF"/>
                </a:highlight>
                <a:latin typeface="Montserrat"/>
                <a:ea typeface="Montserrat"/>
                <a:cs typeface="Montserrat"/>
                <a:sym typeface="Montserrat"/>
              </a:rPr>
              <a:t> refers to the </a:t>
            </a:r>
            <a:r>
              <a:rPr lang="en" sz="900">
                <a:solidFill>
                  <a:srgbClr val="333333"/>
                </a:solidFill>
                <a:highlight>
                  <a:srgbClr val="FFFFFF"/>
                </a:highlight>
                <a:latin typeface="Courier New"/>
                <a:ea typeface="Courier New"/>
                <a:cs typeface="Courier New"/>
                <a:sym typeface="Courier New"/>
              </a:rPr>
              <a:t>x</a:t>
            </a:r>
            <a:r>
              <a:rPr lang="en" sz="900">
                <a:solidFill>
                  <a:srgbClr val="333333"/>
                </a:solidFill>
                <a:highlight>
                  <a:srgbClr val="FFFFFF"/>
                </a:highlight>
                <a:latin typeface="Montserrat"/>
                <a:ea typeface="Montserrat"/>
                <a:cs typeface="Montserrat"/>
                <a:sym typeface="Montserrat"/>
              </a:rPr>
              <a:t> position aesthetic. Similarly, </a:t>
            </a:r>
            <a:r>
              <a:rPr lang="en" sz="900">
                <a:solidFill>
                  <a:srgbClr val="333333"/>
                </a:solidFill>
                <a:highlight>
                  <a:srgbClr val="FFFFFF"/>
                </a:highlight>
                <a:latin typeface="Courier New"/>
                <a:ea typeface="Courier New"/>
                <a:cs typeface="Courier New"/>
                <a:sym typeface="Courier New"/>
              </a:rPr>
              <a:t>y</a:t>
            </a:r>
            <a:r>
              <a:rPr lang="en" sz="900">
                <a:solidFill>
                  <a:srgbClr val="333333"/>
                </a:solidFill>
                <a:highlight>
                  <a:srgbClr val="FFFFFF"/>
                </a:highlight>
                <a:latin typeface="Montserrat"/>
                <a:ea typeface="Montserrat"/>
                <a:cs typeface="Montserrat"/>
                <a:sym typeface="Montserrat"/>
              </a:rPr>
              <a:t> refers to the </a:t>
            </a:r>
            <a:r>
              <a:rPr lang="en" sz="900">
                <a:solidFill>
                  <a:srgbClr val="333333"/>
                </a:solidFill>
                <a:highlight>
                  <a:srgbClr val="FFFFFF"/>
                </a:highlight>
                <a:latin typeface="Courier New"/>
                <a:ea typeface="Courier New"/>
                <a:cs typeface="Courier New"/>
                <a:sym typeface="Courier New"/>
              </a:rPr>
              <a:t>y</a:t>
            </a:r>
            <a:r>
              <a:rPr lang="en" sz="900">
                <a:solidFill>
                  <a:srgbClr val="333333"/>
                </a:solidFill>
                <a:highlight>
                  <a:srgbClr val="FFFFFF"/>
                </a:highlight>
                <a:latin typeface="Montserrat"/>
                <a:ea typeface="Montserrat"/>
                <a:cs typeface="Montserrat"/>
                <a:sym typeface="Montserrat"/>
              </a:rPr>
              <a:t> position aesthetic. These are aesthetic attributes of the points on the line that we’re drawing. And ultimately, by using the </a:t>
            </a:r>
            <a:r>
              <a:rPr lang="en" sz="900">
                <a:solidFill>
                  <a:srgbClr val="333333"/>
                </a:solidFill>
                <a:highlight>
                  <a:srgbClr val="FFFFFF"/>
                </a:highlight>
                <a:latin typeface="Courier New"/>
                <a:ea typeface="Courier New"/>
                <a:cs typeface="Courier New"/>
                <a:sym typeface="Courier New"/>
              </a:rPr>
              <a:t>aes()</a:t>
            </a:r>
            <a:r>
              <a:rPr lang="en" sz="900">
                <a:solidFill>
                  <a:srgbClr val="333333"/>
                </a:solidFill>
                <a:highlight>
                  <a:srgbClr val="FFFFFF"/>
                </a:highlight>
                <a:latin typeface="Montserrat"/>
                <a:ea typeface="Montserrat"/>
                <a:cs typeface="Montserrat"/>
                <a:sym typeface="Montserrat"/>
              </a:rPr>
              <a:t> function this way, we’re connecting the parts of the line to the underlying data in the dataset, </a:t>
            </a:r>
            <a:r>
              <a:rPr lang="en" sz="900">
                <a:solidFill>
                  <a:srgbClr val="333333"/>
                </a:solidFill>
                <a:highlight>
                  <a:srgbClr val="FFFFFF"/>
                </a:highlight>
                <a:latin typeface="Courier New"/>
                <a:ea typeface="Courier New"/>
                <a:cs typeface="Courier New"/>
                <a:sym typeface="Courier New"/>
              </a:rPr>
              <a:t>dummy_data</a:t>
            </a:r>
            <a:r>
              <a:rPr lang="en" sz="900">
                <a:solidFill>
                  <a:srgbClr val="333333"/>
                </a:solidFill>
                <a:highlight>
                  <a:srgbClr val="FFFFFF"/>
                </a:highlight>
                <a:latin typeface="Montserrat"/>
                <a:ea typeface="Montserrat"/>
                <a:cs typeface="Montserrat"/>
                <a:sym typeface="Montserrat"/>
              </a:rPr>
              <a:t>.</a:t>
            </a:r>
            <a:endParaRPr sz="900">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900">
                <a:solidFill>
                  <a:srgbClr val="333333"/>
                </a:solidFill>
                <a:highlight>
                  <a:srgbClr val="FFFFFF"/>
                </a:highlight>
                <a:latin typeface="Montserrat"/>
                <a:ea typeface="Montserrat"/>
                <a:cs typeface="Montserrat"/>
                <a:sym typeface="Montserrat"/>
              </a:rPr>
              <a:t>Keep in mind that ggplot2 geoms have </a:t>
            </a:r>
            <a:r>
              <a:rPr i="1" lang="en" sz="900">
                <a:solidFill>
                  <a:srgbClr val="333333"/>
                </a:solidFill>
                <a:highlight>
                  <a:srgbClr val="FFFFFF"/>
                </a:highlight>
                <a:latin typeface="Montserrat"/>
                <a:ea typeface="Montserrat"/>
                <a:cs typeface="Montserrat"/>
                <a:sym typeface="Montserrat"/>
              </a:rPr>
              <a:t>lots</a:t>
            </a:r>
            <a:r>
              <a:rPr lang="en" sz="900">
                <a:solidFill>
                  <a:srgbClr val="333333"/>
                </a:solidFill>
                <a:highlight>
                  <a:srgbClr val="FFFFFF"/>
                </a:highlight>
                <a:latin typeface="Montserrat"/>
                <a:ea typeface="Montserrat"/>
                <a:cs typeface="Montserrat"/>
                <a:sym typeface="Montserrat"/>
              </a:rPr>
              <a:t> of aesthetic attributes that you can manipulate: x-position, y-position, color, size, shape, and more. </a:t>
            </a:r>
            <a:endParaRPr sz="900">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900">
                <a:solidFill>
                  <a:srgbClr val="333333"/>
                </a:solidFill>
                <a:highlight>
                  <a:srgbClr val="FFFFFF"/>
                </a:highlight>
                <a:latin typeface="Montserrat"/>
                <a:ea typeface="Montserrat"/>
                <a:cs typeface="Montserrat"/>
                <a:sym typeface="Montserrat"/>
              </a:rPr>
              <a:t>Also, keep in mind that different geoms (lines, points, bars, etc) have different aesthetic attributes that you can manipulate.</a:t>
            </a:r>
            <a:endParaRPr sz="900">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900">
                <a:solidFill>
                  <a:srgbClr val="333333"/>
                </a:solidFill>
                <a:highlight>
                  <a:srgbClr val="FFFFFF"/>
                </a:highlight>
                <a:latin typeface="Montserrat"/>
                <a:ea typeface="Montserrat"/>
                <a:cs typeface="Montserrat"/>
                <a:sym typeface="Montserrat"/>
              </a:rPr>
              <a:t>Some aesthetics are relatively universal (like x-position) but others are specific to specific geoms.</a:t>
            </a:r>
            <a:endParaRPr sz="900">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900">
                <a:solidFill>
                  <a:srgbClr val="333333"/>
                </a:solidFill>
                <a:highlight>
                  <a:srgbClr val="FFFFFF"/>
                </a:highlight>
                <a:latin typeface="Montserrat"/>
                <a:ea typeface="Montserrat"/>
                <a:cs typeface="Montserrat"/>
                <a:sym typeface="Montserrat"/>
              </a:rPr>
              <a:t>Regardless, to get the full power out of the ggplot2 system, you need to have a firm understanding of how to create variable mappings using the </a:t>
            </a:r>
            <a:r>
              <a:rPr lang="en" sz="900">
                <a:solidFill>
                  <a:srgbClr val="333333"/>
                </a:solidFill>
                <a:highlight>
                  <a:srgbClr val="FFFFFF"/>
                </a:highlight>
                <a:latin typeface="Courier New"/>
                <a:ea typeface="Courier New"/>
                <a:cs typeface="Courier New"/>
                <a:sym typeface="Courier New"/>
              </a:rPr>
              <a:t>aes()</a:t>
            </a:r>
            <a:r>
              <a:rPr lang="en" sz="900">
                <a:solidFill>
                  <a:srgbClr val="333333"/>
                </a:solidFill>
                <a:highlight>
                  <a:srgbClr val="FFFFFF"/>
                </a:highlight>
                <a:latin typeface="Montserrat"/>
                <a:ea typeface="Montserrat"/>
                <a:cs typeface="Montserrat"/>
                <a:sym typeface="Montserrat"/>
              </a:rPr>
              <a:t> function.</a:t>
            </a:r>
            <a:endParaRPr sz="900">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900">
              <a:solidFill>
                <a:srgbClr val="333333"/>
              </a:solidFill>
              <a:highlight>
                <a:srgbClr val="FFFFFF"/>
              </a:highlight>
              <a:latin typeface="Montserrat"/>
              <a:ea typeface="Montserrat"/>
              <a:cs typeface="Montserrat"/>
              <a:sym typeface="Montserra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93ceb425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93ceb42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900">
                <a:solidFill>
                  <a:srgbClr val="333333"/>
                </a:solidFill>
                <a:highlight>
                  <a:srgbClr val="FFFFFF"/>
                </a:highlight>
                <a:latin typeface="Montserrat"/>
                <a:ea typeface="Montserrat"/>
                <a:cs typeface="Montserrat"/>
                <a:sym typeface="Montserrat"/>
              </a:rPr>
              <a:t>So there’s a dataset that you will plot, and then there’s the visual output itself, which is determined by your geom specification.</a:t>
            </a:r>
            <a:endParaRPr sz="900">
              <a:solidFill>
                <a:srgbClr val="333333"/>
              </a:solidFill>
              <a:highlight>
                <a:srgbClr val="FFFFFF"/>
              </a:highlight>
              <a:latin typeface="Montserrat"/>
              <a:ea typeface="Montserrat"/>
              <a:cs typeface="Montserrat"/>
              <a:sym typeface="Montserrat"/>
            </a:endParaRPr>
          </a:p>
          <a:p>
            <a:pPr indent="0" lvl="0" marL="0" rtl="0" algn="l">
              <a:spcBef>
                <a:spcPts val="600"/>
              </a:spcBef>
              <a:spcAft>
                <a:spcPts val="0"/>
              </a:spcAft>
              <a:buClr>
                <a:schemeClr val="dk1"/>
              </a:buClr>
              <a:buSzPts val="1100"/>
              <a:buFont typeface="Arial"/>
              <a:buNone/>
            </a:pPr>
            <a:r>
              <a:t/>
            </a:r>
            <a:endParaRPr sz="900">
              <a:solidFill>
                <a:srgbClr val="333333"/>
              </a:solidFill>
              <a:highlight>
                <a:srgbClr val="FFFFFF"/>
              </a:highlight>
              <a:latin typeface="Montserrat"/>
              <a:ea typeface="Montserrat"/>
              <a:cs typeface="Montserrat"/>
              <a:sym typeface="Montserrat"/>
            </a:endParaRPr>
          </a:p>
          <a:p>
            <a:pPr indent="0" lvl="0" marL="0" rtl="0" algn="l">
              <a:spcBef>
                <a:spcPts val="600"/>
              </a:spcBef>
              <a:spcAft>
                <a:spcPts val="0"/>
              </a:spcAft>
              <a:buClr>
                <a:schemeClr val="dk1"/>
              </a:buClr>
              <a:buSzPts val="1100"/>
              <a:buFont typeface="Arial"/>
              <a:buNone/>
            </a:pPr>
            <a:r>
              <a:rPr lang="en" sz="900">
                <a:solidFill>
                  <a:srgbClr val="333333"/>
                </a:solidFill>
                <a:highlight>
                  <a:srgbClr val="FFFFFF"/>
                </a:highlight>
                <a:latin typeface="Montserrat"/>
                <a:ea typeface="Montserrat"/>
                <a:cs typeface="Montserrat"/>
                <a:sym typeface="Montserrat"/>
              </a:rPr>
              <a:t>the type of geom or geoms that you use determine the type of data visualization that gets created.</a:t>
            </a:r>
            <a:endParaRPr sz="900">
              <a:solidFill>
                <a:srgbClr val="333333"/>
              </a:solidFill>
              <a:highlight>
                <a:srgbClr val="FFFFFF"/>
              </a:highlight>
              <a:latin typeface="Montserrat"/>
              <a:ea typeface="Montserrat"/>
              <a:cs typeface="Montserrat"/>
              <a:sym typeface="Montserrat"/>
            </a:endParaRPr>
          </a:p>
          <a:p>
            <a:pPr indent="0" lvl="0" marL="0" rtl="0" algn="l">
              <a:spcBef>
                <a:spcPts val="600"/>
              </a:spcBef>
              <a:spcAft>
                <a:spcPts val="0"/>
              </a:spcAft>
              <a:buClr>
                <a:schemeClr val="dk1"/>
              </a:buClr>
              <a:buSzPts val="1100"/>
              <a:buFont typeface="Arial"/>
              <a:buNone/>
            </a:pPr>
            <a:r>
              <a:t/>
            </a:r>
            <a:endParaRPr sz="900">
              <a:solidFill>
                <a:srgbClr val="333333"/>
              </a:solidFill>
              <a:highlight>
                <a:srgbClr val="FFFFFF"/>
              </a:highlight>
              <a:latin typeface="Montserrat"/>
              <a:ea typeface="Montserrat"/>
              <a:cs typeface="Montserrat"/>
              <a:sym typeface="Montserrat"/>
            </a:endParaRPr>
          </a:p>
          <a:p>
            <a:pPr indent="0" lvl="0" marL="0" rtl="0" algn="l">
              <a:spcBef>
                <a:spcPts val="600"/>
              </a:spcBef>
              <a:spcAft>
                <a:spcPts val="0"/>
              </a:spcAft>
              <a:buClr>
                <a:schemeClr val="dk1"/>
              </a:buClr>
              <a:buSzPts val="1100"/>
              <a:buFont typeface="Arial"/>
              <a:buNone/>
            </a:pPr>
            <a:r>
              <a:rPr lang="en" sz="900">
                <a:solidFill>
                  <a:srgbClr val="333333"/>
                </a:solidFill>
                <a:highlight>
                  <a:srgbClr val="FFFFFF"/>
                </a:highlight>
                <a:latin typeface="Montserrat"/>
                <a:ea typeface="Montserrat"/>
                <a:cs typeface="Montserrat"/>
                <a:sym typeface="Montserrat"/>
              </a:rPr>
              <a:t>And remember, geoms are the visual things that we draw in a plot. Therefore, any geom that you draw has </a:t>
            </a:r>
            <a:r>
              <a:rPr i="1" lang="en" sz="900">
                <a:solidFill>
                  <a:srgbClr val="333333"/>
                </a:solidFill>
                <a:highlight>
                  <a:srgbClr val="FFFFFF"/>
                </a:highlight>
                <a:latin typeface="Montserrat"/>
                <a:ea typeface="Montserrat"/>
                <a:cs typeface="Montserrat"/>
                <a:sym typeface="Montserrat"/>
              </a:rPr>
              <a:t>attributes</a:t>
            </a:r>
            <a:r>
              <a:rPr lang="en" sz="900">
                <a:solidFill>
                  <a:srgbClr val="333333"/>
                </a:solidFill>
                <a:highlight>
                  <a:srgbClr val="FFFFFF"/>
                </a:highlight>
                <a:latin typeface="Montserrat"/>
                <a:ea typeface="Montserrat"/>
                <a:cs typeface="Montserrat"/>
                <a:sym typeface="Montserrat"/>
              </a:rPr>
              <a:t>.</a:t>
            </a:r>
            <a:endParaRPr sz="900">
              <a:solidFill>
                <a:srgbClr val="333333"/>
              </a:solidFill>
              <a:highlight>
                <a:srgbClr val="FFFFFF"/>
              </a:highlight>
              <a:latin typeface="Montserrat"/>
              <a:ea typeface="Montserrat"/>
              <a:cs typeface="Montserrat"/>
              <a:sym typeface="Montserrat"/>
            </a:endParaRPr>
          </a:p>
          <a:p>
            <a:pPr indent="0" lvl="0" marL="0" rtl="0" algn="l">
              <a:spcBef>
                <a:spcPts val="600"/>
              </a:spcBef>
              <a:spcAft>
                <a:spcPts val="0"/>
              </a:spcAft>
              <a:buClr>
                <a:schemeClr val="dk1"/>
              </a:buClr>
              <a:buSzPts val="1100"/>
              <a:buFont typeface="Arial"/>
              <a:buNone/>
            </a:pPr>
            <a:r>
              <a:rPr lang="en" sz="900">
                <a:solidFill>
                  <a:srgbClr val="333333"/>
                </a:solidFill>
                <a:highlight>
                  <a:srgbClr val="FFFFFF"/>
                </a:highlight>
                <a:latin typeface="Montserrat"/>
                <a:ea typeface="Montserrat"/>
                <a:cs typeface="Montserrat"/>
                <a:sym typeface="Montserrat"/>
              </a:rPr>
              <a:t>Geoms are the actual marks we put on a plot</a:t>
            </a:r>
            <a:endParaRPr sz="900">
              <a:solidFill>
                <a:srgbClr val="333333"/>
              </a:solidFill>
              <a:highlight>
                <a:srgbClr val="FFFFFF"/>
              </a:highlight>
              <a:latin typeface="Montserrat"/>
              <a:ea typeface="Montserrat"/>
              <a:cs typeface="Montserrat"/>
              <a:sym typeface="Montserra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94ef0393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94ef039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94ef03930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94ef0393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655200" y="2856150"/>
            <a:ext cx="54300" cy="1191900"/>
          </a:xfrm>
          <a:prstGeom prst="rect">
            <a:avLst/>
          </a:prstGeom>
          <a:solidFill>
            <a:srgbClr val="562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8398A"/>
              </a:solidFill>
            </a:endParaRPr>
          </a:p>
        </p:txBody>
      </p:sp>
      <p:sp>
        <p:nvSpPr>
          <p:cNvPr id="11" name="Google Shape;11;p2"/>
          <p:cNvSpPr txBox="1"/>
          <p:nvPr>
            <p:ph type="ctrTitle"/>
          </p:nvPr>
        </p:nvSpPr>
        <p:spPr>
          <a:xfrm>
            <a:off x="762000" y="2851325"/>
            <a:ext cx="5412300" cy="1159800"/>
          </a:xfrm>
          <a:prstGeom prst="rect">
            <a:avLst/>
          </a:prstGeom>
        </p:spPr>
        <p:txBody>
          <a:bodyPr anchorCtr="0" anchor="ctr" bIns="91425" lIns="91425" spcFirstLastPara="1" rIns="91425" wrap="square" tIns="91425"/>
          <a:lstStyle>
            <a:lvl1pPr lvl="0">
              <a:spcBef>
                <a:spcPts val="0"/>
              </a:spcBef>
              <a:spcAft>
                <a:spcPts val="0"/>
              </a:spcAft>
              <a:buClr>
                <a:srgbClr val="88398A"/>
              </a:buClr>
              <a:buSzPts val="4800"/>
              <a:buFont typeface="Helvetica Neue"/>
              <a:buNone/>
              <a:defRPr sz="4800">
                <a:solidFill>
                  <a:srgbClr val="88398A"/>
                </a:solidFill>
                <a:latin typeface="Helvetica Neue"/>
                <a:ea typeface="Helvetica Neue"/>
                <a:cs typeface="Helvetica Neue"/>
                <a:sym typeface="Helvetica Neue"/>
              </a:defRPr>
            </a:lvl1pPr>
            <a:lvl2pPr lvl="1">
              <a:spcBef>
                <a:spcPts val="0"/>
              </a:spcBef>
              <a:spcAft>
                <a:spcPts val="0"/>
              </a:spcAft>
              <a:buClr>
                <a:srgbClr val="88398A"/>
              </a:buClr>
              <a:buSzPts val="4800"/>
              <a:buNone/>
              <a:defRPr sz="4800">
                <a:solidFill>
                  <a:srgbClr val="88398A"/>
                </a:solidFill>
              </a:defRPr>
            </a:lvl2pPr>
            <a:lvl3pPr lvl="2">
              <a:spcBef>
                <a:spcPts val="0"/>
              </a:spcBef>
              <a:spcAft>
                <a:spcPts val="0"/>
              </a:spcAft>
              <a:buClr>
                <a:srgbClr val="88398A"/>
              </a:buClr>
              <a:buSzPts val="4800"/>
              <a:buNone/>
              <a:defRPr sz="4800">
                <a:solidFill>
                  <a:srgbClr val="88398A"/>
                </a:solidFill>
              </a:defRPr>
            </a:lvl3pPr>
            <a:lvl4pPr lvl="3">
              <a:spcBef>
                <a:spcPts val="0"/>
              </a:spcBef>
              <a:spcAft>
                <a:spcPts val="0"/>
              </a:spcAft>
              <a:buClr>
                <a:srgbClr val="88398A"/>
              </a:buClr>
              <a:buSzPts val="4800"/>
              <a:buNone/>
              <a:defRPr sz="4800">
                <a:solidFill>
                  <a:srgbClr val="88398A"/>
                </a:solidFill>
              </a:defRPr>
            </a:lvl4pPr>
            <a:lvl5pPr lvl="4">
              <a:spcBef>
                <a:spcPts val="0"/>
              </a:spcBef>
              <a:spcAft>
                <a:spcPts val="0"/>
              </a:spcAft>
              <a:buClr>
                <a:srgbClr val="88398A"/>
              </a:buClr>
              <a:buSzPts val="4800"/>
              <a:buNone/>
              <a:defRPr sz="4800">
                <a:solidFill>
                  <a:srgbClr val="88398A"/>
                </a:solidFill>
              </a:defRPr>
            </a:lvl5pPr>
            <a:lvl6pPr lvl="5">
              <a:spcBef>
                <a:spcPts val="0"/>
              </a:spcBef>
              <a:spcAft>
                <a:spcPts val="0"/>
              </a:spcAft>
              <a:buClr>
                <a:srgbClr val="88398A"/>
              </a:buClr>
              <a:buSzPts val="4800"/>
              <a:buNone/>
              <a:defRPr sz="4800">
                <a:solidFill>
                  <a:srgbClr val="88398A"/>
                </a:solidFill>
              </a:defRPr>
            </a:lvl6pPr>
            <a:lvl7pPr lvl="6">
              <a:spcBef>
                <a:spcPts val="0"/>
              </a:spcBef>
              <a:spcAft>
                <a:spcPts val="0"/>
              </a:spcAft>
              <a:buClr>
                <a:srgbClr val="88398A"/>
              </a:buClr>
              <a:buSzPts val="4800"/>
              <a:buNone/>
              <a:defRPr sz="4800">
                <a:solidFill>
                  <a:srgbClr val="88398A"/>
                </a:solidFill>
              </a:defRPr>
            </a:lvl7pPr>
            <a:lvl8pPr lvl="7">
              <a:spcBef>
                <a:spcPts val="0"/>
              </a:spcBef>
              <a:spcAft>
                <a:spcPts val="0"/>
              </a:spcAft>
              <a:buClr>
                <a:srgbClr val="88398A"/>
              </a:buClr>
              <a:buSzPts val="4800"/>
              <a:buNone/>
              <a:defRPr sz="4800">
                <a:solidFill>
                  <a:srgbClr val="88398A"/>
                </a:solidFill>
              </a:defRPr>
            </a:lvl8pPr>
            <a:lvl9pPr lvl="8">
              <a:spcBef>
                <a:spcPts val="0"/>
              </a:spcBef>
              <a:spcAft>
                <a:spcPts val="0"/>
              </a:spcAft>
              <a:buClr>
                <a:srgbClr val="88398A"/>
              </a:buClr>
              <a:buSzPts val="4800"/>
              <a:buNone/>
              <a:defRPr sz="4800">
                <a:solidFill>
                  <a:srgbClr val="88398A"/>
                </a:solidFill>
              </a:defRPr>
            </a:lvl9pPr>
          </a:lstStyle>
          <a:p/>
        </p:txBody>
      </p:sp>
      <p:pic>
        <p:nvPicPr>
          <p:cNvPr descr="download.png" id="12" name="Google Shape;12;p2"/>
          <p:cNvPicPr preferRelativeResize="0"/>
          <p:nvPr/>
        </p:nvPicPr>
        <p:blipFill>
          <a:blip r:embed="rId2">
            <a:alphaModFix/>
          </a:blip>
          <a:stretch>
            <a:fillRect/>
          </a:stretch>
        </p:blipFill>
        <p:spPr>
          <a:xfrm>
            <a:off x="6098100" y="357500"/>
            <a:ext cx="2858575" cy="951900"/>
          </a:xfrm>
          <a:prstGeom prst="rect">
            <a:avLst/>
          </a:prstGeom>
          <a:noFill/>
          <a:ln>
            <a:noFill/>
          </a:ln>
        </p:spPr>
      </p:pic>
      <p:sp>
        <p:nvSpPr>
          <p:cNvPr id="13" name="Google Shape;13;p2"/>
          <p:cNvSpPr/>
          <p:nvPr/>
        </p:nvSpPr>
        <p:spPr>
          <a:xfrm rot="5400000">
            <a:off x="4542250" y="-4548775"/>
            <a:ext cx="60900" cy="9145500"/>
          </a:xfrm>
          <a:prstGeom prst="rect">
            <a:avLst/>
          </a:prstGeom>
          <a:solidFill>
            <a:srgbClr val="883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TITLE_ONLY_1_1_1">
    <p:spTree>
      <p:nvGrpSpPr>
        <p:cNvPr id="56" name="Shape 56"/>
        <p:cNvGrpSpPr/>
        <p:nvPr/>
      </p:nvGrpSpPr>
      <p:grpSpPr>
        <a:xfrm>
          <a:off x="0" y="0"/>
          <a:ext cx="0" cy="0"/>
          <a:chOff x="0" y="0"/>
          <a:chExt cx="0" cy="0"/>
        </a:xfrm>
      </p:grpSpPr>
      <p:sp>
        <p:nvSpPr>
          <p:cNvPr id="57" name="Google Shape;57;p11"/>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download (1).png" id="58" name="Google Shape;58;p11"/>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9" name="Shape 59"/>
        <p:cNvGrpSpPr/>
        <p:nvPr/>
      </p:nvGrpSpPr>
      <p:grpSpPr>
        <a:xfrm>
          <a:off x="0" y="0"/>
          <a:ext cx="0" cy="0"/>
          <a:chOff x="0" y="0"/>
          <a:chExt cx="0" cy="0"/>
        </a:xfrm>
      </p:grpSpPr>
      <p:sp>
        <p:nvSpPr>
          <p:cNvPr id="60" name="Google Shape;60;p12"/>
          <p:cNvSpPr txBox="1"/>
          <p:nvPr>
            <p:ph idx="1" type="body"/>
          </p:nvPr>
        </p:nvSpPr>
        <p:spPr>
          <a:xfrm>
            <a:off x="633300" y="4285675"/>
            <a:ext cx="8053500" cy="519600"/>
          </a:xfrm>
          <a:prstGeom prst="rect">
            <a:avLst/>
          </a:prstGeom>
        </p:spPr>
        <p:txBody>
          <a:bodyPr anchorCtr="0" anchor="t" bIns="91425" lIns="91425" spcFirstLastPara="1" rIns="91425" wrap="square" tIns="91425"/>
          <a:lstStyle>
            <a:lvl1pPr indent="-228600" lvl="0" marL="457200">
              <a:spcBef>
                <a:spcPts val="360"/>
              </a:spcBef>
              <a:spcAft>
                <a:spcPts val="0"/>
              </a:spcAft>
              <a:buSzPts val="1400"/>
              <a:buNone/>
              <a:defRPr sz="1400"/>
            </a:lvl1pPr>
          </a:lstStyle>
          <a:p/>
        </p:txBody>
      </p:sp>
      <p:sp>
        <p:nvSpPr>
          <p:cNvPr id="61" name="Google Shape;61;p12"/>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download (1).png" id="62" name="Google Shape;62;p12"/>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13"/>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download (1).png" id="65" name="Google Shape;65;p13"/>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p:cSld name="BLANK_1">
    <p:spTree>
      <p:nvGrpSpPr>
        <p:cNvPr id="66" name="Shape 66"/>
        <p:cNvGrpSpPr/>
        <p:nvPr/>
      </p:nvGrpSpPr>
      <p:grpSpPr>
        <a:xfrm>
          <a:off x="0" y="0"/>
          <a:ext cx="0" cy="0"/>
          <a:chOff x="0" y="0"/>
          <a:chExt cx="0" cy="0"/>
        </a:xfrm>
      </p:grpSpPr>
      <p:sp>
        <p:nvSpPr>
          <p:cNvPr id="67" name="Google Shape;67;p14"/>
          <p:cNvSpPr/>
          <p:nvPr/>
        </p:nvSpPr>
        <p:spPr>
          <a:xfrm rot="5400000">
            <a:off x="4542250" y="-4548775"/>
            <a:ext cx="60900" cy="9145500"/>
          </a:xfrm>
          <a:prstGeom prst="rect">
            <a:avLst/>
          </a:prstGeom>
          <a:solidFill>
            <a:srgbClr val="883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download (1).png" id="68" name="Google Shape;68;p14"/>
          <p:cNvPicPr preferRelativeResize="0"/>
          <p:nvPr/>
        </p:nvPicPr>
        <p:blipFill>
          <a:blip r:embed="rId2">
            <a:alphaModFix/>
          </a:blip>
          <a:stretch>
            <a:fillRect/>
          </a:stretch>
        </p:blipFill>
        <p:spPr>
          <a:xfrm>
            <a:off x="7929425" y="186325"/>
            <a:ext cx="951900" cy="951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655200" y="1417200"/>
            <a:ext cx="54300" cy="1363200"/>
          </a:xfrm>
          <a:prstGeom prst="rect">
            <a:avLst/>
          </a:prstGeom>
          <a:solidFill>
            <a:srgbClr val="562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8398A"/>
              </a:solidFill>
            </a:endParaRPr>
          </a:p>
        </p:txBody>
      </p:sp>
      <p:sp>
        <p:nvSpPr>
          <p:cNvPr id="16" name="Google Shape;16;p3"/>
          <p:cNvSpPr txBox="1"/>
          <p:nvPr>
            <p:ph type="ctrTitle"/>
          </p:nvPr>
        </p:nvSpPr>
        <p:spPr>
          <a:xfrm>
            <a:off x="902550" y="1214425"/>
            <a:ext cx="4638300" cy="1159800"/>
          </a:xfrm>
          <a:prstGeom prst="rect">
            <a:avLst/>
          </a:prstGeom>
        </p:spPr>
        <p:txBody>
          <a:bodyPr anchorCtr="0" anchor="t" bIns="91425" lIns="91425" spcFirstLastPara="1" rIns="91425" wrap="square" tIns="91425"/>
          <a:lstStyle>
            <a:lvl1pPr lvl="0" rtl="0">
              <a:spcBef>
                <a:spcPts val="0"/>
              </a:spcBef>
              <a:spcAft>
                <a:spcPts val="0"/>
              </a:spcAft>
              <a:buClr>
                <a:srgbClr val="88398A"/>
              </a:buClr>
              <a:buSzPts val="3600"/>
              <a:buFont typeface="Helvetica Neue"/>
              <a:buNone/>
              <a:defRPr sz="3600">
                <a:solidFill>
                  <a:srgbClr val="88398A"/>
                </a:solidFill>
                <a:latin typeface="Helvetica Neue"/>
                <a:ea typeface="Helvetica Neue"/>
                <a:cs typeface="Helvetica Neue"/>
                <a:sym typeface="Helvetica Neue"/>
              </a:defRPr>
            </a:lvl1pPr>
            <a:lvl2pPr lvl="1" rtl="0">
              <a:spcBef>
                <a:spcPts val="0"/>
              </a:spcBef>
              <a:spcAft>
                <a:spcPts val="0"/>
              </a:spcAft>
              <a:buClr>
                <a:srgbClr val="88398A"/>
              </a:buClr>
              <a:buSzPts val="3600"/>
              <a:buNone/>
              <a:defRPr sz="3600">
                <a:solidFill>
                  <a:srgbClr val="88398A"/>
                </a:solidFill>
              </a:defRPr>
            </a:lvl2pPr>
            <a:lvl3pPr lvl="2" rtl="0">
              <a:spcBef>
                <a:spcPts val="0"/>
              </a:spcBef>
              <a:spcAft>
                <a:spcPts val="0"/>
              </a:spcAft>
              <a:buClr>
                <a:srgbClr val="88398A"/>
              </a:buClr>
              <a:buSzPts val="3600"/>
              <a:buNone/>
              <a:defRPr sz="3600">
                <a:solidFill>
                  <a:srgbClr val="88398A"/>
                </a:solidFill>
              </a:defRPr>
            </a:lvl3pPr>
            <a:lvl4pPr lvl="3" rtl="0">
              <a:spcBef>
                <a:spcPts val="0"/>
              </a:spcBef>
              <a:spcAft>
                <a:spcPts val="0"/>
              </a:spcAft>
              <a:buClr>
                <a:srgbClr val="88398A"/>
              </a:buClr>
              <a:buSzPts val="3600"/>
              <a:buNone/>
              <a:defRPr sz="3600">
                <a:solidFill>
                  <a:srgbClr val="88398A"/>
                </a:solidFill>
              </a:defRPr>
            </a:lvl4pPr>
            <a:lvl5pPr lvl="4" rtl="0">
              <a:spcBef>
                <a:spcPts val="0"/>
              </a:spcBef>
              <a:spcAft>
                <a:spcPts val="0"/>
              </a:spcAft>
              <a:buClr>
                <a:srgbClr val="88398A"/>
              </a:buClr>
              <a:buSzPts val="3600"/>
              <a:buNone/>
              <a:defRPr sz="3600">
                <a:solidFill>
                  <a:srgbClr val="88398A"/>
                </a:solidFill>
              </a:defRPr>
            </a:lvl5pPr>
            <a:lvl6pPr lvl="5" rtl="0">
              <a:spcBef>
                <a:spcPts val="0"/>
              </a:spcBef>
              <a:spcAft>
                <a:spcPts val="0"/>
              </a:spcAft>
              <a:buClr>
                <a:srgbClr val="88398A"/>
              </a:buClr>
              <a:buSzPts val="3600"/>
              <a:buNone/>
              <a:defRPr sz="3600">
                <a:solidFill>
                  <a:srgbClr val="88398A"/>
                </a:solidFill>
              </a:defRPr>
            </a:lvl6pPr>
            <a:lvl7pPr lvl="6" rtl="0">
              <a:spcBef>
                <a:spcPts val="0"/>
              </a:spcBef>
              <a:spcAft>
                <a:spcPts val="0"/>
              </a:spcAft>
              <a:buClr>
                <a:srgbClr val="88398A"/>
              </a:buClr>
              <a:buSzPts val="3600"/>
              <a:buNone/>
              <a:defRPr sz="3600">
                <a:solidFill>
                  <a:srgbClr val="88398A"/>
                </a:solidFill>
              </a:defRPr>
            </a:lvl7pPr>
            <a:lvl8pPr lvl="7" rtl="0">
              <a:spcBef>
                <a:spcPts val="0"/>
              </a:spcBef>
              <a:spcAft>
                <a:spcPts val="0"/>
              </a:spcAft>
              <a:buClr>
                <a:srgbClr val="88398A"/>
              </a:buClr>
              <a:buSzPts val="3600"/>
              <a:buNone/>
              <a:defRPr sz="3600">
                <a:solidFill>
                  <a:srgbClr val="88398A"/>
                </a:solidFill>
              </a:defRPr>
            </a:lvl8pPr>
            <a:lvl9pPr lvl="8" rtl="0">
              <a:spcBef>
                <a:spcPts val="0"/>
              </a:spcBef>
              <a:spcAft>
                <a:spcPts val="0"/>
              </a:spcAft>
              <a:buClr>
                <a:srgbClr val="88398A"/>
              </a:buClr>
              <a:buSzPts val="3600"/>
              <a:buNone/>
              <a:defRPr sz="3600">
                <a:solidFill>
                  <a:srgbClr val="88398A"/>
                </a:solidFill>
              </a:defRPr>
            </a:lvl9pPr>
          </a:lstStyle>
          <a:p/>
        </p:txBody>
      </p:sp>
      <p:sp>
        <p:nvSpPr>
          <p:cNvPr id="17" name="Google Shape;17;p3"/>
          <p:cNvSpPr txBox="1"/>
          <p:nvPr>
            <p:ph idx="1" type="subTitle"/>
          </p:nvPr>
        </p:nvSpPr>
        <p:spPr>
          <a:xfrm>
            <a:off x="902550" y="2459050"/>
            <a:ext cx="7632000" cy="784800"/>
          </a:xfrm>
          <a:prstGeom prst="rect">
            <a:avLst/>
          </a:prstGeom>
        </p:spPr>
        <p:txBody>
          <a:bodyPr anchorCtr="0" anchor="t" bIns="91425" lIns="91425" spcFirstLastPara="1" rIns="91425" wrap="square" tIns="91425"/>
          <a:lstStyle>
            <a:lvl1pPr lvl="0" rtl="0">
              <a:spcBef>
                <a:spcPts val="0"/>
              </a:spcBef>
              <a:spcAft>
                <a:spcPts val="0"/>
              </a:spcAft>
              <a:buClr>
                <a:srgbClr val="000000"/>
              </a:buClr>
              <a:buSzPts val="1800"/>
              <a:buFont typeface="Helvetica Neue"/>
              <a:buNone/>
              <a:defRPr>
                <a:solidFill>
                  <a:srgbClr val="000000"/>
                </a:solidFill>
                <a:latin typeface="Helvetica Neue"/>
                <a:ea typeface="Helvetica Neue"/>
                <a:cs typeface="Helvetica Neue"/>
                <a:sym typeface="Helvetica Neue"/>
              </a:defRPr>
            </a:lvl1pPr>
            <a:lvl2pPr lvl="1" rtl="0">
              <a:spcBef>
                <a:spcPts val="0"/>
              </a:spcBef>
              <a:spcAft>
                <a:spcPts val="0"/>
              </a:spcAft>
              <a:buClr>
                <a:srgbClr val="000000"/>
              </a:buClr>
              <a:buSzPts val="3000"/>
              <a:buNone/>
              <a:defRPr sz="3000">
                <a:solidFill>
                  <a:srgbClr val="000000"/>
                </a:solidFill>
              </a:defRPr>
            </a:lvl2pPr>
            <a:lvl3pPr lvl="2" rtl="0">
              <a:spcBef>
                <a:spcPts val="0"/>
              </a:spcBef>
              <a:spcAft>
                <a:spcPts val="0"/>
              </a:spcAft>
              <a:buClr>
                <a:srgbClr val="000000"/>
              </a:buClr>
              <a:buSzPts val="3000"/>
              <a:buNone/>
              <a:defRPr sz="3000">
                <a:solidFill>
                  <a:srgbClr val="000000"/>
                </a:solidFill>
              </a:defRPr>
            </a:lvl3pPr>
            <a:lvl4pPr lvl="3" rtl="0">
              <a:spcBef>
                <a:spcPts val="0"/>
              </a:spcBef>
              <a:spcAft>
                <a:spcPts val="0"/>
              </a:spcAft>
              <a:buClr>
                <a:srgbClr val="000000"/>
              </a:buClr>
              <a:buSzPts val="3000"/>
              <a:buNone/>
              <a:defRPr sz="3000">
                <a:solidFill>
                  <a:srgbClr val="000000"/>
                </a:solidFill>
              </a:defRPr>
            </a:lvl4pPr>
            <a:lvl5pPr lvl="4" rtl="0">
              <a:spcBef>
                <a:spcPts val="0"/>
              </a:spcBef>
              <a:spcAft>
                <a:spcPts val="0"/>
              </a:spcAft>
              <a:buClr>
                <a:srgbClr val="000000"/>
              </a:buClr>
              <a:buSzPts val="3000"/>
              <a:buNone/>
              <a:defRPr sz="3000">
                <a:solidFill>
                  <a:srgbClr val="000000"/>
                </a:solidFill>
              </a:defRPr>
            </a:lvl5pPr>
            <a:lvl6pPr lvl="5" rtl="0">
              <a:spcBef>
                <a:spcPts val="0"/>
              </a:spcBef>
              <a:spcAft>
                <a:spcPts val="0"/>
              </a:spcAft>
              <a:buClr>
                <a:srgbClr val="000000"/>
              </a:buClr>
              <a:buSzPts val="3000"/>
              <a:buNone/>
              <a:defRPr sz="3000">
                <a:solidFill>
                  <a:srgbClr val="000000"/>
                </a:solidFill>
              </a:defRPr>
            </a:lvl6pPr>
            <a:lvl7pPr lvl="6" rtl="0">
              <a:spcBef>
                <a:spcPts val="0"/>
              </a:spcBef>
              <a:spcAft>
                <a:spcPts val="0"/>
              </a:spcAft>
              <a:buClr>
                <a:srgbClr val="000000"/>
              </a:buClr>
              <a:buSzPts val="3000"/>
              <a:buNone/>
              <a:defRPr sz="3000">
                <a:solidFill>
                  <a:srgbClr val="000000"/>
                </a:solidFill>
              </a:defRPr>
            </a:lvl7pPr>
            <a:lvl8pPr lvl="7" rtl="0">
              <a:spcBef>
                <a:spcPts val="0"/>
              </a:spcBef>
              <a:spcAft>
                <a:spcPts val="0"/>
              </a:spcAft>
              <a:buClr>
                <a:srgbClr val="000000"/>
              </a:buClr>
              <a:buSzPts val="3000"/>
              <a:buNone/>
              <a:defRPr sz="3000">
                <a:solidFill>
                  <a:srgbClr val="000000"/>
                </a:solidFill>
              </a:defRPr>
            </a:lvl8pPr>
            <a:lvl9pPr lvl="8" rtl="0">
              <a:spcBef>
                <a:spcPts val="0"/>
              </a:spcBef>
              <a:spcAft>
                <a:spcPts val="0"/>
              </a:spcAft>
              <a:buClr>
                <a:srgbClr val="000000"/>
              </a:buClr>
              <a:buSzPts val="3000"/>
              <a:buNone/>
              <a:defRPr sz="3000">
                <a:solidFill>
                  <a:srgbClr val="000000"/>
                </a:solidFill>
              </a:defRPr>
            </a:lvl9pPr>
          </a:lstStyle>
          <a:p/>
        </p:txBody>
      </p:sp>
      <p:pic>
        <p:nvPicPr>
          <p:cNvPr descr="download (1).png" id="18" name="Google Shape;18;p3"/>
          <p:cNvPicPr preferRelativeResize="0"/>
          <p:nvPr/>
        </p:nvPicPr>
        <p:blipFill>
          <a:blip r:embed="rId2">
            <a:alphaModFix/>
          </a:blip>
          <a:stretch>
            <a:fillRect/>
          </a:stretch>
        </p:blipFill>
        <p:spPr>
          <a:xfrm>
            <a:off x="7929425" y="186325"/>
            <a:ext cx="951900" cy="951900"/>
          </a:xfrm>
          <a:prstGeom prst="rect">
            <a:avLst/>
          </a:prstGeom>
          <a:noFill/>
          <a:ln>
            <a:noFill/>
          </a:ln>
        </p:spPr>
      </p:pic>
      <p:sp>
        <p:nvSpPr>
          <p:cNvPr id="19" name="Google Shape;19;p3"/>
          <p:cNvSpPr/>
          <p:nvPr/>
        </p:nvSpPr>
        <p:spPr>
          <a:xfrm rot="5400000">
            <a:off x="4542250" y="-4548775"/>
            <a:ext cx="60900" cy="9145500"/>
          </a:xfrm>
          <a:prstGeom prst="rect">
            <a:avLst/>
          </a:prstGeom>
          <a:solidFill>
            <a:srgbClr val="883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1261050" y="905750"/>
            <a:ext cx="5404500" cy="2744400"/>
          </a:xfrm>
          <a:prstGeom prst="rect">
            <a:avLst/>
          </a:prstGeom>
        </p:spPr>
        <p:txBody>
          <a:bodyPr anchorCtr="0" anchor="t" bIns="91425" lIns="91425" spcFirstLastPara="1" rIns="91425" wrap="square" tIns="91425"/>
          <a:lstStyle>
            <a:lvl1pPr indent="-419100" lvl="0" marL="457200" rtl="0">
              <a:spcBef>
                <a:spcPts val="600"/>
              </a:spcBef>
              <a:spcAft>
                <a:spcPts val="0"/>
              </a:spcAft>
              <a:buClr>
                <a:srgbClr val="562457"/>
              </a:buClr>
              <a:buSzPts val="3000"/>
              <a:buFont typeface="Helvetica Neue"/>
              <a:buChar char="▪"/>
              <a:defRPr i="1" sz="3000">
                <a:solidFill>
                  <a:srgbClr val="88398A"/>
                </a:solidFill>
                <a:latin typeface="Helvetica Neue"/>
                <a:ea typeface="Helvetica Neue"/>
                <a:cs typeface="Helvetica Neue"/>
                <a:sym typeface="Helvetica Neue"/>
              </a:defRPr>
            </a:lvl1pPr>
            <a:lvl2pPr indent="-419100" lvl="1" marL="914400" rtl="0">
              <a:spcBef>
                <a:spcPts val="0"/>
              </a:spcBef>
              <a:spcAft>
                <a:spcPts val="0"/>
              </a:spcAft>
              <a:buClr>
                <a:srgbClr val="562457"/>
              </a:buClr>
              <a:buSzPts val="3000"/>
              <a:buFont typeface="Helvetica Neue"/>
              <a:buChar char="▫"/>
              <a:defRPr i="1" sz="3000">
                <a:solidFill>
                  <a:srgbClr val="88398A"/>
                </a:solidFill>
                <a:latin typeface="Helvetica Neue"/>
                <a:ea typeface="Helvetica Neue"/>
                <a:cs typeface="Helvetica Neue"/>
                <a:sym typeface="Helvetica Neue"/>
              </a:defRPr>
            </a:lvl2pPr>
            <a:lvl3pPr indent="-419100" lvl="2" marL="1371600" rtl="0">
              <a:spcBef>
                <a:spcPts val="0"/>
              </a:spcBef>
              <a:spcAft>
                <a:spcPts val="0"/>
              </a:spcAft>
              <a:buClr>
                <a:srgbClr val="562457"/>
              </a:buClr>
              <a:buSzPts val="3000"/>
              <a:buFont typeface="Helvetica Neue"/>
              <a:buChar char="▸"/>
              <a:defRPr i="1" sz="3000">
                <a:solidFill>
                  <a:srgbClr val="88398A"/>
                </a:solidFill>
                <a:latin typeface="Helvetica Neue"/>
                <a:ea typeface="Helvetica Neue"/>
                <a:cs typeface="Helvetica Neue"/>
                <a:sym typeface="Helvetica Neue"/>
              </a:defRPr>
            </a:lvl3pPr>
            <a:lvl4pPr indent="-419100" lvl="3" marL="1828800" rtl="0">
              <a:spcBef>
                <a:spcPts val="0"/>
              </a:spcBef>
              <a:spcAft>
                <a:spcPts val="0"/>
              </a:spcAft>
              <a:buClr>
                <a:srgbClr val="562457"/>
              </a:buClr>
              <a:buSzPts val="3000"/>
              <a:buFont typeface="Helvetica Neue"/>
              <a:buChar char="▹"/>
              <a:defRPr i="1" sz="3000">
                <a:solidFill>
                  <a:srgbClr val="88398A"/>
                </a:solidFill>
                <a:latin typeface="Helvetica Neue"/>
                <a:ea typeface="Helvetica Neue"/>
                <a:cs typeface="Helvetica Neue"/>
                <a:sym typeface="Helvetica Neue"/>
              </a:defRPr>
            </a:lvl4pPr>
            <a:lvl5pPr indent="-419100" lvl="4" marL="2286000" rtl="0">
              <a:spcBef>
                <a:spcPts val="0"/>
              </a:spcBef>
              <a:spcAft>
                <a:spcPts val="0"/>
              </a:spcAft>
              <a:buClr>
                <a:srgbClr val="562457"/>
              </a:buClr>
              <a:buSzPts val="3000"/>
              <a:buFont typeface="Helvetica Neue"/>
              <a:buChar char="▹"/>
              <a:defRPr i="1" sz="3000">
                <a:solidFill>
                  <a:srgbClr val="88398A"/>
                </a:solidFill>
                <a:latin typeface="Helvetica Neue"/>
                <a:ea typeface="Helvetica Neue"/>
                <a:cs typeface="Helvetica Neue"/>
                <a:sym typeface="Helvetica Neue"/>
              </a:defRPr>
            </a:lvl5pPr>
            <a:lvl6pPr indent="-419100" lvl="5" marL="2743200" rtl="0">
              <a:spcBef>
                <a:spcPts val="0"/>
              </a:spcBef>
              <a:spcAft>
                <a:spcPts val="0"/>
              </a:spcAft>
              <a:buClr>
                <a:srgbClr val="562457"/>
              </a:buClr>
              <a:buSzPts val="3000"/>
              <a:buFont typeface="Helvetica Neue"/>
              <a:buChar char="▹"/>
              <a:defRPr i="1" sz="3000">
                <a:solidFill>
                  <a:srgbClr val="88398A"/>
                </a:solidFill>
                <a:latin typeface="Helvetica Neue"/>
                <a:ea typeface="Helvetica Neue"/>
                <a:cs typeface="Helvetica Neue"/>
                <a:sym typeface="Helvetica Neue"/>
              </a:defRPr>
            </a:lvl6pPr>
            <a:lvl7pPr indent="-419100" lvl="6" marL="3200400" rtl="0">
              <a:spcBef>
                <a:spcPts val="0"/>
              </a:spcBef>
              <a:spcAft>
                <a:spcPts val="0"/>
              </a:spcAft>
              <a:buClr>
                <a:srgbClr val="562457"/>
              </a:buClr>
              <a:buSzPts val="3000"/>
              <a:buFont typeface="Helvetica Neue"/>
              <a:buChar char="▹"/>
              <a:defRPr i="1" sz="3000">
                <a:solidFill>
                  <a:srgbClr val="88398A"/>
                </a:solidFill>
                <a:latin typeface="Helvetica Neue"/>
                <a:ea typeface="Helvetica Neue"/>
                <a:cs typeface="Helvetica Neue"/>
                <a:sym typeface="Helvetica Neue"/>
              </a:defRPr>
            </a:lvl7pPr>
            <a:lvl8pPr indent="-419100" lvl="7" marL="3657600" rtl="0">
              <a:spcBef>
                <a:spcPts val="0"/>
              </a:spcBef>
              <a:spcAft>
                <a:spcPts val="0"/>
              </a:spcAft>
              <a:buClr>
                <a:srgbClr val="562457"/>
              </a:buClr>
              <a:buSzPts val="3000"/>
              <a:buFont typeface="Helvetica Neue"/>
              <a:buChar char="▹"/>
              <a:defRPr i="1" sz="3000">
                <a:solidFill>
                  <a:srgbClr val="88398A"/>
                </a:solidFill>
                <a:latin typeface="Helvetica Neue"/>
                <a:ea typeface="Helvetica Neue"/>
                <a:cs typeface="Helvetica Neue"/>
                <a:sym typeface="Helvetica Neue"/>
              </a:defRPr>
            </a:lvl8pPr>
            <a:lvl9pPr indent="-419100" lvl="8" marL="4114800">
              <a:spcBef>
                <a:spcPts val="0"/>
              </a:spcBef>
              <a:spcAft>
                <a:spcPts val="0"/>
              </a:spcAft>
              <a:buClr>
                <a:srgbClr val="562457"/>
              </a:buClr>
              <a:buSzPts val="3000"/>
              <a:buFont typeface="Helvetica Neue"/>
              <a:buChar char="▹"/>
              <a:defRPr i="1" sz="3000">
                <a:solidFill>
                  <a:srgbClr val="88398A"/>
                </a:solidFill>
                <a:latin typeface="Helvetica Neue"/>
                <a:ea typeface="Helvetica Neue"/>
                <a:cs typeface="Helvetica Neue"/>
                <a:sym typeface="Helvetica Neue"/>
              </a:defRPr>
            </a:lvl9pPr>
          </a:lstStyle>
          <a:p/>
        </p:txBody>
      </p:sp>
      <p:sp>
        <p:nvSpPr>
          <p:cNvPr id="22" name="Google Shape;22;p4"/>
          <p:cNvSpPr txBox="1"/>
          <p:nvPr/>
        </p:nvSpPr>
        <p:spPr>
          <a:xfrm>
            <a:off x="439873" y="589944"/>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562457"/>
                </a:solidFill>
                <a:latin typeface="Helvetica Neue"/>
                <a:ea typeface="Helvetica Neue"/>
                <a:cs typeface="Helvetica Neue"/>
                <a:sym typeface="Helvetica Neue"/>
              </a:rPr>
              <a:t>“</a:t>
            </a:r>
            <a:endParaRPr b="1" sz="9600">
              <a:solidFill>
                <a:srgbClr val="562457"/>
              </a:solidFill>
              <a:latin typeface="Helvetica Neue"/>
              <a:ea typeface="Helvetica Neue"/>
              <a:cs typeface="Helvetica Neue"/>
              <a:sym typeface="Helvetica Neue"/>
            </a:endParaRPr>
          </a:p>
        </p:txBody>
      </p:sp>
      <p:sp>
        <p:nvSpPr>
          <p:cNvPr id="23" name="Google Shape;23;p4"/>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download (1).png" id="24" name="Google Shape;24;p4"/>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692025" y="422500"/>
            <a:ext cx="3226800" cy="857400"/>
          </a:xfrm>
          <a:prstGeom prst="rect">
            <a:avLst/>
          </a:prstGeom>
        </p:spPr>
        <p:txBody>
          <a:bodyPr anchorCtr="0" anchor="t" bIns="91425" lIns="91425" spcFirstLastPara="1" rIns="91425" wrap="square" tIns="91425"/>
          <a:lstStyle>
            <a:lvl1pPr lvl="0">
              <a:spcBef>
                <a:spcPts val="0"/>
              </a:spcBef>
              <a:spcAft>
                <a:spcPts val="0"/>
              </a:spcAft>
              <a:buClr>
                <a:srgbClr val="181818"/>
              </a:buClr>
              <a:buSzPts val="2600"/>
              <a:buFont typeface="Helvetica Neue"/>
              <a:buNone/>
              <a:defRPr>
                <a:solidFill>
                  <a:srgbClr val="181818"/>
                </a:solidFill>
                <a:latin typeface="Helvetica Neue"/>
                <a:ea typeface="Helvetica Neue"/>
                <a:cs typeface="Helvetica Neue"/>
                <a:sym typeface="Helvetica Neu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7" name="Google Shape;27;p5"/>
          <p:cNvSpPr txBox="1"/>
          <p:nvPr>
            <p:ph idx="1" type="body"/>
          </p:nvPr>
        </p:nvSpPr>
        <p:spPr>
          <a:xfrm>
            <a:off x="692025" y="1586325"/>
            <a:ext cx="5971500" cy="31485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Font typeface="Helvetica Neue"/>
              <a:buChar char="▪"/>
              <a:defRPr>
                <a:latin typeface="Helvetica Neue"/>
                <a:ea typeface="Helvetica Neue"/>
                <a:cs typeface="Helvetica Neue"/>
                <a:sym typeface="Helvetica Neue"/>
              </a:defRPr>
            </a:lvl1pPr>
            <a:lvl2pPr indent="-342900" lvl="1" marL="914400">
              <a:spcBef>
                <a:spcPts val="0"/>
              </a:spcBef>
              <a:spcAft>
                <a:spcPts val="0"/>
              </a:spcAft>
              <a:buSzPts val="1800"/>
              <a:buFont typeface="Helvetica Neue"/>
              <a:buChar char="▫"/>
              <a:defRPr>
                <a:latin typeface="Helvetica Neue"/>
                <a:ea typeface="Helvetica Neue"/>
                <a:cs typeface="Helvetica Neue"/>
                <a:sym typeface="Helvetica Neue"/>
              </a:defRPr>
            </a:lvl2pPr>
            <a:lvl3pPr indent="-342900" lvl="2" marL="1371600">
              <a:spcBef>
                <a:spcPts val="0"/>
              </a:spcBef>
              <a:spcAft>
                <a:spcPts val="0"/>
              </a:spcAft>
              <a:buSzPts val="1800"/>
              <a:buFont typeface="Helvetica Neue"/>
              <a:buChar char="▸"/>
              <a:defRPr>
                <a:latin typeface="Helvetica Neue"/>
                <a:ea typeface="Helvetica Neue"/>
                <a:cs typeface="Helvetica Neue"/>
                <a:sym typeface="Helvetica Neue"/>
              </a:defRPr>
            </a:lvl3pPr>
            <a:lvl4pPr indent="-342900" lvl="3" marL="1828800">
              <a:spcBef>
                <a:spcPts val="0"/>
              </a:spcBef>
              <a:spcAft>
                <a:spcPts val="0"/>
              </a:spcAft>
              <a:buSzPts val="1800"/>
              <a:buFont typeface="Helvetica Neue"/>
              <a:buChar char="▹"/>
              <a:defRPr>
                <a:latin typeface="Helvetica Neue"/>
                <a:ea typeface="Helvetica Neue"/>
                <a:cs typeface="Helvetica Neue"/>
                <a:sym typeface="Helvetica Neue"/>
              </a:defRPr>
            </a:lvl4pPr>
            <a:lvl5pPr indent="-342900" lvl="4" marL="2286000">
              <a:spcBef>
                <a:spcPts val="0"/>
              </a:spcBef>
              <a:spcAft>
                <a:spcPts val="0"/>
              </a:spcAft>
              <a:buSzPts val="1800"/>
              <a:buFont typeface="Helvetica Neue"/>
              <a:buChar char="▹"/>
              <a:defRPr>
                <a:latin typeface="Helvetica Neue"/>
                <a:ea typeface="Helvetica Neue"/>
                <a:cs typeface="Helvetica Neue"/>
                <a:sym typeface="Helvetica Neue"/>
              </a:defRPr>
            </a:lvl5pPr>
            <a:lvl6pPr indent="-342900" lvl="5" marL="2743200">
              <a:spcBef>
                <a:spcPts val="0"/>
              </a:spcBef>
              <a:spcAft>
                <a:spcPts val="0"/>
              </a:spcAft>
              <a:buSzPts val="1800"/>
              <a:buFont typeface="Helvetica Neue"/>
              <a:buChar char="▹"/>
              <a:defRPr>
                <a:latin typeface="Helvetica Neue"/>
                <a:ea typeface="Helvetica Neue"/>
                <a:cs typeface="Helvetica Neue"/>
                <a:sym typeface="Helvetica Neue"/>
              </a:defRPr>
            </a:lvl6pPr>
            <a:lvl7pPr indent="-342900" lvl="6" marL="3200400">
              <a:spcBef>
                <a:spcPts val="0"/>
              </a:spcBef>
              <a:spcAft>
                <a:spcPts val="0"/>
              </a:spcAft>
              <a:buSzPts val="1800"/>
              <a:buFont typeface="Helvetica Neue"/>
              <a:buChar char="▹"/>
              <a:defRPr>
                <a:latin typeface="Helvetica Neue"/>
                <a:ea typeface="Helvetica Neue"/>
                <a:cs typeface="Helvetica Neue"/>
                <a:sym typeface="Helvetica Neue"/>
              </a:defRPr>
            </a:lvl7pPr>
            <a:lvl8pPr indent="-342900" lvl="7" marL="3657600">
              <a:spcBef>
                <a:spcPts val="0"/>
              </a:spcBef>
              <a:spcAft>
                <a:spcPts val="0"/>
              </a:spcAft>
              <a:buSzPts val="1800"/>
              <a:buFont typeface="Helvetica Neue"/>
              <a:buChar char="▹"/>
              <a:defRPr>
                <a:latin typeface="Helvetica Neue"/>
                <a:ea typeface="Helvetica Neue"/>
                <a:cs typeface="Helvetica Neue"/>
                <a:sym typeface="Helvetica Neue"/>
              </a:defRPr>
            </a:lvl8pPr>
            <a:lvl9pPr indent="-342900" lvl="8" marL="4114800">
              <a:spcBef>
                <a:spcPts val="0"/>
              </a:spcBef>
              <a:spcAft>
                <a:spcPts val="0"/>
              </a:spcAft>
              <a:buSzPts val="1800"/>
              <a:buFont typeface="Helvetica Neue"/>
              <a:buChar char="▹"/>
              <a:defRPr>
                <a:latin typeface="Helvetica Neue"/>
                <a:ea typeface="Helvetica Neue"/>
                <a:cs typeface="Helvetica Neue"/>
                <a:sym typeface="Helvetica Neue"/>
              </a:defRPr>
            </a:lvl9pPr>
          </a:lstStyle>
          <a:p/>
        </p:txBody>
      </p:sp>
      <p:sp>
        <p:nvSpPr>
          <p:cNvPr id="28" name="Google Shape;28;p5"/>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download (1).png" id="29" name="Google Shape;29;p5"/>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692025" y="422500"/>
            <a:ext cx="3226800" cy="857400"/>
          </a:xfrm>
          <a:prstGeom prst="rect">
            <a:avLst/>
          </a:prstGeom>
        </p:spPr>
        <p:txBody>
          <a:bodyPr anchorCtr="0" anchor="t" bIns="91425" lIns="91425" spcFirstLastPara="1" rIns="91425" wrap="square" tIns="91425"/>
          <a:lstStyle>
            <a:lvl1pPr lvl="0">
              <a:spcBef>
                <a:spcPts val="0"/>
              </a:spcBef>
              <a:spcAft>
                <a:spcPts val="0"/>
              </a:spcAft>
              <a:buSzPts val="2600"/>
              <a:buFont typeface="Helvetica Neue"/>
              <a:buNone/>
              <a:defRPr>
                <a:latin typeface="Helvetica Neue"/>
                <a:ea typeface="Helvetica Neue"/>
                <a:cs typeface="Helvetica Neue"/>
                <a:sym typeface="Helvetica Neu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2" name="Google Shape;32;p6"/>
          <p:cNvSpPr txBox="1"/>
          <p:nvPr>
            <p:ph idx="1" type="body"/>
          </p:nvPr>
        </p:nvSpPr>
        <p:spPr>
          <a:xfrm>
            <a:off x="692025" y="1584700"/>
            <a:ext cx="3407100" cy="32190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Font typeface="Helvetica Neue"/>
              <a:buChar char="▪"/>
              <a:defRPr>
                <a:latin typeface="Helvetica Neue"/>
                <a:ea typeface="Helvetica Neue"/>
                <a:cs typeface="Helvetica Neue"/>
                <a:sym typeface="Helvetica Neue"/>
              </a:defRPr>
            </a:lvl1pPr>
            <a:lvl2pPr indent="-342900" lvl="1" marL="914400">
              <a:spcBef>
                <a:spcPts val="0"/>
              </a:spcBef>
              <a:spcAft>
                <a:spcPts val="0"/>
              </a:spcAft>
              <a:buSzPts val="1800"/>
              <a:buFont typeface="Helvetica Neue"/>
              <a:buChar char="▫"/>
              <a:defRPr>
                <a:latin typeface="Helvetica Neue"/>
                <a:ea typeface="Helvetica Neue"/>
                <a:cs typeface="Helvetica Neue"/>
                <a:sym typeface="Helvetica Neue"/>
              </a:defRPr>
            </a:lvl2pPr>
            <a:lvl3pPr indent="-342900" lvl="2" marL="1371600">
              <a:spcBef>
                <a:spcPts val="0"/>
              </a:spcBef>
              <a:spcAft>
                <a:spcPts val="0"/>
              </a:spcAft>
              <a:buSzPts val="1800"/>
              <a:buFont typeface="Helvetica Neue"/>
              <a:buChar char="▸"/>
              <a:defRPr>
                <a:latin typeface="Helvetica Neue"/>
                <a:ea typeface="Helvetica Neue"/>
                <a:cs typeface="Helvetica Neue"/>
                <a:sym typeface="Helvetica Neue"/>
              </a:defRPr>
            </a:lvl3pPr>
            <a:lvl4pPr indent="-342900" lvl="3" marL="1828800">
              <a:spcBef>
                <a:spcPts val="0"/>
              </a:spcBef>
              <a:spcAft>
                <a:spcPts val="0"/>
              </a:spcAft>
              <a:buSzPts val="1800"/>
              <a:buFont typeface="Helvetica Neue"/>
              <a:buChar char="▹"/>
              <a:defRPr>
                <a:latin typeface="Helvetica Neue"/>
                <a:ea typeface="Helvetica Neue"/>
                <a:cs typeface="Helvetica Neue"/>
                <a:sym typeface="Helvetica Neue"/>
              </a:defRPr>
            </a:lvl4pPr>
            <a:lvl5pPr indent="-342900" lvl="4" marL="2286000">
              <a:spcBef>
                <a:spcPts val="0"/>
              </a:spcBef>
              <a:spcAft>
                <a:spcPts val="0"/>
              </a:spcAft>
              <a:buSzPts val="1800"/>
              <a:buFont typeface="Helvetica Neue"/>
              <a:buChar char="▹"/>
              <a:defRPr>
                <a:latin typeface="Helvetica Neue"/>
                <a:ea typeface="Helvetica Neue"/>
                <a:cs typeface="Helvetica Neue"/>
                <a:sym typeface="Helvetica Neue"/>
              </a:defRPr>
            </a:lvl5pPr>
            <a:lvl6pPr indent="-342900" lvl="5" marL="2743200">
              <a:spcBef>
                <a:spcPts val="0"/>
              </a:spcBef>
              <a:spcAft>
                <a:spcPts val="0"/>
              </a:spcAft>
              <a:buSzPts val="1800"/>
              <a:buFont typeface="Helvetica Neue"/>
              <a:buChar char="▹"/>
              <a:defRPr>
                <a:latin typeface="Helvetica Neue"/>
                <a:ea typeface="Helvetica Neue"/>
                <a:cs typeface="Helvetica Neue"/>
                <a:sym typeface="Helvetica Neue"/>
              </a:defRPr>
            </a:lvl6pPr>
            <a:lvl7pPr indent="-342900" lvl="6" marL="3200400">
              <a:spcBef>
                <a:spcPts val="0"/>
              </a:spcBef>
              <a:spcAft>
                <a:spcPts val="0"/>
              </a:spcAft>
              <a:buSzPts val="1800"/>
              <a:buFont typeface="Helvetica Neue"/>
              <a:buChar char="▹"/>
              <a:defRPr>
                <a:latin typeface="Helvetica Neue"/>
                <a:ea typeface="Helvetica Neue"/>
                <a:cs typeface="Helvetica Neue"/>
                <a:sym typeface="Helvetica Neue"/>
              </a:defRPr>
            </a:lvl7pPr>
            <a:lvl8pPr indent="-342900" lvl="7" marL="3657600">
              <a:spcBef>
                <a:spcPts val="0"/>
              </a:spcBef>
              <a:spcAft>
                <a:spcPts val="0"/>
              </a:spcAft>
              <a:buSzPts val="1800"/>
              <a:buFont typeface="Helvetica Neue"/>
              <a:buChar char="▹"/>
              <a:defRPr>
                <a:latin typeface="Helvetica Neue"/>
                <a:ea typeface="Helvetica Neue"/>
                <a:cs typeface="Helvetica Neue"/>
                <a:sym typeface="Helvetica Neue"/>
              </a:defRPr>
            </a:lvl8pPr>
            <a:lvl9pPr indent="-342900" lvl="8" marL="4114800">
              <a:spcBef>
                <a:spcPts val="0"/>
              </a:spcBef>
              <a:spcAft>
                <a:spcPts val="0"/>
              </a:spcAft>
              <a:buSzPts val="1800"/>
              <a:buFont typeface="Helvetica Neue"/>
              <a:buChar char="▹"/>
              <a:defRPr>
                <a:latin typeface="Helvetica Neue"/>
                <a:ea typeface="Helvetica Neue"/>
                <a:cs typeface="Helvetica Neue"/>
                <a:sym typeface="Helvetica Neue"/>
              </a:defRPr>
            </a:lvl9pPr>
          </a:lstStyle>
          <a:p/>
        </p:txBody>
      </p:sp>
      <p:sp>
        <p:nvSpPr>
          <p:cNvPr id="33" name="Google Shape;33;p6"/>
          <p:cNvSpPr txBox="1"/>
          <p:nvPr>
            <p:ph idx="2" type="body"/>
          </p:nvPr>
        </p:nvSpPr>
        <p:spPr>
          <a:xfrm>
            <a:off x="4244900" y="1584700"/>
            <a:ext cx="3407100" cy="32190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4" name="Google Shape;34;p6"/>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download (1).png" id="35" name="Google Shape;35;p6"/>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6" name="Shape 36"/>
        <p:cNvGrpSpPr/>
        <p:nvPr/>
      </p:nvGrpSpPr>
      <p:grpSpPr>
        <a:xfrm>
          <a:off x="0" y="0"/>
          <a:ext cx="0" cy="0"/>
          <a:chOff x="0" y="0"/>
          <a:chExt cx="0" cy="0"/>
        </a:xfrm>
      </p:grpSpPr>
      <p:sp>
        <p:nvSpPr>
          <p:cNvPr id="37" name="Google Shape;37;p7"/>
          <p:cNvSpPr txBox="1"/>
          <p:nvPr>
            <p:ph type="title"/>
          </p:nvPr>
        </p:nvSpPr>
        <p:spPr>
          <a:xfrm>
            <a:off x="692025" y="422500"/>
            <a:ext cx="3226800" cy="857400"/>
          </a:xfrm>
          <a:prstGeom prst="rect">
            <a:avLst/>
          </a:prstGeom>
        </p:spPr>
        <p:txBody>
          <a:bodyPr anchorCtr="0" anchor="t" bIns="91425" lIns="91425" spcFirstLastPara="1" rIns="91425" wrap="square" tIns="91425"/>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8" name="Google Shape;38;p7"/>
          <p:cNvSpPr txBox="1"/>
          <p:nvPr>
            <p:ph idx="1" type="body"/>
          </p:nvPr>
        </p:nvSpPr>
        <p:spPr>
          <a:xfrm>
            <a:off x="692025" y="1610450"/>
            <a:ext cx="2257200" cy="33153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9" name="Google Shape;39;p7"/>
          <p:cNvSpPr txBox="1"/>
          <p:nvPr>
            <p:ph idx="2" type="body"/>
          </p:nvPr>
        </p:nvSpPr>
        <p:spPr>
          <a:xfrm>
            <a:off x="3064886" y="1610450"/>
            <a:ext cx="2257200" cy="33153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0" name="Google Shape;40;p7"/>
          <p:cNvSpPr txBox="1"/>
          <p:nvPr>
            <p:ph idx="3" type="body"/>
          </p:nvPr>
        </p:nvSpPr>
        <p:spPr>
          <a:xfrm>
            <a:off x="5437746" y="1610450"/>
            <a:ext cx="2257200" cy="33153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1" name="Google Shape;41;p7"/>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download (1).png" id="42" name="Google Shape;42;p7"/>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8"/>
          <p:cNvSpPr txBox="1"/>
          <p:nvPr>
            <p:ph type="title"/>
          </p:nvPr>
        </p:nvSpPr>
        <p:spPr>
          <a:xfrm>
            <a:off x="692025" y="422500"/>
            <a:ext cx="3226800" cy="857400"/>
          </a:xfrm>
          <a:prstGeom prst="rect">
            <a:avLst/>
          </a:prstGeom>
        </p:spPr>
        <p:txBody>
          <a:bodyPr anchorCtr="0" anchor="t" bIns="91425" lIns="91425" spcFirstLastPara="1" rIns="91425" wrap="square" tIns="91425"/>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45" name="Google Shape;45;p8"/>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download (1).png" id="46" name="Google Shape;46;p8"/>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color">
  <p:cSld name="TITLE_ONLY_1">
    <p:spTree>
      <p:nvGrpSpPr>
        <p:cNvPr id="47" name="Shape 47"/>
        <p:cNvGrpSpPr/>
        <p:nvPr/>
      </p:nvGrpSpPr>
      <p:grpSpPr>
        <a:xfrm>
          <a:off x="0" y="0"/>
          <a:ext cx="0" cy="0"/>
          <a:chOff x="0" y="0"/>
          <a:chExt cx="0" cy="0"/>
        </a:xfrm>
      </p:grpSpPr>
      <p:sp>
        <p:nvSpPr>
          <p:cNvPr id="48" name="Google Shape;48;p9"/>
          <p:cNvSpPr txBox="1"/>
          <p:nvPr>
            <p:ph type="title"/>
          </p:nvPr>
        </p:nvSpPr>
        <p:spPr>
          <a:xfrm>
            <a:off x="844425" y="422500"/>
            <a:ext cx="3226800" cy="857400"/>
          </a:xfrm>
          <a:prstGeom prst="rect">
            <a:avLst/>
          </a:prstGeom>
        </p:spPr>
        <p:txBody>
          <a:bodyPr anchorCtr="0" anchor="t" bIns="91425" lIns="91425" spcFirstLastPara="1" rIns="91425" wrap="square" tIns="91425"/>
          <a:lstStyle>
            <a:lvl1pPr lvl="0" rtl="0">
              <a:spcBef>
                <a:spcPts val="0"/>
              </a:spcBef>
              <a:spcAft>
                <a:spcPts val="0"/>
              </a:spcAft>
              <a:buClr>
                <a:srgbClr val="88398A"/>
              </a:buClr>
              <a:buSzPts val="2600"/>
              <a:buNone/>
              <a:defRPr>
                <a:solidFill>
                  <a:srgbClr val="88398A"/>
                </a:solidFill>
              </a:defRPr>
            </a:lvl1pPr>
            <a:lvl2pPr lvl="1" rtl="0">
              <a:spcBef>
                <a:spcPts val="0"/>
              </a:spcBef>
              <a:spcAft>
                <a:spcPts val="0"/>
              </a:spcAft>
              <a:buClr>
                <a:srgbClr val="88398A"/>
              </a:buClr>
              <a:buSzPts val="2600"/>
              <a:buNone/>
              <a:defRPr>
                <a:solidFill>
                  <a:srgbClr val="88398A"/>
                </a:solidFill>
              </a:defRPr>
            </a:lvl2pPr>
            <a:lvl3pPr lvl="2" rtl="0">
              <a:spcBef>
                <a:spcPts val="0"/>
              </a:spcBef>
              <a:spcAft>
                <a:spcPts val="0"/>
              </a:spcAft>
              <a:buClr>
                <a:srgbClr val="88398A"/>
              </a:buClr>
              <a:buSzPts val="2600"/>
              <a:buNone/>
              <a:defRPr>
                <a:solidFill>
                  <a:srgbClr val="88398A"/>
                </a:solidFill>
              </a:defRPr>
            </a:lvl3pPr>
            <a:lvl4pPr lvl="3" rtl="0">
              <a:spcBef>
                <a:spcPts val="0"/>
              </a:spcBef>
              <a:spcAft>
                <a:spcPts val="0"/>
              </a:spcAft>
              <a:buClr>
                <a:srgbClr val="88398A"/>
              </a:buClr>
              <a:buSzPts val="2600"/>
              <a:buNone/>
              <a:defRPr>
                <a:solidFill>
                  <a:srgbClr val="88398A"/>
                </a:solidFill>
              </a:defRPr>
            </a:lvl4pPr>
            <a:lvl5pPr lvl="4" rtl="0">
              <a:spcBef>
                <a:spcPts val="0"/>
              </a:spcBef>
              <a:spcAft>
                <a:spcPts val="0"/>
              </a:spcAft>
              <a:buClr>
                <a:srgbClr val="88398A"/>
              </a:buClr>
              <a:buSzPts val="2600"/>
              <a:buNone/>
              <a:defRPr>
                <a:solidFill>
                  <a:srgbClr val="88398A"/>
                </a:solidFill>
              </a:defRPr>
            </a:lvl5pPr>
            <a:lvl6pPr lvl="5" rtl="0">
              <a:spcBef>
                <a:spcPts val="0"/>
              </a:spcBef>
              <a:spcAft>
                <a:spcPts val="0"/>
              </a:spcAft>
              <a:buClr>
                <a:srgbClr val="88398A"/>
              </a:buClr>
              <a:buSzPts val="2600"/>
              <a:buNone/>
              <a:defRPr>
                <a:solidFill>
                  <a:srgbClr val="88398A"/>
                </a:solidFill>
              </a:defRPr>
            </a:lvl6pPr>
            <a:lvl7pPr lvl="6" rtl="0">
              <a:spcBef>
                <a:spcPts val="0"/>
              </a:spcBef>
              <a:spcAft>
                <a:spcPts val="0"/>
              </a:spcAft>
              <a:buClr>
                <a:srgbClr val="88398A"/>
              </a:buClr>
              <a:buSzPts val="2600"/>
              <a:buNone/>
              <a:defRPr>
                <a:solidFill>
                  <a:srgbClr val="88398A"/>
                </a:solidFill>
              </a:defRPr>
            </a:lvl7pPr>
            <a:lvl8pPr lvl="7" rtl="0">
              <a:spcBef>
                <a:spcPts val="0"/>
              </a:spcBef>
              <a:spcAft>
                <a:spcPts val="0"/>
              </a:spcAft>
              <a:buClr>
                <a:srgbClr val="88398A"/>
              </a:buClr>
              <a:buSzPts val="2600"/>
              <a:buNone/>
              <a:defRPr>
                <a:solidFill>
                  <a:srgbClr val="88398A"/>
                </a:solidFill>
              </a:defRPr>
            </a:lvl8pPr>
            <a:lvl9pPr lvl="8" rtl="0">
              <a:spcBef>
                <a:spcPts val="0"/>
              </a:spcBef>
              <a:spcAft>
                <a:spcPts val="0"/>
              </a:spcAft>
              <a:buClr>
                <a:srgbClr val="88398A"/>
              </a:buClr>
              <a:buSzPts val="2600"/>
              <a:buNone/>
              <a:defRPr>
                <a:solidFill>
                  <a:srgbClr val="88398A"/>
                </a:solidFill>
              </a:defRPr>
            </a:lvl9pPr>
          </a:lstStyle>
          <a:p/>
        </p:txBody>
      </p:sp>
      <p:sp>
        <p:nvSpPr>
          <p:cNvPr id="49" name="Google Shape;49;p9"/>
          <p:cNvSpPr/>
          <p:nvPr/>
        </p:nvSpPr>
        <p:spPr>
          <a:xfrm>
            <a:off x="579000" y="579000"/>
            <a:ext cx="54300" cy="675600"/>
          </a:xfrm>
          <a:prstGeom prst="rect">
            <a:avLst/>
          </a:prstGeom>
          <a:solidFill>
            <a:srgbClr val="883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0" name="Google Shape;50;p9"/>
          <p:cNvSpPr/>
          <p:nvPr/>
        </p:nvSpPr>
        <p:spPr>
          <a:xfrm rot="5400000">
            <a:off x="4542250" y="-4548775"/>
            <a:ext cx="60900" cy="9145500"/>
          </a:xfrm>
          <a:prstGeom prst="rect">
            <a:avLst/>
          </a:prstGeom>
          <a:solidFill>
            <a:srgbClr val="883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download (1).png" id="51" name="Google Shape;51;p9"/>
          <p:cNvPicPr preferRelativeResize="0"/>
          <p:nvPr/>
        </p:nvPicPr>
        <p:blipFill>
          <a:blip r:embed="rId2">
            <a:alphaModFix/>
          </a:blip>
          <a:stretch>
            <a:fillRect/>
          </a:stretch>
        </p:blipFill>
        <p:spPr>
          <a:xfrm>
            <a:off x="7929425" y="186325"/>
            <a:ext cx="951900" cy="951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half">
  <p:cSld name="TITLE_ONLY_1_1">
    <p:spTree>
      <p:nvGrpSpPr>
        <p:cNvPr id="52" name="Shape 52"/>
        <p:cNvGrpSpPr/>
        <p:nvPr/>
      </p:nvGrpSpPr>
      <p:grpSpPr>
        <a:xfrm>
          <a:off x="0" y="0"/>
          <a:ext cx="0" cy="0"/>
          <a:chOff x="0" y="0"/>
          <a:chExt cx="0" cy="0"/>
        </a:xfrm>
      </p:grpSpPr>
      <p:sp>
        <p:nvSpPr>
          <p:cNvPr id="53" name="Google Shape;53;p10"/>
          <p:cNvSpPr txBox="1"/>
          <p:nvPr>
            <p:ph type="title"/>
          </p:nvPr>
        </p:nvSpPr>
        <p:spPr>
          <a:xfrm>
            <a:off x="844425" y="422500"/>
            <a:ext cx="3226800" cy="857400"/>
          </a:xfrm>
          <a:prstGeom prst="rect">
            <a:avLst/>
          </a:prstGeom>
        </p:spPr>
        <p:txBody>
          <a:bodyPr anchorCtr="0" anchor="t" bIns="91425" lIns="91425" spcFirstLastPara="1" rIns="91425" wrap="square" tIns="91425"/>
          <a:lstStyle>
            <a:lvl1pPr lvl="0" rtl="0">
              <a:spcBef>
                <a:spcPts val="0"/>
              </a:spcBef>
              <a:spcAft>
                <a:spcPts val="0"/>
              </a:spcAft>
              <a:buClr>
                <a:srgbClr val="88398A"/>
              </a:buClr>
              <a:buSzPts val="2600"/>
              <a:buNone/>
              <a:defRPr>
                <a:solidFill>
                  <a:srgbClr val="88398A"/>
                </a:solidFill>
              </a:defRPr>
            </a:lvl1pPr>
            <a:lvl2pPr lvl="1" rtl="0">
              <a:spcBef>
                <a:spcPts val="0"/>
              </a:spcBef>
              <a:spcAft>
                <a:spcPts val="0"/>
              </a:spcAft>
              <a:buClr>
                <a:srgbClr val="88398A"/>
              </a:buClr>
              <a:buSzPts val="2600"/>
              <a:buNone/>
              <a:defRPr>
                <a:solidFill>
                  <a:srgbClr val="88398A"/>
                </a:solidFill>
              </a:defRPr>
            </a:lvl2pPr>
            <a:lvl3pPr lvl="2" rtl="0">
              <a:spcBef>
                <a:spcPts val="0"/>
              </a:spcBef>
              <a:spcAft>
                <a:spcPts val="0"/>
              </a:spcAft>
              <a:buClr>
                <a:srgbClr val="88398A"/>
              </a:buClr>
              <a:buSzPts val="2600"/>
              <a:buNone/>
              <a:defRPr>
                <a:solidFill>
                  <a:srgbClr val="88398A"/>
                </a:solidFill>
              </a:defRPr>
            </a:lvl3pPr>
            <a:lvl4pPr lvl="3" rtl="0">
              <a:spcBef>
                <a:spcPts val="0"/>
              </a:spcBef>
              <a:spcAft>
                <a:spcPts val="0"/>
              </a:spcAft>
              <a:buClr>
                <a:srgbClr val="88398A"/>
              </a:buClr>
              <a:buSzPts val="2600"/>
              <a:buNone/>
              <a:defRPr>
                <a:solidFill>
                  <a:srgbClr val="88398A"/>
                </a:solidFill>
              </a:defRPr>
            </a:lvl4pPr>
            <a:lvl5pPr lvl="4" rtl="0">
              <a:spcBef>
                <a:spcPts val="0"/>
              </a:spcBef>
              <a:spcAft>
                <a:spcPts val="0"/>
              </a:spcAft>
              <a:buClr>
                <a:srgbClr val="88398A"/>
              </a:buClr>
              <a:buSzPts val="2600"/>
              <a:buNone/>
              <a:defRPr>
                <a:solidFill>
                  <a:srgbClr val="88398A"/>
                </a:solidFill>
              </a:defRPr>
            </a:lvl5pPr>
            <a:lvl6pPr lvl="5" rtl="0">
              <a:spcBef>
                <a:spcPts val="0"/>
              </a:spcBef>
              <a:spcAft>
                <a:spcPts val="0"/>
              </a:spcAft>
              <a:buClr>
                <a:srgbClr val="88398A"/>
              </a:buClr>
              <a:buSzPts val="2600"/>
              <a:buNone/>
              <a:defRPr>
                <a:solidFill>
                  <a:srgbClr val="88398A"/>
                </a:solidFill>
              </a:defRPr>
            </a:lvl6pPr>
            <a:lvl7pPr lvl="6" rtl="0">
              <a:spcBef>
                <a:spcPts val="0"/>
              </a:spcBef>
              <a:spcAft>
                <a:spcPts val="0"/>
              </a:spcAft>
              <a:buClr>
                <a:srgbClr val="88398A"/>
              </a:buClr>
              <a:buSzPts val="2600"/>
              <a:buNone/>
              <a:defRPr>
                <a:solidFill>
                  <a:srgbClr val="88398A"/>
                </a:solidFill>
              </a:defRPr>
            </a:lvl7pPr>
            <a:lvl8pPr lvl="7" rtl="0">
              <a:spcBef>
                <a:spcPts val="0"/>
              </a:spcBef>
              <a:spcAft>
                <a:spcPts val="0"/>
              </a:spcAft>
              <a:buClr>
                <a:srgbClr val="88398A"/>
              </a:buClr>
              <a:buSzPts val="2600"/>
              <a:buNone/>
              <a:defRPr>
                <a:solidFill>
                  <a:srgbClr val="88398A"/>
                </a:solidFill>
              </a:defRPr>
            </a:lvl8pPr>
            <a:lvl9pPr lvl="8" rtl="0">
              <a:spcBef>
                <a:spcPts val="0"/>
              </a:spcBef>
              <a:spcAft>
                <a:spcPts val="0"/>
              </a:spcAft>
              <a:buClr>
                <a:srgbClr val="88398A"/>
              </a:buClr>
              <a:buSzPts val="2600"/>
              <a:buNone/>
              <a:defRPr>
                <a:solidFill>
                  <a:srgbClr val="88398A"/>
                </a:solidFill>
              </a:defRPr>
            </a:lvl9pPr>
          </a:lstStyle>
          <a:p/>
        </p:txBody>
      </p:sp>
      <p:sp>
        <p:nvSpPr>
          <p:cNvPr id="54" name="Google Shape;54;p10"/>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download (1).png" id="55" name="Google Shape;55;p10"/>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4425" y="422500"/>
            <a:ext cx="3226800" cy="8574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181818"/>
              </a:buClr>
              <a:buSzPts val="2600"/>
              <a:buFont typeface="Helvetica Neue"/>
              <a:buNone/>
              <a:defRPr b="1" sz="2600">
                <a:solidFill>
                  <a:srgbClr val="181818"/>
                </a:solidFill>
                <a:latin typeface="Helvetica Neue"/>
                <a:ea typeface="Helvetica Neue"/>
                <a:cs typeface="Helvetica Neue"/>
                <a:sym typeface="Helvetica Neue"/>
              </a:defRPr>
            </a:lvl1pPr>
            <a:lvl2pPr lvl="1">
              <a:spcBef>
                <a:spcPts val="0"/>
              </a:spcBef>
              <a:spcAft>
                <a:spcPts val="0"/>
              </a:spcAft>
              <a:buSzPts val="2600"/>
              <a:buFont typeface="Titillium Web"/>
              <a:buNone/>
              <a:defRPr b="1" sz="2600">
                <a:latin typeface="Titillium Web"/>
                <a:ea typeface="Titillium Web"/>
                <a:cs typeface="Titillium Web"/>
                <a:sym typeface="Titillium Web"/>
              </a:defRPr>
            </a:lvl2pPr>
            <a:lvl3pPr lvl="2">
              <a:spcBef>
                <a:spcPts val="0"/>
              </a:spcBef>
              <a:spcAft>
                <a:spcPts val="0"/>
              </a:spcAft>
              <a:buSzPts val="2600"/>
              <a:buFont typeface="Titillium Web"/>
              <a:buNone/>
              <a:defRPr b="1" sz="2600">
                <a:latin typeface="Titillium Web"/>
                <a:ea typeface="Titillium Web"/>
                <a:cs typeface="Titillium Web"/>
                <a:sym typeface="Titillium Web"/>
              </a:defRPr>
            </a:lvl3pPr>
            <a:lvl4pPr lvl="3">
              <a:spcBef>
                <a:spcPts val="0"/>
              </a:spcBef>
              <a:spcAft>
                <a:spcPts val="0"/>
              </a:spcAft>
              <a:buSzPts val="2600"/>
              <a:buFont typeface="Titillium Web"/>
              <a:buNone/>
              <a:defRPr b="1" sz="2600">
                <a:latin typeface="Titillium Web"/>
                <a:ea typeface="Titillium Web"/>
                <a:cs typeface="Titillium Web"/>
                <a:sym typeface="Titillium Web"/>
              </a:defRPr>
            </a:lvl4pPr>
            <a:lvl5pPr lvl="4">
              <a:spcBef>
                <a:spcPts val="0"/>
              </a:spcBef>
              <a:spcAft>
                <a:spcPts val="0"/>
              </a:spcAft>
              <a:buSzPts val="2600"/>
              <a:buFont typeface="Titillium Web"/>
              <a:buNone/>
              <a:defRPr b="1" sz="2600">
                <a:latin typeface="Titillium Web"/>
                <a:ea typeface="Titillium Web"/>
                <a:cs typeface="Titillium Web"/>
                <a:sym typeface="Titillium Web"/>
              </a:defRPr>
            </a:lvl5pPr>
            <a:lvl6pPr lvl="5">
              <a:spcBef>
                <a:spcPts val="0"/>
              </a:spcBef>
              <a:spcAft>
                <a:spcPts val="0"/>
              </a:spcAft>
              <a:buSzPts val="2600"/>
              <a:buFont typeface="Titillium Web"/>
              <a:buNone/>
              <a:defRPr b="1" sz="2600">
                <a:latin typeface="Titillium Web"/>
                <a:ea typeface="Titillium Web"/>
                <a:cs typeface="Titillium Web"/>
                <a:sym typeface="Titillium Web"/>
              </a:defRPr>
            </a:lvl6pPr>
            <a:lvl7pPr lvl="6">
              <a:spcBef>
                <a:spcPts val="0"/>
              </a:spcBef>
              <a:spcAft>
                <a:spcPts val="0"/>
              </a:spcAft>
              <a:buSzPts val="2600"/>
              <a:buFont typeface="Titillium Web"/>
              <a:buNone/>
              <a:defRPr b="1" sz="2600">
                <a:latin typeface="Titillium Web"/>
                <a:ea typeface="Titillium Web"/>
                <a:cs typeface="Titillium Web"/>
                <a:sym typeface="Titillium Web"/>
              </a:defRPr>
            </a:lvl7pPr>
            <a:lvl8pPr lvl="7">
              <a:spcBef>
                <a:spcPts val="0"/>
              </a:spcBef>
              <a:spcAft>
                <a:spcPts val="0"/>
              </a:spcAft>
              <a:buSzPts val="2600"/>
              <a:buFont typeface="Titillium Web"/>
              <a:buNone/>
              <a:defRPr b="1" sz="2600">
                <a:latin typeface="Titillium Web"/>
                <a:ea typeface="Titillium Web"/>
                <a:cs typeface="Titillium Web"/>
                <a:sym typeface="Titillium Web"/>
              </a:defRPr>
            </a:lvl8pPr>
            <a:lvl9pPr lvl="8">
              <a:spcBef>
                <a:spcPts val="0"/>
              </a:spcBef>
              <a:spcAft>
                <a:spcPts val="0"/>
              </a:spcAft>
              <a:buSzPts val="2600"/>
              <a:buFont typeface="Titillium Web"/>
              <a:buNone/>
              <a:defRPr b="1" sz="2600">
                <a:latin typeface="Titillium Web"/>
                <a:ea typeface="Titillium Web"/>
                <a:cs typeface="Titillium Web"/>
                <a:sym typeface="Titillium Web"/>
              </a:defRPr>
            </a:lvl9pPr>
          </a:lstStyle>
          <a:p/>
        </p:txBody>
      </p:sp>
      <p:sp>
        <p:nvSpPr>
          <p:cNvPr id="7" name="Google Shape;7;p1"/>
          <p:cNvSpPr txBox="1"/>
          <p:nvPr>
            <p:ph idx="1" type="body"/>
          </p:nvPr>
        </p:nvSpPr>
        <p:spPr>
          <a:xfrm>
            <a:off x="723798" y="1586325"/>
            <a:ext cx="6092100" cy="3148500"/>
          </a:xfrm>
          <a:prstGeom prst="rect">
            <a:avLst/>
          </a:prstGeom>
          <a:noFill/>
          <a:ln>
            <a:noFill/>
          </a:ln>
        </p:spPr>
        <p:txBody>
          <a:bodyPr anchorCtr="0" anchor="t" bIns="91425" lIns="91425" spcFirstLastPara="1" rIns="91425" wrap="square" tIns="91425"/>
          <a:lstStyle>
            <a:lvl1pPr indent="-342900" lvl="0" marL="457200">
              <a:spcBef>
                <a:spcPts val="60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1pPr>
            <a:lvl2pPr indent="-342900" lvl="1" marL="9144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2pPr>
            <a:lvl3pPr indent="-342900" lvl="2" marL="13716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3pPr>
            <a:lvl4pPr indent="-342900" lvl="3" marL="18288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4pPr>
            <a:lvl5pPr indent="-342900" lvl="4" marL="22860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5pPr>
            <a:lvl6pPr indent="-342900" lvl="5" marL="27432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6pPr>
            <a:lvl7pPr indent="-342900" lvl="6" marL="32004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7pPr>
            <a:lvl8pPr indent="-342900" lvl="7" marL="36576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8pPr>
            <a:lvl9pPr indent="-342900" lvl="8" marL="41148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9pPr>
          </a:lstStyle>
          <a:p/>
        </p:txBody>
      </p:sp>
      <p:sp>
        <p:nvSpPr>
          <p:cNvPr id="8" name="Google Shape;8;p1"/>
          <p:cNvSpPr/>
          <p:nvPr/>
        </p:nvSpPr>
        <p:spPr>
          <a:xfrm flipH="1">
            <a:off x="8575069" y="4574175"/>
            <a:ext cx="569400" cy="569400"/>
          </a:xfrm>
          <a:prstGeom prst="rtTriangle">
            <a:avLst/>
          </a:prstGeom>
          <a:solidFill>
            <a:srgbClr val="883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en.wikipedia.org/wiki/Cartesian_coordinate_system" TargetMode="External"/><Relationship Id="rId4" Type="http://schemas.openxmlformats.org/officeDocument/2006/relationships/hyperlink" Target="https://en.wikipedia.org/wiki/Polar_coordinate_system" TargetMode="External"/><Relationship Id="rId5" Type="http://schemas.openxmlformats.org/officeDocument/2006/relationships/hyperlink" Target="https://en.wikipedia.org/wiki/Polar_coordinate_syste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2" name="Shape 72"/>
        <p:cNvGrpSpPr/>
        <p:nvPr/>
      </p:nvGrpSpPr>
      <p:grpSpPr>
        <a:xfrm>
          <a:off x="0" y="0"/>
          <a:ext cx="0" cy="0"/>
          <a:chOff x="0" y="0"/>
          <a:chExt cx="0" cy="0"/>
        </a:xfrm>
      </p:grpSpPr>
      <p:sp>
        <p:nvSpPr>
          <p:cNvPr id="73" name="Google Shape;73;p15"/>
          <p:cNvSpPr txBox="1"/>
          <p:nvPr>
            <p:ph type="ctrTitle"/>
          </p:nvPr>
        </p:nvSpPr>
        <p:spPr>
          <a:xfrm>
            <a:off x="672825" y="1756075"/>
            <a:ext cx="6530400" cy="274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VISUALIZATION WITH ggplot2</a:t>
            </a:r>
            <a:endParaRPr/>
          </a:p>
          <a:p>
            <a:pPr indent="0" lvl="0" marL="0" rtl="0" algn="l">
              <a:spcBef>
                <a:spcPts val="0"/>
              </a:spcBef>
              <a:spcAft>
                <a:spcPts val="0"/>
              </a:spcAft>
              <a:buClr>
                <a:schemeClr val="dk1"/>
              </a:buClr>
              <a:buSzPts val="1100"/>
              <a:buFont typeface="Arial"/>
              <a:buNone/>
            </a:pPr>
            <a:r>
              <a:rPr b="0" lang="en" sz="3600"/>
              <a:t>25 Giugno 2019</a:t>
            </a:r>
            <a:endParaRPr/>
          </a:p>
        </p:txBody>
      </p:sp>
      <p:sp>
        <p:nvSpPr>
          <p:cNvPr id="74" name="Google Shape;74;p15"/>
          <p:cNvSpPr txBox="1"/>
          <p:nvPr/>
        </p:nvSpPr>
        <p:spPr>
          <a:xfrm>
            <a:off x="579000" y="368875"/>
            <a:ext cx="4367700" cy="9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Courier"/>
                <a:ea typeface="Courier"/>
                <a:cs typeface="Courier"/>
                <a:sym typeface="Courier"/>
              </a:rPr>
              <a:t>library</a:t>
            </a:r>
            <a:r>
              <a:rPr lang="en">
                <a:solidFill>
                  <a:srgbClr val="687687"/>
                </a:solidFill>
                <a:latin typeface="Courier"/>
                <a:ea typeface="Courier"/>
                <a:cs typeface="Courier"/>
                <a:sym typeface="Courier"/>
              </a:rPr>
              <a:t>(</a:t>
            </a:r>
            <a:r>
              <a:rPr lang="en">
                <a:latin typeface="Courier"/>
                <a:ea typeface="Courier"/>
                <a:cs typeface="Courier"/>
                <a:sym typeface="Courier"/>
              </a:rPr>
              <a:t>dplyr</a:t>
            </a:r>
            <a:r>
              <a:rPr lang="en">
                <a:solidFill>
                  <a:srgbClr val="687687"/>
                </a:solidFill>
                <a:latin typeface="Courier"/>
                <a:ea typeface="Courier"/>
                <a:cs typeface="Courier"/>
                <a:sym typeface="Courier"/>
              </a:rPr>
              <a:t>)</a:t>
            </a:r>
            <a:endParaRPr>
              <a:solidFill>
                <a:srgbClr val="687687"/>
              </a:solidFill>
              <a:latin typeface="Courier"/>
              <a:ea typeface="Courier"/>
              <a:cs typeface="Courier"/>
              <a:sym typeface="Courier"/>
            </a:endParaRPr>
          </a:p>
          <a:p>
            <a:pPr indent="0" lvl="0" marL="0" rtl="0" algn="l">
              <a:spcBef>
                <a:spcPts val="0"/>
              </a:spcBef>
              <a:spcAft>
                <a:spcPts val="0"/>
              </a:spcAft>
              <a:buNone/>
            </a:pPr>
            <a:r>
              <a:t/>
            </a:r>
            <a:endParaRPr>
              <a:latin typeface="Courier"/>
              <a:ea typeface="Courier"/>
              <a:cs typeface="Courier"/>
              <a:sym typeface="Courier"/>
            </a:endParaRPr>
          </a:p>
          <a:p>
            <a:pPr indent="0" lvl="0" marL="0" rtl="0" algn="l">
              <a:spcBef>
                <a:spcPts val="0"/>
              </a:spcBef>
              <a:spcAft>
                <a:spcPts val="0"/>
              </a:spcAft>
              <a:buNone/>
            </a:pPr>
            <a:r>
              <a:rPr lang="en">
                <a:latin typeface="Courier"/>
                <a:ea typeface="Courier"/>
                <a:cs typeface="Courier"/>
                <a:sym typeface="Courier"/>
              </a:rPr>
              <a:t>rladies_global </a:t>
            </a:r>
            <a:r>
              <a:rPr lang="en">
                <a:solidFill>
                  <a:srgbClr val="687687"/>
                </a:solidFill>
                <a:latin typeface="Courier"/>
                <a:ea typeface="Courier"/>
                <a:cs typeface="Courier"/>
                <a:sym typeface="Courier"/>
              </a:rPr>
              <a:t>%&gt;%</a:t>
            </a:r>
            <a:endParaRPr>
              <a:solidFill>
                <a:srgbClr val="687687"/>
              </a:solidFill>
              <a:latin typeface="Courier"/>
              <a:ea typeface="Courier"/>
              <a:cs typeface="Courier"/>
              <a:sym typeface="Courier"/>
            </a:endParaRPr>
          </a:p>
          <a:p>
            <a:pPr indent="0" lvl="0" marL="0" rtl="0" algn="l">
              <a:spcBef>
                <a:spcPts val="0"/>
              </a:spcBef>
              <a:spcAft>
                <a:spcPts val="0"/>
              </a:spcAft>
              <a:buNone/>
            </a:pPr>
            <a:r>
              <a:rPr lang="en">
                <a:latin typeface="Courier"/>
                <a:ea typeface="Courier"/>
                <a:cs typeface="Courier"/>
                <a:sym typeface="Courier"/>
              </a:rPr>
              <a:t>  filter</a:t>
            </a:r>
            <a:r>
              <a:rPr lang="en">
                <a:solidFill>
                  <a:srgbClr val="687687"/>
                </a:solidFill>
                <a:latin typeface="Courier"/>
                <a:ea typeface="Courier"/>
                <a:cs typeface="Courier"/>
                <a:sym typeface="Courier"/>
              </a:rPr>
              <a:t>(</a:t>
            </a:r>
            <a:r>
              <a:rPr lang="en">
                <a:latin typeface="Courier"/>
                <a:ea typeface="Courier"/>
                <a:cs typeface="Courier"/>
                <a:sym typeface="Courier"/>
              </a:rPr>
              <a:t>city == </a:t>
            </a:r>
            <a:r>
              <a:rPr lang="en">
                <a:solidFill>
                  <a:srgbClr val="036A07"/>
                </a:solidFill>
                <a:latin typeface="Courier"/>
                <a:ea typeface="Courier"/>
                <a:cs typeface="Courier"/>
                <a:sym typeface="Courier"/>
              </a:rPr>
              <a:t>'Bari'</a:t>
            </a:r>
            <a:r>
              <a:rPr lang="en">
                <a:solidFill>
                  <a:srgbClr val="687687"/>
                </a:solidFill>
                <a:latin typeface="Courier"/>
                <a:ea typeface="Courier"/>
                <a:cs typeface="Courier"/>
                <a:sym typeface="Courier"/>
              </a:rPr>
              <a:t>)</a:t>
            </a:r>
            <a:endParaRPr/>
          </a:p>
        </p:txBody>
      </p:sp>
      <p:pic>
        <p:nvPicPr>
          <p:cNvPr id="75" name="Google Shape;75;p15"/>
          <p:cNvPicPr preferRelativeResize="0"/>
          <p:nvPr/>
        </p:nvPicPr>
        <p:blipFill>
          <a:blip r:embed="rId3">
            <a:alphaModFix/>
          </a:blip>
          <a:stretch>
            <a:fillRect/>
          </a:stretch>
        </p:blipFill>
        <p:spPr>
          <a:xfrm>
            <a:off x="6521375" y="2446300"/>
            <a:ext cx="2199126" cy="25487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692025" y="422500"/>
            <a:ext cx="43140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geom_() Function</a:t>
            </a:r>
            <a:endParaRPr/>
          </a:p>
        </p:txBody>
      </p:sp>
      <p:sp>
        <p:nvSpPr>
          <p:cNvPr id="181" name="Google Shape;181;p24"/>
          <p:cNvSpPr txBox="1"/>
          <p:nvPr>
            <p:ph idx="1" type="body"/>
          </p:nvPr>
        </p:nvSpPr>
        <p:spPr>
          <a:xfrm>
            <a:off x="692025" y="1205325"/>
            <a:ext cx="3312900" cy="710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88398A"/>
              </a:buClr>
              <a:buSzPts val="1800"/>
              <a:buChar char="▪"/>
            </a:pPr>
            <a:r>
              <a:rPr lang="en">
                <a:solidFill>
                  <a:srgbClr val="88398A"/>
                </a:solidFill>
              </a:rPr>
              <a:t>Smoothers</a:t>
            </a:r>
            <a:endParaRPr>
              <a:solidFill>
                <a:srgbClr val="88398A"/>
              </a:solidFill>
            </a:endParaRPr>
          </a:p>
        </p:txBody>
      </p:sp>
      <p:pic>
        <p:nvPicPr>
          <p:cNvPr id="182" name="Google Shape;182;p24"/>
          <p:cNvPicPr preferRelativeResize="0"/>
          <p:nvPr/>
        </p:nvPicPr>
        <p:blipFill>
          <a:blip r:embed="rId3">
            <a:alphaModFix/>
          </a:blip>
          <a:stretch>
            <a:fillRect/>
          </a:stretch>
        </p:blipFill>
        <p:spPr>
          <a:xfrm>
            <a:off x="692025" y="2445275"/>
            <a:ext cx="2534500" cy="781175"/>
          </a:xfrm>
          <a:prstGeom prst="rect">
            <a:avLst/>
          </a:prstGeom>
          <a:noFill/>
          <a:ln>
            <a:noFill/>
          </a:ln>
        </p:spPr>
      </p:pic>
      <p:pic>
        <p:nvPicPr>
          <p:cNvPr id="183" name="Google Shape;183;p24"/>
          <p:cNvPicPr preferRelativeResize="0"/>
          <p:nvPr/>
        </p:nvPicPr>
        <p:blipFill>
          <a:blip r:embed="rId4">
            <a:alphaModFix/>
          </a:blip>
          <a:stretch>
            <a:fillRect/>
          </a:stretch>
        </p:blipFill>
        <p:spPr>
          <a:xfrm>
            <a:off x="4052625" y="1083350"/>
            <a:ext cx="4834274" cy="34066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692025" y="422500"/>
            <a:ext cx="43140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geom_() Function</a:t>
            </a:r>
            <a:endParaRPr/>
          </a:p>
        </p:txBody>
      </p:sp>
      <p:sp>
        <p:nvSpPr>
          <p:cNvPr id="189" name="Google Shape;189;p25"/>
          <p:cNvSpPr txBox="1"/>
          <p:nvPr>
            <p:ph idx="1" type="body"/>
          </p:nvPr>
        </p:nvSpPr>
        <p:spPr>
          <a:xfrm>
            <a:off x="692025" y="1205325"/>
            <a:ext cx="3312900" cy="710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88398A"/>
              </a:buClr>
              <a:buSzPts val="1800"/>
              <a:buChar char="▪"/>
            </a:pPr>
            <a:r>
              <a:rPr lang="en">
                <a:solidFill>
                  <a:srgbClr val="88398A"/>
                </a:solidFill>
              </a:rPr>
              <a:t>Text</a:t>
            </a:r>
            <a:endParaRPr>
              <a:solidFill>
                <a:srgbClr val="88398A"/>
              </a:solidFill>
            </a:endParaRPr>
          </a:p>
        </p:txBody>
      </p:sp>
      <p:pic>
        <p:nvPicPr>
          <p:cNvPr id="190" name="Google Shape;190;p25"/>
          <p:cNvPicPr preferRelativeResize="0"/>
          <p:nvPr/>
        </p:nvPicPr>
        <p:blipFill>
          <a:blip r:embed="rId3">
            <a:alphaModFix/>
          </a:blip>
          <a:stretch>
            <a:fillRect/>
          </a:stretch>
        </p:blipFill>
        <p:spPr>
          <a:xfrm>
            <a:off x="864250" y="2221950"/>
            <a:ext cx="2415850" cy="608075"/>
          </a:xfrm>
          <a:prstGeom prst="rect">
            <a:avLst/>
          </a:prstGeom>
          <a:noFill/>
          <a:ln>
            <a:noFill/>
          </a:ln>
        </p:spPr>
      </p:pic>
      <p:pic>
        <p:nvPicPr>
          <p:cNvPr id="191" name="Google Shape;191;p25"/>
          <p:cNvPicPr preferRelativeResize="0"/>
          <p:nvPr/>
        </p:nvPicPr>
        <p:blipFill>
          <a:blip r:embed="rId4">
            <a:alphaModFix/>
          </a:blip>
          <a:stretch>
            <a:fillRect/>
          </a:stretch>
        </p:blipFill>
        <p:spPr>
          <a:xfrm>
            <a:off x="4059600" y="1076375"/>
            <a:ext cx="4834275" cy="33966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692025" y="422500"/>
            <a:ext cx="43140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geom_() Function</a:t>
            </a:r>
            <a:endParaRPr/>
          </a:p>
        </p:txBody>
      </p:sp>
      <p:sp>
        <p:nvSpPr>
          <p:cNvPr id="197" name="Google Shape;197;p26"/>
          <p:cNvSpPr txBox="1"/>
          <p:nvPr>
            <p:ph idx="1" type="body"/>
          </p:nvPr>
        </p:nvSpPr>
        <p:spPr>
          <a:xfrm>
            <a:off x="692025" y="1205325"/>
            <a:ext cx="3312900" cy="710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88398A"/>
              </a:buClr>
              <a:buSzPts val="1800"/>
              <a:buChar char="▪"/>
            </a:pPr>
            <a:r>
              <a:rPr lang="en">
                <a:solidFill>
                  <a:srgbClr val="88398A"/>
                </a:solidFill>
              </a:rPr>
              <a:t>Bar</a:t>
            </a:r>
            <a:endParaRPr>
              <a:solidFill>
                <a:srgbClr val="88398A"/>
              </a:solidFill>
            </a:endParaRPr>
          </a:p>
        </p:txBody>
      </p:sp>
      <p:pic>
        <p:nvPicPr>
          <p:cNvPr id="198" name="Google Shape;198;p26"/>
          <p:cNvPicPr preferRelativeResize="0"/>
          <p:nvPr/>
        </p:nvPicPr>
        <p:blipFill>
          <a:blip r:embed="rId3">
            <a:alphaModFix/>
          </a:blip>
          <a:stretch>
            <a:fillRect/>
          </a:stretch>
        </p:blipFill>
        <p:spPr>
          <a:xfrm>
            <a:off x="428800" y="2048500"/>
            <a:ext cx="3486400" cy="635875"/>
          </a:xfrm>
          <a:prstGeom prst="rect">
            <a:avLst/>
          </a:prstGeom>
          <a:noFill/>
          <a:ln>
            <a:noFill/>
          </a:ln>
        </p:spPr>
      </p:pic>
      <p:pic>
        <p:nvPicPr>
          <p:cNvPr id="199" name="Google Shape;199;p26"/>
          <p:cNvPicPr preferRelativeResize="0"/>
          <p:nvPr/>
        </p:nvPicPr>
        <p:blipFill>
          <a:blip r:embed="rId4">
            <a:alphaModFix/>
          </a:blip>
          <a:stretch>
            <a:fillRect/>
          </a:stretch>
        </p:blipFill>
        <p:spPr>
          <a:xfrm>
            <a:off x="4885275" y="966675"/>
            <a:ext cx="3624800" cy="3593275"/>
          </a:xfrm>
          <a:prstGeom prst="rect">
            <a:avLst/>
          </a:prstGeom>
          <a:noFill/>
          <a:ln>
            <a:noFill/>
          </a:ln>
        </p:spPr>
      </p:pic>
      <p:sp>
        <p:nvSpPr>
          <p:cNvPr id="200" name="Google Shape;200;p26"/>
          <p:cNvSpPr txBox="1"/>
          <p:nvPr/>
        </p:nvSpPr>
        <p:spPr>
          <a:xfrm>
            <a:off x="677525" y="3002100"/>
            <a:ext cx="3858900" cy="2010000"/>
          </a:xfrm>
          <a:prstGeom prst="rect">
            <a:avLst/>
          </a:prstGeom>
          <a:solidFill>
            <a:srgbClr val="88398A">
              <a:alpha val="32310"/>
            </a:srgbClr>
          </a:solidFill>
          <a:ln cap="flat" cmpd="sng" w="9525">
            <a:solidFill>
              <a:srgbClr val="56245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62457"/>
                </a:solidFill>
                <a:latin typeface="Helvetica Neue"/>
                <a:ea typeface="Helvetica Neue"/>
                <a:cs typeface="Helvetica Neue"/>
                <a:sym typeface="Helvetica Neue"/>
              </a:rPr>
              <a:t>theme_()</a:t>
            </a:r>
            <a:r>
              <a:rPr b="1" lang="en">
                <a:latin typeface="Helvetica Neue"/>
                <a:ea typeface="Helvetica Neue"/>
                <a:cs typeface="Helvetica Neue"/>
                <a:sym typeface="Helvetica Neue"/>
              </a:rPr>
              <a:t> function</a:t>
            </a:r>
            <a:endParaRPr b="1">
              <a:latin typeface="Helvetica Neue"/>
              <a:ea typeface="Helvetica Neue"/>
              <a:cs typeface="Helvetica Neue"/>
              <a:sym typeface="Helvetica Neue"/>
            </a:endParaRPr>
          </a:p>
          <a:p>
            <a:pPr indent="0" lvl="0" marL="0" rtl="0" algn="l">
              <a:lnSpc>
                <a:spcPct val="115000"/>
              </a:lnSpc>
              <a:spcBef>
                <a:spcPts val="1000"/>
              </a:spcBef>
              <a:spcAft>
                <a:spcPts val="0"/>
              </a:spcAft>
              <a:buClr>
                <a:schemeClr val="dk1"/>
              </a:buClr>
              <a:buSzPts val="1100"/>
              <a:buFont typeface="Arial"/>
              <a:buNone/>
            </a:pPr>
            <a:r>
              <a:rPr lang="en" sz="1050">
                <a:solidFill>
                  <a:srgbClr val="333333"/>
                </a:solidFill>
                <a:latin typeface="Helvetica Neue"/>
                <a:ea typeface="Helvetica Neue"/>
                <a:cs typeface="Helvetica Neue"/>
                <a:sym typeface="Helvetica Neue"/>
              </a:rPr>
              <a:t>theme system handles non-data plot elements such as</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800"/>
              </a:spcBef>
              <a:spcAft>
                <a:spcPts val="0"/>
              </a:spcAft>
              <a:buClr>
                <a:srgbClr val="333333"/>
              </a:buClr>
              <a:buSzPts val="1050"/>
              <a:buFont typeface="Helvetica Neue"/>
              <a:buChar char="●"/>
            </a:pPr>
            <a:r>
              <a:rPr lang="en" sz="1050">
                <a:solidFill>
                  <a:srgbClr val="333333"/>
                </a:solidFill>
                <a:latin typeface="Helvetica Neue"/>
                <a:ea typeface="Helvetica Neue"/>
                <a:cs typeface="Helvetica Neue"/>
                <a:sym typeface="Helvetica Neue"/>
              </a:rPr>
              <a:t>Axis labels</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 sz="1050">
                <a:solidFill>
                  <a:srgbClr val="333333"/>
                </a:solidFill>
                <a:latin typeface="Helvetica Neue"/>
                <a:ea typeface="Helvetica Neue"/>
                <a:cs typeface="Helvetica Neue"/>
                <a:sym typeface="Helvetica Neue"/>
              </a:rPr>
              <a:t>Plot background</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 sz="1050">
                <a:solidFill>
                  <a:srgbClr val="333333"/>
                </a:solidFill>
                <a:latin typeface="Helvetica Neue"/>
                <a:ea typeface="Helvetica Neue"/>
                <a:cs typeface="Helvetica Neue"/>
                <a:sym typeface="Helvetica Neue"/>
              </a:rPr>
              <a:t>Facet label background</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 sz="1050">
                <a:solidFill>
                  <a:srgbClr val="333333"/>
                </a:solidFill>
                <a:latin typeface="Helvetica Neue"/>
                <a:ea typeface="Helvetica Neue"/>
                <a:cs typeface="Helvetica Neue"/>
                <a:sym typeface="Helvetica Neue"/>
              </a:rPr>
              <a:t>Legend appearance</a:t>
            </a:r>
            <a:endParaRPr sz="1050">
              <a:solidFill>
                <a:srgbClr val="333333"/>
              </a:solidFill>
              <a:latin typeface="Helvetica Neue"/>
              <a:ea typeface="Helvetica Neue"/>
              <a:cs typeface="Helvetica Neue"/>
              <a:sym typeface="Helvetica Neue"/>
            </a:endParaRPr>
          </a:p>
          <a:p>
            <a:pPr indent="0" lvl="0" marL="0" rtl="0" algn="l">
              <a:lnSpc>
                <a:spcPct val="115000"/>
              </a:lnSpc>
              <a:spcBef>
                <a:spcPts val="800"/>
              </a:spcBef>
              <a:spcAft>
                <a:spcPts val="0"/>
              </a:spcAft>
              <a:buNone/>
            </a:pPr>
            <a:r>
              <a:rPr lang="en" sz="1050">
                <a:solidFill>
                  <a:srgbClr val="333333"/>
                </a:solidFill>
                <a:latin typeface="Helvetica Neue"/>
                <a:ea typeface="Helvetica Neue"/>
                <a:cs typeface="Helvetica Neue"/>
                <a:sym typeface="Helvetica Neue"/>
              </a:rPr>
              <a:t>Specific theme elements can be overridden using </a:t>
            </a:r>
            <a:r>
              <a:rPr lang="en" sz="1050">
                <a:solidFill>
                  <a:srgbClr val="562457"/>
                </a:solidFill>
                <a:latin typeface="Helvetica Neue"/>
                <a:ea typeface="Helvetica Neue"/>
                <a:cs typeface="Helvetica Neue"/>
                <a:sym typeface="Helvetica Neue"/>
              </a:rPr>
              <a:t>theme() </a:t>
            </a:r>
            <a:r>
              <a:rPr lang="en" sz="1050">
                <a:solidFill>
                  <a:srgbClr val="333333"/>
                </a:solidFill>
                <a:latin typeface="Helvetica Neue"/>
                <a:ea typeface="Helvetica Neue"/>
                <a:cs typeface="Helvetica Neue"/>
                <a:sym typeface="Helvetica Neue"/>
              </a:rPr>
              <a:t>and specifying parameter to modify</a:t>
            </a:r>
            <a:endParaRPr sz="1050">
              <a:latin typeface="Helvetica Neue"/>
              <a:ea typeface="Helvetica Neue"/>
              <a:cs typeface="Helvetica Neue"/>
              <a:sym typeface="Helvetica Neue"/>
            </a:endParaRPr>
          </a:p>
          <a:p>
            <a:pPr indent="0" lvl="0" marL="0" rtl="0" algn="l">
              <a:spcBef>
                <a:spcPts val="800"/>
              </a:spcBef>
              <a:spcAft>
                <a:spcPts val="0"/>
              </a:spcAft>
              <a:buNone/>
            </a:pPr>
            <a:r>
              <a:t/>
            </a:r>
            <a:endParaRPr sz="1200">
              <a:latin typeface="Helvetica Neue"/>
              <a:ea typeface="Helvetica Neue"/>
              <a:cs typeface="Helvetica Neue"/>
              <a:sym typeface="Helvetica Neue"/>
            </a:endParaRPr>
          </a:p>
        </p:txBody>
      </p:sp>
      <p:sp>
        <p:nvSpPr>
          <p:cNvPr id="201" name="Google Shape;201;p26"/>
          <p:cNvSpPr txBox="1"/>
          <p:nvPr/>
        </p:nvSpPr>
        <p:spPr>
          <a:xfrm>
            <a:off x="-18675" y="2760575"/>
            <a:ext cx="558300" cy="20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0">
                <a:solidFill>
                  <a:srgbClr val="562457"/>
                </a:solidFill>
                <a:latin typeface="Georgia"/>
                <a:ea typeface="Georgia"/>
                <a:cs typeface="Georgia"/>
                <a:sym typeface="Georgia"/>
              </a:rPr>
              <a:t>!</a:t>
            </a:r>
            <a:endParaRPr sz="15000">
              <a:solidFill>
                <a:srgbClr val="562457"/>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692025" y="422500"/>
            <a:ext cx="6496200" cy="857400"/>
          </a:xfrm>
          <a:prstGeom prst="rect">
            <a:avLst/>
          </a:prstGeom>
        </p:spPr>
        <p:txBody>
          <a:bodyPr anchorCtr="0" anchor="t" bIns="91425" lIns="91425" spcFirstLastPara="1" rIns="91425" wrap="square" tIns="91425">
            <a:noAutofit/>
          </a:bodyPr>
          <a:lstStyle/>
          <a:p>
            <a:pPr indent="0" lvl="0" marL="0" rtl="0" algn="l">
              <a:lnSpc>
                <a:spcPct val="110000"/>
              </a:lnSpc>
              <a:spcBef>
                <a:spcPts val="1500"/>
              </a:spcBef>
              <a:spcAft>
                <a:spcPts val="0"/>
              </a:spcAft>
              <a:buClr>
                <a:schemeClr val="dk1"/>
              </a:buClr>
              <a:buSzPts val="1100"/>
              <a:buFont typeface="Arial"/>
              <a:buNone/>
            </a:pPr>
            <a:r>
              <a:rPr lang="en">
                <a:solidFill>
                  <a:srgbClr val="88398A"/>
                </a:solidFill>
              </a:rPr>
              <a:t>Aesthetic Mapping</a:t>
            </a:r>
            <a:r>
              <a:rPr lang="en"/>
              <a:t> VS </a:t>
            </a:r>
            <a:r>
              <a:rPr lang="en">
                <a:solidFill>
                  <a:srgbClr val="88398A"/>
                </a:solidFill>
              </a:rPr>
              <a:t>Assignment</a:t>
            </a:r>
            <a:endParaRPr b="0" sz="2250">
              <a:solidFill>
                <a:srgbClr val="88398A"/>
              </a:solidFill>
            </a:endParaRPr>
          </a:p>
          <a:p>
            <a:pPr indent="0" lvl="0" marL="0" rtl="0" algn="l">
              <a:spcBef>
                <a:spcPts val="800"/>
              </a:spcBef>
              <a:spcAft>
                <a:spcPts val="0"/>
              </a:spcAft>
              <a:buNone/>
            </a:pPr>
            <a:r>
              <a:t/>
            </a:r>
            <a:endParaRPr/>
          </a:p>
        </p:txBody>
      </p:sp>
      <p:sp>
        <p:nvSpPr>
          <p:cNvPr id="207" name="Google Shape;207;p27"/>
          <p:cNvSpPr txBox="1"/>
          <p:nvPr>
            <p:ph idx="1" type="body"/>
          </p:nvPr>
        </p:nvSpPr>
        <p:spPr>
          <a:xfrm>
            <a:off x="692025" y="1390925"/>
            <a:ext cx="4207200" cy="98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rgbClr val="333333"/>
                </a:solidFill>
                <a:latin typeface="Montserrat"/>
                <a:ea typeface="Montserrat"/>
                <a:cs typeface="Montserrat"/>
                <a:sym typeface="Montserrat"/>
              </a:rPr>
              <a:t>Note that </a:t>
            </a:r>
            <a:r>
              <a:rPr b="1" lang="en" sz="1350">
                <a:solidFill>
                  <a:srgbClr val="88398A"/>
                </a:solidFill>
                <a:latin typeface="Montserrat"/>
                <a:ea typeface="Montserrat"/>
                <a:cs typeface="Montserrat"/>
                <a:sym typeface="Montserrat"/>
              </a:rPr>
              <a:t>variables </a:t>
            </a:r>
            <a:r>
              <a:rPr lang="en" sz="1350">
                <a:solidFill>
                  <a:srgbClr val="333333"/>
                </a:solidFill>
                <a:latin typeface="Montserrat"/>
                <a:ea typeface="Montserrat"/>
                <a:cs typeface="Montserrat"/>
                <a:sym typeface="Montserrat"/>
              </a:rPr>
              <a:t>are mapped to aesthetics with the </a:t>
            </a:r>
            <a:r>
              <a:rPr b="1" lang="en" sz="1350">
                <a:solidFill>
                  <a:srgbClr val="88398A"/>
                </a:solidFill>
                <a:latin typeface="Montserrat"/>
                <a:ea typeface="Montserrat"/>
                <a:cs typeface="Montserrat"/>
                <a:sym typeface="Montserrat"/>
              </a:rPr>
              <a:t>aes()</a:t>
            </a:r>
            <a:r>
              <a:rPr lang="en" sz="1350">
                <a:solidFill>
                  <a:srgbClr val="88398A"/>
                </a:solidFill>
                <a:latin typeface="Montserrat"/>
                <a:ea typeface="Montserrat"/>
                <a:cs typeface="Montserrat"/>
                <a:sym typeface="Montserrat"/>
              </a:rPr>
              <a:t> </a:t>
            </a:r>
            <a:r>
              <a:rPr lang="en" sz="1350">
                <a:solidFill>
                  <a:srgbClr val="333333"/>
                </a:solidFill>
                <a:latin typeface="Montserrat"/>
                <a:ea typeface="Montserrat"/>
                <a:cs typeface="Montserrat"/>
                <a:sym typeface="Montserrat"/>
              </a:rPr>
              <a:t>function, while fixed aesthetics are set outside the aes() call.</a:t>
            </a:r>
            <a:endParaRPr/>
          </a:p>
        </p:txBody>
      </p:sp>
      <p:pic>
        <p:nvPicPr>
          <p:cNvPr id="208" name="Google Shape;208;p27"/>
          <p:cNvPicPr preferRelativeResize="0"/>
          <p:nvPr/>
        </p:nvPicPr>
        <p:blipFill>
          <a:blip r:embed="rId3">
            <a:alphaModFix/>
          </a:blip>
          <a:stretch>
            <a:fillRect/>
          </a:stretch>
        </p:blipFill>
        <p:spPr>
          <a:xfrm>
            <a:off x="649025" y="2655325"/>
            <a:ext cx="3652150" cy="699175"/>
          </a:xfrm>
          <a:prstGeom prst="rect">
            <a:avLst/>
          </a:prstGeom>
          <a:noFill/>
          <a:ln>
            <a:noFill/>
          </a:ln>
        </p:spPr>
      </p:pic>
      <p:pic>
        <p:nvPicPr>
          <p:cNvPr id="209" name="Google Shape;209;p27"/>
          <p:cNvPicPr preferRelativeResize="0"/>
          <p:nvPr/>
        </p:nvPicPr>
        <p:blipFill>
          <a:blip r:embed="rId4">
            <a:alphaModFix/>
          </a:blip>
          <a:stretch>
            <a:fillRect/>
          </a:stretch>
        </p:blipFill>
        <p:spPr>
          <a:xfrm>
            <a:off x="4863200" y="1892900"/>
            <a:ext cx="3939975" cy="2848105"/>
          </a:xfrm>
          <a:prstGeom prst="rect">
            <a:avLst/>
          </a:prstGeom>
          <a:noFill/>
          <a:ln>
            <a:noFill/>
          </a:ln>
        </p:spPr>
      </p:pic>
      <p:sp>
        <p:nvSpPr>
          <p:cNvPr id="210" name="Google Shape;210;p27"/>
          <p:cNvSpPr txBox="1"/>
          <p:nvPr/>
        </p:nvSpPr>
        <p:spPr>
          <a:xfrm>
            <a:off x="649025" y="3535400"/>
            <a:ext cx="4020000" cy="857400"/>
          </a:xfrm>
          <a:prstGeom prst="rect">
            <a:avLst/>
          </a:prstGeom>
          <a:solidFill>
            <a:srgbClr val="88398A">
              <a:alpha val="32310"/>
            </a:srgbClr>
          </a:solidFill>
          <a:ln cap="flat" cmpd="sng" w="9525">
            <a:solidFill>
              <a:srgbClr val="56245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50">
                <a:solidFill>
                  <a:srgbClr val="562457"/>
                </a:solidFill>
                <a:latin typeface="Helvetica Neue"/>
                <a:ea typeface="Helvetica Neue"/>
                <a:cs typeface="Helvetica Neue"/>
                <a:sym typeface="Helvetica Neue"/>
              </a:rPr>
              <a:t>if</a:t>
            </a:r>
            <a:r>
              <a:rPr lang="en" sz="1050">
                <a:solidFill>
                  <a:srgbClr val="333333"/>
                </a:solidFill>
                <a:latin typeface="Helvetica Neue"/>
                <a:ea typeface="Helvetica Neue"/>
                <a:cs typeface="Helvetica Neue"/>
                <a:sym typeface="Helvetica Neue"/>
              </a:rPr>
              <a:t> aes() influences all geom_() object we define them at ggplot() function levels, </a:t>
            </a:r>
            <a:endParaRPr sz="1050">
              <a:solidFill>
                <a:srgbClr val="333333"/>
              </a:solidFill>
              <a:latin typeface="Helvetica Neue"/>
              <a:ea typeface="Helvetica Neue"/>
              <a:cs typeface="Helvetica Neue"/>
              <a:sym typeface="Helvetica Neue"/>
            </a:endParaRPr>
          </a:p>
          <a:p>
            <a:pPr indent="0" lvl="0" marL="0" marR="0" rtl="0" algn="l">
              <a:lnSpc>
                <a:spcPct val="100000"/>
              </a:lnSpc>
              <a:spcBef>
                <a:spcPts val="1000"/>
              </a:spcBef>
              <a:spcAft>
                <a:spcPts val="1000"/>
              </a:spcAft>
              <a:buNone/>
            </a:pPr>
            <a:r>
              <a:rPr b="1" lang="en" sz="1050">
                <a:solidFill>
                  <a:srgbClr val="562457"/>
                </a:solidFill>
                <a:latin typeface="Helvetica Neue"/>
                <a:ea typeface="Helvetica Neue"/>
                <a:cs typeface="Helvetica Neue"/>
                <a:sym typeface="Helvetica Neue"/>
              </a:rPr>
              <a:t>else</a:t>
            </a:r>
            <a:r>
              <a:rPr lang="en" sz="1050">
                <a:solidFill>
                  <a:srgbClr val="333333"/>
                </a:solidFill>
                <a:latin typeface="Helvetica Neue"/>
                <a:ea typeface="Helvetica Neue"/>
                <a:cs typeface="Helvetica Neue"/>
                <a:sym typeface="Helvetica Neue"/>
              </a:rPr>
              <a:t> we have to specify them in the specific geom_() function</a:t>
            </a:r>
            <a:endParaRPr>
              <a:solidFill>
                <a:srgbClr val="4A4A4A"/>
              </a:solidFill>
              <a:latin typeface="Helvetica Neue"/>
              <a:ea typeface="Helvetica Neue"/>
              <a:cs typeface="Helvetica Neue"/>
              <a:sym typeface="Helvetica Neue"/>
            </a:endParaRPr>
          </a:p>
        </p:txBody>
      </p:sp>
      <p:sp>
        <p:nvSpPr>
          <p:cNvPr id="211" name="Google Shape;211;p27"/>
          <p:cNvSpPr txBox="1"/>
          <p:nvPr/>
        </p:nvSpPr>
        <p:spPr>
          <a:xfrm>
            <a:off x="133725" y="3308600"/>
            <a:ext cx="558300" cy="1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562457"/>
                </a:solidFill>
                <a:latin typeface="Georgia"/>
                <a:ea typeface="Georgia"/>
                <a:cs typeface="Georgia"/>
                <a:sym typeface="Georgia"/>
              </a:rPr>
              <a:t>!</a:t>
            </a:r>
            <a:endParaRPr sz="7200">
              <a:solidFill>
                <a:srgbClr val="562457"/>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692025" y="422500"/>
            <a:ext cx="32268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Scales</a:t>
            </a:r>
            <a:endParaRPr/>
          </a:p>
        </p:txBody>
      </p:sp>
      <p:sp>
        <p:nvSpPr>
          <p:cNvPr id="217" name="Google Shape;217;p28"/>
          <p:cNvSpPr txBox="1"/>
          <p:nvPr>
            <p:ph idx="1" type="body"/>
          </p:nvPr>
        </p:nvSpPr>
        <p:spPr>
          <a:xfrm>
            <a:off x="308200" y="1132875"/>
            <a:ext cx="4598100" cy="36099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b="1" lang="en" sz="1200">
                <a:solidFill>
                  <a:srgbClr val="88398A"/>
                </a:solidFill>
                <a:latin typeface="Montserrat"/>
                <a:ea typeface="Montserrat"/>
                <a:cs typeface="Montserrat"/>
                <a:sym typeface="Montserrat"/>
              </a:rPr>
              <a:t>Controlling Aesthetic Mapping:</a:t>
            </a:r>
            <a:r>
              <a:rPr lang="en" sz="1200">
                <a:solidFill>
                  <a:srgbClr val="333333"/>
                </a:solidFill>
                <a:latin typeface="Montserrat"/>
                <a:ea typeface="Montserrat"/>
                <a:cs typeface="Montserrat"/>
                <a:sym typeface="Montserrat"/>
              </a:rPr>
              <a:t> aes() only says that a variable should be mapped to an aesthetic. </a:t>
            </a:r>
            <a:r>
              <a:rPr lang="en" sz="1200">
                <a:solidFill>
                  <a:srgbClr val="333333"/>
                </a:solidFill>
                <a:latin typeface="Montserrat"/>
                <a:ea typeface="Montserrat"/>
                <a:cs typeface="Montserrat"/>
                <a:sym typeface="Montserrat"/>
              </a:rPr>
              <a:t>It doesn’t say </a:t>
            </a:r>
            <a:r>
              <a:rPr b="1" i="1" lang="en" sz="1200">
                <a:solidFill>
                  <a:srgbClr val="88398A"/>
                </a:solidFill>
                <a:latin typeface="Montserrat"/>
                <a:ea typeface="Montserrat"/>
                <a:cs typeface="Montserrat"/>
                <a:sym typeface="Montserrat"/>
              </a:rPr>
              <a:t>how </a:t>
            </a:r>
            <a:r>
              <a:rPr lang="en" sz="1200">
                <a:solidFill>
                  <a:srgbClr val="333333"/>
                </a:solidFill>
                <a:latin typeface="Montserrat"/>
                <a:ea typeface="Montserrat"/>
                <a:cs typeface="Montserrat"/>
                <a:sym typeface="Montserrat"/>
              </a:rPr>
              <a:t>that should happen. </a:t>
            </a:r>
            <a:endParaRPr sz="1200">
              <a:solidFill>
                <a:srgbClr val="333333"/>
              </a:solidFill>
              <a:latin typeface="Montserrat"/>
              <a:ea typeface="Montserrat"/>
              <a:cs typeface="Montserrat"/>
              <a:sym typeface="Montserrat"/>
            </a:endParaRPr>
          </a:p>
          <a:p>
            <a:pPr indent="0" lvl="0" marL="0" rtl="0" algn="l">
              <a:lnSpc>
                <a:spcPct val="115000"/>
              </a:lnSpc>
              <a:spcBef>
                <a:spcPts val="800"/>
              </a:spcBef>
              <a:spcAft>
                <a:spcPts val="0"/>
              </a:spcAft>
              <a:buClr>
                <a:schemeClr val="dk1"/>
              </a:buClr>
              <a:buSzPts val="1100"/>
              <a:buFont typeface="Arial"/>
              <a:buNone/>
            </a:pPr>
            <a:r>
              <a:rPr lang="en" sz="1200">
                <a:solidFill>
                  <a:srgbClr val="333333"/>
                </a:solidFill>
                <a:latin typeface="Montserrat"/>
                <a:ea typeface="Montserrat"/>
                <a:cs typeface="Montserrat"/>
                <a:sym typeface="Montserrat"/>
              </a:rPr>
              <a:t>Describing what colors/shapes/sizes etc. to use is done by modifying the corresponding</a:t>
            </a:r>
            <a:r>
              <a:rPr b="1" i="1" lang="en" sz="1200">
                <a:solidFill>
                  <a:srgbClr val="88398A"/>
                </a:solidFill>
                <a:latin typeface="Montserrat"/>
                <a:ea typeface="Montserrat"/>
                <a:cs typeface="Montserrat"/>
                <a:sym typeface="Montserrat"/>
              </a:rPr>
              <a:t> scale</a:t>
            </a:r>
            <a:r>
              <a:rPr lang="en" sz="1200">
                <a:solidFill>
                  <a:srgbClr val="333333"/>
                </a:solidFill>
                <a:latin typeface="Montserrat"/>
                <a:ea typeface="Montserrat"/>
                <a:cs typeface="Montserrat"/>
                <a:sym typeface="Montserrat"/>
              </a:rPr>
              <a:t>. In ggplot2 scales include</a:t>
            </a:r>
            <a:endParaRPr sz="1200">
              <a:solidFill>
                <a:srgbClr val="333333"/>
              </a:solidFill>
              <a:latin typeface="Montserrat"/>
              <a:ea typeface="Montserrat"/>
              <a:cs typeface="Montserrat"/>
              <a:sym typeface="Montserrat"/>
            </a:endParaRPr>
          </a:p>
          <a:p>
            <a:pPr indent="-304800" lvl="0" marL="457200" rtl="0" algn="l">
              <a:lnSpc>
                <a:spcPct val="115000"/>
              </a:lnSpc>
              <a:spcBef>
                <a:spcPts val="800"/>
              </a:spcBef>
              <a:spcAft>
                <a:spcPts val="0"/>
              </a:spcAft>
              <a:buClr>
                <a:srgbClr val="333333"/>
              </a:buClr>
              <a:buSzPts val="1200"/>
              <a:buChar char="●"/>
            </a:pPr>
            <a:r>
              <a:rPr lang="en" sz="1200">
                <a:solidFill>
                  <a:srgbClr val="333333"/>
                </a:solidFill>
                <a:latin typeface="Montserrat"/>
                <a:ea typeface="Montserrat"/>
                <a:cs typeface="Montserrat"/>
                <a:sym typeface="Montserrat"/>
              </a:rPr>
              <a:t>position</a:t>
            </a:r>
            <a:endParaRPr sz="1200">
              <a:solidFill>
                <a:srgbClr val="333333"/>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latin typeface="Montserrat"/>
                <a:ea typeface="Montserrat"/>
                <a:cs typeface="Montserrat"/>
                <a:sym typeface="Montserrat"/>
              </a:rPr>
              <a:t>color and fill</a:t>
            </a:r>
            <a:endParaRPr sz="1200">
              <a:solidFill>
                <a:srgbClr val="333333"/>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latin typeface="Montserrat"/>
                <a:ea typeface="Montserrat"/>
                <a:cs typeface="Montserrat"/>
                <a:sym typeface="Montserrat"/>
              </a:rPr>
              <a:t>size</a:t>
            </a:r>
            <a:endParaRPr sz="1200">
              <a:solidFill>
                <a:srgbClr val="333333"/>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latin typeface="Montserrat"/>
                <a:ea typeface="Montserrat"/>
                <a:cs typeface="Montserrat"/>
                <a:sym typeface="Montserrat"/>
              </a:rPr>
              <a:t>shape</a:t>
            </a:r>
            <a:endParaRPr sz="1200">
              <a:solidFill>
                <a:srgbClr val="333333"/>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latin typeface="Montserrat"/>
                <a:ea typeface="Montserrat"/>
                <a:cs typeface="Montserrat"/>
                <a:sym typeface="Montserrat"/>
              </a:rPr>
              <a:t>line type</a:t>
            </a:r>
            <a:endParaRPr sz="1200">
              <a:solidFill>
                <a:srgbClr val="333333"/>
              </a:solidFill>
              <a:latin typeface="Montserrat"/>
              <a:ea typeface="Montserrat"/>
              <a:cs typeface="Montserrat"/>
              <a:sym typeface="Montserrat"/>
            </a:endParaRPr>
          </a:p>
          <a:p>
            <a:pPr indent="0" lvl="0" marL="0" rtl="0" algn="l">
              <a:lnSpc>
                <a:spcPct val="115000"/>
              </a:lnSpc>
              <a:spcBef>
                <a:spcPts val="800"/>
              </a:spcBef>
              <a:spcAft>
                <a:spcPts val="0"/>
              </a:spcAft>
              <a:buNone/>
            </a:pPr>
            <a:r>
              <a:rPr lang="en" sz="1200">
                <a:solidFill>
                  <a:srgbClr val="333333"/>
                </a:solidFill>
                <a:latin typeface="Montserrat"/>
                <a:ea typeface="Montserrat"/>
                <a:cs typeface="Montserrat"/>
                <a:sym typeface="Montserrat"/>
              </a:rPr>
              <a:t>Scales are modified with a series of functions using a </a:t>
            </a:r>
            <a:r>
              <a:rPr b="1" lang="en" sz="1200">
                <a:solidFill>
                  <a:srgbClr val="88398A"/>
                </a:solidFill>
                <a:latin typeface="Courier New"/>
                <a:ea typeface="Courier New"/>
                <a:cs typeface="Courier New"/>
                <a:sym typeface="Courier New"/>
              </a:rPr>
              <a:t>scale_&lt;aesthetic&gt;_&lt;type&gt;</a:t>
            </a:r>
            <a:r>
              <a:rPr lang="en" sz="1200">
                <a:solidFill>
                  <a:srgbClr val="333333"/>
                </a:solidFill>
                <a:latin typeface="Montserrat"/>
                <a:ea typeface="Montserrat"/>
                <a:cs typeface="Montserrat"/>
                <a:sym typeface="Montserrat"/>
              </a:rPr>
              <a:t> naming scheme. </a:t>
            </a:r>
            <a:endParaRPr sz="1200">
              <a:solidFill>
                <a:srgbClr val="333333"/>
              </a:solidFill>
              <a:latin typeface="Montserrat"/>
              <a:ea typeface="Montserrat"/>
              <a:cs typeface="Montserrat"/>
              <a:sym typeface="Montserrat"/>
            </a:endParaRPr>
          </a:p>
          <a:p>
            <a:pPr indent="0" lvl="0" marL="0" rtl="0" algn="l">
              <a:lnSpc>
                <a:spcPct val="115000"/>
              </a:lnSpc>
              <a:spcBef>
                <a:spcPts val="800"/>
              </a:spcBef>
              <a:spcAft>
                <a:spcPts val="0"/>
              </a:spcAft>
              <a:buClr>
                <a:schemeClr val="dk1"/>
              </a:buClr>
              <a:buSzPts val="1100"/>
              <a:buFont typeface="Arial"/>
              <a:buNone/>
            </a:pPr>
            <a:r>
              <a:rPr lang="en" sz="1200">
                <a:solidFill>
                  <a:srgbClr val="333333"/>
                </a:solidFill>
                <a:latin typeface="Montserrat"/>
                <a:ea typeface="Montserrat"/>
                <a:cs typeface="Montserrat"/>
                <a:sym typeface="Montserrat"/>
              </a:rPr>
              <a:t>Try typing </a:t>
            </a:r>
            <a:r>
              <a:rPr b="1" lang="en" sz="1200">
                <a:solidFill>
                  <a:srgbClr val="88398A"/>
                </a:solidFill>
                <a:latin typeface="Courier New"/>
                <a:ea typeface="Courier New"/>
                <a:cs typeface="Courier New"/>
                <a:sym typeface="Courier New"/>
              </a:rPr>
              <a:t>scale_&lt;tab&gt;</a:t>
            </a:r>
            <a:r>
              <a:rPr lang="en" sz="1200">
                <a:solidFill>
                  <a:srgbClr val="333333"/>
                </a:solidFill>
                <a:latin typeface="Montserrat"/>
                <a:ea typeface="Montserrat"/>
                <a:cs typeface="Montserrat"/>
                <a:sym typeface="Montserrat"/>
              </a:rPr>
              <a:t> to see a list of scale modification functions.</a:t>
            </a:r>
            <a:endParaRPr sz="1200">
              <a:solidFill>
                <a:srgbClr val="333333"/>
              </a:solidFill>
              <a:latin typeface="Montserrat"/>
              <a:ea typeface="Montserrat"/>
              <a:cs typeface="Montserrat"/>
              <a:sym typeface="Montserrat"/>
            </a:endParaRPr>
          </a:p>
          <a:p>
            <a:pPr indent="0" lvl="0" marL="0" rtl="0" algn="l">
              <a:spcBef>
                <a:spcPts val="800"/>
              </a:spcBef>
              <a:spcAft>
                <a:spcPts val="0"/>
              </a:spcAft>
              <a:buNone/>
            </a:pPr>
            <a:r>
              <a:t/>
            </a:r>
            <a:endParaRPr sz="1200">
              <a:solidFill>
                <a:srgbClr val="333333"/>
              </a:solidFill>
              <a:latin typeface="Montserrat"/>
              <a:ea typeface="Montserrat"/>
              <a:cs typeface="Montserrat"/>
              <a:sym typeface="Montserrat"/>
            </a:endParaRPr>
          </a:p>
        </p:txBody>
      </p:sp>
      <p:pic>
        <p:nvPicPr>
          <p:cNvPr id="218" name="Google Shape;218;p28"/>
          <p:cNvPicPr preferRelativeResize="0"/>
          <p:nvPr/>
        </p:nvPicPr>
        <p:blipFill>
          <a:blip r:embed="rId3">
            <a:alphaModFix/>
          </a:blip>
          <a:stretch>
            <a:fillRect/>
          </a:stretch>
        </p:blipFill>
        <p:spPr>
          <a:xfrm>
            <a:off x="4938375" y="1405525"/>
            <a:ext cx="4002925" cy="288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692025" y="422500"/>
            <a:ext cx="32268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Coordinate System</a:t>
            </a:r>
            <a:endParaRPr/>
          </a:p>
        </p:txBody>
      </p:sp>
      <p:sp>
        <p:nvSpPr>
          <p:cNvPr id="224" name="Google Shape;224;p29"/>
          <p:cNvSpPr txBox="1"/>
          <p:nvPr>
            <p:ph idx="1" type="body"/>
          </p:nvPr>
        </p:nvSpPr>
        <p:spPr>
          <a:xfrm>
            <a:off x="692025" y="1155575"/>
            <a:ext cx="5191200" cy="357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33333"/>
                </a:solidFill>
                <a:latin typeface="Montserrat"/>
                <a:ea typeface="Montserrat"/>
                <a:cs typeface="Montserrat"/>
                <a:sym typeface="Montserrat"/>
              </a:rPr>
              <a:t>C</a:t>
            </a:r>
            <a:r>
              <a:rPr lang="en" sz="1200">
                <a:solidFill>
                  <a:srgbClr val="333333"/>
                </a:solidFill>
                <a:latin typeface="Montserrat"/>
                <a:ea typeface="Montserrat"/>
                <a:cs typeface="Montserrat"/>
                <a:sym typeface="Montserrat"/>
              </a:rPr>
              <a:t>o</a:t>
            </a:r>
            <a:r>
              <a:rPr lang="en" sz="1200">
                <a:solidFill>
                  <a:srgbClr val="333333"/>
                </a:solidFill>
                <a:latin typeface="Montserrat"/>
                <a:ea typeface="Montserrat"/>
                <a:cs typeface="Montserrat"/>
                <a:sym typeface="Montserrat"/>
              </a:rPr>
              <a:t>ordinate systems are specified with functions that all start with </a:t>
            </a:r>
            <a:r>
              <a:rPr b="1" lang="en" sz="1200">
                <a:solidFill>
                  <a:srgbClr val="88398A"/>
                </a:solidFill>
                <a:latin typeface="Courier New"/>
                <a:ea typeface="Courier New"/>
                <a:cs typeface="Courier New"/>
                <a:sym typeface="Courier New"/>
              </a:rPr>
              <a:t>coord_() </a:t>
            </a:r>
            <a:r>
              <a:rPr lang="en" sz="1200">
                <a:solidFill>
                  <a:srgbClr val="333333"/>
                </a:solidFill>
                <a:latin typeface="Montserrat"/>
                <a:ea typeface="Montserrat"/>
                <a:cs typeface="Montserrat"/>
                <a:sym typeface="Montserrat"/>
              </a:rPr>
              <a:t>and are added as a layer. There are a number of different possible coordinate systems to use, including:</a:t>
            </a:r>
            <a:endParaRPr sz="1200">
              <a:solidFill>
                <a:srgbClr val="333333"/>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515151"/>
              </a:buClr>
              <a:buSzPts val="1500"/>
              <a:buFont typeface="Georgia"/>
              <a:buChar char="●"/>
            </a:pPr>
            <a:r>
              <a:rPr b="1" lang="en" sz="1200">
                <a:solidFill>
                  <a:srgbClr val="88398A"/>
                </a:solidFill>
                <a:latin typeface="Courier New"/>
                <a:ea typeface="Courier New"/>
                <a:cs typeface="Courier New"/>
                <a:sym typeface="Courier New"/>
              </a:rPr>
              <a:t>coord_cartesian</a:t>
            </a:r>
            <a:r>
              <a:rPr b="1" lang="en" sz="1200">
                <a:solidFill>
                  <a:srgbClr val="88398A"/>
                </a:solidFill>
                <a:latin typeface="Courier New"/>
                <a:ea typeface="Courier New"/>
                <a:cs typeface="Courier New"/>
                <a:sym typeface="Courier New"/>
              </a:rPr>
              <a:t>()</a:t>
            </a:r>
            <a:r>
              <a:rPr lang="en" sz="1200">
                <a:solidFill>
                  <a:srgbClr val="333333"/>
                </a:solidFill>
                <a:latin typeface="Montserrat"/>
                <a:ea typeface="Montserrat"/>
                <a:cs typeface="Montserrat"/>
                <a:sym typeface="Montserrat"/>
              </a:rPr>
              <a:t> the default </a:t>
            </a:r>
            <a:r>
              <a:rPr lang="en" sz="1200">
                <a:solidFill>
                  <a:srgbClr val="333333"/>
                </a:solidFill>
                <a:uFill>
                  <a:noFill/>
                </a:uFill>
                <a:latin typeface="Montserrat"/>
                <a:ea typeface="Montserrat"/>
                <a:cs typeface="Montserrat"/>
                <a:sym typeface="Montserrat"/>
                <a:hlinkClick r:id="rId3"/>
              </a:rPr>
              <a:t>cartesian coordinate system</a:t>
            </a:r>
            <a:r>
              <a:rPr lang="en" sz="1200">
                <a:solidFill>
                  <a:srgbClr val="333333"/>
                </a:solidFill>
                <a:latin typeface="Montserrat"/>
                <a:ea typeface="Montserrat"/>
                <a:cs typeface="Montserrat"/>
                <a:sym typeface="Montserrat"/>
              </a:rPr>
              <a:t>, where you specify x and y values (e.g. allows you to zoom in or out).</a:t>
            </a:r>
            <a:endParaRPr sz="1200">
              <a:solidFill>
                <a:srgbClr val="333333"/>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515151"/>
              </a:buClr>
              <a:buSzPts val="1500"/>
              <a:buFont typeface="Georgia"/>
              <a:buChar char="●"/>
            </a:pPr>
            <a:r>
              <a:rPr b="1" lang="en" sz="1200">
                <a:solidFill>
                  <a:srgbClr val="88398A"/>
                </a:solidFill>
                <a:latin typeface="Courier New"/>
                <a:ea typeface="Courier New"/>
                <a:cs typeface="Courier New"/>
                <a:sym typeface="Courier New"/>
              </a:rPr>
              <a:t>coord_flip</a:t>
            </a:r>
            <a:r>
              <a:rPr b="1" lang="en" sz="1200">
                <a:solidFill>
                  <a:srgbClr val="88398A"/>
                </a:solidFill>
                <a:latin typeface="Courier New"/>
                <a:ea typeface="Courier New"/>
                <a:cs typeface="Courier New"/>
                <a:sym typeface="Courier New"/>
              </a:rPr>
              <a:t>()</a:t>
            </a:r>
            <a:r>
              <a:rPr lang="en" sz="1200">
                <a:solidFill>
                  <a:srgbClr val="333333"/>
                </a:solidFill>
                <a:latin typeface="Montserrat"/>
                <a:ea typeface="Montserrat"/>
                <a:cs typeface="Montserrat"/>
                <a:sym typeface="Montserrat"/>
              </a:rPr>
              <a:t> a cartesian system with the x and y flipped</a:t>
            </a:r>
            <a:endParaRPr sz="1200">
              <a:solidFill>
                <a:srgbClr val="333333"/>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515151"/>
              </a:buClr>
              <a:buSzPts val="1500"/>
              <a:buFont typeface="Georgia"/>
              <a:buChar char="●"/>
            </a:pPr>
            <a:r>
              <a:rPr b="1" lang="en" sz="1200">
                <a:solidFill>
                  <a:srgbClr val="88398A"/>
                </a:solidFill>
                <a:latin typeface="Courier New"/>
                <a:ea typeface="Courier New"/>
                <a:cs typeface="Courier New"/>
                <a:sym typeface="Courier New"/>
              </a:rPr>
              <a:t>coord_fixed</a:t>
            </a:r>
            <a:r>
              <a:rPr b="1" lang="en" sz="1200">
                <a:solidFill>
                  <a:srgbClr val="88398A"/>
                </a:solidFill>
                <a:latin typeface="Courier New"/>
                <a:ea typeface="Courier New"/>
                <a:cs typeface="Courier New"/>
                <a:sym typeface="Courier New"/>
              </a:rPr>
              <a:t>()</a:t>
            </a:r>
            <a:r>
              <a:rPr lang="en" sz="1200">
                <a:solidFill>
                  <a:srgbClr val="333333"/>
                </a:solidFill>
                <a:latin typeface="Montserrat"/>
                <a:ea typeface="Montserrat"/>
                <a:cs typeface="Montserrat"/>
                <a:sym typeface="Montserrat"/>
              </a:rPr>
              <a:t> a cartesian system with a “fixed” aspect ratio (e.g., 1.78 for a “widescreen” plot)</a:t>
            </a:r>
            <a:endParaRPr sz="1200">
              <a:solidFill>
                <a:srgbClr val="333333"/>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515151"/>
              </a:buClr>
              <a:buSzPts val="1500"/>
              <a:buFont typeface="Georgia"/>
              <a:buChar char="●"/>
            </a:pPr>
            <a:r>
              <a:rPr b="1" lang="en" sz="1200">
                <a:solidFill>
                  <a:srgbClr val="88398A"/>
                </a:solidFill>
                <a:latin typeface="Courier New"/>
                <a:ea typeface="Courier New"/>
                <a:cs typeface="Courier New"/>
                <a:sym typeface="Courier New"/>
              </a:rPr>
              <a:t>coord_polar</a:t>
            </a:r>
            <a:r>
              <a:rPr b="1" lang="en" sz="1200">
                <a:solidFill>
                  <a:srgbClr val="88398A"/>
                </a:solidFill>
                <a:latin typeface="Courier New"/>
                <a:ea typeface="Courier New"/>
                <a:cs typeface="Courier New"/>
                <a:sym typeface="Courier New"/>
              </a:rPr>
              <a:t>()</a:t>
            </a:r>
            <a:r>
              <a:rPr lang="en" sz="1200">
                <a:solidFill>
                  <a:srgbClr val="333333"/>
                </a:solidFill>
                <a:latin typeface="Montserrat"/>
                <a:ea typeface="Montserrat"/>
                <a:cs typeface="Montserrat"/>
                <a:sym typeface="Montserrat"/>
              </a:rPr>
              <a:t> a plot using </a:t>
            </a:r>
            <a:r>
              <a:rPr lang="en" sz="1200">
                <a:solidFill>
                  <a:srgbClr val="333333"/>
                </a:solidFill>
                <a:uFill>
                  <a:noFill/>
                </a:uFill>
                <a:latin typeface="Montserrat"/>
                <a:ea typeface="Montserrat"/>
                <a:cs typeface="Montserrat"/>
                <a:sym typeface="Montserrat"/>
                <a:hlinkClick r:id="rId4"/>
              </a:rPr>
              <a:t>polar coordinates</a:t>
            </a:r>
            <a:endParaRPr sz="1200">
              <a:solidFill>
                <a:srgbClr val="333333"/>
              </a:solidFill>
              <a:uFill>
                <a:noFill/>
              </a:uFill>
              <a:latin typeface="Montserrat"/>
              <a:ea typeface="Montserrat"/>
              <a:cs typeface="Montserrat"/>
              <a:sym typeface="Montserrat"/>
              <a:hlinkClick r:id="rId5"/>
            </a:endParaRPr>
          </a:p>
          <a:p>
            <a:pPr indent="-323850" lvl="0" marL="457200" rtl="0" algn="l">
              <a:lnSpc>
                <a:spcPct val="115000"/>
              </a:lnSpc>
              <a:spcBef>
                <a:spcPts val="0"/>
              </a:spcBef>
              <a:spcAft>
                <a:spcPts val="0"/>
              </a:spcAft>
              <a:buClr>
                <a:srgbClr val="515151"/>
              </a:buClr>
              <a:buSzPts val="1500"/>
              <a:buFont typeface="Georgia"/>
              <a:buChar char="●"/>
            </a:pPr>
            <a:r>
              <a:rPr b="1" lang="en" sz="1200">
                <a:solidFill>
                  <a:srgbClr val="88398A"/>
                </a:solidFill>
                <a:latin typeface="Courier New"/>
                <a:ea typeface="Courier New"/>
                <a:cs typeface="Courier New"/>
                <a:sym typeface="Courier New"/>
              </a:rPr>
              <a:t>coord_quickmap</a:t>
            </a:r>
            <a:r>
              <a:rPr b="1" lang="en" sz="1200">
                <a:solidFill>
                  <a:srgbClr val="88398A"/>
                </a:solidFill>
                <a:latin typeface="Courier New"/>
                <a:ea typeface="Courier New"/>
                <a:cs typeface="Courier New"/>
                <a:sym typeface="Courier New"/>
              </a:rPr>
              <a:t>()</a:t>
            </a:r>
            <a:r>
              <a:rPr lang="en" sz="1200">
                <a:solidFill>
                  <a:srgbClr val="333333"/>
                </a:solidFill>
                <a:latin typeface="Montserrat"/>
                <a:ea typeface="Montserrat"/>
                <a:cs typeface="Montserrat"/>
                <a:sym typeface="Montserrat"/>
              </a:rPr>
              <a:t> a coordinate system that approximates a good aspect ratio for maps. See documentation for more details.</a:t>
            </a:r>
            <a:endParaRPr sz="1200">
              <a:solidFill>
                <a:srgbClr val="333333"/>
              </a:solidFill>
              <a:latin typeface="Montserrat"/>
              <a:ea typeface="Montserrat"/>
              <a:cs typeface="Montserrat"/>
              <a:sym typeface="Montserrat"/>
            </a:endParaRPr>
          </a:p>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692025" y="422500"/>
            <a:ext cx="32268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Faceting</a:t>
            </a:r>
            <a:endParaRPr/>
          </a:p>
        </p:txBody>
      </p:sp>
      <p:sp>
        <p:nvSpPr>
          <p:cNvPr id="230" name="Google Shape;230;p30"/>
          <p:cNvSpPr txBox="1"/>
          <p:nvPr>
            <p:ph idx="1" type="body"/>
          </p:nvPr>
        </p:nvSpPr>
        <p:spPr>
          <a:xfrm>
            <a:off x="599350" y="881775"/>
            <a:ext cx="7782000" cy="156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100">
                <a:solidFill>
                  <a:srgbClr val="333333"/>
                </a:solidFill>
              </a:rPr>
              <a:t>The idea is to create </a:t>
            </a:r>
            <a:r>
              <a:rPr b="1" lang="en" sz="1100">
                <a:solidFill>
                  <a:srgbClr val="88398A"/>
                </a:solidFill>
              </a:rPr>
              <a:t>separate graphs</a:t>
            </a:r>
            <a:r>
              <a:rPr lang="en" sz="1100">
                <a:solidFill>
                  <a:srgbClr val="333333"/>
                </a:solidFill>
              </a:rPr>
              <a:t> for subsets of data.</a:t>
            </a:r>
            <a:endParaRPr sz="1100">
              <a:solidFill>
                <a:srgbClr val="333333"/>
              </a:solidFill>
            </a:endParaRPr>
          </a:p>
          <a:p>
            <a:pPr indent="0" lvl="0" marL="0" rtl="0" algn="l">
              <a:spcBef>
                <a:spcPts val="600"/>
              </a:spcBef>
              <a:spcAft>
                <a:spcPts val="0"/>
              </a:spcAft>
              <a:buClr>
                <a:schemeClr val="dk1"/>
              </a:buClr>
              <a:buSzPts val="1100"/>
              <a:buFont typeface="Arial"/>
              <a:buNone/>
            </a:pPr>
            <a:r>
              <a:rPr lang="en" sz="1100">
                <a:solidFill>
                  <a:srgbClr val="333333"/>
                </a:solidFill>
              </a:rPr>
              <a:t>ggplot2 offers two functions for creating small multiples:</a:t>
            </a:r>
            <a:endParaRPr sz="1100">
              <a:solidFill>
                <a:srgbClr val="333333"/>
              </a:solidFill>
            </a:endParaRPr>
          </a:p>
          <a:p>
            <a:pPr indent="-298450" lvl="0" marL="457200" rtl="0" algn="l">
              <a:spcBef>
                <a:spcPts val="600"/>
              </a:spcBef>
              <a:spcAft>
                <a:spcPts val="0"/>
              </a:spcAft>
              <a:buSzPts val="1100"/>
              <a:buChar char="▪"/>
            </a:pPr>
            <a:r>
              <a:rPr b="1" lang="en" sz="1100">
                <a:solidFill>
                  <a:srgbClr val="88398A"/>
                </a:solidFill>
                <a:latin typeface="Courier New"/>
                <a:ea typeface="Courier New"/>
                <a:cs typeface="Courier New"/>
                <a:sym typeface="Courier New"/>
              </a:rPr>
              <a:t>facet_wrap()</a:t>
            </a:r>
            <a:r>
              <a:rPr lang="en" sz="1100">
                <a:solidFill>
                  <a:srgbClr val="333333"/>
                </a:solidFill>
              </a:rPr>
              <a:t>: define subsets as the levels of a single grouping variable</a:t>
            </a:r>
            <a:endParaRPr sz="1100">
              <a:solidFill>
                <a:srgbClr val="333333"/>
              </a:solidFill>
            </a:endParaRPr>
          </a:p>
          <a:p>
            <a:pPr indent="-298450" lvl="0" marL="457200" rtl="0" algn="l">
              <a:spcBef>
                <a:spcPts val="0"/>
              </a:spcBef>
              <a:spcAft>
                <a:spcPts val="0"/>
              </a:spcAft>
              <a:buSzPts val="1100"/>
              <a:buChar char="▪"/>
            </a:pPr>
            <a:r>
              <a:rPr b="1" lang="en" sz="1100">
                <a:solidFill>
                  <a:srgbClr val="88398A"/>
                </a:solidFill>
                <a:latin typeface="Courier New"/>
                <a:ea typeface="Courier New"/>
                <a:cs typeface="Courier New"/>
                <a:sym typeface="Courier New"/>
              </a:rPr>
              <a:t>facet_grid()</a:t>
            </a:r>
            <a:r>
              <a:rPr lang="en" sz="1100">
                <a:solidFill>
                  <a:srgbClr val="333333"/>
                </a:solidFill>
              </a:rPr>
              <a:t>: define subsets as the crossing of two grouping variables</a:t>
            </a:r>
            <a:endParaRPr sz="1100">
              <a:solidFill>
                <a:srgbClr val="333333"/>
              </a:solidFill>
            </a:endParaRPr>
          </a:p>
          <a:p>
            <a:pPr indent="0" lvl="0" marL="0" rtl="0" algn="l">
              <a:spcBef>
                <a:spcPts val="600"/>
              </a:spcBef>
              <a:spcAft>
                <a:spcPts val="0"/>
              </a:spcAft>
              <a:buClr>
                <a:schemeClr val="dk1"/>
              </a:buClr>
              <a:buSzPts val="1100"/>
              <a:buFont typeface="Arial"/>
              <a:buNone/>
            </a:pPr>
            <a:r>
              <a:rPr lang="en" sz="1100">
                <a:solidFill>
                  <a:srgbClr val="333333"/>
                </a:solidFill>
              </a:rPr>
              <a:t>Facilitates comparison among plots, not just of geoms within a plot</a:t>
            </a:r>
            <a:endParaRPr sz="1100">
              <a:solidFill>
                <a:srgbClr val="333333"/>
              </a:solidFill>
            </a:endParaRPr>
          </a:p>
          <a:p>
            <a:pPr indent="0" lvl="0" marL="0" rtl="0" algn="l">
              <a:spcBef>
                <a:spcPts val="600"/>
              </a:spcBef>
              <a:spcAft>
                <a:spcPts val="0"/>
              </a:spcAft>
              <a:buNone/>
            </a:pPr>
            <a:r>
              <a:t/>
            </a:r>
            <a:endParaRPr sz="1100"/>
          </a:p>
        </p:txBody>
      </p:sp>
      <p:pic>
        <p:nvPicPr>
          <p:cNvPr id="231" name="Google Shape;231;p30"/>
          <p:cNvPicPr preferRelativeResize="0"/>
          <p:nvPr/>
        </p:nvPicPr>
        <p:blipFill rotWithShape="1">
          <a:blip r:embed="rId3">
            <a:alphaModFix/>
          </a:blip>
          <a:srcRect b="0" l="1341" r="0" t="0"/>
          <a:stretch/>
        </p:blipFill>
        <p:spPr>
          <a:xfrm>
            <a:off x="446950" y="2252400"/>
            <a:ext cx="3259750" cy="2759074"/>
          </a:xfrm>
          <a:prstGeom prst="rect">
            <a:avLst/>
          </a:prstGeom>
          <a:noFill/>
          <a:ln>
            <a:noFill/>
          </a:ln>
        </p:spPr>
      </p:pic>
      <p:pic>
        <p:nvPicPr>
          <p:cNvPr id="232" name="Google Shape;232;p30"/>
          <p:cNvPicPr preferRelativeResize="0"/>
          <p:nvPr/>
        </p:nvPicPr>
        <p:blipFill>
          <a:blip r:embed="rId4">
            <a:alphaModFix/>
          </a:blip>
          <a:stretch>
            <a:fillRect/>
          </a:stretch>
        </p:blipFill>
        <p:spPr>
          <a:xfrm>
            <a:off x="4997725" y="2297500"/>
            <a:ext cx="3397333" cy="2759075"/>
          </a:xfrm>
          <a:prstGeom prst="rect">
            <a:avLst/>
          </a:prstGeom>
          <a:noFill/>
          <a:ln>
            <a:noFill/>
          </a:ln>
        </p:spPr>
      </p:pic>
      <p:sp>
        <p:nvSpPr>
          <p:cNvPr id="233" name="Google Shape;233;p30"/>
          <p:cNvSpPr/>
          <p:nvPr/>
        </p:nvSpPr>
        <p:spPr>
          <a:xfrm>
            <a:off x="3915200" y="3503450"/>
            <a:ext cx="866100" cy="425700"/>
          </a:xfrm>
          <a:prstGeom prst="rightArrow">
            <a:avLst>
              <a:gd fmla="val 50000" name="adj1"/>
              <a:gd fmla="val 50000" name="adj2"/>
            </a:avLst>
          </a:prstGeom>
          <a:solidFill>
            <a:srgbClr val="88398A">
              <a:alpha val="630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31"/>
          <p:cNvPicPr preferRelativeResize="0"/>
          <p:nvPr/>
        </p:nvPicPr>
        <p:blipFill rotWithShape="1">
          <a:blip r:embed="rId3">
            <a:alphaModFix/>
          </a:blip>
          <a:srcRect b="0" l="1322" r="0" t="16415"/>
          <a:stretch/>
        </p:blipFill>
        <p:spPr>
          <a:xfrm>
            <a:off x="34900" y="0"/>
            <a:ext cx="91091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692025" y="422500"/>
            <a:ext cx="32268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t>
            </a:r>
            <a:r>
              <a:rPr lang="en">
                <a:solidFill>
                  <a:srgbClr val="88398A"/>
                </a:solidFill>
              </a:rPr>
              <a:t>ggplot2</a:t>
            </a:r>
            <a:r>
              <a:rPr lang="en"/>
              <a:t>?</a:t>
            </a:r>
            <a:endParaRPr/>
          </a:p>
        </p:txBody>
      </p:sp>
      <p:sp>
        <p:nvSpPr>
          <p:cNvPr id="81" name="Google Shape;81;p16"/>
          <p:cNvSpPr txBox="1"/>
          <p:nvPr>
            <p:ph idx="1" type="body"/>
          </p:nvPr>
        </p:nvSpPr>
        <p:spPr>
          <a:xfrm>
            <a:off x="607300" y="1413350"/>
            <a:ext cx="4263600" cy="136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33333"/>
                </a:solidFill>
                <a:highlight>
                  <a:srgbClr val="FFFFFF"/>
                </a:highlight>
                <a:latin typeface="Montserrat"/>
                <a:ea typeface="Montserrat"/>
                <a:cs typeface="Montserrat"/>
                <a:sym typeface="Montserrat"/>
              </a:rPr>
              <a:t>is part of the larger family of R packages for doing data science </a:t>
            </a:r>
            <a:endParaRPr>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lang="en">
                <a:solidFill>
                  <a:srgbClr val="333333"/>
                </a:solidFill>
                <a:highlight>
                  <a:srgbClr val="FFFFFF"/>
                </a:highlight>
                <a:latin typeface="Montserrat"/>
                <a:ea typeface="Montserrat"/>
                <a:cs typeface="Montserrat"/>
                <a:sym typeface="Montserrat"/>
              </a:rPr>
              <a:t>in R : the </a:t>
            </a:r>
            <a:r>
              <a:rPr b="1" lang="en">
                <a:solidFill>
                  <a:srgbClr val="88398A"/>
                </a:solidFill>
                <a:highlight>
                  <a:srgbClr val="FFFFFF"/>
                </a:highlight>
                <a:latin typeface="Montserrat"/>
                <a:ea typeface="Montserrat"/>
                <a:cs typeface="Montserrat"/>
                <a:sym typeface="Montserrat"/>
              </a:rPr>
              <a:t>tidyverse </a:t>
            </a:r>
            <a:r>
              <a:rPr lang="en">
                <a:solidFill>
                  <a:srgbClr val="333333"/>
                </a:solidFill>
                <a:highlight>
                  <a:srgbClr val="FFFFFF"/>
                </a:highlight>
                <a:latin typeface="Montserrat"/>
                <a:ea typeface="Montserrat"/>
                <a:cs typeface="Montserrat"/>
                <a:sym typeface="Montserrat"/>
              </a:rPr>
              <a:t>packages. </a:t>
            </a:r>
            <a:endParaRPr>
              <a:solidFill>
                <a:srgbClr val="88398A"/>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350">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350">
              <a:solidFill>
                <a:srgbClr val="333333"/>
              </a:solidFill>
              <a:highlight>
                <a:srgbClr val="FFFFFF"/>
              </a:highlight>
              <a:latin typeface="Montserrat"/>
              <a:ea typeface="Montserrat"/>
              <a:cs typeface="Montserrat"/>
              <a:sym typeface="Montserrat"/>
            </a:endParaRPr>
          </a:p>
        </p:txBody>
      </p:sp>
      <p:cxnSp>
        <p:nvCxnSpPr>
          <p:cNvPr id="82" name="Google Shape;82;p16"/>
          <p:cNvCxnSpPr/>
          <p:nvPr/>
        </p:nvCxnSpPr>
        <p:spPr>
          <a:xfrm flipH="1">
            <a:off x="387989" y="1279900"/>
            <a:ext cx="10500" cy="3863700"/>
          </a:xfrm>
          <a:prstGeom prst="straightConnector1">
            <a:avLst/>
          </a:prstGeom>
          <a:noFill/>
          <a:ln cap="flat" cmpd="sng" w="38100">
            <a:solidFill>
              <a:srgbClr val="88398A"/>
            </a:solidFill>
            <a:prstDash val="solid"/>
            <a:round/>
            <a:headEnd len="sm" w="sm" type="none"/>
            <a:tailEnd len="sm" w="sm" type="none"/>
          </a:ln>
        </p:spPr>
      </p:cxnSp>
      <p:sp>
        <p:nvSpPr>
          <p:cNvPr id="83" name="Google Shape;83;p16"/>
          <p:cNvSpPr/>
          <p:nvPr/>
        </p:nvSpPr>
        <p:spPr>
          <a:xfrm>
            <a:off x="283590" y="1748306"/>
            <a:ext cx="219300" cy="219300"/>
          </a:xfrm>
          <a:prstGeom prst="ellipse">
            <a:avLst/>
          </a:prstGeom>
          <a:solidFill>
            <a:srgbClr val="FFFFFF"/>
          </a:solidFill>
          <a:ln cap="flat" cmpd="sng" w="38100">
            <a:solidFill>
              <a:srgbClr val="D3D3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6"/>
          <p:cNvSpPr/>
          <p:nvPr/>
        </p:nvSpPr>
        <p:spPr>
          <a:xfrm>
            <a:off x="288839" y="3056584"/>
            <a:ext cx="219300" cy="219300"/>
          </a:xfrm>
          <a:prstGeom prst="ellipse">
            <a:avLst/>
          </a:prstGeom>
          <a:solidFill>
            <a:srgbClr val="FFFFFF"/>
          </a:solidFill>
          <a:ln cap="flat" cmpd="sng" w="38100">
            <a:solidFill>
              <a:srgbClr val="D3D3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6"/>
          <p:cNvSpPr txBox="1"/>
          <p:nvPr/>
        </p:nvSpPr>
        <p:spPr>
          <a:xfrm>
            <a:off x="607300" y="2885713"/>
            <a:ext cx="41271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33333"/>
                </a:solidFill>
                <a:highlight>
                  <a:srgbClr val="FFFFFF"/>
                </a:highlight>
                <a:latin typeface="Montserrat"/>
                <a:ea typeface="Montserrat"/>
                <a:cs typeface="Montserrat"/>
                <a:sym typeface="Montserrat"/>
              </a:rPr>
              <a:t>focuses on data </a:t>
            </a:r>
            <a:r>
              <a:rPr b="1" lang="en" sz="1800">
                <a:solidFill>
                  <a:srgbClr val="88398A"/>
                </a:solidFill>
                <a:highlight>
                  <a:srgbClr val="FFFFFF"/>
                </a:highlight>
                <a:latin typeface="Montserrat"/>
                <a:ea typeface="Montserrat"/>
                <a:cs typeface="Montserrat"/>
                <a:sym typeface="Montserrat"/>
              </a:rPr>
              <a:t>visualization</a:t>
            </a:r>
            <a:endParaRPr b="1"/>
          </a:p>
        </p:txBody>
      </p:sp>
      <p:sp>
        <p:nvSpPr>
          <p:cNvPr id="86" name="Google Shape;86;p16"/>
          <p:cNvSpPr txBox="1"/>
          <p:nvPr/>
        </p:nvSpPr>
        <p:spPr>
          <a:xfrm>
            <a:off x="649600" y="3787475"/>
            <a:ext cx="4042500" cy="502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rgbClr val="333333"/>
                </a:solidFill>
                <a:highlight>
                  <a:srgbClr val="FFFFFF"/>
                </a:highlight>
                <a:latin typeface="Montserrat"/>
                <a:ea typeface="Montserrat"/>
                <a:cs typeface="Montserrat"/>
                <a:sym typeface="Montserrat"/>
              </a:rPr>
              <a:t>i</a:t>
            </a:r>
            <a:r>
              <a:rPr lang="en" sz="1800">
                <a:solidFill>
                  <a:srgbClr val="333333"/>
                </a:solidFill>
                <a:highlight>
                  <a:srgbClr val="FFFFFF"/>
                </a:highlight>
                <a:latin typeface="Montserrat"/>
                <a:ea typeface="Montserrat"/>
                <a:cs typeface="Montserrat"/>
                <a:sym typeface="Montserrat"/>
              </a:rPr>
              <a:t>s </a:t>
            </a:r>
            <a:r>
              <a:rPr b="1" lang="en" sz="1800">
                <a:solidFill>
                  <a:srgbClr val="88398A"/>
                </a:solidFill>
                <a:highlight>
                  <a:srgbClr val="FFFFFF"/>
                </a:highlight>
                <a:latin typeface="Montserrat"/>
                <a:ea typeface="Montserrat"/>
                <a:cs typeface="Montserrat"/>
                <a:sym typeface="Montserrat"/>
              </a:rPr>
              <a:t>powerful </a:t>
            </a:r>
            <a:r>
              <a:rPr lang="en" sz="1800">
                <a:solidFill>
                  <a:srgbClr val="333333"/>
                </a:solidFill>
                <a:highlight>
                  <a:srgbClr val="FFFFFF"/>
                </a:highlight>
                <a:latin typeface="Montserrat"/>
                <a:ea typeface="Montserrat"/>
                <a:cs typeface="Montserrat"/>
                <a:sym typeface="Montserrat"/>
              </a:rPr>
              <a:t>and </a:t>
            </a:r>
            <a:r>
              <a:rPr b="1" lang="en" sz="1800">
                <a:solidFill>
                  <a:srgbClr val="88398A"/>
                </a:solidFill>
                <a:highlight>
                  <a:srgbClr val="FFFFFF"/>
                </a:highlight>
                <a:latin typeface="Montserrat"/>
                <a:ea typeface="Montserrat"/>
                <a:cs typeface="Montserrat"/>
                <a:sym typeface="Montserrat"/>
              </a:rPr>
              <a:t>flexible</a:t>
            </a:r>
            <a:endParaRPr sz="1800">
              <a:solidFill>
                <a:srgbClr val="333333"/>
              </a:solidFill>
              <a:highlight>
                <a:srgbClr val="FFFFFF"/>
              </a:highlight>
              <a:latin typeface="Montserrat"/>
              <a:ea typeface="Montserrat"/>
              <a:cs typeface="Montserrat"/>
              <a:sym typeface="Montserrat"/>
            </a:endParaRPr>
          </a:p>
        </p:txBody>
      </p:sp>
      <p:sp>
        <p:nvSpPr>
          <p:cNvPr id="87" name="Google Shape;87;p16"/>
          <p:cNvSpPr/>
          <p:nvPr/>
        </p:nvSpPr>
        <p:spPr>
          <a:xfrm>
            <a:off x="283589" y="3929234"/>
            <a:ext cx="219300" cy="219300"/>
          </a:xfrm>
          <a:prstGeom prst="ellipse">
            <a:avLst/>
          </a:prstGeom>
          <a:solidFill>
            <a:srgbClr val="FFFFFF"/>
          </a:solidFill>
          <a:ln cap="flat" cmpd="sng" w="38100">
            <a:solidFill>
              <a:srgbClr val="D3D3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8" name="Google Shape;88;p16"/>
          <p:cNvPicPr preferRelativeResize="0"/>
          <p:nvPr/>
        </p:nvPicPr>
        <p:blipFill rotWithShape="1">
          <a:blip r:embed="rId3">
            <a:alphaModFix amt="96000"/>
          </a:blip>
          <a:srcRect b="6907" l="0" r="13269" t="0"/>
          <a:stretch/>
        </p:blipFill>
        <p:spPr>
          <a:xfrm>
            <a:off x="4662286" y="0"/>
            <a:ext cx="4481714" cy="5143500"/>
          </a:xfrm>
          <a:prstGeom prst="rect">
            <a:avLst/>
          </a:prstGeom>
          <a:noFill/>
          <a:ln>
            <a:noFill/>
          </a:ln>
        </p:spPr>
      </p:pic>
      <p:sp>
        <p:nvSpPr>
          <p:cNvPr id="89" name="Google Shape;89;p16"/>
          <p:cNvSpPr/>
          <p:nvPr/>
        </p:nvSpPr>
        <p:spPr>
          <a:xfrm>
            <a:off x="4634988" y="0"/>
            <a:ext cx="4536300" cy="5143500"/>
          </a:xfrm>
          <a:prstGeom prst="rect">
            <a:avLst/>
          </a:prstGeom>
          <a:solidFill>
            <a:srgbClr val="88398A">
              <a:alpha val="3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692025" y="422500"/>
            <a:ext cx="32268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r>
              <a:rPr lang="en"/>
              <a:t> </a:t>
            </a:r>
            <a:r>
              <a:rPr lang="en">
                <a:solidFill>
                  <a:srgbClr val="88398A"/>
                </a:solidFill>
              </a:rPr>
              <a:t>ggplot2</a:t>
            </a:r>
            <a:r>
              <a:rPr lang="en"/>
              <a:t>?</a:t>
            </a:r>
            <a:endParaRPr/>
          </a:p>
        </p:txBody>
      </p:sp>
      <p:sp>
        <p:nvSpPr>
          <p:cNvPr id="95" name="Google Shape;95;p17"/>
          <p:cNvSpPr txBox="1"/>
          <p:nvPr>
            <p:ph idx="1" type="body"/>
          </p:nvPr>
        </p:nvSpPr>
        <p:spPr>
          <a:xfrm>
            <a:off x="637538" y="1229450"/>
            <a:ext cx="4042500" cy="79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33333"/>
                </a:solidFill>
                <a:highlight>
                  <a:srgbClr val="FFFFFF"/>
                </a:highlight>
                <a:latin typeface="Montserrat"/>
                <a:ea typeface="Montserrat"/>
                <a:cs typeface="Montserrat"/>
                <a:sym typeface="Montserrat"/>
              </a:rPr>
              <a:t>consistent underlying </a:t>
            </a:r>
            <a:r>
              <a:rPr b="1" lang="en">
                <a:solidFill>
                  <a:srgbClr val="88398A"/>
                </a:solidFill>
                <a:highlight>
                  <a:srgbClr val="FFFFFF"/>
                </a:highlight>
                <a:latin typeface="Montserrat"/>
                <a:ea typeface="Montserrat"/>
                <a:cs typeface="Montserrat"/>
                <a:sym typeface="Montserrat"/>
              </a:rPr>
              <a:t>grammar of graphics</a:t>
            </a:r>
            <a:r>
              <a:rPr lang="en">
                <a:solidFill>
                  <a:srgbClr val="333333"/>
                </a:solidFill>
                <a:highlight>
                  <a:srgbClr val="FFFFFF"/>
                </a:highlight>
                <a:latin typeface="Montserrat"/>
                <a:ea typeface="Montserrat"/>
                <a:cs typeface="Montserrat"/>
                <a:sym typeface="Montserrat"/>
              </a:rPr>
              <a:t> (Wilkinson, 2005) </a:t>
            </a:r>
            <a:endParaRPr>
              <a:solidFill>
                <a:srgbClr val="88398A"/>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350">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350">
              <a:solidFill>
                <a:srgbClr val="333333"/>
              </a:solidFill>
              <a:highlight>
                <a:srgbClr val="FFFFFF"/>
              </a:highlight>
              <a:latin typeface="Montserrat"/>
              <a:ea typeface="Montserrat"/>
              <a:cs typeface="Montserrat"/>
              <a:sym typeface="Montserrat"/>
            </a:endParaRPr>
          </a:p>
        </p:txBody>
      </p:sp>
      <p:cxnSp>
        <p:nvCxnSpPr>
          <p:cNvPr id="96" name="Google Shape;96;p17"/>
          <p:cNvCxnSpPr/>
          <p:nvPr/>
        </p:nvCxnSpPr>
        <p:spPr>
          <a:xfrm flipH="1">
            <a:off x="387989" y="1279900"/>
            <a:ext cx="10500" cy="3863700"/>
          </a:xfrm>
          <a:prstGeom prst="straightConnector1">
            <a:avLst/>
          </a:prstGeom>
          <a:noFill/>
          <a:ln cap="flat" cmpd="sng" w="38100">
            <a:solidFill>
              <a:srgbClr val="88398A"/>
            </a:solidFill>
            <a:prstDash val="solid"/>
            <a:round/>
            <a:headEnd len="sm" w="sm" type="none"/>
            <a:tailEnd len="sm" w="sm" type="none"/>
          </a:ln>
        </p:spPr>
      </p:cxnSp>
      <p:sp>
        <p:nvSpPr>
          <p:cNvPr id="97" name="Google Shape;97;p17"/>
          <p:cNvSpPr/>
          <p:nvPr/>
        </p:nvSpPr>
        <p:spPr>
          <a:xfrm>
            <a:off x="283590" y="1519706"/>
            <a:ext cx="219300" cy="219300"/>
          </a:xfrm>
          <a:prstGeom prst="ellipse">
            <a:avLst/>
          </a:prstGeom>
          <a:solidFill>
            <a:srgbClr val="FFFFFF"/>
          </a:solidFill>
          <a:ln cap="flat" cmpd="sng" w="38100">
            <a:solidFill>
              <a:srgbClr val="D3D3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7"/>
          <p:cNvSpPr/>
          <p:nvPr/>
        </p:nvSpPr>
        <p:spPr>
          <a:xfrm>
            <a:off x="288839" y="2446984"/>
            <a:ext cx="219300" cy="219300"/>
          </a:xfrm>
          <a:prstGeom prst="ellipse">
            <a:avLst/>
          </a:prstGeom>
          <a:solidFill>
            <a:srgbClr val="FFFFFF"/>
          </a:solidFill>
          <a:ln cap="flat" cmpd="sng" w="38100">
            <a:solidFill>
              <a:srgbClr val="D3D3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7"/>
          <p:cNvSpPr txBox="1"/>
          <p:nvPr/>
        </p:nvSpPr>
        <p:spPr>
          <a:xfrm>
            <a:off x="607300" y="2156730"/>
            <a:ext cx="4127100" cy="79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 sz="1800">
                <a:solidFill>
                  <a:srgbClr val="333333"/>
                </a:solidFill>
                <a:highlight>
                  <a:srgbClr val="FFFFFF"/>
                </a:highlight>
                <a:latin typeface="Montserrat"/>
                <a:ea typeface="Montserrat"/>
                <a:cs typeface="Montserrat"/>
                <a:sym typeface="Montserrat"/>
              </a:rPr>
              <a:t>plot specification at a </a:t>
            </a:r>
            <a:r>
              <a:rPr b="1" lang="en" sz="1800">
                <a:solidFill>
                  <a:srgbClr val="88398A"/>
                </a:solidFill>
                <a:highlight>
                  <a:srgbClr val="FFFFFF"/>
                </a:highlight>
                <a:latin typeface="Montserrat"/>
                <a:ea typeface="Montserrat"/>
                <a:cs typeface="Montserrat"/>
                <a:sym typeface="Montserrat"/>
              </a:rPr>
              <a:t>high level of abstraction</a:t>
            </a:r>
            <a:endParaRPr b="1">
              <a:solidFill>
                <a:srgbClr val="88398A"/>
              </a:solidFill>
            </a:endParaRPr>
          </a:p>
        </p:txBody>
      </p:sp>
      <p:sp>
        <p:nvSpPr>
          <p:cNvPr id="100" name="Google Shape;100;p17"/>
          <p:cNvSpPr txBox="1"/>
          <p:nvPr/>
        </p:nvSpPr>
        <p:spPr>
          <a:xfrm>
            <a:off x="649600" y="3235625"/>
            <a:ext cx="4042500" cy="63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800"/>
              </a:spcAft>
              <a:buNone/>
            </a:pPr>
            <a:r>
              <a:rPr b="1" lang="en" sz="1800">
                <a:solidFill>
                  <a:srgbClr val="88398A"/>
                </a:solidFill>
                <a:highlight>
                  <a:srgbClr val="FFFFFF"/>
                </a:highlight>
                <a:latin typeface="Montserrat"/>
                <a:ea typeface="Montserrat"/>
                <a:cs typeface="Montserrat"/>
                <a:sym typeface="Montserrat"/>
              </a:rPr>
              <a:t>theme system</a:t>
            </a:r>
            <a:r>
              <a:rPr lang="en" sz="1800">
                <a:solidFill>
                  <a:srgbClr val="333333"/>
                </a:solidFill>
                <a:highlight>
                  <a:srgbClr val="FFFFFF"/>
                </a:highlight>
                <a:latin typeface="Montserrat"/>
                <a:ea typeface="Montserrat"/>
                <a:cs typeface="Montserrat"/>
                <a:sym typeface="Montserrat"/>
              </a:rPr>
              <a:t> for polishing plot appearance</a:t>
            </a:r>
            <a:endParaRPr sz="1800">
              <a:solidFill>
                <a:srgbClr val="333333"/>
              </a:solidFill>
              <a:highlight>
                <a:srgbClr val="FFFFFF"/>
              </a:highlight>
              <a:latin typeface="Montserrat"/>
              <a:ea typeface="Montserrat"/>
              <a:cs typeface="Montserrat"/>
              <a:sym typeface="Montserrat"/>
            </a:endParaRPr>
          </a:p>
        </p:txBody>
      </p:sp>
      <p:sp>
        <p:nvSpPr>
          <p:cNvPr id="101" name="Google Shape;101;p17"/>
          <p:cNvSpPr/>
          <p:nvPr/>
        </p:nvSpPr>
        <p:spPr>
          <a:xfrm>
            <a:off x="283589" y="3395834"/>
            <a:ext cx="219300" cy="219300"/>
          </a:xfrm>
          <a:prstGeom prst="ellipse">
            <a:avLst/>
          </a:prstGeom>
          <a:solidFill>
            <a:srgbClr val="FFFFFF"/>
          </a:solidFill>
          <a:ln cap="flat" cmpd="sng" w="38100">
            <a:solidFill>
              <a:srgbClr val="D3D3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p17"/>
          <p:cNvPicPr preferRelativeResize="0"/>
          <p:nvPr/>
        </p:nvPicPr>
        <p:blipFill rotWithShape="1">
          <a:blip r:embed="rId3">
            <a:alphaModFix amt="96000"/>
          </a:blip>
          <a:srcRect b="6907" l="0" r="13269" t="0"/>
          <a:stretch/>
        </p:blipFill>
        <p:spPr>
          <a:xfrm>
            <a:off x="4662286" y="0"/>
            <a:ext cx="4481714" cy="5143500"/>
          </a:xfrm>
          <a:prstGeom prst="rect">
            <a:avLst/>
          </a:prstGeom>
          <a:noFill/>
          <a:ln>
            <a:noFill/>
          </a:ln>
        </p:spPr>
      </p:pic>
      <p:sp>
        <p:nvSpPr>
          <p:cNvPr id="103" name="Google Shape;103;p17"/>
          <p:cNvSpPr/>
          <p:nvPr/>
        </p:nvSpPr>
        <p:spPr>
          <a:xfrm>
            <a:off x="4634988" y="0"/>
            <a:ext cx="4536300" cy="5143500"/>
          </a:xfrm>
          <a:prstGeom prst="rect">
            <a:avLst/>
          </a:prstGeom>
          <a:solidFill>
            <a:srgbClr val="88398A">
              <a:alpha val="3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txBox="1"/>
          <p:nvPr/>
        </p:nvSpPr>
        <p:spPr>
          <a:xfrm>
            <a:off x="649600" y="4073825"/>
            <a:ext cx="4042500" cy="63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800"/>
              </a:spcAft>
              <a:buNone/>
            </a:pPr>
            <a:r>
              <a:rPr b="1" lang="en" sz="1800">
                <a:solidFill>
                  <a:srgbClr val="88398A"/>
                </a:solidFill>
                <a:highlight>
                  <a:srgbClr val="FFFFFF"/>
                </a:highlight>
                <a:latin typeface="Montserrat"/>
                <a:ea typeface="Montserrat"/>
                <a:cs typeface="Montserrat"/>
                <a:sym typeface="Montserrat"/>
              </a:rPr>
              <a:t>mature </a:t>
            </a:r>
            <a:r>
              <a:rPr lang="en" sz="1800">
                <a:solidFill>
                  <a:srgbClr val="333333"/>
                </a:solidFill>
                <a:highlight>
                  <a:srgbClr val="FFFFFF"/>
                </a:highlight>
                <a:latin typeface="Montserrat"/>
                <a:ea typeface="Montserrat"/>
                <a:cs typeface="Montserrat"/>
                <a:sym typeface="Montserrat"/>
              </a:rPr>
              <a:t>and </a:t>
            </a:r>
            <a:r>
              <a:rPr b="1" lang="en" sz="1800">
                <a:solidFill>
                  <a:srgbClr val="88398A"/>
                </a:solidFill>
                <a:highlight>
                  <a:srgbClr val="FFFFFF"/>
                </a:highlight>
                <a:latin typeface="Montserrat"/>
                <a:ea typeface="Montserrat"/>
                <a:cs typeface="Montserrat"/>
                <a:sym typeface="Montserrat"/>
              </a:rPr>
              <a:t>complete</a:t>
            </a:r>
            <a:r>
              <a:rPr lang="en" sz="1800">
                <a:solidFill>
                  <a:srgbClr val="333333"/>
                </a:solidFill>
                <a:highlight>
                  <a:srgbClr val="FFFFFF"/>
                </a:highlight>
                <a:latin typeface="Montserrat"/>
                <a:ea typeface="Montserrat"/>
                <a:cs typeface="Montserrat"/>
                <a:sym typeface="Montserrat"/>
              </a:rPr>
              <a:t> graphics system</a:t>
            </a:r>
            <a:endParaRPr sz="1800">
              <a:solidFill>
                <a:srgbClr val="333333"/>
              </a:solidFill>
              <a:highlight>
                <a:srgbClr val="FFFFFF"/>
              </a:highlight>
              <a:latin typeface="Montserrat"/>
              <a:ea typeface="Montserrat"/>
              <a:cs typeface="Montserrat"/>
              <a:sym typeface="Montserrat"/>
            </a:endParaRPr>
          </a:p>
        </p:txBody>
      </p:sp>
      <p:sp>
        <p:nvSpPr>
          <p:cNvPr id="105" name="Google Shape;105;p17"/>
          <p:cNvSpPr/>
          <p:nvPr/>
        </p:nvSpPr>
        <p:spPr>
          <a:xfrm>
            <a:off x="283589" y="4234034"/>
            <a:ext cx="219300" cy="219300"/>
          </a:xfrm>
          <a:prstGeom prst="ellipse">
            <a:avLst/>
          </a:prstGeom>
          <a:solidFill>
            <a:srgbClr val="FFFFFF"/>
          </a:solidFill>
          <a:ln cap="flat" cmpd="sng" w="38100">
            <a:solidFill>
              <a:srgbClr val="D3D3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18"/>
          <p:cNvPicPr preferRelativeResize="0"/>
          <p:nvPr/>
        </p:nvPicPr>
        <p:blipFill rotWithShape="1">
          <a:blip r:embed="rId3">
            <a:alphaModFix/>
          </a:blip>
          <a:srcRect b="5634" l="0" r="0" t="25989"/>
          <a:stretch/>
        </p:blipFill>
        <p:spPr>
          <a:xfrm>
            <a:off x="46175" y="1003900"/>
            <a:ext cx="9144000" cy="4139601"/>
          </a:xfrm>
          <a:prstGeom prst="rect">
            <a:avLst/>
          </a:prstGeom>
          <a:noFill/>
          <a:ln>
            <a:noFill/>
          </a:ln>
        </p:spPr>
      </p:pic>
      <p:sp>
        <p:nvSpPr>
          <p:cNvPr id="111" name="Google Shape;111;p18"/>
          <p:cNvSpPr txBox="1"/>
          <p:nvPr>
            <p:ph type="title"/>
          </p:nvPr>
        </p:nvSpPr>
        <p:spPr>
          <a:xfrm>
            <a:off x="692025" y="422500"/>
            <a:ext cx="61743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a:t>
            </a:r>
            <a:r>
              <a:rPr lang="en">
                <a:solidFill>
                  <a:srgbClr val="88398A"/>
                </a:solidFill>
              </a:rPr>
              <a:t>Grammar Of Graphics</a:t>
            </a:r>
            <a:r>
              <a:rPr lang="en"/>
              <a:t>?</a:t>
            </a:r>
            <a:endParaRPr/>
          </a:p>
        </p:txBody>
      </p:sp>
      <p:sp>
        <p:nvSpPr>
          <p:cNvPr id="112" name="Google Shape;112;p18"/>
          <p:cNvSpPr/>
          <p:nvPr/>
        </p:nvSpPr>
        <p:spPr>
          <a:xfrm>
            <a:off x="25775" y="1003850"/>
            <a:ext cx="9196200" cy="4139700"/>
          </a:xfrm>
          <a:prstGeom prst="rect">
            <a:avLst/>
          </a:prstGeom>
          <a:solidFill>
            <a:srgbClr val="88398A">
              <a:alpha val="6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idx="1" type="body"/>
          </p:nvPr>
        </p:nvSpPr>
        <p:spPr>
          <a:xfrm>
            <a:off x="148700" y="1403850"/>
            <a:ext cx="4846200" cy="193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00"/>
                </a:solidFill>
                <a:latin typeface="Montserrat"/>
                <a:ea typeface="Montserrat"/>
                <a:cs typeface="Montserrat"/>
                <a:sym typeface="Montserrat"/>
              </a:rPr>
              <a:t>B</a:t>
            </a:r>
            <a:r>
              <a:rPr b="1" lang="en">
                <a:solidFill>
                  <a:srgbClr val="000000"/>
                </a:solidFill>
                <a:latin typeface="Montserrat"/>
                <a:ea typeface="Montserrat"/>
                <a:cs typeface="Montserrat"/>
                <a:sym typeface="Montserrat"/>
              </a:rPr>
              <a:t>asic idea: </a:t>
            </a:r>
            <a:endParaRPr b="1">
              <a:solidFill>
                <a:srgbClr val="000000"/>
              </a:solidFill>
              <a:latin typeface="Montserrat"/>
              <a:ea typeface="Montserrat"/>
              <a:cs typeface="Montserrat"/>
              <a:sym typeface="Montserrat"/>
            </a:endParaRPr>
          </a:p>
          <a:p>
            <a:pPr indent="0" lvl="0" marL="0" rtl="0" algn="l">
              <a:lnSpc>
                <a:spcPct val="115000"/>
              </a:lnSpc>
              <a:spcBef>
                <a:spcPts val="800"/>
              </a:spcBef>
              <a:spcAft>
                <a:spcPts val="0"/>
              </a:spcAft>
              <a:buNone/>
            </a:pPr>
            <a:r>
              <a:rPr lang="en">
                <a:solidFill>
                  <a:schemeClr val="lt1"/>
                </a:solidFill>
                <a:latin typeface="Montserrat"/>
                <a:ea typeface="Montserrat"/>
                <a:cs typeface="Montserrat"/>
                <a:sym typeface="Montserrat"/>
              </a:rPr>
              <a:t>independently specify plot building </a:t>
            </a:r>
            <a:r>
              <a:rPr b="1" lang="en">
                <a:solidFill>
                  <a:srgbClr val="000000"/>
                </a:solidFill>
                <a:latin typeface="Montserrat"/>
                <a:ea typeface="Montserrat"/>
                <a:cs typeface="Montserrat"/>
                <a:sym typeface="Montserrat"/>
              </a:rPr>
              <a:t>blocks </a:t>
            </a:r>
            <a:r>
              <a:rPr lang="en">
                <a:solidFill>
                  <a:schemeClr val="lt1"/>
                </a:solidFill>
                <a:latin typeface="Montserrat"/>
                <a:ea typeface="Montserrat"/>
                <a:cs typeface="Montserrat"/>
                <a:sym typeface="Montserrat"/>
              </a:rPr>
              <a:t>and </a:t>
            </a:r>
            <a:r>
              <a:rPr b="1" lang="en">
                <a:solidFill>
                  <a:srgbClr val="000000"/>
                </a:solidFill>
                <a:latin typeface="Montserrat"/>
                <a:ea typeface="Montserrat"/>
                <a:cs typeface="Montserrat"/>
                <a:sym typeface="Montserrat"/>
              </a:rPr>
              <a:t>combine </a:t>
            </a:r>
            <a:r>
              <a:rPr lang="en">
                <a:solidFill>
                  <a:schemeClr val="lt1"/>
                </a:solidFill>
                <a:latin typeface="Montserrat"/>
                <a:ea typeface="Montserrat"/>
                <a:cs typeface="Montserrat"/>
                <a:sym typeface="Montserrat"/>
              </a:rPr>
              <a:t>them</a:t>
            </a:r>
            <a:endParaRPr>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a:solidFill>
                  <a:schemeClr val="lt1"/>
                </a:solidFill>
                <a:latin typeface="Montserrat"/>
                <a:ea typeface="Montserrat"/>
                <a:cs typeface="Montserrat"/>
                <a:sym typeface="Montserrat"/>
              </a:rPr>
              <a:t> to create just about any kind of graphical display you want. </a:t>
            </a:r>
            <a:endParaRPr>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35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350">
              <a:solidFill>
                <a:schemeClr val="lt1"/>
              </a:solidFill>
              <a:latin typeface="Montserrat"/>
              <a:ea typeface="Montserrat"/>
              <a:cs typeface="Montserrat"/>
              <a:sym typeface="Montserrat"/>
            </a:endParaRPr>
          </a:p>
        </p:txBody>
      </p:sp>
      <p:sp>
        <p:nvSpPr>
          <p:cNvPr id="114" name="Google Shape;114;p18"/>
          <p:cNvSpPr txBox="1"/>
          <p:nvPr/>
        </p:nvSpPr>
        <p:spPr>
          <a:xfrm>
            <a:off x="5000700" y="1249800"/>
            <a:ext cx="4212600" cy="37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800">
              <a:solidFill>
                <a:schemeClr val="lt1"/>
              </a:solidFill>
              <a:latin typeface="Montserrat"/>
              <a:ea typeface="Montserrat"/>
              <a:cs typeface="Montserrat"/>
              <a:sym typeface="Montserrat"/>
            </a:endParaRPr>
          </a:p>
          <a:p>
            <a:pPr indent="-355600" lvl="0" marL="457200" rtl="0" algn="l">
              <a:lnSpc>
                <a:spcPct val="115000"/>
              </a:lnSpc>
              <a:spcBef>
                <a:spcPts val="800"/>
              </a:spcBef>
              <a:spcAft>
                <a:spcPts val="0"/>
              </a:spcAft>
              <a:buClr>
                <a:schemeClr val="lt1"/>
              </a:buClr>
              <a:buSzPts val="2000"/>
              <a:buFont typeface="Helvetica Neue"/>
              <a:buChar char="●"/>
            </a:pPr>
            <a:r>
              <a:rPr b="1" lang="en" sz="2000">
                <a:solidFill>
                  <a:schemeClr val="lt1"/>
                </a:solidFill>
                <a:latin typeface="Montserrat"/>
                <a:ea typeface="Montserrat"/>
                <a:cs typeface="Montserrat"/>
                <a:sym typeface="Montserrat"/>
              </a:rPr>
              <a:t>data</a:t>
            </a:r>
            <a:endParaRPr b="1" sz="2000">
              <a:solidFill>
                <a:schemeClr val="lt1"/>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lt1"/>
              </a:buClr>
              <a:buSzPts val="2000"/>
              <a:buFont typeface="Helvetica Neue"/>
              <a:buChar char="●"/>
            </a:pPr>
            <a:r>
              <a:rPr b="1" lang="en" sz="2000">
                <a:solidFill>
                  <a:schemeClr val="lt1"/>
                </a:solidFill>
                <a:latin typeface="Montserrat"/>
                <a:ea typeface="Montserrat"/>
                <a:cs typeface="Montserrat"/>
                <a:sym typeface="Montserrat"/>
              </a:rPr>
              <a:t>aesthetic mapping</a:t>
            </a:r>
            <a:endParaRPr b="1" sz="2000">
              <a:solidFill>
                <a:schemeClr val="lt1"/>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lt1"/>
              </a:buClr>
              <a:buSzPts val="2000"/>
              <a:buFont typeface="Helvetica Neue"/>
              <a:buChar char="●"/>
            </a:pPr>
            <a:r>
              <a:rPr b="1" lang="en" sz="2000">
                <a:solidFill>
                  <a:schemeClr val="lt1"/>
                </a:solidFill>
                <a:latin typeface="Montserrat"/>
                <a:ea typeface="Montserrat"/>
                <a:cs typeface="Montserrat"/>
                <a:sym typeface="Montserrat"/>
              </a:rPr>
              <a:t>geometric object</a:t>
            </a:r>
            <a:endParaRPr b="1" sz="2000">
              <a:solidFill>
                <a:schemeClr val="lt1"/>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lt1"/>
              </a:buClr>
              <a:buSzPts val="2000"/>
              <a:buFont typeface="Helvetica Neue"/>
              <a:buChar char="●"/>
            </a:pPr>
            <a:r>
              <a:rPr b="1" lang="en" sz="2000">
                <a:solidFill>
                  <a:schemeClr val="lt1"/>
                </a:solidFill>
                <a:latin typeface="Montserrat"/>
                <a:ea typeface="Montserrat"/>
                <a:cs typeface="Montserrat"/>
                <a:sym typeface="Montserrat"/>
              </a:rPr>
              <a:t>statistical transformations</a:t>
            </a:r>
            <a:endParaRPr b="1" sz="2000">
              <a:solidFill>
                <a:schemeClr val="lt1"/>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lt1"/>
              </a:buClr>
              <a:buSzPts val="2000"/>
              <a:buFont typeface="Helvetica Neue"/>
              <a:buChar char="●"/>
            </a:pPr>
            <a:r>
              <a:rPr b="1" lang="en" sz="2000">
                <a:solidFill>
                  <a:schemeClr val="lt1"/>
                </a:solidFill>
                <a:latin typeface="Montserrat"/>
                <a:ea typeface="Montserrat"/>
                <a:cs typeface="Montserrat"/>
                <a:sym typeface="Montserrat"/>
              </a:rPr>
              <a:t>scales</a:t>
            </a:r>
            <a:endParaRPr b="1" sz="2000">
              <a:solidFill>
                <a:schemeClr val="lt1"/>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lt1"/>
              </a:buClr>
              <a:buSzPts val="2000"/>
              <a:buFont typeface="Helvetica Neue"/>
              <a:buChar char="●"/>
            </a:pPr>
            <a:r>
              <a:rPr b="1" lang="en" sz="2000">
                <a:solidFill>
                  <a:schemeClr val="lt1"/>
                </a:solidFill>
                <a:latin typeface="Montserrat"/>
                <a:ea typeface="Montserrat"/>
                <a:cs typeface="Montserrat"/>
                <a:sym typeface="Montserrat"/>
              </a:rPr>
              <a:t>coordinate system</a:t>
            </a:r>
            <a:endParaRPr b="1" sz="2000">
              <a:solidFill>
                <a:schemeClr val="lt1"/>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lt1"/>
              </a:buClr>
              <a:buSzPts val="2000"/>
              <a:buFont typeface="Helvetica Neue"/>
              <a:buChar char="●"/>
            </a:pPr>
            <a:r>
              <a:rPr b="1" lang="en" sz="2000">
                <a:solidFill>
                  <a:schemeClr val="lt1"/>
                </a:solidFill>
                <a:latin typeface="Montserrat"/>
                <a:ea typeface="Montserrat"/>
                <a:cs typeface="Montserrat"/>
                <a:sym typeface="Montserrat"/>
              </a:rPr>
              <a:t>position adjustments</a:t>
            </a:r>
            <a:endParaRPr b="1" sz="2000">
              <a:solidFill>
                <a:schemeClr val="lt1"/>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lt1"/>
              </a:buClr>
              <a:buSzPts val="2000"/>
              <a:buFont typeface="Helvetica Neue"/>
              <a:buChar char="●"/>
            </a:pPr>
            <a:r>
              <a:rPr b="1" lang="en" sz="2000">
                <a:solidFill>
                  <a:schemeClr val="lt1"/>
                </a:solidFill>
                <a:latin typeface="Montserrat"/>
                <a:ea typeface="Montserrat"/>
                <a:cs typeface="Montserrat"/>
                <a:sym typeface="Montserrat"/>
              </a:rPr>
              <a:t>faceting </a:t>
            </a:r>
            <a:endParaRPr b="1" sz="2000">
              <a:solidFill>
                <a:schemeClr val="lt1"/>
              </a:solidFill>
              <a:latin typeface="Montserrat"/>
              <a:ea typeface="Montserrat"/>
              <a:cs typeface="Montserrat"/>
              <a:sym typeface="Montserrat"/>
            </a:endParaRPr>
          </a:p>
          <a:p>
            <a:pPr indent="0" lvl="0" marL="0" rtl="0" algn="l">
              <a:spcBef>
                <a:spcPts val="800"/>
              </a:spcBef>
              <a:spcAft>
                <a:spcPts val="0"/>
              </a:spcAft>
              <a:buNone/>
            </a:pPr>
            <a:r>
              <a:t/>
            </a:r>
            <a:endParaRPr>
              <a:latin typeface="Helvetica Neue"/>
              <a:ea typeface="Helvetica Neue"/>
              <a:cs typeface="Helvetica Neue"/>
              <a:sym typeface="Helvetica Neue"/>
            </a:endParaRPr>
          </a:p>
        </p:txBody>
      </p:sp>
      <p:sp>
        <p:nvSpPr>
          <p:cNvPr id="115" name="Google Shape;115;p18"/>
          <p:cNvSpPr txBox="1"/>
          <p:nvPr/>
        </p:nvSpPr>
        <p:spPr>
          <a:xfrm>
            <a:off x="148700" y="3584300"/>
            <a:ext cx="4375200" cy="8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b="1" lang="en" sz="1800">
                <a:solidFill>
                  <a:schemeClr val="dk1"/>
                </a:solidFill>
                <a:latin typeface="Montserrat"/>
                <a:ea typeface="Montserrat"/>
                <a:cs typeface="Montserrat"/>
                <a:sym typeface="Montserrat"/>
              </a:rPr>
              <a:t>Building blocks of a graph include:</a:t>
            </a:r>
            <a:endParaRPr/>
          </a:p>
        </p:txBody>
      </p:sp>
      <p:sp>
        <p:nvSpPr>
          <p:cNvPr id="116" name="Google Shape;116;p18"/>
          <p:cNvSpPr/>
          <p:nvPr/>
        </p:nvSpPr>
        <p:spPr>
          <a:xfrm>
            <a:off x="4512325" y="1520550"/>
            <a:ext cx="1052700" cy="3322800"/>
          </a:xfrm>
          <a:prstGeom prst="leftBrace">
            <a:avLst>
              <a:gd fmla="val 29858" name="adj1"/>
              <a:gd fmla="val 69915" name="adj2"/>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692025" y="422500"/>
            <a:ext cx="45465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solidFill>
                  <a:srgbClr val="88398A"/>
                </a:solidFill>
              </a:rPr>
              <a:t>Syntax </a:t>
            </a:r>
            <a:r>
              <a:rPr lang="en"/>
              <a:t>of ggplot2</a:t>
            </a:r>
            <a:endParaRPr/>
          </a:p>
        </p:txBody>
      </p:sp>
      <p:sp>
        <p:nvSpPr>
          <p:cNvPr id="122" name="Google Shape;122;p19"/>
          <p:cNvSpPr txBox="1"/>
          <p:nvPr/>
        </p:nvSpPr>
        <p:spPr>
          <a:xfrm>
            <a:off x="394150" y="1383375"/>
            <a:ext cx="3774000" cy="290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33333"/>
                </a:solidFill>
                <a:latin typeface="Montserrat"/>
                <a:ea typeface="Montserrat"/>
                <a:cs typeface="Montserrat"/>
                <a:sym typeface="Montserrat"/>
              </a:rPr>
              <a:t>The great thing about the syntax of ggplot2 is that its </a:t>
            </a:r>
            <a:r>
              <a:rPr b="1" lang="en">
                <a:solidFill>
                  <a:srgbClr val="88398A"/>
                </a:solidFill>
                <a:latin typeface="Montserrat"/>
                <a:ea typeface="Montserrat"/>
                <a:cs typeface="Montserrat"/>
                <a:sym typeface="Montserrat"/>
              </a:rPr>
              <a:t>highly systematic</a:t>
            </a:r>
            <a:r>
              <a:rPr lang="en">
                <a:solidFill>
                  <a:srgbClr val="333333"/>
                </a:solidFill>
                <a:latin typeface="Montserrat"/>
                <a:ea typeface="Montserrat"/>
                <a:cs typeface="Montserrat"/>
                <a:sym typeface="Montserrat"/>
              </a:rPr>
              <a:t>. </a:t>
            </a:r>
            <a:endParaRPr>
              <a:solidFill>
                <a:srgbClr val="33333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333333"/>
              </a:solidFill>
              <a:latin typeface="Montserrat"/>
              <a:ea typeface="Montserrat"/>
              <a:cs typeface="Montserrat"/>
              <a:sym typeface="Montserrat"/>
            </a:endParaRPr>
          </a:p>
          <a:p>
            <a:pPr indent="0" lvl="0" marL="0" rtl="0" algn="l">
              <a:lnSpc>
                <a:spcPct val="115000"/>
              </a:lnSpc>
              <a:spcBef>
                <a:spcPts val="0"/>
              </a:spcBef>
              <a:spcAft>
                <a:spcPts val="0"/>
              </a:spcAft>
              <a:buNone/>
            </a:pPr>
            <a:r>
              <a:rPr lang="en">
                <a:solidFill>
                  <a:srgbClr val="333333"/>
                </a:solidFill>
                <a:latin typeface="Montserrat"/>
                <a:ea typeface="Montserrat"/>
                <a:cs typeface="Montserrat"/>
                <a:sym typeface="Montserrat"/>
              </a:rPr>
              <a:t>The structured nature of ggplot2 makes it very </a:t>
            </a:r>
            <a:r>
              <a:rPr b="1" lang="en">
                <a:solidFill>
                  <a:srgbClr val="88398A"/>
                </a:solidFill>
                <a:latin typeface="Montserrat"/>
                <a:ea typeface="Montserrat"/>
                <a:cs typeface="Montserrat"/>
                <a:sym typeface="Montserrat"/>
              </a:rPr>
              <a:t>powerful</a:t>
            </a:r>
            <a:r>
              <a:rPr lang="en">
                <a:solidFill>
                  <a:srgbClr val="333333"/>
                </a:solidFill>
                <a:latin typeface="Montserrat"/>
                <a:ea typeface="Montserrat"/>
                <a:cs typeface="Montserrat"/>
                <a:sym typeface="Montserrat"/>
              </a:rPr>
              <a:t>, once you understand it: </a:t>
            </a:r>
            <a:endParaRPr>
              <a:solidFill>
                <a:srgbClr val="333333"/>
              </a:solidFill>
              <a:latin typeface="Montserrat"/>
              <a:ea typeface="Montserrat"/>
              <a:cs typeface="Montserrat"/>
              <a:sym typeface="Montserrat"/>
            </a:endParaRPr>
          </a:p>
          <a:p>
            <a:pPr indent="-317500" lvl="0" marL="457200" rtl="0" algn="l">
              <a:lnSpc>
                <a:spcPct val="115000"/>
              </a:lnSpc>
              <a:spcBef>
                <a:spcPts val="1000"/>
              </a:spcBef>
              <a:spcAft>
                <a:spcPts val="0"/>
              </a:spcAft>
              <a:buClr>
                <a:srgbClr val="333333"/>
              </a:buClr>
              <a:buSzPts val="1400"/>
              <a:buFont typeface="Montserrat"/>
              <a:buChar char="-"/>
            </a:pPr>
            <a:r>
              <a:rPr lang="en">
                <a:solidFill>
                  <a:srgbClr val="333333"/>
                </a:solidFill>
                <a:latin typeface="Montserrat"/>
                <a:ea typeface="Montserrat"/>
                <a:cs typeface="Montserrat"/>
                <a:sym typeface="Montserrat"/>
              </a:rPr>
              <a:t>starting with a layer showing the raw data </a:t>
            </a:r>
            <a:endParaRPr>
              <a:solidFill>
                <a:srgbClr val="333333"/>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333333"/>
              </a:buClr>
              <a:buSzPts val="1400"/>
              <a:buFont typeface="Montserrat"/>
              <a:buChar char="-"/>
            </a:pPr>
            <a:r>
              <a:rPr lang="en">
                <a:solidFill>
                  <a:srgbClr val="333333"/>
                </a:solidFill>
                <a:latin typeface="Montserrat"/>
                <a:ea typeface="Montserrat"/>
                <a:cs typeface="Montserrat"/>
                <a:sym typeface="Montserrat"/>
              </a:rPr>
              <a:t>then adding layers of annotation and statistical summaries.</a:t>
            </a:r>
            <a:endParaRPr>
              <a:solidFill>
                <a:srgbClr val="33333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350">
              <a:solidFill>
                <a:srgbClr val="33333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350">
              <a:solidFill>
                <a:srgbClr val="333333"/>
              </a:solidFill>
              <a:latin typeface="Montserrat"/>
              <a:ea typeface="Montserrat"/>
              <a:cs typeface="Montserrat"/>
              <a:sym typeface="Montserrat"/>
            </a:endParaRPr>
          </a:p>
        </p:txBody>
      </p:sp>
      <p:pic>
        <p:nvPicPr>
          <p:cNvPr id="123" name="Google Shape;123;p19"/>
          <p:cNvPicPr preferRelativeResize="0"/>
          <p:nvPr/>
        </p:nvPicPr>
        <p:blipFill rotWithShape="1">
          <a:blip r:embed="rId3">
            <a:alphaModFix/>
          </a:blip>
          <a:srcRect b="5682" l="3529" r="4312" t="6629"/>
          <a:stretch/>
        </p:blipFill>
        <p:spPr>
          <a:xfrm>
            <a:off x="4461850" y="1913550"/>
            <a:ext cx="4379001" cy="2281050"/>
          </a:xfrm>
          <a:prstGeom prst="rect">
            <a:avLst/>
          </a:prstGeom>
          <a:noFill/>
          <a:ln cap="flat" cmpd="sng" w="9525">
            <a:solidFill>
              <a:srgbClr val="562457"/>
            </a:solidFill>
            <a:prstDash val="solid"/>
            <a:round/>
            <a:headEnd len="sm" w="sm" type="none"/>
            <a:tailEnd len="sm" w="sm" type="none"/>
          </a:ln>
        </p:spPr>
      </p:pic>
      <p:sp>
        <p:nvSpPr>
          <p:cNvPr id="124" name="Google Shape;124;p19"/>
          <p:cNvSpPr txBox="1"/>
          <p:nvPr/>
        </p:nvSpPr>
        <p:spPr>
          <a:xfrm>
            <a:off x="4511100" y="1383375"/>
            <a:ext cx="30000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81818"/>
                </a:solidFill>
                <a:latin typeface="Helvetica Neue"/>
                <a:ea typeface="Helvetica Neue"/>
                <a:cs typeface="Helvetica Neue"/>
                <a:sym typeface="Helvetica Neue"/>
              </a:rPr>
              <a:t>The </a:t>
            </a:r>
            <a:r>
              <a:rPr b="1" lang="en" sz="2400">
                <a:solidFill>
                  <a:srgbClr val="88398A"/>
                </a:solidFill>
                <a:latin typeface="Helvetica Neue"/>
                <a:ea typeface="Helvetica Neue"/>
                <a:cs typeface="Helvetica Neue"/>
                <a:sym typeface="Helvetica Neue"/>
              </a:rPr>
              <a:t>Basics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cxnSp>
        <p:nvCxnSpPr>
          <p:cNvPr id="129" name="Google Shape;129;p20"/>
          <p:cNvCxnSpPr>
            <a:stCxn id="130" idx="1"/>
          </p:cNvCxnSpPr>
          <p:nvPr/>
        </p:nvCxnSpPr>
        <p:spPr>
          <a:xfrm>
            <a:off x="315705" y="1651687"/>
            <a:ext cx="447300" cy="573600"/>
          </a:xfrm>
          <a:prstGeom prst="straightConnector1">
            <a:avLst/>
          </a:prstGeom>
          <a:noFill/>
          <a:ln cap="flat" cmpd="sng" w="38100">
            <a:solidFill>
              <a:srgbClr val="88398A"/>
            </a:solidFill>
            <a:prstDash val="solid"/>
            <a:round/>
            <a:headEnd len="med" w="med" type="none"/>
            <a:tailEnd len="med" w="med" type="none"/>
          </a:ln>
        </p:spPr>
      </p:cxnSp>
      <p:sp>
        <p:nvSpPr>
          <p:cNvPr id="131" name="Google Shape;131;p20"/>
          <p:cNvSpPr txBox="1"/>
          <p:nvPr>
            <p:ph type="title"/>
          </p:nvPr>
        </p:nvSpPr>
        <p:spPr>
          <a:xfrm>
            <a:off x="692025" y="422500"/>
            <a:ext cx="41058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solidFill>
                  <a:srgbClr val="88398A"/>
                </a:solidFill>
              </a:rPr>
              <a:t>ggplot()</a:t>
            </a:r>
            <a:r>
              <a:rPr lang="en"/>
              <a:t> Function</a:t>
            </a:r>
            <a:endParaRPr/>
          </a:p>
        </p:txBody>
      </p:sp>
      <p:sp>
        <p:nvSpPr>
          <p:cNvPr id="132" name="Google Shape;132;p20"/>
          <p:cNvSpPr txBox="1"/>
          <p:nvPr>
            <p:ph idx="1" type="body"/>
          </p:nvPr>
        </p:nvSpPr>
        <p:spPr>
          <a:xfrm>
            <a:off x="615825" y="1150225"/>
            <a:ext cx="8077500" cy="35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333333"/>
                </a:solidFill>
                <a:highlight>
                  <a:srgbClr val="FFFFFF"/>
                </a:highlight>
                <a:latin typeface="Montserrat"/>
                <a:ea typeface="Montserrat"/>
                <a:cs typeface="Montserrat"/>
                <a:sym typeface="Montserrat"/>
              </a:rPr>
              <a:t>core function of ggplot2: it </a:t>
            </a:r>
            <a:r>
              <a:rPr b="1" lang="en" sz="1400">
                <a:solidFill>
                  <a:srgbClr val="88398A"/>
                </a:solidFill>
                <a:highlight>
                  <a:srgbClr val="FFFFFF"/>
                </a:highlight>
                <a:latin typeface="Montserrat"/>
                <a:ea typeface="Montserrat"/>
                <a:cs typeface="Montserrat"/>
                <a:sym typeface="Montserrat"/>
              </a:rPr>
              <a:t>initiates </a:t>
            </a:r>
            <a:r>
              <a:rPr lang="en" sz="1400">
                <a:solidFill>
                  <a:srgbClr val="333333"/>
                </a:solidFill>
                <a:highlight>
                  <a:srgbClr val="FFFFFF"/>
                </a:highlight>
                <a:latin typeface="Montserrat"/>
                <a:ea typeface="Montserrat"/>
                <a:cs typeface="Montserrat"/>
                <a:sym typeface="Montserrat"/>
              </a:rPr>
              <a:t>plotting.</a:t>
            </a:r>
            <a:endParaRPr/>
          </a:p>
        </p:txBody>
      </p:sp>
      <p:cxnSp>
        <p:nvCxnSpPr>
          <p:cNvPr id="133" name="Google Shape;133;p20"/>
          <p:cNvCxnSpPr/>
          <p:nvPr/>
        </p:nvCxnSpPr>
        <p:spPr>
          <a:xfrm>
            <a:off x="388000" y="1074025"/>
            <a:ext cx="0" cy="4069500"/>
          </a:xfrm>
          <a:prstGeom prst="straightConnector1">
            <a:avLst/>
          </a:prstGeom>
          <a:noFill/>
          <a:ln cap="flat" cmpd="sng" w="38100">
            <a:solidFill>
              <a:srgbClr val="88398A"/>
            </a:solidFill>
            <a:prstDash val="solid"/>
            <a:round/>
            <a:headEnd len="sm" w="sm" type="none"/>
            <a:tailEnd len="sm" w="sm" type="none"/>
          </a:ln>
        </p:spPr>
      </p:cxnSp>
      <p:sp>
        <p:nvSpPr>
          <p:cNvPr id="134" name="Google Shape;134;p20"/>
          <p:cNvSpPr/>
          <p:nvPr/>
        </p:nvSpPr>
        <p:spPr>
          <a:xfrm>
            <a:off x="283590" y="1214906"/>
            <a:ext cx="219300" cy="219300"/>
          </a:xfrm>
          <a:prstGeom prst="ellipse">
            <a:avLst/>
          </a:prstGeom>
          <a:solidFill>
            <a:srgbClr val="FFFFFF"/>
          </a:solidFill>
          <a:ln cap="flat" cmpd="sng" w="38100">
            <a:solidFill>
              <a:srgbClr val="D3D3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p:nvPr/>
        </p:nvSpPr>
        <p:spPr>
          <a:xfrm>
            <a:off x="283589" y="1619571"/>
            <a:ext cx="219300" cy="219300"/>
          </a:xfrm>
          <a:prstGeom prst="ellipse">
            <a:avLst/>
          </a:prstGeom>
          <a:solidFill>
            <a:srgbClr val="FFFFFF"/>
          </a:solidFill>
          <a:ln cap="flat" cmpd="sng" w="38100">
            <a:solidFill>
              <a:srgbClr val="D3D3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0"/>
          <p:cNvSpPr txBox="1"/>
          <p:nvPr/>
        </p:nvSpPr>
        <p:spPr>
          <a:xfrm>
            <a:off x="692025" y="1477075"/>
            <a:ext cx="7920000" cy="48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36" name="Google Shape;136;p20"/>
          <p:cNvSpPr txBox="1"/>
          <p:nvPr/>
        </p:nvSpPr>
        <p:spPr>
          <a:xfrm>
            <a:off x="619450" y="1512563"/>
            <a:ext cx="4057200" cy="42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33333"/>
                </a:solidFill>
                <a:latin typeface="Montserrat"/>
                <a:ea typeface="Montserrat"/>
                <a:cs typeface="Montserrat"/>
                <a:sym typeface="Montserrat"/>
              </a:rPr>
              <a:t>main </a:t>
            </a:r>
            <a:r>
              <a:rPr b="1" lang="en">
                <a:solidFill>
                  <a:srgbClr val="88398A"/>
                </a:solidFill>
                <a:latin typeface="Montserrat"/>
                <a:ea typeface="Montserrat"/>
                <a:cs typeface="Montserrat"/>
                <a:sym typeface="Montserrat"/>
              </a:rPr>
              <a:t>parameter </a:t>
            </a:r>
            <a:r>
              <a:rPr lang="en">
                <a:solidFill>
                  <a:srgbClr val="333333"/>
                </a:solidFill>
                <a:latin typeface="Montserrat"/>
                <a:ea typeface="Montserrat"/>
                <a:cs typeface="Montserrat"/>
                <a:sym typeface="Montserrat"/>
              </a:rPr>
              <a:t>of the ggplot() function </a:t>
            </a:r>
            <a:endParaRPr/>
          </a:p>
        </p:txBody>
      </p:sp>
      <p:cxnSp>
        <p:nvCxnSpPr>
          <p:cNvPr id="137" name="Google Shape;137;p20"/>
          <p:cNvCxnSpPr/>
          <p:nvPr/>
        </p:nvCxnSpPr>
        <p:spPr>
          <a:xfrm>
            <a:off x="738950" y="2165225"/>
            <a:ext cx="0" cy="2988300"/>
          </a:xfrm>
          <a:prstGeom prst="straightConnector1">
            <a:avLst/>
          </a:prstGeom>
          <a:noFill/>
          <a:ln cap="flat" cmpd="sng" w="38100">
            <a:solidFill>
              <a:srgbClr val="88398A"/>
            </a:solidFill>
            <a:prstDash val="solid"/>
            <a:round/>
            <a:headEnd len="med" w="med" type="none"/>
            <a:tailEnd len="med" w="med" type="none"/>
          </a:ln>
        </p:spPr>
      </p:cxnSp>
      <p:sp>
        <p:nvSpPr>
          <p:cNvPr id="138" name="Google Shape;138;p20"/>
          <p:cNvSpPr/>
          <p:nvPr/>
        </p:nvSpPr>
        <p:spPr>
          <a:xfrm>
            <a:off x="619439" y="2233734"/>
            <a:ext cx="219300" cy="219300"/>
          </a:xfrm>
          <a:prstGeom prst="ellipse">
            <a:avLst/>
          </a:prstGeom>
          <a:solidFill>
            <a:srgbClr val="FFFFFF"/>
          </a:solidFill>
          <a:ln cap="flat" cmpd="sng" w="38100">
            <a:solidFill>
              <a:srgbClr val="D3D3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0"/>
          <p:cNvSpPr/>
          <p:nvPr/>
        </p:nvSpPr>
        <p:spPr>
          <a:xfrm>
            <a:off x="615814" y="2877584"/>
            <a:ext cx="219300" cy="219300"/>
          </a:xfrm>
          <a:prstGeom prst="ellipse">
            <a:avLst/>
          </a:prstGeom>
          <a:solidFill>
            <a:srgbClr val="FFFFFF"/>
          </a:solidFill>
          <a:ln cap="flat" cmpd="sng" w="38100">
            <a:solidFill>
              <a:srgbClr val="D3D3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0"/>
          <p:cNvSpPr txBox="1"/>
          <p:nvPr/>
        </p:nvSpPr>
        <p:spPr>
          <a:xfrm>
            <a:off x="894400" y="2026425"/>
            <a:ext cx="4317600" cy="63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50">
                <a:solidFill>
                  <a:srgbClr val="88398A"/>
                </a:solidFill>
                <a:latin typeface="Courier New"/>
                <a:ea typeface="Courier New"/>
                <a:cs typeface="Courier New"/>
                <a:sym typeface="Courier New"/>
              </a:rPr>
              <a:t>data=</a:t>
            </a:r>
            <a:r>
              <a:rPr b="1" lang="en">
                <a:solidFill>
                  <a:srgbClr val="88398A"/>
                </a:solidFill>
                <a:latin typeface="Montserrat"/>
                <a:ea typeface="Montserrat"/>
                <a:cs typeface="Montserrat"/>
                <a:sym typeface="Montserrat"/>
              </a:rPr>
              <a:t>  </a:t>
            </a:r>
            <a:r>
              <a:rPr lang="en" sz="1350">
                <a:solidFill>
                  <a:srgbClr val="333333"/>
                </a:solidFill>
                <a:latin typeface="Montserrat"/>
                <a:ea typeface="Montserrat"/>
                <a:cs typeface="Montserrat"/>
                <a:sym typeface="Montserrat"/>
              </a:rPr>
              <a:t>specifies the </a:t>
            </a:r>
            <a:r>
              <a:rPr lang="en" sz="1350">
                <a:solidFill>
                  <a:srgbClr val="333333"/>
                </a:solidFill>
                <a:latin typeface="Courier New"/>
                <a:ea typeface="Courier New"/>
                <a:cs typeface="Courier New"/>
                <a:sym typeface="Courier New"/>
              </a:rPr>
              <a:t>data.frame</a:t>
            </a:r>
            <a:r>
              <a:rPr lang="en" sz="1350">
                <a:solidFill>
                  <a:srgbClr val="333333"/>
                </a:solidFill>
                <a:latin typeface="Montserrat"/>
                <a:ea typeface="Montserrat"/>
                <a:cs typeface="Montserrat"/>
                <a:sym typeface="Montserrat"/>
              </a:rPr>
              <a:t> object that contains the data that you want to visualize</a:t>
            </a:r>
            <a:endParaRPr b="1">
              <a:solidFill>
                <a:srgbClr val="88398A"/>
              </a:solidFill>
            </a:endParaRPr>
          </a:p>
        </p:txBody>
      </p:sp>
      <p:sp>
        <p:nvSpPr>
          <p:cNvPr id="141" name="Google Shape;141;p20"/>
          <p:cNvSpPr txBox="1"/>
          <p:nvPr/>
        </p:nvSpPr>
        <p:spPr>
          <a:xfrm>
            <a:off x="894400" y="2670275"/>
            <a:ext cx="4274700" cy="233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50">
                <a:solidFill>
                  <a:srgbClr val="88398A"/>
                </a:solidFill>
                <a:latin typeface="Courier New"/>
                <a:ea typeface="Courier New"/>
                <a:cs typeface="Courier New"/>
                <a:sym typeface="Courier New"/>
              </a:rPr>
              <a:t>aes()</a:t>
            </a:r>
            <a:r>
              <a:rPr b="1" lang="en">
                <a:solidFill>
                  <a:srgbClr val="88398A"/>
                </a:solidFill>
                <a:latin typeface="Montserrat"/>
                <a:ea typeface="Montserrat"/>
                <a:cs typeface="Montserrat"/>
                <a:sym typeface="Montserrat"/>
              </a:rPr>
              <a:t> </a:t>
            </a:r>
            <a:r>
              <a:rPr lang="en" sz="1350">
                <a:solidFill>
                  <a:srgbClr val="333333"/>
                </a:solidFill>
                <a:highlight>
                  <a:srgbClr val="FFFFFF"/>
                </a:highlight>
                <a:latin typeface="Montserrat"/>
                <a:ea typeface="Montserrat"/>
                <a:cs typeface="Montserrat"/>
                <a:sym typeface="Montserrat"/>
              </a:rPr>
              <a:t>function creates a</a:t>
            </a:r>
            <a:r>
              <a:rPr lang="en">
                <a:latin typeface="Montserrat"/>
                <a:ea typeface="Montserrat"/>
                <a:cs typeface="Montserrat"/>
                <a:sym typeface="Montserrat"/>
              </a:rPr>
              <a:t> </a:t>
            </a:r>
            <a:r>
              <a:rPr i="1" lang="en" sz="1350">
                <a:solidFill>
                  <a:srgbClr val="333333"/>
                </a:solidFill>
                <a:highlight>
                  <a:srgbClr val="FFFFFF"/>
                </a:highlight>
                <a:latin typeface="Montserrat"/>
                <a:ea typeface="Montserrat"/>
                <a:cs typeface="Montserrat"/>
                <a:sym typeface="Montserrat"/>
              </a:rPr>
              <a:t>mapping</a:t>
            </a:r>
            <a:r>
              <a:rPr lang="en" sz="1350">
                <a:solidFill>
                  <a:srgbClr val="333333"/>
                </a:solidFill>
                <a:highlight>
                  <a:srgbClr val="FFFFFF"/>
                </a:highlight>
                <a:latin typeface="Montserrat"/>
                <a:ea typeface="Montserrat"/>
                <a:cs typeface="Montserrat"/>
                <a:sym typeface="Montserrat"/>
              </a:rPr>
              <a:t> from the underlying data to visual objects that get drawn (the geoms).</a:t>
            </a:r>
            <a:endParaRPr sz="1350">
              <a:solidFill>
                <a:srgbClr val="333333"/>
              </a:solidFill>
              <a:highlight>
                <a:srgbClr val="FFFFFF"/>
              </a:highlight>
              <a:latin typeface="Montserrat"/>
              <a:ea typeface="Montserrat"/>
              <a:cs typeface="Montserrat"/>
              <a:sym typeface="Montserrat"/>
            </a:endParaRPr>
          </a:p>
          <a:p>
            <a:pPr indent="-292100" lvl="0" marL="457200" rtl="0" algn="l">
              <a:lnSpc>
                <a:spcPct val="115000"/>
              </a:lnSpc>
              <a:spcBef>
                <a:spcPts val="1000"/>
              </a:spcBef>
              <a:spcAft>
                <a:spcPts val="0"/>
              </a:spcAft>
              <a:buClr>
                <a:srgbClr val="333333"/>
              </a:buClr>
              <a:buSzPts val="1000"/>
              <a:buFont typeface="Montserrat"/>
              <a:buChar char="➔"/>
            </a:pPr>
            <a:r>
              <a:rPr lang="en" sz="1000">
                <a:solidFill>
                  <a:srgbClr val="333333"/>
                </a:solidFill>
                <a:highlight>
                  <a:srgbClr val="FFFFFF"/>
                </a:highlight>
                <a:latin typeface="Montserrat"/>
                <a:ea typeface="Montserrat"/>
                <a:cs typeface="Montserrat"/>
                <a:sym typeface="Montserrat"/>
              </a:rPr>
              <a:t>Keep in mind that ggplot2 geoms have </a:t>
            </a:r>
            <a:r>
              <a:rPr i="1" lang="en" sz="1000">
                <a:solidFill>
                  <a:srgbClr val="333333"/>
                </a:solidFill>
                <a:highlight>
                  <a:srgbClr val="FFFFFF"/>
                </a:highlight>
                <a:latin typeface="Montserrat"/>
                <a:ea typeface="Montserrat"/>
                <a:cs typeface="Montserrat"/>
                <a:sym typeface="Montserrat"/>
              </a:rPr>
              <a:t>lots</a:t>
            </a:r>
            <a:r>
              <a:rPr lang="en" sz="1000">
                <a:solidFill>
                  <a:srgbClr val="333333"/>
                </a:solidFill>
                <a:highlight>
                  <a:srgbClr val="FFFFFF"/>
                </a:highlight>
                <a:latin typeface="Montserrat"/>
                <a:ea typeface="Montserrat"/>
                <a:cs typeface="Montserrat"/>
                <a:sym typeface="Montserrat"/>
              </a:rPr>
              <a:t> of aesthetic attributes that you can manipulate:</a:t>
            </a:r>
            <a:endParaRPr sz="1000">
              <a:solidFill>
                <a:srgbClr val="333333"/>
              </a:solidFill>
              <a:highlight>
                <a:srgbClr val="FFFFFF"/>
              </a:highlight>
              <a:latin typeface="Montserrat"/>
              <a:ea typeface="Montserrat"/>
              <a:cs typeface="Montserrat"/>
              <a:sym typeface="Montserrat"/>
            </a:endParaRPr>
          </a:p>
          <a:p>
            <a:pPr indent="-292100" lvl="1" marL="914400" rtl="0" algn="l">
              <a:lnSpc>
                <a:spcPct val="115000"/>
              </a:lnSpc>
              <a:spcBef>
                <a:spcPts val="0"/>
              </a:spcBef>
              <a:spcAft>
                <a:spcPts val="0"/>
              </a:spcAft>
              <a:buClr>
                <a:srgbClr val="333333"/>
              </a:buClr>
              <a:buSzPts val="1000"/>
              <a:buFont typeface="Montserrat"/>
              <a:buChar char="◆"/>
            </a:pPr>
            <a:r>
              <a:rPr lang="en" sz="1000">
                <a:solidFill>
                  <a:srgbClr val="333333"/>
                </a:solidFill>
                <a:highlight>
                  <a:srgbClr val="FFFFFF"/>
                </a:highlight>
                <a:latin typeface="Montserrat"/>
                <a:ea typeface="Montserrat"/>
                <a:cs typeface="Montserrat"/>
                <a:sym typeface="Montserrat"/>
              </a:rPr>
              <a:t>x-position, </a:t>
            </a:r>
            <a:endParaRPr sz="1000">
              <a:solidFill>
                <a:srgbClr val="333333"/>
              </a:solidFill>
              <a:highlight>
                <a:srgbClr val="FFFFFF"/>
              </a:highlight>
              <a:latin typeface="Montserrat"/>
              <a:ea typeface="Montserrat"/>
              <a:cs typeface="Montserrat"/>
              <a:sym typeface="Montserrat"/>
            </a:endParaRPr>
          </a:p>
          <a:p>
            <a:pPr indent="-292100" lvl="1" marL="914400" rtl="0" algn="l">
              <a:lnSpc>
                <a:spcPct val="115000"/>
              </a:lnSpc>
              <a:spcBef>
                <a:spcPts val="0"/>
              </a:spcBef>
              <a:spcAft>
                <a:spcPts val="0"/>
              </a:spcAft>
              <a:buClr>
                <a:srgbClr val="333333"/>
              </a:buClr>
              <a:buSzPts val="1000"/>
              <a:buFont typeface="Montserrat"/>
              <a:buChar char="◆"/>
            </a:pPr>
            <a:r>
              <a:rPr lang="en" sz="1000">
                <a:solidFill>
                  <a:srgbClr val="333333"/>
                </a:solidFill>
                <a:highlight>
                  <a:srgbClr val="FFFFFF"/>
                </a:highlight>
                <a:latin typeface="Montserrat"/>
                <a:ea typeface="Montserrat"/>
                <a:cs typeface="Montserrat"/>
                <a:sym typeface="Montserrat"/>
              </a:rPr>
              <a:t>y-position, </a:t>
            </a:r>
            <a:endParaRPr sz="1000">
              <a:solidFill>
                <a:srgbClr val="333333"/>
              </a:solidFill>
              <a:highlight>
                <a:srgbClr val="FFFFFF"/>
              </a:highlight>
              <a:latin typeface="Montserrat"/>
              <a:ea typeface="Montserrat"/>
              <a:cs typeface="Montserrat"/>
              <a:sym typeface="Montserrat"/>
            </a:endParaRPr>
          </a:p>
          <a:p>
            <a:pPr indent="-292100" lvl="1" marL="914400" rtl="0" algn="l">
              <a:lnSpc>
                <a:spcPct val="115000"/>
              </a:lnSpc>
              <a:spcBef>
                <a:spcPts val="0"/>
              </a:spcBef>
              <a:spcAft>
                <a:spcPts val="0"/>
              </a:spcAft>
              <a:buClr>
                <a:srgbClr val="333333"/>
              </a:buClr>
              <a:buSzPts val="1000"/>
              <a:buFont typeface="Montserrat"/>
              <a:buChar char="◆"/>
            </a:pPr>
            <a:r>
              <a:rPr lang="en" sz="1000">
                <a:solidFill>
                  <a:srgbClr val="333333"/>
                </a:solidFill>
                <a:highlight>
                  <a:srgbClr val="FFFFFF"/>
                </a:highlight>
                <a:latin typeface="Montserrat"/>
                <a:ea typeface="Montserrat"/>
                <a:cs typeface="Montserrat"/>
                <a:sym typeface="Montserrat"/>
              </a:rPr>
              <a:t>color, </a:t>
            </a:r>
            <a:endParaRPr sz="1000">
              <a:solidFill>
                <a:srgbClr val="333333"/>
              </a:solidFill>
              <a:highlight>
                <a:srgbClr val="FFFFFF"/>
              </a:highlight>
              <a:latin typeface="Montserrat"/>
              <a:ea typeface="Montserrat"/>
              <a:cs typeface="Montserrat"/>
              <a:sym typeface="Montserrat"/>
            </a:endParaRPr>
          </a:p>
          <a:p>
            <a:pPr indent="-292100" lvl="1" marL="914400" rtl="0" algn="l">
              <a:lnSpc>
                <a:spcPct val="115000"/>
              </a:lnSpc>
              <a:spcBef>
                <a:spcPts val="0"/>
              </a:spcBef>
              <a:spcAft>
                <a:spcPts val="0"/>
              </a:spcAft>
              <a:buClr>
                <a:srgbClr val="333333"/>
              </a:buClr>
              <a:buSzPts val="1000"/>
              <a:buFont typeface="Montserrat"/>
              <a:buChar char="◆"/>
            </a:pPr>
            <a:r>
              <a:rPr lang="en" sz="1000">
                <a:solidFill>
                  <a:srgbClr val="333333"/>
                </a:solidFill>
                <a:highlight>
                  <a:srgbClr val="FFFFFF"/>
                </a:highlight>
                <a:latin typeface="Montserrat"/>
                <a:ea typeface="Montserrat"/>
                <a:cs typeface="Montserrat"/>
                <a:sym typeface="Montserrat"/>
              </a:rPr>
              <a:t>size, </a:t>
            </a:r>
            <a:endParaRPr sz="1000">
              <a:solidFill>
                <a:srgbClr val="333333"/>
              </a:solidFill>
              <a:highlight>
                <a:srgbClr val="FFFFFF"/>
              </a:highlight>
              <a:latin typeface="Montserrat"/>
              <a:ea typeface="Montserrat"/>
              <a:cs typeface="Montserrat"/>
              <a:sym typeface="Montserrat"/>
            </a:endParaRPr>
          </a:p>
          <a:p>
            <a:pPr indent="-292100" lvl="1" marL="914400" rtl="0" algn="l">
              <a:lnSpc>
                <a:spcPct val="115000"/>
              </a:lnSpc>
              <a:spcBef>
                <a:spcPts val="0"/>
              </a:spcBef>
              <a:spcAft>
                <a:spcPts val="0"/>
              </a:spcAft>
              <a:buClr>
                <a:srgbClr val="333333"/>
              </a:buClr>
              <a:buSzPts val="1000"/>
              <a:buFont typeface="Montserrat"/>
              <a:buChar char="◆"/>
            </a:pPr>
            <a:r>
              <a:rPr lang="en" sz="1000">
                <a:solidFill>
                  <a:srgbClr val="333333"/>
                </a:solidFill>
                <a:highlight>
                  <a:srgbClr val="FFFFFF"/>
                </a:highlight>
                <a:latin typeface="Montserrat"/>
                <a:ea typeface="Montserrat"/>
                <a:cs typeface="Montserrat"/>
                <a:sym typeface="Montserrat"/>
              </a:rPr>
              <a:t>shape, </a:t>
            </a:r>
            <a:endParaRPr sz="1000">
              <a:solidFill>
                <a:srgbClr val="333333"/>
              </a:solidFill>
              <a:highlight>
                <a:srgbClr val="FFFFFF"/>
              </a:highlight>
              <a:latin typeface="Montserrat"/>
              <a:ea typeface="Montserrat"/>
              <a:cs typeface="Montserrat"/>
              <a:sym typeface="Montserrat"/>
            </a:endParaRPr>
          </a:p>
          <a:p>
            <a:pPr indent="-292100" lvl="1" marL="914400" rtl="0" algn="l">
              <a:lnSpc>
                <a:spcPct val="115000"/>
              </a:lnSpc>
              <a:spcBef>
                <a:spcPts val="0"/>
              </a:spcBef>
              <a:spcAft>
                <a:spcPts val="0"/>
              </a:spcAft>
              <a:buClr>
                <a:srgbClr val="333333"/>
              </a:buClr>
              <a:buSzPts val="1000"/>
              <a:buFont typeface="Montserrat"/>
              <a:buChar char="◆"/>
            </a:pPr>
            <a:r>
              <a:rPr lang="en" sz="1000">
                <a:solidFill>
                  <a:srgbClr val="333333"/>
                </a:solidFill>
                <a:highlight>
                  <a:srgbClr val="FFFFFF"/>
                </a:highlight>
                <a:latin typeface="Montserrat"/>
                <a:ea typeface="Montserrat"/>
                <a:cs typeface="Montserrat"/>
                <a:sym typeface="Montserrat"/>
              </a:rPr>
              <a:t>and more. </a:t>
            </a:r>
            <a:endParaRPr sz="1000">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350">
              <a:solidFill>
                <a:srgbClr val="333333"/>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350">
              <a:solidFill>
                <a:srgbClr val="333333"/>
              </a:solidFill>
              <a:highlight>
                <a:srgbClr val="FFFFFF"/>
              </a:highlight>
              <a:latin typeface="Montserrat"/>
              <a:ea typeface="Montserrat"/>
              <a:cs typeface="Montserrat"/>
              <a:sym typeface="Montserrat"/>
            </a:endParaRPr>
          </a:p>
        </p:txBody>
      </p:sp>
      <p:pic>
        <p:nvPicPr>
          <p:cNvPr id="142" name="Google Shape;142;p20"/>
          <p:cNvPicPr preferRelativeResize="0"/>
          <p:nvPr/>
        </p:nvPicPr>
        <p:blipFill>
          <a:blip r:embed="rId3">
            <a:alphaModFix/>
          </a:blip>
          <a:stretch>
            <a:fillRect/>
          </a:stretch>
        </p:blipFill>
        <p:spPr>
          <a:xfrm>
            <a:off x="5321525" y="1195688"/>
            <a:ext cx="3755600" cy="1219465"/>
          </a:xfrm>
          <a:prstGeom prst="rect">
            <a:avLst/>
          </a:prstGeom>
          <a:noFill/>
          <a:ln>
            <a:noFill/>
          </a:ln>
        </p:spPr>
      </p:pic>
      <p:pic>
        <p:nvPicPr>
          <p:cNvPr id="143" name="Google Shape;143;p20"/>
          <p:cNvPicPr preferRelativeResize="0"/>
          <p:nvPr/>
        </p:nvPicPr>
        <p:blipFill>
          <a:blip r:embed="rId4">
            <a:alphaModFix/>
          </a:blip>
          <a:stretch>
            <a:fillRect/>
          </a:stretch>
        </p:blipFill>
        <p:spPr>
          <a:xfrm>
            <a:off x="5338175" y="2567553"/>
            <a:ext cx="3627201" cy="21042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844425" y="574900"/>
            <a:ext cx="41058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solidFill>
                  <a:srgbClr val="88398A"/>
                </a:solidFill>
              </a:rPr>
              <a:t>geom_</a:t>
            </a:r>
            <a:r>
              <a:rPr lang="en">
                <a:solidFill>
                  <a:srgbClr val="88398A"/>
                </a:solidFill>
              </a:rPr>
              <a:t>()</a:t>
            </a:r>
            <a:r>
              <a:rPr lang="en"/>
              <a:t> Function</a:t>
            </a:r>
            <a:endParaRPr sz="1650">
              <a:solidFill>
                <a:srgbClr val="000000"/>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149" name="Google Shape;149;p21"/>
          <p:cNvPicPr preferRelativeResize="0"/>
          <p:nvPr/>
        </p:nvPicPr>
        <p:blipFill>
          <a:blip r:embed="rId3">
            <a:alphaModFix/>
          </a:blip>
          <a:stretch>
            <a:fillRect/>
          </a:stretch>
        </p:blipFill>
        <p:spPr>
          <a:xfrm>
            <a:off x="4889625" y="2841450"/>
            <a:ext cx="3686775" cy="1377900"/>
          </a:xfrm>
          <a:prstGeom prst="rect">
            <a:avLst/>
          </a:prstGeom>
          <a:noFill/>
          <a:ln>
            <a:noFill/>
          </a:ln>
        </p:spPr>
      </p:pic>
      <p:cxnSp>
        <p:nvCxnSpPr>
          <p:cNvPr id="150" name="Google Shape;150;p21"/>
          <p:cNvCxnSpPr/>
          <p:nvPr/>
        </p:nvCxnSpPr>
        <p:spPr>
          <a:xfrm>
            <a:off x="388000" y="1226425"/>
            <a:ext cx="0" cy="3951300"/>
          </a:xfrm>
          <a:prstGeom prst="straightConnector1">
            <a:avLst/>
          </a:prstGeom>
          <a:noFill/>
          <a:ln cap="flat" cmpd="sng" w="38100">
            <a:solidFill>
              <a:srgbClr val="88398A"/>
            </a:solidFill>
            <a:prstDash val="solid"/>
            <a:round/>
            <a:headEnd len="sm" w="sm" type="none"/>
            <a:tailEnd len="sm" w="sm" type="none"/>
          </a:ln>
        </p:spPr>
      </p:cxnSp>
      <p:sp>
        <p:nvSpPr>
          <p:cNvPr id="151" name="Google Shape;151;p21"/>
          <p:cNvSpPr/>
          <p:nvPr/>
        </p:nvSpPr>
        <p:spPr>
          <a:xfrm>
            <a:off x="283590" y="1367306"/>
            <a:ext cx="219300" cy="219300"/>
          </a:xfrm>
          <a:prstGeom prst="ellipse">
            <a:avLst/>
          </a:prstGeom>
          <a:solidFill>
            <a:srgbClr val="FFFFFF"/>
          </a:solidFill>
          <a:ln cap="flat" cmpd="sng" w="38100">
            <a:solidFill>
              <a:srgbClr val="D3D3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1"/>
          <p:cNvSpPr/>
          <p:nvPr/>
        </p:nvSpPr>
        <p:spPr>
          <a:xfrm>
            <a:off x="283589" y="2000571"/>
            <a:ext cx="219300" cy="219300"/>
          </a:xfrm>
          <a:prstGeom prst="ellipse">
            <a:avLst/>
          </a:prstGeom>
          <a:solidFill>
            <a:srgbClr val="FFFFFF"/>
          </a:solidFill>
          <a:ln cap="flat" cmpd="sng" w="38100">
            <a:solidFill>
              <a:srgbClr val="D3D3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1"/>
          <p:cNvSpPr txBox="1"/>
          <p:nvPr/>
        </p:nvSpPr>
        <p:spPr>
          <a:xfrm>
            <a:off x="677175" y="1188725"/>
            <a:ext cx="5272200" cy="70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333333"/>
                </a:solidFill>
                <a:latin typeface="Montserrat"/>
                <a:ea typeface="Montserrat"/>
                <a:cs typeface="Montserrat"/>
                <a:sym typeface="Montserrat"/>
              </a:rPr>
              <a:t>“geoms” are the </a:t>
            </a:r>
            <a:r>
              <a:rPr b="1" lang="en" sz="1350">
                <a:solidFill>
                  <a:srgbClr val="88398A"/>
                </a:solidFill>
                <a:latin typeface="Montserrat"/>
                <a:ea typeface="Montserrat"/>
                <a:cs typeface="Montserrat"/>
                <a:sym typeface="Montserrat"/>
              </a:rPr>
              <a:t>geometric objects</a:t>
            </a:r>
            <a:r>
              <a:rPr lang="en" sz="1350">
                <a:solidFill>
                  <a:srgbClr val="333333"/>
                </a:solidFill>
                <a:latin typeface="Montserrat"/>
                <a:ea typeface="Montserrat"/>
                <a:cs typeface="Montserrat"/>
                <a:sym typeface="Montserrat"/>
              </a:rPr>
              <a:t> of a data visualization. They are the things that get drawn in a data visualization.</a:t>
            </a:r>
            <a:endParaRPr/>
          </a:p>
        </p:txBody>
      </p:sp>
      <p:sp>
        <p:nvSpPr>
          <p:cNvPr id="154" name="Google Shape;154;p21"/>
          <p:cNvSpPr txBox="1"/>
          <p:nvPr/>
        </p:nvSpPr>
        <p:spPr>
          <a:xfrm>
            <a:off x="677175" y="2476638"/>
            <a:ext cx="4303500" cy="44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33333"/>
                </a:solidFill>
                <a:latin typeface="Montserrat"/>
                <a:ea typeface="Montserrat"/>
                <a:cs typeface="Montserrat"/>
                <a:sym typeface="Montserrat"/>
              </a:rPr>
              <a:t>main </a:t>
            </a:r>
            <a:r>
              <a:rPr b="1" lang="en">
                <a:solidFill>
                  <a:srgbClr val="88398A"/>
                </a:solidFill>
                <a:latin typeface="Montserrat"/>
                <a:ea typeface="Montserrat"/>
                <a:cs typeface="Montserrat"/>
                <a:sym typeface="Montserrat"/>
              </a:rPr>
              <a:t>attribute </a:t>
            </a:r>
            <a:r>
              <a:rPr lang="en">
                <a:solidFill>
                  <a:srgbClr val="333333"/>
                </a:solidFill>
                <a:latin typeface="Montserrat"/>
                <a:ea typeface="Montserrat"/>
                <a:cs typeface="Montserrat"/>
                <a:sym typeface="Montserrat"/>
              </a:rPr>
              <a:t>of the ggplot() function:</a:t>
            </a:r>
            <a:endParaRPr>
              <a:solidFill>
                <a:srgbClr val="333333"/>
              </a:solidFill>
              <a:latin typeface="Montserrat"/>
              <a:ea typeface="Montserrat"/>
              <a:cs typeface="Montserrat"/>
              <a:sym typeface="Montserrat"/>
            </a:endParaRPr>
          </a:p>
          <a:p>
            <a:pPr indent="-295275" lvl="0" marL="457200" rtl="0" algn="l">
              <a:lnSpc>
                <a:spcPct val="115000"/>
              </a:lnSpc>
              <a:spcBef>
                <a:spcPts val="0"/>
              </a:spcBef>
              <a:spcAft>
                <a:spcPts val="0"/>
              </a:spcAft>
              <a:buClr>
                <a:srgbClr val="333333"/>
              </a:buClr>
              <a:buSzPts val="1050"/>
              <a:buFont typeface="Helvetica Neue"/>
              <a:buChar char="➔"/>
            </a:pPr>
            <a:r>
              <a:rPr lang="en" sz="1050">
                <a:solidFill>
                  <a:srgbClr val="333333"/>
                </a:solidFill>
                <a:latin typeface="Helvetica Neue"/>
                <a:ea typeface="Helvetica Neue"/>
                <a:cs typeface="Helvetica Neue"/>
                <a:sym typeface="Helvetica Neue"/>
              </a:rPr>
              <a:t>position (i.e., on the x and y axes)</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 sz="1050">
                <a:solidFill>
                  <a:srgbClr val="333333"/>
                </a:solidFill>
                <a:latin typeface="Helvetica Neue"/>
                <a:ea typeface="Helvetica Neue"/>
                <a:cs typeface="Helvetica Neue"/>
                <a:sym typeface="Helvetica Neue"/>
              </a:rPr>
              <a:t>color (“outside” color)</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 sz="1050">
                <a:solidFill>
                  <a:srgbClr val="333333"/>
                </a:solidFill>
                <a:latin typeface="Helvetica Neue"/>
                <a:ea typeface="Helvetica Neue"/>
                <a:cs typeface="Helvetica Neue"/>
                <a:sym typeface="Helvetica Neue"/>
              </a:rPr>
              <a:t>fill (“inside” color)</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 sz="1050">
                <a:solidFill>
                  <a:srgbClr val="333333"/>
                </a:solidFill>
                <a:latin typeface="Helvetica Neue"/>
                <a:ea typeface="Helvetica Neue"/>
                <a:cs typeface="Helvetica Neue"/>
                <a:sym typeface="Helvetica Neue"/>
              </a:rPr>
              <a:t>shape (of points)</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 sz="1050">
                <a:solidFill>
                  <a:srgbClr val="333333"/>
                </a:solidFill>
                <a:latin typeface="Helvetica Neue"/>
                <a:ea typeface="Helvetica Neue"/>
                <a:cs typeface="Helvetica Neue"/>
                <a:sym typeface="Helvetica Neue"/>
              </a:rPr>
              <a:t>linetype</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 sz="1050">
                <a:solidFill>
                  <a:srgbClr val="333333"/>
                </a:solidFill>
                <a:latin typeface="Helvetica Neue"/>
                <a:ea typeface="Helvetica Neue"/>
                <a:cs typeface="Helvetica Neue"/>
                <a:sym typeface="Helvetica Neue"/>
              </a:rPr>
              <a:t>size</a:t>
            </a:r>
            <a:endParaRPr sz="1000">
              <a:solidFill>
                <a:srgbClr val="333333"/>
              </a:solidFill>
              <a:highlight>
                <a:schemeClr val="lt1"/>
              </a:highlight>
              <a:latin typeface="Montserrat"/>
              <a:ea typeface="Montserrat"/>
              <a:cs typeface="Montserrat"/>
              <a:sym typeface="Montserrat"/>
            </a:endParaRPr>
          </a:p>
          <a:p>
            <a:pPr indent="0" lvl="0" marL="0" rtl="0" algn="l">
              <a:lnSpc>
                <a:spcPct val="115000"/>
              </a:lnSpc>
              <a:spcBef>
                <a:spcPts val="800"/>
              </a:spcBef>
              <a:spcAft>
                <a:spcPts val="0"/>
              </a:spcAft>
              <a:buNone/>
            </a:pPr>
            <a:r>
              <a:t/>
            </a:r>
            <a:endParaRPr>
              <a:solidFill>
                <a:srgbClr val="33333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333333"/>
              </a:solidFill>
              <a:latin typeface="Montserrat"/>
              <a:ea typeface="Montserrat"/>
              <a:cs typeface="Montserrat"/>
              <a:sym typeface="Montserrat"/>
            </a:endParaRPr>
          </a:p>
        </p:txBody>
      </p:sp>
      <p:sp>
        <p:nvSpPr>
          <p:cNvPr id="155" name="Google Shape;155;p21"/>
          <p:cNvSpPr txBox="1"/>
          <p:nvPr/>
        </p:nvSpPr>
        <p:spPr>
          <a:xfrm>
            <a:off x="677175" y="1844825"/>
            <a:ext cx="54768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33333"/>
                </a:solidFill>
                <a:latin typeface="Montserrat"/>
                <a:ea typeface="Montserrat"/>
                <a:cs typeface="Montserrat"/>
                <a:sym typeface="Montserrat"/>
              </a:rPr>
              <a:t>a</a:t>
            </a:r>
            <a:r>
              <a:rPr lang="en" sz="1350">
                <a:solidFill>
                  <a:srgbClr val="333333"/>
                </a:solidFill>
                <a:latin typeface="Montserrat"/>
                <a:ea typeface="Montserrat"/>
                <a:cs typeface="Montserrat"/>
                <a:sym typeface="Montserrat"/>
              </a:rPr>
              <a:t> plot must have </a:t>
            </a:r>
            <a:r>
              <a:rPr b="1" lang="en" sz="1350">
                <a:solidFill>
                  <a:srgbClr val="88398A"/>
                </a:solidFill>
                <a:latin typeface="Montserrat"/>
                <a:ea typeface="Montserrat"/>
                <a:cs typeface="Montserrat"/>
                <a:sym typeface="Montserrat"/>
              </a:rPr>
              <a:t>at least one</a:t>
            </a:r>
            <a:r>
              <a:rPr lang="en" sz="1350">
                <a:solidFill>
                  <a:srgbClr val="333333"/>
                </a:solidFill>
                <a:latin typeface="Montserrat"/>
                <a:ea typeface="Montserrat"/>
                <a:cs typeface="Montserrat"/>
                <a:sym typeface="Montserrat"/>
              </a:rPr>
              <a:t> geom; there is</a:t>
            </a:r>
            <a:r>
              <a:rPr b="1" lang="en" sz="1350">
                <a:solidFill>
                  <a:srgbClr val="88398A"/>
                </a:solidFill>
                <a:latin typeface="Montserrat"/>
                <a:ea typeface="Montserrat"/>
                <a:cs typeface="Montserrat"/>
                <a:sym typeface="Montserrat"/>
              </a:rPr>
              <a:t> no upper limit</a:t>
            </a:r>
            <a:r>
              <a:rPr lang="en" sz="1350">
                <a:solidFill>
                  <a:srgbClr val="333333"/>
                </a:solidFill>
                <a:latin typeface="Montserrat"/>
                <a:ea typeface="Montserrat"/>
                <a:cs typeface="Montserrat"/>
                <a:sym typeface="Montserrat"/>
              </a:rPr>
              <a:t>. You can add a geom to a plot using the + operator</a:t>
            </a:r>
            <a:endParaRPr sz="1350">
              <a:solidFill>
                <a:srgbClr val="333333"/>
              </a:solidFill>
              <a:latin typeface="Montserrat"/>
              <a:ea typeface="Montserrat"/>
              <a:cs typeface="Montserrat"/>
              <a:sym typeface="Montserrat"/>
            </a:endParaRPr>
          </a:p>
        </p:txBody>
      </p:sp>
      <p:sp>
        <p:nvSpPr>
          <p:cNvPr id="156" name="Google Shape;156;p21"/>
          <p:cNvSpPr/>
          <p:nvPr/>
        </p:nvSpPr>
        <p:spPr>
          <a:xfrm>
            <a:off x="283589" y="2557659"/>
            <a:ext cx="219300" cy="219300"/>
          </a:xfrm>
          <a:prstGeom prst="ellipse">
            <a:avLst/>
          </a:prstGeom>
          <a:solidFill>
            <a:srgbClr val="FFFFFF"/>
          </a:solidFill>
          <a:ln cap="flat" cmpd="sng" w="38100">
            <a:solidFill>
              <a:srgbClr val="D3D3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7" name="Google Shape;157;p21"/>
          <p:cNvPicPr preferRelativeResize="0"/>
          <p:nvPr/>
        </p:nvPicPr>
        <p:blipFill>
          <a:blip r:embed="rId4">
            <a:alphaModFix/>
          </a:blip>
          <a:stretch>
            <a:fillRect/>
          </a:stretch>
        </p:blipFill>
        <p:spPr>
          <a:xfrm>
            <a:off x="844425" y="4373525"/>
            <a:ext cx="3217382" cy="560450"/>
          </a:xfrm>
          <a:prstGeom prst="rect">
            <a:avLst/>
          </a:prstGeom>
          <a:noFill/>
          <a:ln>
            <a:noFill/>
          </a:ln>
        </p:spPr>
      </p:pic>
      <p:sp>
        <p:nvSpPr>
          <p:cNvPr id="158" name="Google Shape;158;p21"/>
          <p:cNvSpPr txBox="1"/>
          <p:nvPr/>
        </p:nvSpPr>
        <p:spPr>
          <a:xfrm>
            <a:off x="677175" y="3927413"/>
            <a:ext cx="4303500" cy="44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33333"/>
                </a:solidFill>
                <a:latin typeface="Montserrat"/>
                <a:ea typeface="Montserrat"/>
                <a:cs typeface="Montserrat"/>
                <a:sym typeface="Montserrat"/>
              </a:rPr>
              <a:t> list of </a:t>
            </a:r>
            <a:r>
              <a:rPr b="1" lang="en">
                <a:solidFill>
                  <a:srgbClr val="88398A"/>
                </a:solidFill>
                <a:latin typeface="Montserrat"/>
                <a:ea typeface="Montserrat"/>
                <a:cs typeface="Montserrat"/>
                <a:sym typeface="Montserrat"/>
              </a:rPr>
              <a:t>available </a:t>
            </a:r>
            <a:r>
              <a:rPr lang="en">
                <a:solidFill>
                  <a:srgbClr val="333333"/>
                </a:solidFill>
                <a:latin typeface="Montserrat"/>
                <a:ea typeface="Montserrat"/>
                <a:cs typeface="Montserrat"/>
                <a:sym typeface="Montserrat"/>
              </a:rPr>
              <a:t>geometric objects:</a:t>
            </a:r>
            <a:r>
              <a:rPr lang="en" sz="1050">
                <a:solidFill>
                  <a:srgbClr val="333333"/>
                </a:solidFill>
                <a:highlight>
                  <a:srgbClr val="FFFFFF"/>
                </a:highlight>
                <a:latin typeface="Helvetica Neue"/>
                <a:ea typeface="Helvetica Neue"/>
                <a:cs typeface="Helvetica Neue"/>
                <a:sym typeface="Helvetica Neue"/>
              </a:rPr>
              <a:t> </a:t>
            </a:r>
            <a:endParaRPr>
              <a:solidFill>
                <a:srgbClr val="33333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333333"/>
              </a:solidFill>
              <a:latin typeface="Montserrat"/>
              <a:ea typeface="Montserrat"/>
              <a:cs typeface="Montserrat"/>
              <a:sym typeface="Montserrat"/>
            </a:endParaRPr>
          </a:p>
        </p:txBody>
      </p:sp>
      <p:sp>
        <p:nvSpPr>
          <p:cNvPr id="159" name="Google Shape;159;p21"/>
          <p:cNvSpPr/>
          <p:nvPr/>
        </p:nvSpPr>
        <p:spPr>
          <a:xfrm>
            <a:off x="283589" y="4040834"/>
            <a:ext cx="219300" cy="219300"/>
          </a:xfrm>
          <a:prstGeom prst="ellipse">
            <a:avLst/>
          </a:prstGeom>
          <a:solidFill>
            <a:srgbClr val="FFFFFF"/>
          </a:solidFill>
          <a:ln cap="flat" cmpd="sng" w="38100">
            <a:solidFill>
              <a:srgbClr val="D3D3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692025" y="422500"/>
            <a:ext cx="43140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geom_() Function</a:t>
            </a:r>
            <a:endParaRPr/>
          </a:p>
        </p:txBody>
      </p:sp>
      <p:sp>
        <p:nvSpPr>
          <p:cNvPr id="165" name="Google Shape;165;p22"/>
          <p:cNvSpPr txBox="1"/>
          <p:nvPr>
            <p:ph idx="1" type="body"/>
          </p:nvPr>
        </p:nvSpPr>
        <p:spPr>
          <a:xfrm>
            <a:off x="692025" y="1205325"/>
            <a:ext cx="2959500" cy="710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solidFill>
                  <a:srgbClr val="88398A"/>
                </a:solidFill>
              </a:rPr>
              <a:t>Points </a:t>
            </a:r>
            <a:r>
              <a:rPr lang="en"/>
              <a:t>(Scatterplot)</a:t>
            </a:r>
            <a:endParaRPr/>
          </a:p>
        </p:txBody>
      </p:sp>
      <p:pic>
        <p:nvPicPr>
          <p:cNvPr id="166" name="Google Shape;166;p22"/>
          <p:cNvPicPr preferRelativeResize="0"/>
          <p:nvPr/>
        </p:nvPicPr>
        <p:blipFill>
          <a:blip r:embed="rId3">
            <a:alphaModFix/>
          </a:blip>
          <a:stretch>
            <a:fillRect/>
          </a:stretch>
        </p:blipFill>
        <p:spPr>
          <a:xfrm>
            <a:off x="586225" y="2462125"/>
            <a:ext cx="3129775" cy="818000"/>
          </a:xfrm>
          <a:prstGeom prst="rect">
            <a:avLst/>
          </a:prstGeom>
          <a:noFill/>
          <a:ln>
            <a:noFill/>
          </a:ln>
        </p:spPr>
      </p:pic>
      <p:pic>
        <p:nvPicPr>
          <p:cNvPr id="167" name="Google Shape;167;p22"/>
          <p:cNvPicPr preferRelativeResize="0"/>
          <p:nvPr/>
        </p:nvPicPr>
        <p:blipFill>
          <a:blip r:embed="rId4">
            <a:alphaModFix/>
          </a:blip>
          <a:stretch>
            <a:fillRect/>
          </a:stretch>
        </p:blipFill>
        <p:spPr>
          <a:xfrm>
            <a:off x="4034300" y="1361025"/>
            <a:ext cx="4809975" cy="331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692025" y="422500"/>
            <a:ext cx="43140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geom_() Function</a:t>
            </a:r>
            <a:endParaRPr/>
          </a:p>
        </p:txBody>
      </p:sp>
      <p:sp>
        <p:nvSpPr>
          <p:cNvPr id="173" name="Google Shape;173;p23"/>
          <p:cNvSpPr txBox="1"/>
          <p:nvPr>
            <p:ph idx="1" type="body"/>
          </p:nvPr>
        </p:nvSpPr>
        <p:spPr>
          <a:xfrm>
            <a:off x="692025" y="1205325"/>
            <a:ext cx="3312900" cy="710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solidFill>
                  <a:srgbClr val="88398A"/>
                </a:solidFill>
              </a:rPr>
              <a:t>Lines </a:t>
            </a:r>
            <a:r>
              <a:rPr lang="en"/>
              <a:t>(Prediction Lines)</a:t>
            </a:r>
            <a:endParaRPr/>
          </a:p>
        </p:txBody>
      </p:sp>
      <p:pic>
        <p:nvPicPr>
          <p:cNvPr id="174" name="Google Shape;174;p23"/>
          <p:cNvPicPr preferRelativeResize="0"/>
          <p:nvPr/>
        </p:nvPicPr>
        <p:blipFill>
          <a:blip r:embed="rId3">
            <a:alphaModFix/>
          </a:blip>
          <a:stretch>
            <a:fillRect/>
          </a:stretch>
        </p:blipFill>
        <p:spPr>
          <a:xfrm>
            <a:off x="159825" y="2436275"/>
            <a:ext cx="3968076" cy="927430"/>
          </a:xfrm>
          <a:prstGeom prst="rect">
            <a:avLst/>
          </a:prstGeom>
          <a:noFill/>
          <a:ln>
            <a:noFill/>
          </a:ln>
        </p:spPr>
      </p:pic>
      <p:pic>
        <p:nvPicPr>
          <p:cNvPr id="175" name="Google Shape;175;p23"/>
          <p:cNvPicPr preferRelativeResize="0"/>
          <p:nvPr/>
        </p:nvPicPr>
        <p:blipFill>
          <a:blip r:embed="rId4">
            <a:alphaModFix/>
          </a:blip>
          <a:stretch>
            <a:fillRect/>
          </a:stretch>
        </p:blipFill>
        <p:spPr>
          <a:xfrm>
            <a:off x="4226050" y="1083575"/>
            <a:ext cx="4834275" cy="34838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Ladi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