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sJmjR+y0YtDN+MFQUYxBQMLP8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f8c6ff1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af8c6ff1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f8c6ff1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f8c6ff1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f8c6ff1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f8c6ff1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f8c6ff1f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f8c6ff1f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f8c6ff1f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af8c6ff1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f8c6ff1f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f8c6ff1f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f8ea8f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f8ea8f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289425" y="272975"/>
            <a:ext cx="81231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SaveFirst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59225" y="3315574"/>
            <a:ext cx="81231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/>
              <a:t>Aplicação de Controle de Gastos Pessoais 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85206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854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5200"/>
              <a:t>Gerenciamento de gastos pessoais:</a:t>
            </a:r>
            <a:endParaRPr b="1" sz="5200"/>
          </a:p>
          <a:p>
            <a:pPr indent="-3854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200"/>
              <a:t>Permitir ao usuário compreender quais categorias mais oneram o seu orçamento ao longo do mês.</a:t>
            </a:r>
            <a:endParaRPr sz="5200"/>
          </a:p>
          <a:p>
            <a:pPr indent="-3854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5200"/>
              <a:t>Planejamento financeiro de curto prazo:</a:t>
            </a:r>
            <a:endParaRPr b="1" sz="5200"/>
          </a:p>
          <a:p>
            <a:pPr indent="-3854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200"/>
              <a:t>Permitir ao usuário estabelecer limites de gastos para cada um de seus </a:t>
            </a:r>
            <a:r>
              <a:rPr i="1" lang="pt-BR" sz="5200"/>
              <a:t>métodos de pagamento</a:t>
            </a:r>
            <a:r>
              <a:rPr lang="pt-BR" sz="5200"/>
              <a:t>.</a:t>
            </a:r>
            <a:endParaRPr/>
          </a:p>
        </p:txBody>
      </p:sp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>
                <a:solidFill>
                  <a:schemeClr val="accent3"/>
                </a:solidFill>
              </a:rPr>
              <a:t>MOTIVAÇÃO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f8c6ff1f7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>
                <a:solidFill>
                  <a:schemeClr val="accent3"/>
                </a:solidFill>
              </a:rPr>
              <a:t>MOTIVAÇÃO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72" name="Google Shape;72;g1af8c6ff1f7_0_1"/>
          <p:cNvSpPr txBox="1"/>
          <p:nvPr>
            <p:ph idx="1" type="body"/>
          </p:nvPr>
        </p:nvSpPr>
        <p:spPr>
          <a:xfrm>
            <a:off x="311700" y="1590900"/>
            <a:ext cx="85206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Queremos evitar situações de “Eu não guardo dinheiro porque não sobra”.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Acreditamos que as pessoas gastam com mais consciência se podem visualizar a evolução de seus gastos ao longo do mês.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Se eu posso ver o quão distante ou próximo da minha meta eu estou a cada compra, eu posso escolher </a:t>
            </a:r>
            <a:r>
              <a:rPr b="1" lang="pt-BR" sz="2000">
                <a:solidFill>
                  <a:schemeClr val="lt2"/>
                </a:solidFill>
              </a:rPr>
              <a:t>economizar primeiro.</a:t>
            </a:r>
            <a:endParaRPr b="1"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f8c6ff1f7_0_7"/>
          <p:cNvSpPr txBox="1"/>
          <p:nvPr>
            <p:ph type="title"/>
          </p:nvPr>
        </p:nvSpPr>
        <p:spPr>
          <a:xfrm>
            <a:off x="311700" y="27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Entidade-Relacionamento da Aplicação</a:t>
            </a:r>
            <a:endParaRPr/>
          </a:p>
        </p:txBody>
      </p:sp>
      <p:pic>
        <p:nvPicPr>
          <p:cNvPr id="78" name="Google Shape;78;g1af8c6ff1f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00" y="780750"/>
            <a:ext cx="6443001" cy="421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f8c6ff1f7_0_15"/>
          <p:cNvSpPr txBox="1"/>
          <p:nvPr>
            <p:ph type="title"/>
          </p:nvPr>
        </p:nvSpPr>
        <p:spPr>
          <a:xfrm>
            <a:off x="311700" y="27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84" name="Google Shape;84;g1af8c6ff1f7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0862"/>
            <a:ext cx="4909026" cy="22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af8c6ff1f7_0_15"/>
          <p:cNvSpPr txBox="1"/>
          <p:nvPr>
            <p:ph idx="1" type="body"/>
          </p:nvPr>
        </p:nvSpPr>
        <p:spPr>
          <a:xfrm>
            <a:off x="4355775" y="967150"/>
            <a:ext cx="46464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-3606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5200"/>
              <a:t>Model-View-Controller:</a:t>
            </a:r>
            <a:endParaRPr sz="5200"/>
          </a:p>
          <a:p>
            <a:pPr indent="-3606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5200"/>
              <a:t>Repositórios:</a:t>
            </a:r>
            <a:endParaRPr sz="5200"/>
          </a:p>
          <a:p>
            <a:pPr indent="-36068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 sz="5200"/>
              <a:t>Saver;</a:t>
            </a:r>
            <a:endParaRPr sz="5200"/>
          </a:p>
          <a:p>
            <a:pPr indent="-36068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 sz="5200"/>
              <a:t>Category;</a:t>
            </a:r>
            <a:endParaRPr sz="5200"/>
          </a:p>
          <a:p>
            <a:pPr indent="-36068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 sz="5200"/>
              <a:t>Expense;</a:t>
            </a:r>
            <a:endParaRPr sz="5200"/>
          </a:p>
          <a:p>
            <a:pPr indent="-36068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 sz="5200"/>
              <a:t>PaymentMethod;</a:t>
            </a:r>
            <a:endParaRPr sz="5200"/>
          </a:p>
          <a:p>
            <a:pPr indent="-36068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 sz="5200"/>
              <a:t>IntermediateRepository: lida com relacionamentos de cardinalidade M : N.</a:t>
            </a:r>
            <a:endParaRPr sz="5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f8c6ff1f7_0_23"/>
          <p:cNvSpPr txBox="1"/>
          <p:nvPr>
            <p:ph type="title"/>
          </p:nvPr>
        </p:nvSpPr>
        <p:spPr>
          <a:xfrm>
            <a:off x="311700" y="24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91" name="Google Shape;91;g1af8c6ff1f7_0_23"/>
          <p:cNvSpPr txBox="1"/>
          <p:nvPr>
            <p:ph idx="1" type="body"/>
          </p:nvPr>
        </p:nvSpPr>
        <p:spPr>
          <a:xfrm>
            <a:off x="417000" y="1059850"/>
            <a:ext cx="83100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pt-BR" sz="2500"/>
              <a:t>Modelo Relacional:</a:t>
            </a:r>
            <a:endParaRPr b="1"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Garantia de consistência é sensível para aplicações financeiras.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Maior familiaridade por parte dos desenvolvedores.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pt-BR" sz="2500"/>
              <a:t>Sistema Gerenciador:</a:t>
            </a:r>
            <a:endParaRPr b="1"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Microsoft SQL Server;</a:t>
            </a:r>
            <a:endParaRPr sz="25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pt-BR" sz="2500"/>
              <a:t>Hospedagem no CTEDS.</a:t>
            </a:r>
            <a:endParaRPr sz="2500"/>
          </a:p>
        </p:txBody>
      </p:sp>
      <p:pic>
        <p:nvPicPr>
          <p:cNvPr id="92" name="Google Shape;92;g1af8c6ff1f7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125" y="3490804"/>
            <a:ext cx="2735974" cy="100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f8c6ff1f7_0_35"/>
          <p:cNvSpPr txBox="1"/>
          <p:nvPr>
            <p:ph type="ctrTitle"/>
          </p:nvPr>
        </p:nvSpPr>
        <p:spPr>
          <a:xfrm>
            <a:off x="289425" y="272975"/>
            <a:ext cx="81231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Demonstração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f8c6ff1f7_0_41"/>
          <p:cNvSpPr txBox="1"/>
          <p:nvPr>
            <p:ph type="title"/>
          </p:nvPr>
        </p:nvSpPr>
        <p:spPr>
          <a:xfrm>
            <a:off x="311700" y="24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EVOLUÇÃO DO DESENVOLVIMENTO</a:t>
            </a:r>
            <a:endParaRPr/>
          </a:p>
        </p:txBody>
      </p:sp>
      <p:pic>
        <p:nvPicPr>
          <p:cNvPr id="103" name="Google Shape;103;g1af8c6ff1f7_0_41"/>
          <p:cNvPicPr preferRelativeResize="0"/>
          <p:nvPr/>
        </p:nvPicPr>
        <p:blipFill rotWithShape="1">
          <a:blip r:embed="rId3">
            <a:alphaModFix/>
          </a:blip>
          <a:srcRect b="0" l="0" r="52253" t="10047"/>
          <a:stretch/>
        </p:blipFill>
        <p:spPr>
          <a:xfrm>
            <a:off x="435575" y="1064875"/>
            <a:ext cx="4136426" cy="33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af8c6ff1f7_0_41"/>
          <p:cNvSpPr txBox="1"/>
          <p:nvPr>
            <p:ph idx="1" type="body"/>
          </p:nvPr>
        </p:nvSpPr>
        <p:spPr>
          <a:xfrm>
            <a:off x="5053075" y="1064875"/>
            <a:ext cx="36174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Sistema de planejamento com os títulos do Tesouro Direto: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Cadastramento de metas de economia baseado em </a:t>
            </a:r>
            <a:r>
              <a:rPr i="1" lang="pt-BR" sz="1500"/>
              <a:t>cotas </a:t>
            </a:r>
            <a:r>
              <a:rPr lang="pt-BR" sz="1500"/>
              <a:t>do tesouro que se deseja comprar;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Sistema para armazenar quantidade já guardada atualizada com os juros reais dos títulos comprados.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Cadastramento de usuários dependentes para que pais possam ter os gastos de filhos atrelados a seu cadastro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f8ea8fad6_0_0"/>
          <p:cNvSpPr txBox="1"/>
          <p:nvPr>
            <p:ph type="title"/>
          </p:nvPr>
        </p:nvSpPr>
        <p:spPr>
          <a:xfrm>
            <a:off x="311700" y="24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EVOLUÇÃO DO DESENVOLVIMENTO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af8ea8fad6_0_0"/>
          <p:cNvSpPr txBox="1"/>
          <p:nvPr>
            <p:ph idx="1" type="body"/>
          </p:nvPr>
        </p:nvSpPr>
        <p:spPr>
          <a:xfrm>
            <a:off x="311700" y="1278375"/>
            <a:ext cx="83502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Segurança no Banco de Dados: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Implementar conexão com o banco de dados de maneira mais segura;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Salvar os dados do usuário com maior segurança;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Testes automatizados usando Azure DevOps;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Visualizações Gráficas.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