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3"/>
  </p:notesMasterIdLst>
  <p:sldIdLst>
    <p:sldId id="256" r:id="rId5"/>
    <p:sldId id="258" r:id="rId6"/>
    <p:sldId id="259" r:id="rId7"/>
    <p:sldId id="257" r:id="rId8"/>
    <p:sldId id="260" r:id="rId9"/>
    <p:sldId id="261" r:id="rId10"/>
    <p:sldId id="266" r:id="rId11"/>
    <p:sldId id="262" r:id="rId12"/>
    <p:sldId id="263" r:id="rId13"/>
    <p:sldId id="264" r:id="rId14"/>
    <p:sldId id="268" r:id="rId15"/>
    <p:sldId id="271" r:id="rId16"/>
    <p:sldId id="269" r:id="rId17"/>
    <p:sldId id="265" r:id="rId18"/>
    <p:sldId id="272" r:id="rId19"/>
    <p:sldId id="273" r:id="rId20"/>
    <p:sldId id="267" r:id="rId21"/>
    <p:sldId id="270"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E91FAA8-7F96-4A0A-9C84-1E752ACA116A}" v="20" dt="2024-08-21T15:51:47.505"/>
    <p1510:client id="{BFBB044A-240F-F537-F3F2-EB917E6E96FC}" v="21" dt="2024-08-21T07:45:31.203"/>
    <p1510:client id="{E55EA2DC-5E97-B64D-2CC5-8960839286E7}" v="39" dt="2024-08-21T04:03:26.62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5E5B32-41EA-4221-8754-6A6097EAC472}" type="datetimeFigureOut">
              <a:rPr lang="es-MX" smtClean="0"/>
              <a:t>21/08/2024</a:t>
            </a:fld>
            <a:endParaRPr lang="es-MX"/>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B9A41E-C212-4F3E-9DCC-5DEE5D4E812C}" type="slidenum">
              <a:rPr lang="es-MX" smtClean="0"/>
              <a:t>‹Nº›</a:t>
            </a:fld>
            <a:endParaRPr lang="es-MX"/>
          </a:p>
        </p:txBody>
      </p:sp>
    </p:spTree>
    <p:extLst>
      <p:ext uri="{BB962C8B-B14F-4D97-AF65-F5344CB8AC3E}">
        <p14:creationId xmlns:p14="http://schemas.microsoft.com/office/powerpoint/2010/main" val="19814958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38B9A41E-C212-4F3E-9DCC-5DEE5D4E812C}" type="slidenum">
              <a:rPr lang="es-MX" smtClean="0"/>
              <a:t>7</a:t>
            </a:fld>
            <a:endParaRPr lang="es-MX"/>
          </a:p>
        </p:txBody>
      </p:sp>
    </p:spTree>
    <p:extLst>
      <p:ext uri="{BB962C8B-B14F-4D97-AF65-F5344CB8AC3E}">
        <p14:creationId xmlns:p14="http://schemas.microsoft.com/office/powerpoint/2010/main" val="9584961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38B9A41E-C212-4F3E-9DCC-5DEE5D4E812C}" type="slidenum">
              <a:rPr lang="es-MX" smtClean="0"/>
              <a:t>17</a:t>
            </a:fld>
            <a:endParaRPr lang="es-MX"/>
          </a:p>
        </p:txBody>
      </p:sp>
    </p:spTree>
    <p:extLst>
      <p:ext uri="{BB962C8B-B14F-4D97-AF65-F5344CB8AC3E}">
        <p14:creationId xmlns:p14="http://schemas.microsoft.com/office/powerpoint/2010/main" val="3437328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4A6D8505-5380-4BC0-94BC-E171A383498D}" type="datetimeFigureOut">
              <a:rPr lang="es-MX" smtClean="0"/>
              <a:t>21/08/2024</a:t>
            </a:fld>
            <a:endParaRPr lang="es-MX"/>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s-MX"/>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DE3DC6EA-2858-4A47-A0F5-93600613412C}" type="slidenum">
              <a:rPr lang="es-MX" smtClean="0"/>
              <a:t>‹Nº›</a:t>
            </a:fld>
            <a:endParaRPr lang="es-MX"/>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1944790597"/>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A6D8505-5380-4BC0-94BC-E171A383498D}" type="datetimeFigureOut">
              <a:rPr lang="es-MX" smtClean="0"/>
              <a:t>21/08/2024</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DE3DC6EA-2858-4A47-A0F5-93600613412C}" type="slidenum">
              <a:rPr lang="es-MX" smtClean="0"/>
              <a:t>‹Nº›</a:t>
            </a:fld>
            <a:endParaRPr lang="es-MX"/>
          </a:p>
        </p:txBody>
      </p:sp>
    </p:spTree>
    <p:extLst>
      <p:ext uri="{BB962C8B-B14F-4D97-AF65-F5344CB8AC3E}">
        <p14:creationId xmlns:p14="http://schemas.microsoft.com/office/powerpoint/2010/main" val="23127316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A6D8505-5380-4BC0-94BC-E171A383498D}" type="datetimeFigureOut">
              <a:rPr lang="es-MX" smtClean="0"/>
              <a:t>21/08/2024</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DE3DC6EA-2858-4A47-A0F5-93600613412C}" type="slidenum">
              <a:rPr lang="es-MX" smtClean="0"/>
              <a:t>‹Nº›</a:t>
            </a:fld>
            <a:endParaRPr lang="es-MX"/>
          </a:p>
        </p:txBody>
      </p:sp>
    </p:spTree>
    <p:extLst>
      <p:ext uri="{BB962C8B-B14F-4D97-AF65-F5344CB8AC3E}">
        <p14:creationId xmlns:p14="http://schemas.microsoft.com/office/powerpoint/2010/main" val="24050533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A6D8505-5380-4BC0-94BC-E171A383498D}" type="datetimeFigureOut">
              <a:rPr lang="es-MX" smtClean="0"/>
              <a:t>21/08/2024</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DE3DC6EA-2858-4A47-A0F5-93600613412C}" type="slidenum">
              <a:rPr lang="es-MX" smtClean="0"/>
              <a:t>‹Nº›</a:t>
            </a:fld>
            <a:endParaRPr lang="es-MX"/>
          </a:p>
        </p:txBody>
      </p:sp>
    </p:spTree>
    <p:extLst>
      <p:ext uri="{BB962C8B-B14F-4D97-AF65-F5344CB8AC3E}">
        <p14:creationId xmlns:p14="http://schemas.microsoft.com/office/powerpoint/2010/main" val="2431917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4A6D8505-5380-4BC0-94BC-E171A383498D}" type="datetimeFigureOut">
              <a:rPr lang="es-MX" smtClean="0"/>
              <a:t>21/08/2024</a:t>
            </a:fld>
            <a:endParaRPr lang="es-MX"/>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s-MX"/>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DE3DC6EA-2858-4A47-A0F5-93600613412C}" type="slidenum">
              <a:rPr lang="es-MX" smtClean="0"/>
              <a:t>‹Nº›</a:t>
            </a:fld>
            <a:endParaRPr lang="es-MX"/>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1427996293"/>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s-ES"/>
              <a:t>Haga clic para modificar el estilo de título del patrón</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4A6D8505-5380-4BC0-94BC-E171A383498D}" type="datetimeFigureOut">
              <a:rPr lang="es-MX" smtClean="0"/>
              <a:t>21/08/2024</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DE3DC6EA-2858-4A47-A0F5-93600613412C}" type="slidenum">
              <a:rPr lang="es-MX" smtClean="0"/>
              <a:t>‹Nº›</a:t>
            </a:fld>
            <a:endParaRPr lang="es-MX"/>
          </a:p>
        </p:txBody>
      </p:sp>
    </p:spTree>
    <p:extLst>
      <p:ext uri="{BB962C8B-B14F-4D97-AF65-F5344CB8AC3E}">
        <p14:creationId xmlns:p14="http://schemas.microsoft.com/office/powerpoint/2010/main" val="30408400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4A6D8505-5380-4BC0-94BC-E171A383498D}" type="datetimeFigureOut">
              <a:rPr lang="es-MX" smtClean="0"/>
              <a:t>21/08/2024</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DE3DC6EA-2858-4A47-A0F5-93600613412C}" type="slidenum">
              <a:rPr lang="es-MX" smtClean="0"/>
              <a:t>‹Nº›</a:t>
            </a:fld>
            <a:endParaRPr lang="es-MX"/>
          </a:p>
        </p:txBody>
      </p:sp>
    </p:spTree>
    <p:extLst>
      <p:ext uri="{BB962C8B-B14F-4D97-AF65-F5344CB8AC3E}">
        <p14:creationId xmlns:p14="http://schemas.microsoft.com/office/powerpoint/2010/main" val="37304874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4A6D8505-5380-4BC0-94BC-E171A383498D}" type="datetimeFigureOut">
              <a:rPr lang="es-MX" smtClean="0"/>
              <a:t>21/08/2024</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DE3DC6EA-2858-4A47-A0F5-93600613412C}" type="slidenum">
              <a:rPr lang="es-MX" smtClean="0"/>
              <a:t>‹Nº›</a:t>
            </a:fld>
            <a:endParaRPr lang="es-MX"/>
          </a:p>
        </p:txBody>
      </p:sp>
    </p:spTree>
    <p:extLst>
      <p:ext uri="{BB962C8B-B14F-4D97-AF65-F5344CB8AC3E}">
        <p14:creationId xmlns:p14="http://schemas.microsoft.com/office/powerpoint/2010/main" val="28823183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6D8505-5380-4BC0-94BC-E171A383498D}" type="datetimeFigureOut">
              <a:rPr lang="es-MX" smtClean="0"/>
              <a:t>21/08/2024</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DE3DC6EA-2858-4A47-A0F5-93600613412C}" type="slidenum">
              <a:rPr lang="es-MX" smtClean="0"/>
              <a:t>‹Nº›</a:t>
            </a:fld>
            <a:endParaRPr lang="es-MX"/>
          </a:p>
        </p:txBody>
      </p:sp>
    </p:spTree>
    <p:extLst>
      <p:ext uri="{BB962C8B-B14F-4D97-AF65-F5344CB8AC3E}">
        <p14:creationId xmlns:p14="http://schemas.microsoft.com/office/powerpoint/2010/main" val="13719739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4A6D8505-5380-4BC0-94BC-E171A383498D}" type="datetimeFigureOut">
              <a:rPr lang="es-MX" smtClean="0"/>
              <a:t>21/08/2024</a:t>
            </a:fld>
            <a:endParaRPr lang="es-MX"/>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s-MX"/>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DE3DC6EA-2858-4A47-A0F5-93600613412C}" type="slidenum">
              <a:rPr lang="es-MX" smtClean="0"/>
              <a:t>‹Nº›</a:t>
            </a:fld>
            <a:endParaRPr lang="es-MX"/>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2289786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4A6D8505-5380-4BC0-94BC-E171A383498D}" type="datetimeFigureOut">
              <a:rPr lang="es-MX" smtClean="0"/>
              <a:t>21/08/2024</a:t>
            </a:fld>
            <a:endParaRPr lang="es-MX"/>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s-MX"/>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DE3DC6EA-2858-4A47-A0F5-93600613412C}" type="slidenum">
              <a:rPr lang="es-MX" smtClean="0"/>
              <a:t>‹Nº›</a:t>
            </a:fld>
            <a:endParaRPr lang="es-MX"/>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47394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4A6D8505-5380-4BC0-94BC-E171A383498D}" type="datetimeFigureOut">
              <a:rPr lang="es-MX" smtClean="0"/>
              <a:t>21/08/2024</a:t>
            </a:fld>
            <a:endParaRPr lang="es-MX"/>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s-MX"/>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DE3DC6EA-2858-4A47-A0F5-93600613412C}" type="slidenum">
              <a:rPr lang="es-MX" smtClean="0"/>
              <a:t>‹Nº›</a:t>
            </a:fld>
            <a:endParaRPr lang="es-MX"/>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9229158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hyperlink" Target="http://www.pst.ifi.lmu.de/people/staff/koch" TargetMode="External"/><Relationship Id="rId3" Type="http://schemas.openxmlformats.org/officeDocument/2006/relationships/hyperlink" Target="https://uwe.pst.ifi.lmu.de/teachingTutorialSpanish.html#:~:text=UWE%20es%20un%20m%C3%A9todo%20de,es%20una%20extensi%C3%B3n%20de%20UML!&amp;text=Queremos%20presentar%20UWE%20y%20sus,de%20direcciones%20para%20la%20web" TargetMode="External"/><Relationship Id="rId7" Type="http://schemas.openxmlformats.org/officeDocument/2006/relationships/hyperlink" Target="https://www.studocu.com/es-mx/document/instituto-tecnologico-de-acapulco/fundamentos-de-ingenieria-de-software/metodologias-uwe-y-oohdm/8566429"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s://en.wikipedia.org/wiki/UML-based_web_engineering" TargetMode="External"/><Relationship Id="rId5" Type="http://schemas.openxmlformats.org/officeDocument/2006/relationships/hyperlink" Target="https://www.researchgate.net/profile/Nora-Koch-4/publication/225605981_Towards_a_Common_Metamodel_for_the_Development_of_Web_Applications/links/573f995708ae9f741b322115/Towards-a-Common-Metamodel-for-the-Development-of-Web-Applications.pdf" TargetMode="External"/><Relationship Id="rId4" Type="http://schemas.openxmlformats.org/officeDocument/2006/relationships/hyperlink" Target="https://metodologiauwe.wordpress.com/2015/06/25/hello-world/" TargetMode="External"/><Relationship Id="rId9" Type="http://schemas.openxmlformats.org/officeDocument/2006/relationships/hyperlink" Target="https://uwe.pst.ifi.lmu.de/"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hyperlink" Target="https://uwe.pst.ifi.lmu.de/aboutUwe.htm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uwe.pst.ifi.lmu.de/aboutUwe.htm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uwe.pst.ifi.lmu.de/aboutUwe.htm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uwe.pst.ifi.lmu.de/aboutUwe.html"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en.wikipedia.org/wiki/UML-based_web_engineering" TargetMode="External"/><Relationship Id="rId2" Type="http://schemas.openxmlformats.org/officeDocument/2006/relationships/hyperlink" Target="https://uwe.pst.ifi.lmu.de/"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uwe.pst.ifi.lmu.de/" TargetMode="External"/><Relationship Id="rId2" Type="http://schemas.openxmlformats.org/officeDocument/2006/relationships/hyperlink" Target="https://en.wikipedia.org/wiki/UML-based_web_engineering"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Fondos para diapositivas - Top presentaciones en Power Point">
            <a:extLst>
              <a:ext uri="{FF2B5EF4-FFF2-40B4-BE49-F238E27FC236}">
                <a16:creationId xmlns:a16="http://schemas.microsoft.com/office/drawing/2014/main" id="{857ADEAC-BE16-FFEE-4730-4079B8524E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4307" b="7111"/>
          <a:stretch/>
        </p:blipFill>
        <p:spPr bwMode="auto">
          <a:xfrm>
            <a:off x="-258" y="0"/>
            <a:ext cx="12191999"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a:extLst>
              <a:ext uri="{FF2B5EF4-FFF2-40B4-BE49-F238E27FC236}">
                <a16:creationId xmlns:a16="http://schemas.microsoft.com/office/drawing/2014/main" id="{2B497D58-0936-DC88-6C50-7769606592D3}"/>
              </a:ext>
            </a:extLst>
          </p:cNvPr>
          <p:cNvSpPr>
            <a:spLocks noGrp="1"/>
          </p:cNvSpPr>
          <p:nvPr>
            <p:ph type="ctrTitle"/>
          </p:nvPr>
        </p:nvSpPr>
        <p:spPr>
          <a:xfrm>
            <a:off x="1097280" y="325550"/>
            <a:ext cx="10058400" cy="3574778"/>
          </a:xfrm>
          <a:effectLst>
            <a:outerShdw blurRad="50800" dist="38100" dir="2700000" algn="tl" rotWithShape="0">
              <a:prstClr val="black">
                <a:alpha val="40000"/>
              </a:prstClr>
            </a:outerShdw>
          </a:effectLst>
        </p:spPr>
        <p:txBody>
          <a:bodyPr>
            <a:normAutofit/>
          </a:bodyPr>
          <a:lstStyle/>
          <a:p>
            <a:r>
              <a:rPr lang="es-MX" dirty="0">
                <a:solidFill>
                  <a:schemeClr val="tx1"/>
                </a:solidFill>
                <a:latin typeface="Times New Roman" panose="02020603050405020304" pitchFamily="18" charset="0"/>
                <a:cs typeface="Times New Roman" panose="02020603050405020304" pitchFamily="18" charset="0"/>
              </a:rPr>
              <a:t>METODOLOGÍA UWE</a:t>
            </a:r>
          </a:p>
        </p:txBody>
      </p:sp>
      <p:sp>
        <p:nvSpPr>
          <p:cNvPr id="6" name="Subtítulo 5">
            <a:extLst>
              <a:ext uri="{FF2B5EF4-FFF2-40B4-BE49-F238E27FC236}">
                <a16:creationId xmlns:a16="http://schemas.microsoft.com/office/drawing/2014/main" id="{A54E71A5-4D0B-EB0E-A7D8-D75AA79BC24A}"/>
              </a:ext>
            </a:extLst>
          </p:cNvPr>
          <p:cNvSpPr>
            <a:spLocks noGrp="1"/>
          </p:cNvSpPr>
          <p:nvPr>
            <p:ph type="subTitle" idx="1"/>
          </p:nvPr>
        </p:nvSpPr>
        <p:spPr/>
        <p:txBody>
          <a:bodyPr/>
          <a:lstStyle/>
          <a:p>
            <a:r>
              <a:rPr lang="es-MX" dirty="0">
                <a:solidFill>
                  <a:schemeClr val="tx1"/>
                </a:solidFill>
                <a:latin typeface="Times New Roman" panose="02020603050405020304" pitchFamily="18" charset="0"/>
                <a:cs typeface="Times New Roman" panose="02020603050405020304" pitchFamily="18" charset="0"/>
              </a:rPr>
              <a:t>Modelos de desarrollo web</a:t>
            </a:r>
          </a:p>
          <a:p>
            <a:r>
              <a:rPr lang="es-MX" dirty="0">
                <a:solidFill>
                  <a:schemeClr val="tx1"/>
                </a:solidFill>
                <a:latin typeface="Times New Roman" panose="02020603050405020304" pitchFamily="18" charset="0"/>
                <a:cs typeface="Times New Roman" panose="02020603050405020304" pitchFamily="18" charset="0"/>
              </a:rPr>
              <a:t>Profesor: Luis Yael Méndez Sánchez</a:t>
            </a:r>
          </a:p>
        </p:txBody>
      </p:sp>
    </p:spTree>
    <p:extLst>
      <p:ext uri="{BB962C8B-B14F-4D97-AF65-F5344CB8AC3E}">
        <p14:creationId xmlns:p14="http://schemas.microsoft.com/office/powerpoint/2010/main" val="33781012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1007369-87A3-BCB0-637E-393B6BF773BA}"/>
              </a:ext>
            </a:extLst>
          </p:cNvPr>
          <p:cNvSpPr>
            <a:spLocks noGrp="1"/>
          </p:cNvSpPr>
          <p:nvPr>
            <p:ph type="title"/>
          </p:nvPr>
        </p:nvSpPr>
        <p:spPr>
          <a:xfrm>
            <a:off x="1121228" y="315686"/>
            <a:ext cx="9601200" cy="1485900"/>
          </a:xfrm>
        </p:spPr>
        <p:txBody>
          <a:bodyPr/>
          <a:lstStyle/>
          <a:p>
            <a:r>
              <a:rPr lang="es-MX" dirty="0">
                <a:solidFill>
                  <a:schemeClr val="tx1"/>
                </a:solidFill>
                <a:latin typeface="Times New Roman" panose="02020603050405020304" pitchFamily="18" charset="0"/>
                <a:cs typeface="Times New Roman" panose="02020603050405020304" pitchFamily="18" charset="0"/>
              </a:rPr>
              <a:t>Como se implementa en web</a:t>
            </a:r>
          </a:p>
        </p:txBody>
      </p:sp>
      <p:sp>
        <p:nvSpPr>
          <p:cNvPr id="3" name="Marcador de contenido 2">
            <a:extLst>
              <a:ext uri="{FF2B5EF4-FFF2-40B4-BE49-F238E27FC236}">
                <a16:creationId xmlns:a16="http://schemas.microsoft.com/office/drawing/2014/main" id="{105E5E85-2D61-62D4-B237-23585E85C928}"/>
              </a:ext>
            </a:extLst>
          </p:cNvPr>
          <p:cNvSpPr>
            <a:spLocks noGrp="1"/>
          </p:cNvSpPr>
          <p:nvPr>
            <p:ph idx="1"/>
          </p:nvPr>
        </p:nvSpPr>
        <p:spPr>
          <a:xfrm>
            <a:off x="1371600" y="1023257"/>
            <a:ext cx="9601200" cy="5758543"/>
          </a:xfrm>
        </p:spPr>
        <p:txBody>
          <a:bodyPr>
            <a:normAutofit lnSpcReduction="10000"/>
          </a:bodyPr>
          <a:lstStyle/>
          <a:p>
            <a:pPr marL="0" indent="0" algn="just">
              <a:lnSpc>
                <a:spcPct val="107000"/>
              </a:lnSpc>
              <a:spcAft>
                <a:spcPts val="800"/>
              </a:spcAft>
              <a:buNone/>
            </a:pPr>
            <a:r>
              <a:rPr lang="es-MX" sz="1800" kern="100" dirty="0">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rPr>
              <a:t>Para poder implementar una aplicación web, el modelo UWE nos otorga las siguientes fases: </a:t>
            </a:r>
            <a:endParaRPr lang="es-MX"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gn="just">
              <a:lnSpc>
                <a:spcPct val="107000"/>
              </a:lnSpc>
              <a:buFont typeface="+mj-lt"/>
              <a:buAutoNum type="arabicPeriod"/>
            </a:pPr>
            <a:r>
              <a:rPr lang="es-MX" sz="1800" b="1" kern="100" dirty="0">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rPr>
              <a:t>Un Modelo de Requerimientos: </a:t>
            </a:r>
            <a:r>
              <a:rPr lang="es-MX" sz="1800" kern="100" dirty="0">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rPr>
              <a:t>Es el primer paso al momento de realizar un desarrollo web, para ello necesitamos identificar los requerimientos y plasmarlo en un modelo de requerimientos. </a:t>
            </a:r>
            <a:endParaRPr lang="es-MX"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p>
            <a:pPr marL="0" indent="0" algn="just">
              <a:lnSpc>
                <a:spcPct val="107000"/>
              </a:lnSpc>
              <a:buNone/>
            </a:pPr>
            <a:r>
              <a:rPr lang="es-MX" sz="1800" b="1" kern="100" dirty="0">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rPr>
              <a:t>UWE propone dos niveles de granularidad: </a:t>
            </a:r>
            <a:endParaRPr lang="es-MX" sz="1800" b="1"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s-MX" sz="1800" kern="100" dirty="0">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rPr>
              <a:t>Describir a detalle las funcionalidades del sistema y representarlas en un diagrama de casos de uso. </a:t>
            </a:r>
            <a:endParaRPr lang="es-MX"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gn="just">
              <a:lnSpc>
                <a:spcPct val="107000"/>
              </a:lnSpc>
              <a:spcAft>
                <a:spcPts val="800"/>
              </a:spcAft>
              <a:buFont typeface="Symbol" panose="05050102010706020507" pitchFamily="18" charset="2"/>
              <a:buChar char=""/>
            </a:pPr>
            <a:r>
              <a:rPr lang="es-MX" sz="1800" kern="100" dirty="0">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rPr>
              <a:t>Elaborar la descripción de los casos de uso a través de un diagrama UML, delimitando responsabilidades y acciones de los actores. </a:t>
            </a:r>
            <a:endParaRPr lang="es-MX"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p>
            <a:pPr marL="0" indent="0" algn="just">
              <a:lnSpc>
                <a:spcPct val="107000"/>
              </a:lnSpc>
              <a:spcAft>
                <a:spcPts val="800"/>
              </a:spcAft>
              <a:buNone/>
            </a:pPr>
            <a:r>
              <a:rPr lang="es-MX" sz="1800" b="1" kern="100" dirty="0">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rPr>
              <a:t>UWE también distingue tres tipos de casos de uso, los cuales son: </a:t>
            </a:r>
            <a:endParaRPr lang="es-MX" sz="1800" b="1"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s-MX" sz="1800" kern="100" dirty="0">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rPr>
              <a:t>Navegación: Se identifican como &lt;&lt;</a:t>
            </a:r>
            <a:r>
              <a:rPr lang="es-MX" sz="1800" kern="100" dirty="0" err="1">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rPr>
              <a:t>navigation</a:t>
            </a:r>
            <a:r>
              <a:rPr lang="es-MX" sz="1800" kern="100" dirty="0">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rPr>
              <a:t>&gt;&gt; y se utiliza para modelar el comportamiento del usuario con la aplicación web. Por ejemplo: navegar a través del contenido de la </a:t>
            </a:r>
            <a:r>
              <a:rPr lang="es-MX" sz="1800" kern="100" dirty="0" err="1">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rPr>
              <a:t>webApp</a:t>
            </a:r>
            <a:r>
              <a:rPr lang="es-MX" sz="1800" kern="100" dirty="0">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rPr>
              <a:t> o buscar información a través de palabras clave. </a:t>
            </a:r>
            <a:endParaRPr lang="es-MX"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s-MX" sz="1800" kern="100" dirty="0">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rPr>
              <a:t>Proceso: Se utilizan para describir tareas del negocio que los usuarios finales realizaran con el sistema. No denota un estereotipo y utiliza la notación pura de UML. </a:t>
            </a:r>
            <a:endParaRPr lang="es-MX"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gn="just">
              <a:lnSpc>
                <a:spcPct val="107000"/>
              </a:lnSpc>
              <a:spcAft>
                <a:spcPts val="800"/>
              </a:spcAft>
              <a:buFont typeface="Symbol" panose="05050102010706020507" pitchFamily="18" charset="2"/>
              <a:buChar char=""/>
            </a:pPr>
            <a:r>
              <a:rPr lang="es-MX" sz="1800" kern="100" dirty="0">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rPr>
              <a:t>Uso personalizado: Implican la personalización de un sistema web, para obtener el comportamiento del usuario. Este se identifica como &lt;&lt;</a:t>
            </a:r>
            <a:r>
              <a:rPr lang="es-MX" sz="1800" kern="100" dirty="0" err="1">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rPr>
              <a:t>personalized</a:t>
            </a:r>
            <a:r>
              <a:rPr lang="es-MX" sz="1800" kern="100" dirty="0">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rPr>
              <a:t>&gt;&gt;. </a:t>
            </a:r>
            <a:endParaRPr lang="es-MX"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22125637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BF3A31C7-CBE5-E25D-3A58-E028A013385D}"/>
              </a:ext>
            </a:extLst>
          </p:cNvPr>
          <p:cNvSpPr>
            <a:spLocks noGrp="1"/>
          </p:cNvSpPr>
          <p:nvPr>
            <p:ph idx="1"/>
          </p:nvPr>
        </p:nvSpPr>
        <p:spPr>
          <a:xfrm>
            <a:off x="1317171" y="1932214"/>
            <a:ext cx="10417629" cy="2993572"/>
          </a:xfrm>
        </p:spPr>
        <p:txBody>
          <a:bodyPr>
            <a:normAutofit/>
          </a:bodyPr>
          <a:lstStyle/>
          <a:p>
            <a:pPr marL="0" lvl="0" indent="0">
              <a:lnSpc>
                <a:spcPct val="107000"/>
              </a:lnSpc>
              <a:buNone/>
            </a:pPr>
            <a:r>
              <a:rPr lang="es-MX" sz="2400" b="1" kern="100" dirty="0">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rPr>
              <a:t>2.- Un Modelo Conceptual o Contenido y Modelo de Usuario:</a:t>
            </a:r>
            <a:endParaRPr lang="es-MX" sz="2400" b="1"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p>
            <a:pPr marL="0" indent="0" algn="just">
              <a:lnSpc>
                <a:spcPct val="107000"/>
              </a:lnSpc>
              <a:buNone/>
            </a:pPr>
            <a:r>
              <a:rPr lang="es-MX" sz="2400" kern="100" dirty="0">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rPr>
              <a:t>El modelo conceptual se basa en el diseño de conceptos a través de análisis e incluye los objetos involucrados en las actividades típicas que los usuarios realizan con la aplicación.  </a:t>
            </a:r>
            <a:endParaRPr lang="es-MX" sz="24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p>
            <a:pPr marL="0" indent="0" algn="just">
              <a:lnSpc>
                <a:spcPct val="107000"/>
              </a:lnSpc>
              <a:buNone/>
            </a:pPr>
            <a:r>
              <a:rPr lang="es-MX" sz="2400" kern="100" dirty="0">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rPr>
              <a:t>El modelo de usuario proporciona la información visual para el dominio del sistema web, donde abarca principalmente el contenido de la aplicación web.  </a:t>
            </a:r>
            <a:endParaRPr lang="es-MX" sz="24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37533043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381735C7-2F06-0722-8D1C-E57743283C70}"/>
              </a:ext>
            </a:extLst>
          </p:cNvPr>
          <p:cNvSpPr>
            <a:spLocks noGrp="1"/>
          </p:cNvSpPr>
          <p:nvPr>
            <p:ph idx="1"/>
          </p:nvPr>
        </p:nvSpPr>
        <p:spPr>
          <a:xfrm>
            <a:off x="1371600" y="870857"/>
            <a:ext cx="9601200" cy="5486400"/>
          </a:xfrm>
        </p:spPr>
        <p:txBody>
          <a:bodyPr>
            <a:normAutofit fontScale="92500" lnSpcReduction="10000"/>
          </a:bodyPr>
          <a:lstStyle/>
          <a:p>
            <a:pPr marL="0" lvl="0" indent="0">
              <a:lnSpc>
                <a:spcPct val="107000"/>
              </a:lnSpc>
              <a:buNone/>
            </a:pPr>
            <a:r>
              <a:rPr lang="es-MX" sz="2400" b="1" kern="100" dirty="0">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rPr>
              <a:t>3.- Un Modelo de Navegación</a:t>
            </a:r>
            <a:endParaRPr lang="es-MX" sz="2400" b="1"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p>
            <a:pPr marL="0" indent="0">
              <a:lnSpc>
                <a:spcPct val="107000"/>
              </a:lnSpc>
              <a:buNone/>
            </a:pPr>
            <a:r>
              <a:rPr lang="es-MX" sz="2400" kern="100" dirty="0">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rPr>
              <a:t>Define la estructura de los nodos y links de una </a:t>
            </a:r>
            <a:r>
              <a:rPr lang="es-MX" sz="2400" kern="100" dirty="0" err="1">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rPr>
              <a:t>WebApp</a:t>
            </a:r>
            <a:r>
              <a:rPr lang="es-MX" sz="2400" kern="100" dirty="0">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rPr>
              <a:t> mostrando como se puede realizar la navegación utilizando elementos de acceso como índices, visitas guiadas, consultas y menús. </a:t>
            </a:r>
            <a:endParaRPr lang="es-MX" sz="24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p>
            <a:pPr marL="0" indent="0">
              <a:lnSpc>
                <a:spcPct val="107000"/>
              </a:lnSpc>
              <a:buNone/>
            </a:pPr>
            <a:r>
              <a:rPr lang="es-MX" sz="2400" b="1" kern="100" dirty="0">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rPr>
              <a:t>Los elementos de este modelo son: </a:t>
            </a:r>
            <a:endParaRPr lang="es-MX" sz="2400" b="1"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s-MX" sz="2400" kern="100" dirty="0">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rPr>
              <a:t>Clases de navegación: Representan los nodos navegables de la estructura de hipertexto. </a:t>
            </a:r>
            <a:endParaRPr lang="es-MX" sz="24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s-MX" sz="2400" kern="100" dirty="0">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rPr>
              <a:t>Links de navegación: Muestra el vínculo directo entre las clases de navegación. </a:t>
            </a:r>
            <a:endParaRPr lang="es-MX" sz="24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s-MX" sz="2400" kern="100" dirty="0">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rPr>
              <a:t>Caminos de navegación alternativos, los cuales son visualizados con el estereotipo &lt;&lt;</a:t>
            </a:r>
            <a:r>
              <a:rPr lang="es-MX" sz="2400" kern="100" dirty="0" err="1">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rPr>
              <a:t>menu</a:t>
            </a:r>
            <a:r>
              <a:rPr lang="es-MX" sz="2400" kern="100" dirty="0">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rPr>
              <a:t>&gt;&gt;.  </a:t>
            </a:r>
            <a:endParaRPr lang="es-MX" sz="24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s-MX" sz="2400" kern="100" dirty="0">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rPr>
              <a:t>Primitivas de acceso, las cuales se utilizan ya sea para llegar a múltiples instancias de una clase de navegación(&lt;&lt;</a:t>
            </a:r>
            <a:r>
              <a:rPr lang="es-MX" sz="2400" kern="100" dirty="0" err="1">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rPr>
              <a:t>index</a:t>
            </a:r>
            <a:r>
              <a:rPr lang="es-MX" sz="2400" kern="100" dirty="0">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rPr>
              <a:t>&gt;&gt; o &lt;&lt;</a:t>
            </a:r>
            <a:r>
              <a:rPr lang="es-MX" sz="2400" kern="100" dirty="0" err="1">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rPr>
              <a:t>guided</a:t>
            </a:r>
            <a:r>
              <a:rPr lang="es-MX" sz="2400" kern="100" dirty="0">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rPr>
              <a:t> tour&gt;&gt; para seleccionar ítems &lt;&lt;</a:t>
            </a:r>
            <a:r>
              <a:rPr lang="es-MX" sz="2400" kern="100" dirty="0" err="1">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rPr>
              <a:t>query</a:t>
            </a:r>
            <a:r>
              <a:rPr lang="es-MX" sz="2400" kern="100" dirty="0">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rPr>
              <a:t>&gt;&gt;. </a:t>
            </a:r>
            <a:endParaRPr lang="es-MX" sz="24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p>
            <a:endParaRPr lang="es-MX" dirty="0"/>
          </a:p>
        </p:txBody>
      </p:sp>
    </p:spTree>
    <p:extLst>
      <p:ext uri="{BB962C8B-B14F-4D97-AF65-F5344CB8AC3E}">
        <p14:creationId xmlns:p14="http://schemas.microsoft.com/office/powerpoint/2010/main" val="31701156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991DE88C-0871-34C4-1AA1-CF04453B5F1D}"/>
              </a:ext>
            </a:extLst>
          </p:cNvPr>
          <p:cNvSpPr>
            <a:spLocks noGrp="1"/>
          </p:cNvSpPr>
          <p:nvPr>
            <p:ph idx="1"/>
          </p:nvPr>
        </p:nvSpPr>
        <p:spPr>
          <a:xfrm>
            <a:off x="1719944" y="740228"/>
            <a:ext cx="9601200" cy="5638800"/>
          </a:xfrm>
        </p:spPr>
        <p:txBody>
          <a:bodyPr>
            <a:normAutofit/>
          </a:bodyPr>
          <a:lstStyle/>
          <a:p>
            <a:pPr marL="0" lvl="0" indent="0" algn="just">
              <a:lnSpc>
                <a:spcPct val="107000"/>
              </a:lnSpc>
              <a:buNone/>
            </a:pPr>
            <a:r>
              <a:rPr lang="es-MX" b="1" kern="100" dirty="0">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rPr>
              <a:t>4.- Un Modelo de Presentación: </a:t>
            </a:r>
            <a:endParaRPr lang="es-MX" b="1"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p>
            <a:pPr marL="0" indent="0" algn="just">
              <a:lnSpc>
                <a:spcPct val="107000"/>
              </a:lnSpc>
              <a:buNone/>
            </a:pPr>
            <a:r>
              <a:rPr lang="es-MX" kern="100" dirty="0">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rPr>
              <a:t>El modelo de presentación proporciona una vista abstracta de la interfaz de usuario (</a:t>
            </a:r>
            <a:r>
              <a:rPr lang="es-MX" kern="100" dirty="0" err="1">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rPr>
              <a:t>Ul</a:t>
            </a:r>
            <a:r>
              <a:rPr lang="es-MX" kern="100" dirty="0">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rPr>
              <a:t>) de la aplicación web. Se basa en el modelo de navegación y describe que elementos (por ejemplo, texto, elementos, links, formularios) se utilizarán para presentar los nodos de navegación.</a:t>
            </a:r>
            <a:endParaRPr lang="es-MX"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p>
            <a:pPr marL="0" indent="0" algn="just">
              <a:lnSpc>
                <a:spcPct val="107000"/>
              </a:lnSpc>
              <a:buNone/>
            </a:pPr>
            <a:r>
              <a:rPr lang="es-MX" b="1" kern="100" dirty="0">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rPr>
              <a:t>Elementos del modelo de presentación </a:t>
            </a:r>
            <a:endParaRPr lang="es-MX" b="1"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s-MX" kern="100" dirty="0">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rPr>
              <a:t>Clases de presentación, las cuales se basan directamente en los nodos del modelo de navegación. Una clase de presentación () está compuesta por elementos de UI tales como, texto (&lt;&lt;</a:t>
            </a:r>
            <a:r>
              <a:rPr lang="es-MX" kern="100" dirty="0" err="1">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rPr>
              <a:t>text</a:t>
            </a:r>
            <a:r>
              <a:rPr lang="es-MX" kern="100" dirty="0">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rPr>
              <a:t>), vinculo (anchor), botón (&lt;</a:t>
            </a:r>
            <a:r>
              <a:rPr lang="es-MX" kern="100" dirty="0" err="1">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rPr>
              <a:t>button</a:t>
            </a:r>
            <a:r>
              <a:rPr lang="es-MX" kern="100" dirty="0">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rPr>
              <a:t>&gt;, imagen (&lt;&lt;</a:t>
            </a:r>
            <a:r>
              <a:rPr lang="es-MX" kern="100" dirty="0" err="1">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rPr>
              <a:t>image</a:t>
            </a:r>
            <a:r>
              <a:rPr lang="es-MX" kern="100" dirty="0">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rPr>
              <a:t>&gt;&gt;), formulario (&lt;</a:t>
            </a:r>
            <a:r>
              <a:rPr lang="es-MX" kern="100" dirty="0" err="1">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rPr>
              <a:t>form</a:t>
            </a:r>
            <a:r>
              <a:rPr lang="es-MX" kern="100" dirty="0">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rPr>
              <a:t>&gt;&gt;), y colección de </a:t>
            </a:r>
            <a:r>
              <a:rPr lang="es-MX" kern="100" dirty="0" err="1">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rPr>
              <a:t>vinculos</a:t>
            </a:r>
            <a:r>
              <a:rPr lang="es-MX" kern="100" dirty="0">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rPr>
              <a:t> (</a:t>
            </a:r>
            <a:r>
              <a:rPr lang="es-MX" kern="100" dirty="0" err="1">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rPr>
              <a:t>anchored</a:t>
            </a:r>
            <a:r>
              <a:rPr lang="es-MX" kern="100" dirty="0">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rPr>
              <a:t> </a:t>
            </a:r>
            <a:r>
              <a:rPr lang="es-MX" kern="100" dirty="0" err="1">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rPr>
              <a:t>collection</a:t>
            </a:r>
            <a:r>
              <a:rPr lang="es-MX" kern="100" dirty="0">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rPr>
              <a:t>&gt;&gt;). </a:t>
            </a:r>
            <a:endParaRPr lang="es-MX"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s-MX" kern="100" dirty="0">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rPr>
              <a:t>Páginas web (&lt;&lt;page&gt;&gt;), que se utilizan para modelar la información proveniente de varios </a:t>
            </a:r>
            <a:r>
              <a:rPr lang="es-MX" kern="100" dirty="0" err="1">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rPr>
              <a:t>nodes</a:t>
            </a:r>
            <a:r>
              <a:rPr lang="es-MX" kern="100" dirty="0">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rPr>
              <a:t> de navegación y que se presentan en una misma página web.</a:t>
            </a:r>
            <a:endParaRPr lang="es-MX"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gn="just">
              <a:lnSpc>
                <a:spcPct val="107000"/>
              </a:lnSpc>
              <a:spcAft>
                <a:spcPts val="800"/>
              </a:spcAft>
              <a:buFont typeface="Symbol" panose="05050102010706020507" pitchFamily="18" charset="2"/>
              <a:buChar char=""/>
            </a:pPr>
            <a:r>
              <a:rPr lang="es-MX" kern="100" dirty="0">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rPr>
              <a:t>Grupo de presentación (</a:t>
            </a:r>
            <a:r>
              <a:rPr lang="es-MX" kern="100" dirty="0" err="1">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rPr>
              <a:t>presentation</a:t>
            </a:r>
            <a:r>
              <a:rPr lang="es-MX" kern="100" dirty="0">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rPr>
              <a:t> </a:t>
            </a:r>
            <a:r>
              <a:rPr lang="es-MX" kern="100" dirty="0" err="1">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rPr>
              <a:t>group</a:t>
            </a:r>
            <a:r>
              <a:rPr lang="es-MX" kern="100" dirty="0">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rPr>
              <a:t>), el cual es un contenedor de clases de presentación, y a su vez de otros grupos de presentación. </a:t>
            </a:r>
            <a:endParaRPr lang="es-MX"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806139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8361FFF-E1BE-5129-2C25-2A449455BA26}"/>
              </a:ext>
            </a:extLst>
          </p:cNvPr>
          <p:cNvSpPr>
            <a:spLocks noGrp="1"/>
          </p:cNvSpPr>
          <p:nvPr>
            <p:ph type="title"/>
          </p:nvPr>
        </p:nvSpPr>
        <p:spPr>
          <a:xfrm>
            <a:off x="1371600" y="466595"/>
            <a:ext cx="9601200" cy="1485900"/>
          </a:xfrm>
        </p:spPr>
        <p:txBody>
          <a:bodyPr/>
          <a:lstStyle/>
          <a:p>
            <a:r>
              <a:rPr lang="es-MX" dirty="0">
                <a:solidFill>
                  <a:schemeClr val="tx1"/>
                </a:solidFill>
                <a:latin typeface="Times New Roman" panose="02020603050405020304" pitchFamily="18" charset="0"/>
                <a:cs typeface="Times New Roman" panose="02020603050405020304" pitchFamily="18" charset="0"/>
              </a:rPr>
              <a:t>Ejemplos de su aplicación</a:t>
            </a:r>
          </a:p>
        </p:txBody>
      </p:sp>
      <p:sp>
        <p:nvSpPr>
          <p:cNvPr id="3" name="Marcador de contenido 2">
            <a:extLst>
              <a:ext uri="{FF2B5EF4-FFF2-40B4-BE49-F238E27FC236}">
                <a16:creationId xmlns:a16="http://schemas.microsoft.com/office/drawing/2014/main" id="{EA05B5C9-22BA-67F8-DFD0-09EC4FB3A93A}"/>
              </a:ext>
            </a:extLst>
          </p:cNvPr>
          <p:cNvSpPr>
            <a:spLocks noGrp="1"/>
          </p:cNvSpPr>
          <p:nvPr>
            <p:ph idx="1"/>
          </p:nvPr>
        </p:nvSpPr>
        <p:spPr>
          <a:xfrm>
            <a:off x="1371600" y="1179536"/>
            <a:ext cx="9797143" cy="5335042"/>
          </a:xfrm>
        </p:spPr>
        <p:txBody>
          <a:bodyPr vert="horz" lIns="91440" tIns="45720" rIns="91440" bIns="45720" rtlCol="0" anchor="t">
            <a:noAutofit/>
          </a:bodyPr>
          <a:lstStyle/>
          <a:p>
            <a:pPr marL="383540" indent="-383540" algn="just"/>
            <a:r>
              <a:rPr lang="es-MX" sz="2400" b="1" dirty="0">
                <a:solidFill>
                  <a:schemeClr val="tx1"/>
                </a:solidFill>
                <a:latin typeface="Times New Roman"/>
                <a:ea typeface="+mn-lt"/>
                <a:cs typeface="+mn-lt"/>
              </a:rPr>
              <a:t>1. Desarrollo de sitios web comerciales: </a:t>
            </a:r>
            <a:r>
              <a:rPr lang="es-MX" sz="2400" dirty="0">
                <a:solidFill>
                  <a:schemeClr val="tx1"/>
                </a:solidFill>
                <a:latin typeface="Times New Roman"/>
                <a:ea typeface="+mn-lt"/>
                <a:cs typeface="+mn-lt"/>
              </a:rPr>
              <a:t>UWE puede ser utilizada para crear sitios de comercio electrónico que ofrezcan una experiencia de compra intuitiva y atractiva, optimizando la navegación y el proceso de pago.</a:t>
            </a:r>
            <a:endParaRPr lang="es-MX" sz="2400" dirty="0">
              <a:solidFill>
                <a:schemeClr val="tx1"/>
              </a:solidFill>
              <a:latin typeface="Times New Roman"/>
              <a:cs typeface="Times New Roman"/>
            </a:endParaRPr>
          </a:p>
          <a:p>
            <a:pPr marL="383540" indent="-383540" algn="just"/>
            <a:r>
              <a:rPr lang="es-MX" sz="2400" b="1" dirty="0">
                <a:solidFill>
                  <a:schemeClr val="tx1"/>
                </a:solidFill>
                <a:latin typeface="Times New Roman"/>
                <a:ea typeface="+mn-lt"/>
                <a:cs typeface="+mn-lt"/>
              </a:rPr>
              <a:t>2. Aplicaciones web de servicios:</a:t>
            </a:r>
            <a:r>
              <a:rPr lang="es-MX" sz="2400" dirty="0">
                <a:solidFill>
                  <a:schemeClr val="tx1"/>
                </a:solidFill>
                <a:latin typeface="Times New Roman"/>
                <a:ea typeface="+mn-lt"/>
                <a:cs typeface="+mn-lt"/>
              </a:rPr>
              <a:t> En plataformas que ofrecen servicios en línea, como bancos o servicios de salud, UWE ayuda a diseñar interfaces que faciliten la interacción del usuario y mejoren la accesibilidad.</a:t>
            </a:r>
            <a:endParaRPr lang="es-MX" sz="2400" dirty="0">
              <a:solidFill>
                <a:schemeClr val="tx1"/>
              </a:solidFill>
              <a:latin typeface="Times New Roman"/>
              <a:cs typeface="Times New Roman"/>
            </a:endParaRPr>
          </a:p>
          <a:p>
            <a:pPr marL="383540" indent="-383540" algn="just"/>
            <a:r>
              <a:rPr lang="es-MX" sz="2400" b="1" dirty="0">
                <a:solidFill>
                  <a:schemeClr val="tx1"/>
                </a:solidFill>
                <a:latin typeface="Times New Roman"/>
                <a:ea typeface="+mn-lt"/>
                <a:cs typeface="+mn-lt"/>
              </a:rPr>
              <a:t>3. Portales educativos: </a:t>
            </a:r>
            <a:r>
              <a:rPr lang="es-MX" sz="2400" dirty="0">
                <a:solidFill>
                  <a:schemeClr val="tx1"/>
                </a:solidFill>
                <a:latin typeface="Times New Roman"/>
                <a:ea typeface="+mn-lt"/>
                <a:cs typeface="+mn-lt"/>
              </a:rPr>
              <a:t>En entornos educativos, UWE puede ser aplicada para desarrollar plataformas de aprendizaje en línea que sean fáciles de usar y que se adapten a las necesidades de los estudiantes.</a:t>
            </a:r>
            <a:endParaRPr lang="es-MX" sz="2400" dirty="0">
              <a:solidFill>
                <a:schemeClr val="tx1"/>
              </a:solidFill>
              <a:latin typeface="Times New Roman"/>
              <a:cs typeface="Times New Roman"/>
            </a:endParaRPr>
          </a:p>
          <a:p>
            <a:pPr marL="383540" indent="-383540" algn="just"/>
            <a:r>
              <a:rPr lang="es-MX" sz="2400" b="1" dirty="0">
                <a:solidFill>
                  <a:schemeClr val="tx1"/>
                </a:solidFill>
                <a:latin typeface="Times New Roman"/>
                <a:ea typeface="+mn-lt"/>
                <a:cs typeface="+mn-lt"/>
              </a:rPr>
              <a:t>4. Redes sociales: </a:t>
            </a:r>
            <a:r>
              <a:rPr lang="es-MX" sz="2400" dirty="0">
                <a:solidFill>
                  <a:schemeClr val="tx1"/>
                </a:solidFill>
                <a:latin typeface="Times New Roman"/>
                <a:ea typeface="+mn-lt"/>
                <a:cs typeface="+mn-lt"/>
              </a:rPr>
              <a:t>La metodología puede ser utilizada para diseñar interfaces de usuario que fomenten la interacción y el compromiso, asegurando que los usuarios puedan navegar y comunicarse de manera efectiva.</a:t>
            </a:r>
            <a:endParaRPr lang="es-MX" sz="2400" dirty="0">
              <a:solidFill>
                <a:schemeClr val="tx1"/>
              </a:solidFill>
              <a:latin typeface="Times New Roman"/>
              <a:cs typeface="Times New Roman"/>
            </a:endParaRPr>
          </a:p>
        </p:txBody>
      </p:sp>
    </p:spTree>
    <p:extLst>
      <p:ext uri="{BB962C8B-B14F-4D97-AF65-F5344CB8AC3E}">
        <p14:creationId xmlns:p14="http://schemas.microsoft.com/office/powerpoint/2010/main" val="3490390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CD08AC0E-2079-F9BC-77E9-6FB93717488B}"/>
              </a:ext>
            </a:extLst>
          </p:cNvPr>
          <p:cNvSpPr>
            <a:spLocks noGrp="1"/>
          </p:cNvSpPr>
          <p:nvPr>
            <p:ph idx="1"/>
          </p:nvPr>
        </p:nvSpPr>
        <p:spPr>
          <a:xfrm>
            <a:off x="1371600" y="1045029"/>
            <a:ext cx="9601200" cy="4822371"/>
          </a:xfrm>
        </p:spPr>
        <p:txBody>
          <a:bodyPr>
            <a:normAutofit/>
          </a:bodyPr>
          <a:lstStyle/>
          <a:p>
            <a:pPr marL="383540" indent="-383540" algn="just"/>
            <a:r>
              <a:rPr lang="es-MX" sz="2400" b="1" dirty="0">
                <a:solidFill>
                  <a:schemeClr val="tx1"/>
                </a:solidFill>
                <a:latin typeface="Times New Roman"/>
                <a:ea typeface="+mn-lt"/>
                <a:cs typeface="+mn-lt"/>
              </a:rPr>
              <a:t>5. Aplicaciones móviles:</a:t>
            </a:r>
            <a:r>
              <a:rPr lang="es-MX" sz="2400" dirty="0">
                <a:solidFill>
                  <a:schemeClr val="tx1"/>
                </a:solidFill>
                <a:latin typeface="Times New Roman"/>
                <a:ea typeface="+mn-lt"/>
                <a:cs typeface="+mn-lt"/>
              </a:rPr>
              <a:t> Aunque UWE se centra en aplicaciones web, sus principios también pueden aplicarse al desarrollo de aplicaciones móviles, garantizando que la experiencia del usuario sea coherente y satisfactoria en diferentes dispositivos.</a:t>
            </a:r>
            <a:endParaRPr lang="es-MX" sz="2400" dirty="0">
              <a:solidFill>
                <a:schemeClr val="tx1"/>
              </a:solidFill>
              <a:latin typeface="Times New Roman"/>
              <a:cs typeface="Times New Roman"/>
            </a:endParaRPr>
          </a:p>
          <a:p>
            <a:pPr marL="383540" indent="-383540" algn="just"/>
            <a:r>
              <a:rPr lang="es-MX" sz="2400" b="1" dirty="0">
                <a:solidFill>
                  <a:schemeClr val="tx1"/>
                </a:solidFill>
                <a:latin typeface="Times New Roman"/>
                <a:ea typeface="+mn-lt"/>
                <a:cs typeface="+mn-lt"/>
              </a:rPr>
              <a:t>6. Sistemas de gestión de contenido (CMS): </a:t>
            </a:r>
            <a:r>
              <a:rPr lang="es-MX" sz="2400" dirty="0">
                <a:solidFill>
                  <a:schemeClr val="tx1"/>
                </a:solidFill>
                <a:latin typeface="Times New Roman"/>
                <a:ea typeface="+mn-lt"/>
                <a:cs typeface="+mn-lt"/>
              </a:rPr>
              <a:t>UWE puede ser utilizada para mejorar la usabilidad de los CMS, facilitando a los usuarios la creación y gestión de contenido sin necesidad de conocimientos técnicos avanzados.</a:t>
            </a:r>
            <a:endParaRPr lang="es-MX" sz="2400" dirty="0">
              <a:solidFill>
                <a:schemeClr val="tx1"/>
              </a:solidFill>
              <a:latin typeface="Times New Roman"/>
              <a:cs typeface="Times New Roman"/>
            </a:endParaRPr>
          </a:p>
          <a:p>
            <a:pPr marL="383540" indent="-383540" algn="just"/>
            <a:r>
              <a:rPr lang="es-MX" sz="2400" b="1" dirty="0">
                <a:solidFill>
                  <a:schemeClr val="tx1"/>
                </a:solidFill>
                <a:latin typeface="Times New Roman"/>
                <a:ea typeface="+mn-lt"/>
                <a:cs typeface="+mn-lt"/>
              </a:rPr>
              <a:t>7. Plataformas de colaboración:</a:t>
            </a:r>
            <a:r>
              <a:rPr lang="es-MX" sz="2400" dirty="0">
                <a:solidFill>
                  <a:schemeClr val="tx1"/>
                </a:solidFill>
                <a:latin typeface="Times New Roman"/>
                <a:ea typeface="+mn-lt"/>
                <a:cs typeface="+mn-lt"/>
              </a:rPr>
              <a:t> En herramientas de trabajo colaborativo, UWE ayuda a diseñar interfaces que optimicen la comunicación y la colaboración entre equipos, mejorando la productividad.</a:t>
            </a:r>
            <a:endParaRPr lang="es-MX" sz="2400" dirty="0">
              <a:solidFill>
                <a:schemeClr val="tx1"/>
              </a:solidFill>
              <a:latin typeface="Times New Roman"/>
              <a:cs typeface="Times New Roman"/>
            </a:endParaRPr>
          </a:p>
        </p:txBody>
      </p:sp>
    </p:spTree>
    <p:extLst>
      <p:ext uri="{BB962C8B-B14F-4D97-AF65-F5344CB8AC3E}">
        <p14:creationId xmlns:p14="http://schemas.microsoft.com/office/powerpoint/2010/main" val="42380220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C5292-59DE-E1D6-A0B2-FA39520E189E}"/>
              </a:ext>
            </a:extLst>
          </p:cNvPr>
          <p:cNvSpPr>
            <a:spLocks noGrp="1"/>
          </p:cNvSpPr>
          <p:nvPr>
            <p:ph type="title"/>
          </p:nvPr>
        </p:nvSpPr>
        <p:spPr>
          <a:xfrm>
            <a:off x="1371600" y="685800"/>
            <a:ext cx="9136857" cy="819151"/>
          </a:xfrm>
        </p:spPr>
        <p:txBody>
          <a:bodyPr/>
          <a:lstStyle/>
          <a:p>
            <a:r>
              <a:rPr lang="es-MX" dirty="0">
                <a:solidFill>
                  <a:schemeClr val="tx1"/>
                </a:solidFill>
                <a:latin typeface="Times New Roman" panose="02020603050405020304" pitchFamily="18" charset="0"/>
                <a:cs typeface="Times New Roman" panose="02020603050405020304" pitchFamily="18" charset="0"/>
              </a:rPr>
              <a:t>Preguntas</a:t>
            </a:r>
            <a:r>
              <a:rPr lang="en-US" dirty="0">
                <a:solidFill>
                  <a:schemeClr val="tx1"/>
                </a:solidFill>
                <a:latin typeface="Times New Roman" panose="02020603050405020304" pitchFamily="18" charset="0"/>
                <a:cs typeface="Times New Roman" panose="02020603050405020304" pitchFamily="18" charset="0"/>
              </a:rPr>
              <a:t> al Grupo </a:t>
            </a:r>
          </a:p>
        </p:txBody>
      </p:sp>
      <p:sp>
        <p:nvSpPr>
          <p:cNvPr id="3" name="Content Placeholder 2">
            <a:extLst>
              <a:ext uri="{FF2B5EF4-FFF2-40B4-BE49-F238E27FC236}">
                <a16:creationId xmlns:a16="http://schemas.microsoft.com/office/drawing/2014/main" id="{B88E12BB-DB0E-1B15-757E-82ECD6C948CE}"/>
              </a:ext>
            </a:extLst>
          </p:cNvPr>
          <p:cNvSpPr>
            <a:spLocks noGrp="1"/>
          </p:cNvSpPr>
          <p:nvPr>
            <p:ph idx="1"/>
          </p:nvPr>
        </p:nvSpPr>
        <p:spPr>
          <a:xfrm>
            <a:off x="1237570" y="1697833"/>
            <a:ext cx="10589418" cy="4474367"/>
          </a:xfrm>
        </p:spPr>
        <p:txBody>
          <a:bodyPr vert="horz" lIns="91440" tIns="45720" rIns="91440" bIns="45720" rtlCol="0" anchor="t">
            <a:normAutofit/>
          </a:bodyPr>
          <a:lstStyle/>
          <a:p>
            <a:pPr marL="383540" indent="-383540"/>
            <a:r>
              <a:rPr lang="es-MX" sz="2400" b="1" dirty="0">
                <a:solidFill>
                  <a:schemeClr val="tx1"/>
                </a:solidFill>
                <a:latin typeface="Times New Roman" panose="02020603050405020304" pitchFamily="18" charset="0"/>
                <a:ea typeface="+mn-lt"/>
                <a:cs typeface="Times New Roman" panose="02020603050405020304" pitchFamily="18" charset="0"/>
              </a:rPr>
              <a:t>¿Qué papel juega el Modelo de Navegación en la metodología UWE, y qué elementos lo componen?</a:t>
            </a:r>
            <a:endParaRPr lang="es-MX" sz="2400" dirty="0">
              <a:solidFill>
                <a:schemeClr val="tx1"/>
              </a:solidFill>
              <a:latin typeface="Times New Roman" panose="02020603050405020304" pitchFamily="18" charset="0"/>
              <a:cs typeface="Times New Roman" panose="02020603050405020304" pitchFamily="18" charset="0"/>
            </a:endParaRPr>
          </a:p>
          <a:p>
            <a:pPr marL="383540" indent="-383540"/>
            <a:r>
              <a:rPr lang="es-MX" sz="2400" b="1" dirty="0">
                <a:solidFill>
                  <a:schemeClr val="tx1"/>
                </a:solidFill>
                <a:latin typeface="Times New Roman" panose="02020603050405020304" pitchFamily="18" charset="0"/>
                <a:ea typeface="+mn-lt"/>
                <a:cs typeface="Times New Roman" panose="02020603050405020304" pitchFamily="18" charset="0"/>
              </a:rPr>
              <a:t>¿Cómo se diferencian las clases de navegación y los links de navegación dentro del Modelo de Navegación de UWE?</a:t>
            </a:r>
            <a:endParaRPr lang="es-MX" sz="2400" dirty="0">
              <a:solidFill>
                <a:schemeClr val="tx1"/>
              </a:solidFill>
              <a:latin typeface="Times New Roman" panose="02020603050405020304" pitchFamily="18" charset="0"/>
              <a:cs typeface="Times New Roman" panose="02020603050405020304" pitchFamily="18" charset="0"/>
            </a:endParaRPr>
          </a:p>
          <a:p>
            <a:pPr marL="383540" indent="-383540"/>
            <a:r>
              <a:rPr lang="es-MX" sz="2400" b="1" dirty="0">
                <a:solidFill>
                  <a:schemeClr val="tx1"/>
                </a:solidFill>
                <a:latin typeface="Times New Roman" panose="02020603050405020304" pitchFamily="18" charset="0"/>
                <a:ea typeface="+mn-lt"/>
                <a:cs typeface="Times New Roman" panose="02020603050405020304" pitchFamily="18" charset="0"/>
              </a:rPr>
              <a:t>¿Cuáles son los tres tipos de casos de uso identificados en UWE, y cómo se aplican en el desarrollo de una aplicación web?</a:t>
            </a:r>
            <a:endParaRPr lang="es-MX" sz="2400" dirty="0">
              <a:solidFill>
                <a:schemeClr val="tx1"/>
              </a:solidFill>
              <a:latin typeface="Times New Roman" panose="02020603050405020304" pitchFamily="18" charset="0"/>
              <a:cs typeface="Times New Roman" panose="02020603050405020304" pitchFamily="18" charset="0"/>
            </a:endParaRPr>
          </a:p>
          <a:p>
            <a:pPr marL="383540" indent="-383540"/>
            <a:r>
              <a:rPr lang="es-MX" sz="2400" b="1" dirty="0">
                <a:solidFill>
                  <a:schemeClr val="tx1"/>
                </a:solidFill>
                <a:latin typeface="Times New Roman" panose="02020603050405020304" pitchFamily="18" charset="0"/>
                <a:ea typeface="+mn-lt"/>
                <a:cs typeface="Times New Roman" panose="02020603050405020304" pitchFamily="18" charset="0"/>
              </a:rPr>
              <a:t>¿Qué beneficios ofrece el uso de un Modelo de Presentación en UWE para el diseño de la interfaz de usuario de una aplicación web?</a:t>
            </a:r>
            <a:endParaRPr lang="es-MX" sz="2400" dirty="0">
              <a:solidFill>
                <a:schemeClr val="tx1"/>
              </a:solidFill>
              <a:latin typeface="Times New Roman" panose="02020603050405020304" pitchFamily="18" charset="0"/>
              <a:cs typeface="Times New Roman" panose="02020603050405020304" pitchFamily="18" charset="0"/>
            </a:endParaRPr>
          </a:p>
          <a:p>
            <a:pPr marL="383540" indent="-383540"/>
            <a:r>
              <a:rPr lang="es-MX" sz="2400" b="1" dirty="0">
                <a:solidFill>
                  <a:schemeClr val="tx1"/>
                </a:solidFill>
                <a:latin typeface="Times New Roman" panose="02020603050405020304" pitchFamily="18" charset="0"/>
                <a:ea typeface="+mn-lt"/>
                <a:cs typeface="Times New Roman" panose="02020603050405020304" pitchFamily="18" charset="0"/>
              </a:rPr>
              <a:t>Menciona al menos tres tipos de aplicaciones o sitios web donde la metodología UWE sería particularmente útil y explica por qué.</a:t>
            </a:r>
            <a:endParaRPr lang="es-MX"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851582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6EC9E73-E07D-B8C3-F91F-7DFD23E40E46}"/>
              </a:ext>
            </a:extLst>
          </p:cNvPr>
          <p:cNvSpPr>
            <a:spLocks noGrp="1"/>
          </p:cNvSpPr>
          <p:nvPr>
            <p:ph type="title"/>
          </p:nvPr>
        </p:nvSpPr>
        <p:spPr/>
        <p:txBody>
          <a:bodyPr/>
          <a:lstStyle/>
          <a:p>
            <a:r>
              <a:rPr lang="es-MX" dirty="0">
                <a:solidFill>
                  <a:schemeClr val="tx1"/>
                </a:solidFill>
                <a:latin typeface="Times New Roman" panose="02020603050405020304" pitchFamily="18" charset="0"/>
                <a:cs typeface="Times New Roman" panose="02020603050405020304" pitchFamily="18" charset="0"/>
              </a:rPr>
              <a:t>Referencias</a:t>
            </a:r>
          </a:p>
        </p:txBody>
      </p:sp>
      <p:sp>
        <p:nvSpPr>
          <p:cNvPr id="3" name="Marcador de contenido 2">
            <a:extLst>
              <a:ext uri="{FF2B5EF4-FFF2-40B4-BE49-F238E27FC236}">
                <a16:creationId xmlns:a16="http://schemas.microsoft.com/office/drawing/2014/main" id="{32A0F4F1-8DFB-EAA2-7AAD-46F4B07D048C}"/>
              </a:ext>
            </a:extLst>
          </p:cNvPr>
          <p:cNvSpPr>
            <a:spLocks noGrp="1"/>
          </p:cNvSpPr>
          <p:nvPr>
            <p:ph idx="1"/>
          </p:nvPr>
        </p:nvSpPr>
        <p:spPr>
          <a:xfrm>
            <a:off x="1371600" y="1428750"/>
            <a:ext cx="10232571" cy="4572000"/>
          </a:xfrm>
        </p:spPr>
        <p:txBody>
          <a:bodyPr>
            <a:normAutofit fontScale="85000" lnSpcReduction="20000"/>
          </a:bodyPr>
          <a:lstStyle/>
          <a:p>
            <a:pPr>
              <a:lnSpc>
                <a:spcPct val="107000"/>
              </a:lnSpc>
              <a:spcAft>
                <a:spcPts val="800"/>
              </a:spcAft>
            </a:pPr>
            <a:r>
              <a:rPr lang="en-US" sz="1800" u="sng" kern="100" dirty="0">
                <a:solidFill>
                  <a:srgbClr val="467886"/>
                </a:solidFill>
                <a:effectLst/>
                <a:latin typeface="Times New Roman" panose="02020603050405020304" pitchFamily="18" charset="0"/>
                <a:ea typeface="Times New Roman" panose="02020603050405020304" pitchFamily="18" charset="0"/>
                <a:cs typeface="Times New Roman" panose="02020603050405020304" pitchFamily="18" charset="0"/>
                <a:hlinkClick r:id="rId3"/>
              </a:rPr>
              <a:t>https://uwe.pst.ifi.lmu.de/teachingTutorialSpanish.html#:~:text=UWE%20es%20un%20m%C3%A9todo%20de,es%20una%20extensi%C3%B3n%20de%20UML!&amp;text=Queremos%20presentar%20UWE%20y%20sus,de%20direcciones%20para%20la%20web</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s-MX" sz="1800" kern="100" dirty="0">
              <a:effectLst/>
              <a:latin typeface="Times New Roman" panose="02020603050405020304" pitchFamily="18" charset="0"/>
              <a:ea typeface="Aptos" panose="020B0004020202020204" pitchFamily="34" charset="0"/>
              <a:cs typeface="Times New Roman" panose="02020603050405020304" pitchFamily="18" charset="0"/>
            </a:endParaRPr>
          </a:p>
          <a:p>
            <a:pPr>
              <a:lnSpc>
                <a:spcPct val="107000"/>
              </a:lnSpc>
              <a:spcAft>
                <a:spcPts val="800"/>
              </a:spcAft>
            </a:pPr>
            <a:r>
              <a:rPr lang="en-US" sz="1800" u="sng" kern="100" dirty="0">
                <a:solidFill>
                  <a:srgbClr val="467886"/>
                </a:solidFill>
                <a:effectLst/>
                <a:latin typeface="Times New Roman" panose="02020603050405020304" pitchFamily="18" charset="0"/>
                <a:ea typeface="Times New Roman" panose="02020603050405020304" pitchFamily="18" charset="0"/>
                <a:cs typeface="Times New Roman" panose="02020603050405020304" pitchFamily="18" charset="0"/>
                <a:hlinkClick r:id="rId4"/>
              </a:rPr>
              <a:t>https://metodologiauwe.wordpress.com/2015/06/25/hello-world/</a:t>
            </a:r>
            <a:endParaRPr lang="es-MX" sz="1800" kern="100" dirty="0">
              <a:effectLst/>
              <a:latin typeface="Times New Roman" panose="02020603050405020304" pitchFamily="18" charset="0"/>
              <a:ea typeface="Aptos" panose="020B0004020202020204" pitchFamily="34" charset="0"/>
              <a:cs typeface="Times New Roman" panose="02020603050405020304" pitchFamily="18" charset="0"/>
            </a:endParaRPr>
          </a:p>
          <a:p>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Koch, N., &amp; Kraus, A. (2003). Towards a Common Metamodel for the Development of Web Applications. </a:t>
            </a:r>
            <a:r>
              <a:rPr lang="en-US" sz="1800" i="1" kern="100" dirty="0">
                <a:effectLst/>
                <a:latin typeface="Times New Roman" panose="02020603050405020304" pitchFamily="18" charset="0"/>
                <a:ea typeface="Aptos" panose="020B0004020202020204" pitchFamily="34" charset="0"/>
                <a:cs typeface="Times New Roman" panose="02020603050405020304" pitchFamily="18" charset="0"/>
              </a:rPr>
              <a:t>Proceedings of the 3rd International Conference on Web Engineering (ICWE 2003)</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497-506. </a:t>
            </a:r>
            <a:r>
              <a:rPr lang="es-MX" sz="1800" kern="100" dirty="0">
                <a:effectLst/>
                <a:latin typeface="Times New Roman" panose="02020603050405020304" pitchFamily="18" charset="0"/>
                <a:ea typeface="Aptos" panose="020B0004020202020204" pitchFamily="34" charset="0"/>
                <a:cs typeface="Times New Roman" panose="02020603050405020304" pitchFamily="18" charset="0"/>
              </a:rPr>
              <a:t>Springer-</a:t>
            </a:r>
            <a:r>
              <a:rPr lang="es-MX" sz="1800" kern="100" dirty="0" err="1">
                <a:effectLst/>
                <a:latin typeface="Times New Roman" panose="02020603050405020304" pitchFamily="18" charset="0"/>
                <a:ea typeface="Aptos" panose="020B0004020202020204" pitchFamily="34" charset="0"/>
                <a:cs typeface="Times New Roman" panose="02020603050405020304" pitchFamily="18" charset="0"/>
              </a:rPr>
              <a:t>Verlag</a:t>
            </a:r>
            <a:r>
              <a:rPr lang="es-MX"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s-MX" sz="1800" u="sng" kern="100" dirty="0">
                <a:solidFill>
                  <a:srgbClr val="467886"/>
                </a:solidFill>
                <a:effectLst/>
                <a:latin typeface="Times New Roman" panose="02020603050405020304" pitchFamily="18" charset="0"/>
                <a:ea typeface="Aptos" panose="020B0004020202020204" pitchFamily="34" charset="0"/>
                <a:cs typeface="Times New Roman" panose="02020603050405020304" pitchFamily="18" charset="0"/>
                <a:hlinkClick r:id="rId5"/>
              </a:rPr>
              <a:t>https://www.researchgate.net/profile/Nora-Koch-4/publication/225605981_Towards_a_Common_Metamodel_for_the_Development_of_Web_Applications/links/573f995708ae9f741b322115/Towards-a-Common-Metamodel-for-the-Development-of-Web-Applications.pdf</a:t>
            </a:r>
            <a:endParaRPr lang="es-MX" sz="18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457200" indent="-457200">
              <a:lnSpc>
                <a:spcPct val="120000"/>
              </a:lnSpc>
              <a:spcAft>
                <a:spcPts val="800"/>
              </a:spcAft>
            </a:pPr>
            <a:r>
              <a:rPr lang="en-US" dirty="0">
                <a:latin typeface="Times New Roman" panose="02020603050405020304" pitchFamily="18" charset="0"/>
                <a:cs typeface="Times New Roman" panose="02020603050405020304" pitchFamily="18" charset="0"/>
              </a:rPr>
              <a:t>Wikipedia contributors. (2024, 18 </a:t>
            </a:r>
            <a:r>
              <a:rPr lang="en-US" dirty="0" err="1">
                <a:latin typeface="Times New Roman" panose="02020603050405020304" pitchFamily="18" charset="0"/>
                <a:cs typeface="Times New Roman" panose="02020603050405020304" pitchFamily="18" charset="0"/>
              </a:rPr>
              <a:t>agosto</a:t>
            </a:r>
            <a:r>
              <a:rPr lang="en-US" dirty="0">
                <a:latin typeface="Times New Roman" panose="02020603050405020304" pitchFamily="18" charset="0"/>
                <a:cs typeface="Times New Roman" panose="02020603050405020304" pitchFamily="18" charset="0"/>
              </a:rPr>
              <a:t>). Unified modeling language. </a:t>
            </a:r>
            <a:r>
              <a:rPr lang="en-US" dirty="0" err="1">
                <a:latin typeface="Times New Roman" panose="02020603050405020304" pitchFamily="18" charset="0"/>
                <a:cs typeface="Times New Roman" panose="02020603050405020304" pitchFamily="18" charset="0"/>
              </a:rPr>
              <a:t>Wikipedia.</a:t>
            </a:r>
            <a:r>
              <a:rPr lang="en-US" dirty="0" err="1">
                <a:latin typeface="Times New Roman" panose="02020603050405020304" pitchFamily="18" charset="0"/>
                <a:cs typeface="Times New Roman" panose="02020603050405020304" pitchFamily="18" charset="0"/>
                <a:hlinkClick r:id="rId6"/>
              </a:rPr>
              <a:t>https</a:t>
            </a:r>
            <a:r>
              <a:rPr lang="en-US" dirty="0">
                <a:latin typeface="Times New Roman" panose="02020603050405020304" pitchFamily="18" charset="0"/>
                <a:cs typeface="Times New Roman" panose="02020603050405020304" pitchFamily="18" charset="0"/>
                <a:hlinkClick r:id="rId6"/>
              </a:rPr>
              <a:t>://en.wikipedia.org/wiki/UML-</a:t>
            </a:r>
            <a:r>
              <a:rPr lang="en-US" dirty="0" err="1">
                <a:latin typeface="Times New Roman" panose="02020603050405020304" pitchFamily="18" charset="0"/>
                <a:cs typeface="Times New Roman" panose="02020603050405020304" pitchFamily="18" charset="0"/>
                <a:hlinkClick r:id="rId6"/>
              </a:rPr>
              <a:t>based_web_engineering</a:t>
            </a:r>
            <a:endParaRPr lang="en-US" dirty="0">
              <a:latin typeface="Times New Roman" panose="02020603050405020304" pitchFamily="18" charset="0"/>
              <a:cs typeface="Times New Roman" panose="02020603050405020304" pitchFamily="18" charset="0"/>
            </a:endParaRPr>
          </a:p>
          <a:p>
            <a:pPr marL="457200" indent="-457200">
              <a:lnSpc>
                <a:spcPct val="120000"/>
              </a:lnSpc>
              <a:spcAft>
                <a:spcPts val="800"/>
              </a:spcAft>
            </a:pPr>
            <a:r>
              <a:rPr lang="es-MX" sz="1800" kern="100" dirty="0" err="1">
                <a:effectLst/>
                <a:latin typeface="Times New Roman" panose="02020603050405020304" pitchFamily="18" charset="0"/>
                <a:ea typeface="Aptos" panose="020B0004020202020204" pitchFamily="34" charset="0"/>
                <a:cs typeface="Times New Roman" panose="02020603050405020304" pitchFamily="18" charset="0"/>
              </a:rPr>
              <a:t>Studocu</a:t>
            </a:r>
            <a:r>
              <a:rPr lang="es-MX"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s-MX" sz="1800" kern="100" dirty="0" err="1">
                <a:effectLst/>
                <a:latin typeface="Times New Roman" panose="02020603050405020304" pitchFamily="18" charset="0"/>
                <a:ea typeface="Aptos" panose="020B0004020202020204" pitchFamily="34" charset="0"/>
                <a:cs typeface="Times New Roman" panose="02020603050405020304" pitchFamily="18" charset="0"/>
              </a:rPr>
              <a:t>n.d</a:t>
            </a:r>
            <a:r>
              <a:rPr lang="es-MX"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s-MX" sz="1800" i="1" kern="100" dirty="0">
                <a:effectLst/>
                <a:latin typeface="Times New Roman" panose="02020603050405020304" pitchFamily="18" charset="0"/>
                <a:ea typeface="Aptos" panose="020B0004020202020204" pitchFamily="34" charset="0"/>
                <a:cs typeface="Times New Roman" panose="02020603050405020304" pitchFamily="18" charset="0"/>
              </a:rPr>
              <a:t>Metodologías UWE y OOHDM - Modelado Conceptual de Aplicaciones Web Investigación: Unidad 6.- UWE y - </a:t>
            </a:r>
            <a:r>
              <a:rPr lang="es-MX" sz="1800" i="1" kern="100" dirty="0" err="1">
                <a:effectLst/>
                <a:latin typeface="Times New Roman" panose="02020603050405020304" pitchFamily="18" charset="0"/>
                <a:ea typeface="Aptos" panose="020B0004020202020204" pitchFamily="34" charset="0"/>
                <a:cs typeface="Times New Roman" panose="02020603050405020304" pitchFamily="18" charset="0"/>
              </a:rPr>
              <a:t>Studocu</a:t>
            </a:r>
            <a:r>
              <a:rPr lang="es-MX"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s-MX" sz="1800" u="sng" kern="100" dirty="0">
                <a:solidFill>
                  <a:srgbClr val="467886"/>
                </a:solidFill>
                <a:effectLst/>
                <a:latin typeface="Times New Roman" panose="02020603050405020304" pitchFamily="18" charset="0"/>
                <a:ea typeface="Aptos" panose="020B0004020202020204" pitchFamily="34" charset="0"/>
                <a:cs typeface="Times New Roman" panose="02020603050405020304" pitchFamily="18" charset="0"/>
                <a:hlinkClick r:id="rId7"/>
              </a:rPr>
              <a:t>https://www.studocu.com/es-mx/document/instituto-tecnologico-de-acapulco/fundamentos-de-ingenieria-de-software/metodologias-uwe-y-oohdm/8566429</a:t>
            </a:r>
            <a:r>
              <a:rPr lang="es-MX" sz="1800" kern="100" dirty="0">
                <a:effectLst/>
                <a:latin typeface="Times New Roman" panose="02020603050405020304" pitchFamily="18" charset="0"/>
                <a:ea typeface="Aptos" panose="020B0004020202020204" pitchFamily="34"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marL="457200" indent="-457200">
              <a:lnSpc>
                <a:spcPct val="120000"/>
              </a:lnSpc>
              <a:spcAft>
                <a:spcPts val="800"/>
              </a:spcAft>
            </a:pPr>
            <a:r>
              <a:rPr lang="en-US" dirty="0">
                <a:latin typeface="Times New Roman" panose="02020603050405020304" pitchFamily="18" charset="0"/>
                <a:cs typeface="Times New Roman" panose="02020603050405020304" pitchFamily="18" charset="0"/>
              </a:rPr>
              <a:t>Nora Koch; </a:t>
            </a:r>
            <a:r>
              <a:rPr lang="en-US" dirty="0">
                <a:latin typeface="Times New Roman" panose="02020603050405020304" pitchFamily="18" charset="0"/>
                <a:cs typeface="Times New Roman" panose="02020603050405020304" pitchFamily="18" charset="0"/>
                <a:hlinkClick r:id="rId8"/>
              </a:rPr>
              <a:t>http://www.pst.ifi.lmu.de/people/staff/koch</a:t>
            </a:r>
            <a:r>
              <a:rPr lang="en-US" dirty="0">
                <a:latin typeface="Times New Roman" panose="02020603050405020304" pitchFamily="18" charset="0"/>
                <a:cs typeface="Times New Roman" panose="02020603050405020304" pitchFamily="18" charset="0"/>
              </a:rPr>
              <a:t>; (Marianne Busch). (s. f.). UWE - UML-based web engineering. </a:t>
            </a:r>
            <a:r>
              <a:rPr lang="en-US" dirty="0">
                <a:latin typeface="Times New Roman" panose="02020603050405020304" pitchFamily="18" charset="0"/>
                <a:cs typeface="Times New Roman" panose="02020603050405020304" pitchFamily="18" charset="0"/>
                <a:hlinkClick r:id="rId9"/>
              </a:rPr>
              <a:t>https://uwe.pst.ifi.lmu.de/</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718355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59442AB-5F00-4871-4A82-AA8CBC4F04B0}"/>
              </a:ext>
            </a:extLst>
          </p:cNvPr>
          <p:cNvSpPr>
            <a:spLocks noGrp="1"/>
          </p:cNvSpPr>
          <p:nvPr>
            <p:ph type="title"/>
          </p:nvPr>
        </p:nvSpPr>
        <p:spPr>
          <a:xfrm>
            <a:off x="2960914" y="2754085"/>
            <a:ext cx="6934200" cy="1349829"/>
          </a:xfrm>
        </p:spPr>
        <p:txBody>
          <a:bodyPr>
            <a:normAutofit/>
          </a:bodyPr>
          <a:lstStyle/>
          <a:p>
            <a:pPr algn="ctr"/>
            <a:r>
              <a:rPr lang="es-MX" sz="8800" dirty="0">
                <a:solidFill>
                  <a:schemeClr val="tx1"/>
                </a:solidFill>
                <a:latin typeface="Times New Roman" panose="02020603050405020304" pitchFamily="18" charset="0"/>
                <a:cs typeface="Times New Roman" panose="02020603050405020304" pitchFamily="18" charset="0"/>
              </a:rPr>
              <a:t>GRACIAS</a:t>
            </a:r>
          </a:p>
        </p:txBody>
      </p:sp>
    </p:spTree>
    <p:extLst>
      <p:ext uri="{BB962C8B-B14F-4D97-AF65-F5344CB8AC3E}">
        <p14:creationId xmlns:p14="http://schemas.microsoft.com/office/powerpoint/2010/main" val="42279120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4270895-00B2-259D-5397-4F56C50E515E}"/>
              </a:ext>
            </a:extLst>
          </p:cNvPr>
          <p:cNvSpPr>
            <a:spLocks noGrp="1"/>
          </p:cNvSpPr>
          <p:nvPr>
            <p:ph type="title"/>
          </p:nvPr>
        </p:nvSpPr>
        <p:spPr/>
        <p:txBody>
          <a:bodyPr/>
          <a:lstStyle/>
          <a:p>
            <a:r>
              <a:rPr lang="es-ES" sz="4400" b="1" dirty="0">
                <a:solidFill>
                  <a:schemeClr val="tx1"/>
                </a:solidFill>
                <a:effectLst/>
                <a:latin typeface="Times New Roman" panose="02020603050405020304" pitchFamily="18" charset="0"/>
                <a:ea typeface="Arial" panose="020B0604020202020204" pitchFamily="34" charset="0"/>
              </a:rPr>
              <a:t>Integrantes del equipo:</a:t>
            </a:r>
            <a:endParaRPr lang="es-MX" dirty="0">
              <a:solidFill>
                <a:schemeClr val="tx1"/>
              </a:solidFill>
            </a:endParaRPr>
          </a:p>
        </p:txBody>
      </p:sp>
      <p:sp>
        <p:nvSpPr>
          <p:cNvPr id="4" name="Subtítulo 2">
            <a:extLst>
              <a:ext uri="{FF2B5EF4-FFF2-40B4-BE49-F238E27FC236}">
                <a16:creationId xmlns:a16="http://schemas.microsoft.com/office/drawing/2014/main" id="{EFB3B070-73FF-8AD3-3311-6E3EFBB9739D}"/>
              </a:ext>
            </a:extLst>
          </p:cNvPr>
          <p:cNvSpPr>
            <a:spLocks noGrp="1"/>
          </p:cNvSpPr>
          <p:nvPr>
            <p:ph idx="1"/>
          </p:nvPr>
        </p:nvSpPr>
        <p:spPr>
          <a:xfrm>
            <a:off x="1371600" y="1817914"/>
            <a:ext cx="9601200" cy="3581400"/>
          </a:xfrm>
          <a:effectLst>
            <a:outerShdw blurRad="50800" dist="38100" dir="2700000" algn="tl" rotWithShape="0">
              <a:prstClr val="black">
                <a:alpha val="40000"/>
              </a:prstClr>
            </a:outerShdw>
          </a:effectLst>
        </p:spPr>
        <p:txBody>
          <a:bodyPr>
            <a:normAutofit/>
          </a:bodyPr>
          <a:lstStyle/>
          <a:p>
            <a:pPr algn="ctr">
              <a:lnSpc>
                <a:spcPct val="115000"/>
              </a:lnSpc>
            </a:pPr>
            <a:r>
              <a:rPr lang="es-ES" sz="2400" b="1"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Ixchel Naomi Cortes Montaño 202032650</a:t>
            </a:r>
            <a:endParaRPr lang="es-MX" sz="240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endParaRPr>
          </a:p>
          <a:p>
            <a:pPr algn="ctr">
              <a:lnSpc>
                <a:spcPct val="115000"/>
              </a:lnSpc>
            </a:pPr>
            <a:r>
              <a:rPr lang="es-ES" sz="2400" b="1"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Gustavo Alfredo Aguilar Guerrero 202026372</a:t>
            </a:r>
            <a:endParaRPr lang="es-MX" sz="240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endParaRPr>
          </a:p>
          <a:p>
            <a:pPr algn="ctr">
              <a:lnSpc>
                <a:spcPct val="115000"/>
              </a:lnSpc>
            </a:pPr>
            <a:r>
              <a:rPr lang="es-ES" sz="2400" b="1"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Elisa Flores Marín 202119404</a:t>
            </a:r>
            <a:endParaRPr lang="es-MX" sz="240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endParaRPr>
          </a:p>
          <a:p>
            <a:pPr algn="ctr">
              <a:lnSpc>
                <a:spcPct val="115000"/>
              </a:lnSpc>
            </a:pPr>
            <a:r>
              <a:rPr lang="es-ES" sz="2400" b="1"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Arely Corona Morales 202032443</a:t>
            </a:r>
            <a:endParaRPr lang="es-MX" sz="240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endParaRPr>
          </a:p>
          <a:p>
            <a:pPr algn="ctr">
              <a:lnSpc>
                <a:spcPct val="115000"/>
              </a:lnSpc>
            </a:pPr>
            <a:r>
              <a:rPr lang="es-ES" sz="2400" b="1"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Giovani </a:t>
            </a:r>
            <a:r>
              <a:rPr lang="es-ES" sz="2400" b="1" dirty="0" err="1">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Jimenez</a:t>
            </a:r>
            <a:r>
              <a:rPr lang="es-ES" sz="2400" b="1"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Bonilla 202128781</a:t>
            </a:r>
            <a:endParaRPr lang="es-MX" sz="240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endParaRPr>
          </a:p>
          <a:p>
            <a:pPr algn="ctr">
              <a:lnSpc>
                <a:spcPct val="115000"/>
              </a:lnSpc>
            </a:pPr>
            <a:r>
              <a:rPr lang="es-ES" sz="2400" b="1"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Dylan Ibrahim Marín Alcalá 202130137</a:t>
            </a:r>
            <a:endParaRPr lang="es-MX" sz="240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endParaRPr>
          </a:p>
          <a:p>
            <a:endParaRPr lang="es-MX" dirty="0">
              <a:solidFill>
                <a:srgbClr val="FFFFFF"/>
              </a:solidFill>
            </a:endParaRPr>
          </a:p>
        </p:txBody>
      </p:sp>
    </p:spTree>
    <p:extLst>
      <p:ext uri="{BB962C8B-B14F-4D97-AF65-F5344CB8AC3E}">
        <p14:creationId xmlns:p14="http://schemas.microsoft.com/office/powerpoint/2010/main" val="5596752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E7B4A37E-C259-B3A3-D1BA-28C9AE789CD1}"/>
              </a:ext>
            </a:extLst>
          </p:cNvPr>
          <p:cNvSpPr txBox="1">
            <a:spLocks/>
          </p:cNvSpPr>
          <p:nvPr/>
        </p:nvSpPr>
        <p:spPr>
          <a:xfrm>
            <a:off x="1371600" y="685800"/>
            <a:ext cx="9601200" cy="1485900"/>
          </a:xfrm>
          <a:prstGeom prst="rect">
            <a:avLst/>
          </a:prstGeom>
        </p:spPr>
        <p:txBody>
          <a:bodyPr vert="horz" lIns="91440" tIns="45720" rIns="91440" bIns="45720" rtlCol="0" anchor="b">
            <a:noAutofit/>
          </a:bodyPr>
          <a:lstStyle>
            <a:lvl1pPr algn="ctr" defTabSz="914400" rtl="0" eaLnBrk="1" latinLnBrk="0" hangingPunct="1">
              <a:lnSpc>
                <a:spcPct val="89000"/>
              </a:lnSpc>
              <a:spcBef>
                <a:spcPct val="0"/>
              </a:spcBef>
              <a:buNone/>
              <a:defRPr sz="7200" kern="1200" cap="all" baseline="0">
                <a:solidFill>
                  <a:schemeClr val="tx2"/>
                </a:solidFill>
                <a:latin typeface="+mj-lt"/>
                <a:ea typeface="+mj-ea"/>
                <a:cs typeface="+mj-cs"/>
              </a:defRPr>
            </a:lvl1pPr>
          </a:lstStyle>
          <a:p>
            <a:r>
              <a:rPr lang="es-MX" dirty="0">
                <a:solidFill>
                  <a:schemeClr val="tx1"/>
                </a:solidFill>
                <a:latin typeface="Times New Roman" panose="02020603050405020304" pitchFamily="18" charset="0"/>
                <a:cs typeface="Times New Roman" panose="02020603050405020304" pitchFamily="18" charset="0"/>
              </a:rPr>
              <a:t>Definición</a:t>
            </a:r>
          </a:p>
        </p:txBody>
      </p:sp>
      <p:sp>
        <p:nvSpPr>
          <p:cNvPr id="5" name="CuadroTexto 4">
            <a:extLst>
              <a:ext uri="{FF2B5EF4-FFF2-40B4-BE49-F238E27FC236}">
                <a16:creationId xmlns:a16="http://schemas.microsoft.com/office/drawing/2014/main" id="{CF459879-5A58-ED90-0141-3405129AAB91}"/>
              </a:ext>
            </a:extLst>
          </p:cNvPr>
          <p:cNvSpPr txBox="1"/>
          <p:nvPr/>
        </p:nvSpPr>
        <p:spPr>
          <a:xfrm>
            <a:off x="1654628" y="2420013"/>
            <a:ext cx="9035143" cy="2934521"/>
          </a:xfrm>
          <a:prstGeom prst="rect">
            <a:avLst/>
          </a:prstGeom>
          <a:noFill/>
        </p:spPr>
        <p:txBody>
          <a:bodyPr wrap="square" rtlCol="0">
            <a:spAutoFit/>
          </a:bodyPr>
          <a:lstStyle/>
          <a:p>
            <a:pPr algn="just">
              <a:lnSpc>
                <a:spcPct val="107000"/>
              </a:lnSpc>
              <a:spcAft>
                <a:spcPts val="800"/>
              </a:spcAft>
            </a:pPr>
            <a:r>
              <a:rPr lang="es-MX" sz="2400" kern="100" dirty="0">
                <a:effectLst/>
                <a:latin typeface="Times New Roman" panose="02020603050405020304" pitchFamily="18" charset="0"/>
                <a:ea typeface="Aptos" panose="020B0004020202020204" pitchFamily="34" charset="0"/>
                <a:cs typeface="Times New Roman" panose="02020603050405020304" pitchFamily="18" charset="0"/>
              </a:rPr>
              <a:t>UWE es una metodología detallada para el proceso de autoría de aplicaciones web con una definición exhaustiva del proceso de diseño que debe ser utilizado. Este proceso, iterativo e incremental, incluye flujos de trabajo y puntos de control.</a:t>
            </a:r>
          </a:p>
          <a:p>
            <a:pPr algn="just">
              <a:lnSpc>
                <a:spcPct val="107000"/>
              </a:lnSpc>
              <a:spcAft>
                <a:spcPts val="800"/>
              </a:spcAft>
            </a:pPr>
            <a:r>
              <a:rPr lang="es-MX" sz="2400" kern="100" dirty="0">
                <a:effectLst/>
                <a:latin typeface="Times New Roman" panose="02020603050405020304" pitchFamily="18" charset="0"/>
                <a:ea typeface="Aptos" panose="020B0004020202020204" pitchFamily="34" charset="0"/>
                <a:cs typeface="Times New Roman" panose="02020603050405020304" pitchFamily="18" charset="0"/>
              </a:rPr>
              <a:t>UWE se enfoca en el diseño sistemático, la personalización y la generación semiautomática de escenarios que guíen el proceso de desarrollo de una aplicación Web. </a:t>
            </a:r>
          </a:p>
        </p:txBody>
      </p:sp>
      <p:pic>
        <p:nvPicPr>
          <p:cNvPr id="6" name="Imagen 5">
            <a:extLst>
              <a:ext uri="{FF2B5EF4-FFF2-40B4-BE49-F238E27FC236}">
                <a16:creationId xmlns:a16="http://schemas.microsoft.com/office/drawing/2014/main" id="{9F1F5EF8-6F21-4E5F-30F1-AD6C8EA507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63000" y="4273488"/>
            <a:ext cx="3494314" cy="2658717"/>
          </a:xfrm>
          <a:prstGeom prst="rect">
            <a:avLst/>
          </a:prstGeom>
        </p:spPr>
      </p:pic>
    </p:spTree>
    <p:extLst>
      <p:ext uri="{BB962C8B-B14F-4D97-AF65-F5344CB8AC3E}">
        <p14:creationId xmlns:p14="http://schemas.microsoft.com/office/powerpoint/2010/main" val="17471629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1CCB9C1-04CF-1795-5D31-C33263466949}"/>
              </a:ext>
            </a:extLst>
          </p:cNvPr>
          <p:cNvSpPr>
            <a:spLocks noGrp="1"/>
          </p:cNvSpPr>
          <p:nvPr>
            <p:ph type="title"/>
          </p:nvPr>
        </p:nvSpPr>
        <p:spPr/>
        <p:txBody>
          <a:bodyPr>
            <a:normAutofit/>
          </a:bodyPr>
          <a:lstStyle/>
          <a:p>
            <a:pPr algn="ctr"/>
            <a:r>
              <a:rPr lang="es-MX" sz="3600" b="1" dirty="0">
                <a:solidFill>
                  <a:schemeClr val="tx1"/>
                </a:solidFill>
                <a:effectLst/>
                <a:latin typeface="Times New Roman" panose="02020603050405020304" pitchFamily="18" charset="0"/>
                <a:ea typeface="Aptos" panose="020B0004020202020204" pitchFamily="34" charset="0"/>
              </a:rPr>
              <a:t>¿Cómo surge la metodología?</a:t>
            </a:r>
            <a:endParaRPr lang="es-MX" sz="7200" dirty="0">
              <a:solidFill>
                <a:schemeClr val="tx1"/>
              </a:solidFill>
              <a:latin typeface="Times New Roman" panose="02020603050405020304" pitchFamily="18" charset="0"/>
              <a:cs typeface="Times New Roman" panose="02020603050405020304" pitchFamily="18" charset="0"/>
            </a:endParaRPr>
          </a:p>
        </p:txBody>
      </p:sp>
      <p:sp>
        <p:nvSpPr>
          <p:cNvPr id="3" name="Marcador de contenido 2">
            <a:extLst>
              <a:ext uri="{FF2B5EF4-FFF2-40B4-BE49-F238E27FC236}">
                <a16:creationId xmlns:a16="http://schemas.microsoft.com/office/drawing/2014/main" id="{54F5379E-4B55-A5B4-62B7-B520C0F94B13}"/>
              </a:ext>
            </a:extLst>
          </p:cNvPr>
          <p:cNvSpPr>
            <a:spLocks noGrp="1"/>
          </p:cNvSpPr>
          <p:nvPr>
            <p:ph idx="1"/>
          </p:nvPr>
        </p:nvSpPr>
        <p:spPr>
          <a:xfrm>
            <a:off x="1600201" y="1785256"/>
            <a:ext cx="9601200" cy="4234543"/>
          </a:xfrm>
        </p:spPr>
        <p:txBody>
          <a:bodyPr>
            <a:normAutofit fontScale="92500"/>
          </a:bodyPr>
          <a:lstStyle/>
          <a:p>
            <a:pPr marL="342900" lvl="0" indent="-342900" algn="just">
              <a:lnSpc>
                <a:spcPct val="107000"/>
              </a:lnSpc>
              <a:spcAft>
                <a:spcPts val="800"/>
              </a:spcAft>
              <a:buFont typeface="Symbol" panose="05050102010706020507" pitchFamily="18" charset="2"/>
              <a:buChar char=""/>
            </a:pPr>
            <a:r>
              <a:rPr lang="es-MX" sz="2400" kern="100" dirty="0">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rPr>
              <a:t>La metodología UWE (UML-</a:t>
            </a:r>
            <a:r>
              <a:rPr lang="es-MX" sz="2400" kern="100" dirty="0" err="1">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rPr>
              <a:t>based</a:t>
            </a:r>
            <a:r>
              <a:rPr lang="es-MX" sz="2400" kern="100" dirty="0">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rPr>
              <a:t> Web </a:t>
            </a:r>
            <a:r>
              <a:rPr lang="es-MX" sz="2400" kern="100" dirty="0" err="1">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rPr>
              <a:t>Engineering</a:t>
            </a:r>
            <a:r>
              <a:rPr lang="es-MX" sz="2400" kern="100" dirty="0">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rPr>
              <a:t>) surge como un enfoque sistemático para el desarrollo de aplicaciones web, específicamente diseñado para abordar las necesidades y particularidades de este tipo de software. UWE se basa en la utilización de UML (</a:t>
            </a:r>
            <a:r>
              <a:rPr lang="es-MX" sz="2400" kern="100" dirty="0" err="1">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rPr>
              <a:t>Unified</a:t>
            </a:r>
            <a:r>
              <a:rPr lang="es-MX" sz="2400" kern="100" dirty="0">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rPr>
              <a:t> </a:t>
            </a:r>
            <a:r>
              <a:rPr lang="es-MX" sz="2400" kern="100" dirty="0" err="1">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rPr>
              <a:t>Modeling</a:t>
            </a:r>
            <a:r>
              <a:rPr lang="es-MX" sz="2400" kern="100" dirty="0">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rPr>
              <a:t> </a:t>
            </a:r>
            <a:r>
              <a:rPr lang="es-MX" sz="2400" kern="100" dirty="0" err="1">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rPr>
              <a:t>Language</a:t>
            </a:r>
            <a:r>
              <a:rPr lang="es-MX" sz="2400" kern="100" dirty="0">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rPr>
              <a:t>) como lenguaje de modelado, adaptando sus conceptos y diagramas para que sean adecuados en el contexto del desarrollo web. (</a:t>
            </a:r>
            <a:r>
              <a:rPr lang="es-MX" sz="2400" u="sng" kern="100" dirty="0">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UWE</a:t>
            </a:r>
            <a:r>
              <a:rPr lang="es-MX" sz="2400" kern="100" dirty="0">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rPr>
              <a:t>)</a:t>
            </a:r>
            <a:endParaRPr lang="es-MX" sz="24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p>
            <a:pPr algn="just">
              <a:lnSpc>
                <a:spcPct val="107000"/>
              </a:lnSpc>
              <a:spcAft>
                <a:spcPts val="800"/>
              </a:spcAft>
            </a:pPr>
            <a:r>
              <a:rPr lang="es-MX" sz="2400" kern="100" dirty="0">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rPr>
              <a:t>Surgió a finales de la década de 1990 y principios de los 2000 ya que se vieron en la necesidad de desarrollar metodologías específicas para abordar los desafíos únicos del desarrollo de aplicaciones web, como la navegación, la interacción del usuario y la integración con bases de datos y otros sistemas </a:t>
            </a:r>
            <a:r>
              <a:rPr lang="es-MX" sz="2400" kern="100" dirty="0" err="1">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rPr>
              <a:t>backend</a:t>
            </a:r>
            <a:r>
              <a:rPr lang="es-MX" sz="2400" kern="100" dirty="0">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rPr>
              <a:t>. (</a:t>
            </a:r>
            <a:r>
              <a:rPr lang="es-MX" sz="2400" u="sng" kern="100" dirty="0">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UWE</a:t>
            </a:r>
            <a:r>
              <a:rPr lang="es-MX" sz="2400" kern="100" dirty="0">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rPr>
              <a:t>)</a:t>
            </a:r>
            <a:endParaRPr lang="es-MX" sz="24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29303194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contenido 3">
            <a:extLst>
              <a:ext uri="{FF2B5EF4-FFF2-40B4-BE49-F238E27FC236}">
                <a16:creationId xmlns:a16="http://schemas.microsoft.com/office/drawing/2014/main" id="{48920492-D995-85C3-A821-18CCC827A20D}"/>
              </a:ext>
            </a:extLst>
          </p:cNvPr>
          <p:cNvSpPr txBox="1">
            <a:spLocks noGrp="1"/>
          </p:cNvSpPr>
          <p:nvPr>
            <p:ph idx="1"/>
          </p:nvPr>
        </p:nvSpPr>
        <p:spPr>
          <a:xfrm>
            <a:off x="1578429" y="1560860"/>
            <a:ext cx="9601200" cy="3736279"/>
          </a:xfrm>
          <a:prstGeom prst="rect">
            <a:avLst/>
          </a:prstGeom>
          <a:noFill/>
        </p:spPr>
        <p:txBody>
          <a:bodyPr wrap="square" rtlCol="0">
            <a:spAutoFit/>
          </a:bodyPr>
          <a:lstStyle/>
          <a:p>
            <a:pPr marL="285750" indent="-285750" algn="just">
              <a:buFont typeface="Wingdings" panose="05000000000000000000" pitchFamily="2" charset="2"/>
              <a:buChar char="§"/>
            </a:pPr>
            <a:r>
              <a:rPr lang="es-MX" sz="2400" kern="100" dirty="0">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rPr>
              <a:t>UWE fue desarrollado por un equipo de investigadores en la Universidad de Múnich, Alemania, liderado por Nora Koch. Su objetivo era proporcionar un marco metodológico basado en UML que pudiera modelar y desarrollar aplicaciones web de manera eficiente. (</a:t>
            </a:r>
            <a:r>
              <a:rPr lang="es-MX" sz="2400" u="sng" kern="100" dirty="0">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UWE</a:t>
            </a:r>
            <a:r>
              <a:rPr lang="es-MX" sz="2400" kern="100" dirty="0">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rPr>
              <a:t>)</a:t>
            </a:r>
          </a:p>
          <a:p>
            <a:pPr marL="285750" indent="-285750" algn="just">
              <a:buFont typeface="Wingdings" panose="05000000000000000000" pitchFamily="2" charset="2"/>
              <a:buChar char="§"/>
            </a:pPr>
            <a:r>
              <a:rPr lang="es-MX" sz="2400" kern="100" dirty="0">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rPr>
              <a:t>La metodología se diseñó para ser extensible y adaptable, permitiendo a los desarrolladores aplicar principios de modelado bien establecidos a las características específicas de las aplicaciones web.</a:t>
            </a:r>
            <a:r>
              <a:rPr lang="es-MX" sz="2800" kern="100" dirty="0">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rPr>
              <a:t> (</a:t>
            </a:r>
            <a:r>
              <a:rPr lang="es-MX" sz="2800" u="sng" kern="100" dirty="0">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UWE</a:t>
            </a:r>
            <a:r>
              <a:rPr lang="es-MX" sz="2800" kern="100" dirty="0">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rPr>
              <a:t>)</a:t>
            </a:r>
            <a:endParaRPr lang="es-MX" sz="2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p>
            <a:pPr marL="0" indent="0" algn="just">
              <a:buNone/>
            </a:pPr>
            <a:endParaRPr lang="es-MX" sz="2800" kern="100" dirty="0">
              <a:solidFill>
                <a:schemeClr val="tx2"/>
              </a:solidFill>
              <a:effectLst/>
              <a:latin typeface="Aptos" panose="020B0004020202020204" pitchFamily="34" charset="0"/>
              <a:ea typeface="Aptos" panose="020B0004020202020204" pitchFamily="34" charset="0"/>
              <a:cs typeface="Times New Roman" panose="02020603050405020304" pitchFamily="18" charset="0"/>
            </a:endParaRPr>
          </a:p>
          <a:p>
            <a:endParaRPr lang="es-MX" dirty="0"/>
          </a:p>
        </p:txBody>
      </p:sp>
      <p:pic>
        <p:nvPicPr>
          <p:cNvPr id="5" name="Imagen 4" descr="Aprovecha con Trello el potencial de las metodologías ágiles">
            <a:extLst>
              <a:ext uri="{FF2B5EF4-FFF2-40B4-BE49-F238E27FC236}">
                <a16:creationId xmlns:a16="http://schemas.microsoft.com/office/drawing/2014/main" id="{FDCD6DDE-43EE-47E5-9C00-1B7B95B0B0C4}"/>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64829" y="3851013"/>
            <a:ext cx="5127171" cy="2996101"/>
          </a:xfrm>
          <a:prstGeom prst="rect">
            <a:avLst/>
          </a:prstGeom>
          <a:noFill/>
          <a:ln>
            <a:noFill/>
          </a:ln>
        </p:spPr>
      </p:pic>
    </p:spTree>
    <p:extLst>
      <p:ext uri="{BB962C8B-B14F-4D97-AF65-F5344CB8AC3E}">
        <p14:creationId xmlns:p14="http://schemas.microsoft.com/office/powerpoint/2010/main" val="32533711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ED705F-0581-D863-A60A-BC3472CFBB60}"/>
              </a:ext>
            </a:extLst>
          </p:cNvPr>
          <p:cNvSpPr>
            <a:spLocks noGrp="1"/>
          </p:cNvSpPr>
          <p:nvPr>
            <p:ph type="title"/>
          </p:nvPr>
        </p:nvSpPr>
        <p:spPr/>
        <p:txBody>
          <a:bodyPr>
            <a:normAutofit/>
          </a:bodyPr>
          <a:lstStyle/>
          <a:p>
            <a:r>
              <a:rPr lang="es-MX" sz="4000" b="1" dirty="0">
                <a:solidFill>
                  <a:schemeClr val="tx1"/>
                </a:solidFill>
                <a:effectLst/>
                <a:latin typeface="Times New Roman" panose="02020603050405020304" pitchFamily="18" charset="0"/>
                <a:ea typeface="Aptos" panose="020B0004020202020204" pitchFamily="34" charset="0"/>
              </a:rPr>
              <a:t>Características principales</a:t>
            </a:r>
            <a:endParaRPr lang="es-MX" sz="8000" dirty="0">
              <a:solidFill>
                <a:schemeClr val="tx1"/>
              </a:solidFill>
            </a:endParaRPr>
          </a:p>
        </p:txBody>
      </p:sp>
      <p:sp>
        <p:nvSpPr>
          <p:cNvPr id="3" name="Marcador de contenido 2">
            <a:extLst>
              <a:ext uri="{FF2B5EF4-FFF2-40B4-BE49-F238E27FC236}">
                <a16:creationId xmlns:a16="http://schemas.microsoft.com/office/drawing/2014/main" id="{5EE00A3B-69DC-F7E1-AA49-2BF3AF981E05}"/>
              </a:ext>
            </a:extLst>
          </p:cNvPr>
          <p:cNvSpPr>
            <a:spLocks noGrp="1"/>
          </p:cNvSpPr>
          <p:nvPr>
            <p:ph idx="1"/>
          </p:nvPr>
        </p:nvSpPr>
        <p:spPr>
          <a:xfrm>
            <a:off x="1371600" y="1338943"/>
            <a:ext cx="9601200" cy="5127171"/>
          </a:xfrm>
        </p:spPr>
        <p:txBody>
          <a:bodyPr>
            <a:normAutofit fontScale="92500" lnSpcReduction="20000"/>
          </a:bodyPr>
          <a:lstStyle/>
          <a:p>
            <a:pPr marL="342900" lvl="0" indent="-342900" algn="just">
              <a:lnSpc>
                <a:spcPct val="107000"/>
              </a:lnSpc>
              <a:spcAft>
                <a:spcPts val="800"/>
              </a:spcAft>
              <a:buFont typeface="Symbol" panose="05050102010706020507" pitchFamily="18" charset="2"/>
              <a:buChar char=""/>
            </a:pPr>
            <a:r>
              <a:rPr lang="es-MX" sz="2400" b="1" kern="100" dirty="0">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rPr>
              <a:t>Uso de UML como base de modelado. </a:t>
            </a:r>
            <a:r>
              <a:rPr lang="es-MX" sz="2400" kern="100" dirty="0">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rPr>
              <a:t>Se utiliza el UML para modelar los diferentes aspectos de una aplicación web, como la estructura del contenido, la navegación, la interfaz del usuario y la lógica del negocio. Esto con el fin de facilitar la comunicación de trabajo entre los diferentes miembros del equipo de desarrollo y asegura que se trabaje de acuerdo al sistema. (</a:t>
            </a:r>
            <a:r>
              <a:rPr lang="es-MX" sz="2400" u="sng" kern="100" dirty="0">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UWE</a:t>
            </a:r>
            <a:r>
              <a:rPr lang="es-MX" sz="2400" kern="100" dirty="0">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rPr>
              <a:t>)</a:t>
            </a:r>
            <a:endParaRPr lang="es-MX" sz="24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gn="just">
              <a:lnSpc>
                <a:spcPct val="107000"/>
              </a:lnSpc>
              <a:spcAft>
                <a:spcPts val="800"/>
              </a:spcAft>
              <a:buFont typeface="Symbol" panose="05050102010706020507" pitchFamily="18" charset="2"/>
              <a:buChar char=""/>
            </a:pPr>
            <a:r>
              <a:rPr lang="es-MX" sz="2400" b="1" kern="100" dirty="0">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rPr>
              <a:t>Modelo de la navegación. </a:t>
            </a:r>
            <a:r>
              <a:rPr lang="es-MX" sz="2400" kern="100" dirty="0">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rPr>
              <a:t>UWE, incluye un sistema de navegación que define como los usuarios se moverán a través de la aplicación web, esto incluye la definición de los nodos de navegación como por ejemplo las páginas o vistas. Enlaces de navegación (hipervínculos o botones). Este modelo ayuda asegurar a que la aplicación sea intuitiva. (</a:t>
            </a:r>
            <a:r>
              <a:rPr lang="es-MX" sz="2400" u="sng" kern="100" dirty="0">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UWE</a:t>
            </a:r>
            <a:r>
              <a:rPr lang="es-MX" sz="2400" kern="100" dirty="0">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rPr>
              <a:t>)</a:t>
            </a:r>
            <a:endParaRPr lang="es-MX" sz="24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gn="just">
              <a:lnSpc>
                <a:spcPct val="107000"/>
              </a:lnSpc>
              <a:spcAft>
                <a:spcPts val="800"/>
              </a:spcAft>
              <a:buFont typeface="Symbol" panose="05050102010706020507" pitchFamily="18" charset="2"/>
              <a:buChar char=""/>
            </a:pPr>
            <a:r>
              <a:rPr lang="es-MX" sz="2400" b="1" kern="100" dirty="0">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rPr>
              <a:t>Separación de Preocupaciones. </a:t>
            </a:r>
            <a:r>
              <a:rPr lang="es-MX" sz="2400" kern="100" dirty="0">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rPr>
              <a:t>UWE, se enfoca en separar claramente las diferentes preocupaciones del desarrollo web, como la lógica de negocio, navegación y la presentación. Esto nos ayuda a obtener un desarrollo más modular y facilita la gestión y el mantenimiento del sistema. (</a:t>
            </a:r>
            <a:r>
              <a:rPr lang="es-MX" sz="2400" u="sng" kern="100" dirty="0">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UWE</a:t>
            </a:r>
            <a:r>
              <a:rPr lang="es-MX" sz="2400" kern="100" dirty="0">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rPr>
              <a:t>)</a:t>
            </a:r>
            <a:endParaRPr lang="es-MX" sz="24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p>
            <a:endParaRPr lang="es-MX" dirty="0"/>
          </a:p>
        </p:txBody>
      </p:sp>
    </p:spTree>
    <p:extLst>
      <p:ext uri="{BB962C8B-B14F-4D97-AF65-F5344CB8AC3E}">
        <p14:creationId xmlns:p14="http://schemas.microsoft.com/office/powerpoint/2010/main" val="33625834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D97188EE-572A-3DCE-B12C-0009E13710FE}"/>
              </a:ext>
            </a:extLst>
          </p:cNvPr>
          <p:cNvSpPr>
            <a:spLocks noGrp="1"/>
          </p:cNvSpPr>
          <p:nvPr>
            <p:ph idx="1"/>
          </p:nvPr>
        </p:nvSpPr>
        <p:spPr>
          <a:xfrm>
            <a:off x="1371600" y="968828"/>
            <a:ext cx="9601200" cy="5377543"/>
          </a:xfrm>
        </p:spPr>
        <p:txBody>
          <a:bodyPr>
            <a:normAutofit fontScale="92500"/>
          </a:bodyPr>
          <a:lstStyle/>
          <a:p>
            <a:pPr marL="342900" lvl="0" indent="-342900" algn="just">
              <a:lnSpc>
                <a:spcPct val="107000"/>
              </a:lnSpc>
              <a:spcAft>
                <a:spcPts val="800"/>
              </a:spcAft>
              <a:buFont typeface="Symbol" panose="05050102010706020507" pitchFamily="18" charset="2"/>
              <a:buChar char=""/>
            </a:pPr>
            <a:r>
              <a:rPr lang="es-MX" sz="2400" b="1" kern="100" dirty="0">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rPr>
              <a:t>Enfoque en la personalización y adaptación </a:t>
            </a:r>
            <a:r>
              <a:rPr lang="es-MX" sz="2400" kern="100" dirty="0">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rPr>
              <a:t>UWE nos permite modelar y diseñar características de personalización y adaptación, que son comunes en aplicaciones web modernas. Esto incluye la capacidad de adaptar el contenido y la navegación según las preferencias y el comportamiento del usuario. (</a:t>
            </a:r>
            <a:r>
              <a:rPr lang="es-MX" sz="2400" u="sng" kern="100" dirty="0">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UWE</a:t>
            </a:r>
            <a:r>
              <a:rPr lang="es-MX" sz="2400" kern="100" dirty="0">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rPr>
              <a:t>)</a:t>
            </a:r>
            <a:endParaRPr lang="es-MX" sz="24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gn="just">
              <a:lnSpc>
                <a:spcPct val="107000"/>
              </a:lnSpc>
              <a:spcAft>
                <a:spcPts val="800"/>
              </a:spcAft>
              <a:buFont typeface="Symbol" panose="05050102010706020507" pitchFamily="18" charset="2"/>
              <a:buChar char=""/>
            </a:pPr>
            <a:r>
              <a:rPr lang="es-MX" sz="2400" b="1" kern="100" dirty="0">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rPr>
              <a:t>Proceso de desarrollo Iterativo. </a:t>
            </a:r>
            <a:r>
              <a:rPr lang="es-MX" sz="2400" kern="100" dirty="0">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rPr>
              <a:t>UWE sigue un enfoque iterativo e incremental, lo que significa que el desarrollo se realiza en ciclos repetitivos donde cada iteración añade más detalles al sistema. Esto permite ajustar y mejorar el diseño basado en retroalimentación continua y cambios en los requisitos.</a:t>
            </a:r>
            <a:endParaRPr lang="es-MX" sz="24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gn="just">
              <a:lnSpc>
                <a:spcPct val="107000"/>
              </a:lnSpc>
              <a:spcAft>
                <a:spcPts val="800"/>
              </a:spcAft>
              <a:buFont typeface="Symbol" panose="05050102010706020507" pitchFamily="18" charset="2"/>
              <a:buChar char=""/>
            </a:pPr>
            <a:r>
              <a:rPr lang="es-MX" sz="2400" b="1" kern="100" dirty="0">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rPr>
              <a:t>Herramientas de soporte  </a:t>
            </a:r>
            <a:r>
              <a:rPr lang="es-MX" sz="2400" kern="100" dirty="0">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rPr>
              <a:t>UWE está respaldada por herramientas que facilitan el modelado y la generación automática de código a partir de los modelos. Estas herramientas ayudan a automatizar parte del proceso de desarrollo y asegurar la consistencia entre el diseño y la implementación.</a:t>
            </a:r>
            <a:endParaRPr lang="es-MX" sz="24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p>
            <a:endParaRPr lang="es-MX" dirty="0"/>
          </a:p>
        </p:txBody>
      </p:sp>
    </p:spTree>
    <p:extLst>
      <p:ext uri="{BB962C8B-B14F-4D97-AF65-F5344CB8AC3E}">
        <p14:creationId xmlns:p14="http://schemas.microsoft.com/office/powerpoint/2010/main" val="26491506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CC0B96-CF46-E32C-C84C-65F164B50093}"/>
              </a:ext>
            </a:extLst>
          </p:cNvPr>
          <p:cNvSpPr>
            <a:spLocks noGrp="1"/>
          </p:cNvSpPr>
          <p:nvPr>
            <p:ph type="title"/>
          </p:nvPr>
        </p:nvSpPr>
        <p:spPr/>
        <p:txBody>
          <a:bodyPr/>
          <a:lstStyle/>
          <a:p>
            <a:r>
              <a:rPr lang="es-MX" dirty="0">
                <a:solidFill>
                  <a:schemeClr val="tx1"/>
                </a:solidFill>
                <a:latin typeface="Times New Roman" panose="02020603050405020304" pitchFamily="18" charset="0"/>
                <a:cs typeface="Times New Roman" panose="02020603050405020304" pitchFamily="18" charset="0"/>
              </a:rPr>
              <a:t>Ventajas</a:t>
            </a:r>
          </a:p>
        </p:txBody>
      </p:sp>
      <p:sp>
        <p:nvSpPr>
          <p:cNvPr id="3" name="Marcador de contenido 2">
            <a:extLst>
              <a:ext uri="{FF2B5EF4-FFF2-40B4-BE49-F238E27FC236}">
                <a16:creationId xmlns:a16="http://schemas.microsoft.com/office/drawing/2014/main" id="{77F04197-F3BE-6C7B-E67D-DE59E9A1DD4A}"/>
              </a:ext>
            </a:extLst>
          </p:cNvPr>
          <p:cNvSpPr>
            <a:spLocks noGrp="1"/>
          </p:cNvSpPr>
          <p:nvPr>
            <p:ph idx="1"/>
          </p:nvPr>
        </p:nvSpPr>
        <p:spPr>
          <a:xfrm>
            <a:off x="1371600" y="1426029"/>
            <a:ext cx="9601200" cy="5007428"/>
          </a:xfrm>
        </p:spPr>
        <p:txBody>
          <a:bodyPr vert="horz" lIns="91440" tIns="45720" rIns="91440" bIns="45720" rtlCol="0" anchor="t">
            <a:normAutofit fontScale="92500" lnSpcReduction="20000"/>
          </a:bodyPr>
          <a:lstStyle/>
          <a:p>
            <a:pPr marL="342900" indent="-342900" algn="just">
              <a:lnSpc>
                <a:spcPct val="107000"/>
              </a:lnSpc>
              <a:spcBef>
                <a:spcPts val="1200"/>
              </a:spcBef>
              <a:spcAft>
                <a:spcPts val="1200"/>
              </a:spcAft>
              <a:buAutoNum type="arabicPeriod"/>
            </a:pPr>
            <a:r>
              <a:rPr lang="es-MX" b="1" kern="100" dirty="0">
                <a:solidFill>
                  <a:schemeClr val="tx1"/>
                </a:solidFill>
                <a:latin typeface="Times New Roman"/>
                <a:ea typeface="Times New Roman" panose="02020603050405020304" pitchFamily="18" charset="0"/>
                <a:cs typeface="Times New Roman"/>
              </a:rPr>
              <a:t>Estructura Basada en Estándares</a:t>
            </a:r>
            <a:r>
              <a:rPr lang="es-MX" kern="100" dirty="0">
                <a:solidFill>
                  <a:schemeClr val="tx1"/>
                </a:solidFill>
                <a:latin typeface="Times New Roman"/>
                <a:ea typeface="Times New Roman" panose="02020603050405020304" pitchFamily="18" charset="0"/>
                <a:cs typeface="Times New Roman"/>
              </a:rPr>
              <a:t>: UWE se basa </a:t>
            </a:r>
            <a:r>
              <a:rPr lang="es-MX" kern="100" dirty="0">
                <a:solidFill>
                  <a:schemeClr val="tx1"/>
                </a:solidFill>
                <a:effectLst/>
                <a:latin typeface="Times New Roman"/>
                <a:ea typeface="Times New Roman" panose="02020603050405020304" pitchFamily="18" charset="0"/>
                <a:cs typeface="Times New Roman"/>
              </a:rPr>
              <a:t>en </a:t>
            </a:r>
            <a:r>
              <a:rPr lang="es-MX" kern="100" dirty="0">
                <a:solidFill>
                  <a:schemeClr val="tx1"/>
                </a:solidFill>
                <a:latin typeface="Times New Roman"/>
                <a:ea typeface="Times New Roman" panose="02020603050405020304" pitchFamily="18" charset="0"/>
                <a:cs typeface="Times New Roman"/>
              </a:rPr>
              <a:t>estándares como UML, lo que garantiza </a:t>
            </a:r>
            <a:r>
              <a:rPr lang="es-MX" kern="100" dirty="0">
                <a:solidFill>
                  <a:schemeClr val="tx1"/>
                </a:solidFill>
                <a:effectLst/>
                <a:latin typeface="Times New Roman"/>
                <a:ea typeface="Times New Roman" panose="02020603050405020304" pitchFamily="18" charset="0"/>
                <a:cs typeface="Times New Roman"/>
              </a:rPr>
              <a:t>la </a:t>
            </a:r>
            <a:r>
              <a:rPr lang="es-MX" kern="100" dirty="0">
                <a:solidFill>
                  <a:schemeClr val="tx1"/>
                </a:solidFill>
                <a:latin typeface="Times New Roman"/>
                <a:ea typeface="Times New Roman" panose="02020603050405020304" pitchFamily="18" charset="0"/>
                <a:cs typeface="Times New Roman"/>
              </a:rPr>
              <a:t>compatibilidad </a:t>
            </a:r>
            <a:r>
              <a:rPr lang="es-MX" kern="100" dirty="0">
                <a:solidFill>
                  <a:schemeClr val="tx1"/>
                </a:solidFill>
                <a:effectLst/>
                <a:latin typeface="Times New Roman"/>
                <a:ea typeface="Times New Roman" panose="02020603050405020304" pitchFamily="18" charset="0"/>
                <a:cs typeface="Times New Roman"/>
              </a:rPr>
              <a:t>y </a:t>
            </a:r>
            <a:r>
              <a:rPr lang="es-MX" kern="100" dirty="0">
                <a:solidFill>
                  <a:schemeClr val="tx1"/>
                </a:solidFill>
                <a:latin typeface="Times New Roman"/>
                <a:ea typeface="Times New Roman" panose="02020603050405020304" pitchFamily="18" charset="0"/>
                <a:cs typeface="Times New Roman"/>
              </a:rPr>
              <a:t>facilita la adopción de la metodología en entornos que ya utilizan UML. Además, proporciona un perfil específico </a:t>
            </a:r>
            <a:r>
              <a:rPr lang="es-MX" kern="100" dirty="0">
                <a:solidFill>
                  <a:schemeClr val="tx1"/>
                </a:solidFill>
                <a:effectLst/>
                <a:latin typeface="Times New Roman"/>
                <a:ea typeface="Times New Roman" panose="02020603050405020304" pitchFamily="18" charset="0"/>
                <a:cs typeface="Times New Roman"/>
              </a:rPr>
              <a:t>de </a:t>
            </a:r>
            <a:r>
              <a:rPr lang="es-MX" kern="100" dirty="0">
                <a:solidFill>
                  <a:schemeClr val="tx1"/>
                </a:solidFill>
                <a:latin typeface="Times New Roman"/>
                <a:ea typeface="Times New Roman" panose="02020603050405020304" pitchFamily="18" charset="0"/>
                <a:cs typeface="Times New Roman"/>
              </a:rPr>
              <a:t>UML para el dominio web</a:t>
            </a:r>
            <a:r>
              <a:rPr lang="es-MX" kern="100" dirty="0">
                <a:solidFill>
                  <a:schemeClr val="tx1"/>
                </a:solidFill>
                <a:effectLst/>
                <a:latin typeface="Times New Roman"/>
                <a:ea typeface="Times New Roman" panose="02020603050405020304" pitchFamily="18" charset="0"/>
                <a:cs typeface="Times New Roman"/>
              </a:rPr>
              <a:t>, </a:t>
            </a:r>
            <a:r>
              <a:rPr lang="es-MX" kern="100" dirty="0">
                <a:solidFill>
                  <a:schemeClr val="tx1"/>
                </a:solidFill>
                <a:latin typeface="Times New Roman"/>
                <a:ea typeface="Times New Roman" panose="02020603050405020304" pitchFamily="18" charset="0"/>
                <a:cs typeface="Times New Roman"/>
              </a:rPr>
              <a:t>lo </a:t>
            </a:r>
            <a:r>
              <a:rPr lang="es-MX" kern="100" dirty="0">
                <a:solidFill>
                  <a:schemeClr val="tx1"/>
                </a:solidFill>
                <a:effectLst/>
                <a:latin typeface="Times New Roman"/>
                <a:ea typeface="Times New Roman" panose="02020603050405020304" pitchFamily="18" charset="0"/>
                <a:cs typeface="Times New Roman"/>
              </a:rPr>
              <a:t>que </a:t>
            </a:r>
            <a:r>
              <a:rPr lang="es-MX" kern="100" dirty="0">
                <a:solidFill>
                  <a:schemeClr val="tx1"/>
                </a:solidFill>
                <a:latin typeface="Times New Roman"/>
                <a:ea typeface="Times New Roman" panose="02020603050405020304" pitchFamily="18" charset="0"/>
                <a:cs typeface="Times New Roman"/>
              </a:rPr>
              <a:t>permite modelar </a:t>
            </a:r>
            <a:r>
              <a:rPr lang="es-MX" kern="100" dirty="0">
                <a:solidFill>
                  <a:schemeClr val="tx1"/>
                </a:solidFill>
                <a:effectLst/>
                <a:latin typeface="Times New Roman"/>
                <a:ea typeface="Times New Roman" panose="02020603050405020304" pitchFamily="18" charset="0"/>
                <a:cs typeface="Times New Roman"/>
              </a:rPr>
              <a:t>aplicaciones web de </a:t>
            </a:r>
            <a:r>
              <a:rPr lang="es-MX" kern="100" dirty="0">
                <a:solidFill>
                  <a:schemeClr val="tx1"/>
                </a:solidFill>
                <a:latin typeface="Times New Roman"/>
                <a:ea typeface="Times New Roman" panose="02020603050405020304" pitchFamily="18" charset="0"/>
                <a:cs typeface="Times New Roman"/>
              </a:rPr>
              <a:t>manera efectiva </a:t>
            </a:r>
            <a:r>
              <a:rPr lang="es-MX" kern="100" dirty="0">
                <a:solidFill>
                  <a:schemeClr val="tx1"/>
                </a:solidFill>
                <a:effectLst/>
                <a:latin typeface="Times New Roman"/>
                <a:ea typeface="Times New Roman" panose="02020603050405020304" pitchFamily="18" charset="0"/>
                <a:cs typeface="Times New Roman"/>
              </a:rPr>
              <a:t>(</a:t>
            </a:r>
            <a:r>
              <a:rPr lang="es-MX" u="sng" kern="100" dirty="0">
                <a:solidFill>
                  <a:schemeClr val="tx1"/>
                </a:solidFill>
                <a:effectLst/>
                <a:latin typeface="Times New Roman"/>
                <a:ea typeface="Times New Roman" panose="02020603050405020304" pitchFamily="18" charset="0"/>
                <a:cs typeface="Times New Roman"/>
                <a:hlinkClick r:id="rId2">
                  <a:extLst>
                    <a:ext uri="{A12FA001-AC4F-418D-AE19-62706E023703}">
                      <ahyp:hlinkClr xmlns:ahyp="http://schemas.microsoft.com/office/drawing/2018/hyperlinkcolor" val="tx"/>
                    </a:ext>
                  </a:extLst>
                </a:hlinkClick>
              </a:rPr>
              <a:t>UWE</a:t>
            </a:r>
            <a:r>
              <a:rPr lang="es-MX" kern="100" dirty="0">
                <a:solidFill>
                  <a:schemeClr val="tx1"/>
                </a:solidFill>
                <a:latin typeface="Times New Roman"/>
                <a:ea typeface="Times New Roman" panose="02020603050405020304" pitchFamily="18" charset="0"/>
                <a:cs typeface="Times New Roman"/>
              </a:rPr>
              <a:t>).</a:t>
            </a:r>
            <a:endParaRPr lang="es-MX" kern="100" dirty="0">
              <a:solidFill>
                <a:schemeClr val="tx1"/>
              </a:solidFill>
              <a:effectLst/>
              <a:latin typeface="Aptos"/>
              <a:ea typeface="Aptos" panose="020B0004020202020204" pitchFamily="34" charset="0"/>
              <a:cs typeface="Times New Roman" panose="02020603050405020304" pitchFamily="18" charset="0"/>
            </a:endParaRPr>
          </a:p>
          <a:p>
            <a:pPr marL="342900" indent="-342900" algn="just">
              <a:lnSpc>
                <a:spcPct val="107000"/>
              </a:lnSpc>
              <a:spcBef>
                <a:spcPts val="1200"/>
              </a:spcBef>
              <a:spcAft>
                <a:spcPts val="1200"/>
              </a:spcAft>
              <a:buAutoNum type="arabicPeriod"/>
            </a:pPr>
            <a:r>
              <a:rPr lang="es-MX" b="1" kern="100" dirty="0">
                <a:solidFill>
                  <a:schemeClr val="tx1"/>
                </a:solidFill>
                <a:latin typeface="Times New Roman"/>
                <a:ea typeface="Times New Roman" panose="02020603050405020304" pitchFamily="18" charset="0"/>
                <a:cs typeface="Times New Roman"/>
              </a:rPr>
              <a:t>Metodología Orientada a Modelos</a:t>
            </a:r>
            <a:r>
              <a:rPr lang="es-MX" kern="100" dirty="0">
                <a:solidFill>
                  <a:schemeClr val="tx1"/>
                </a:solidFill>
                <a:latin typeface="Times New Roman"/>
                <a:ea typeface="Times New Roman" panose="02020603050405020304" pitchFamily="18" charset="0"/>
                <a:cs typeface="Times New Roman"/>
              </a:rPr>
              <a:t>: </a:t>
            </a:r>
            <a:r>
              <a:rPr lang="es-MX" kern="100" dirty="0">
                <a:solidFill>
                  <a:schemeClr val="tx1"/>
                </a:solidFill>
                <a:effectLst/>
                <a:latin typeface="Times New Roman"/>
                <a:ea typeface="Times New Roman" panose="02020603050405020304" pitchFamily="18" charset="0"/>
                <a:cs typeface="Times New Roman"/>
              </a:rPr>
              <a:t>UWE </a:t>
            </a:r>
            <a:r>
              <a:rPr lang="es-MX" kern="100" dirty="0">
                <a:solidFill>
                  <a:schemeClr val="tx1"/>
                </a:solidFill>
                <a:latin typeface="Times New Roman"/>
                <a:ea typeface="Times New Roman" panose="02020603050405020304" pitchFamily="18" charset="0"/>
                <a:cs typeface="Times New Roman"/>
              </a:rPr>
              <a:t>promueve </a:t>
            </a:r>
            <a:r>
              <a:rPr lang="es-MX" kern="100" dirty="0">
                <a:solidFill>
                  <a:schemeClr val="tx1"/>
                </a:solidFill>
                <a:effectLst/>
                <a:latin typeface="Times New Roman"/>
                <a:ea typeface="Times New Roman" panose="02020603050405020304" pitchFamily="18" charset="0"/>
                <a:cs typeface="Times New Roman"/>
              </a:rPr>
              <a:t>un enfoque de </a:t>
            </a:r>
            <a:r>
              <a:rPr lang="es-MX" kern="100" dirty="0">
                <a:solidFill>
                  <a:schemeClr val="tx1"/>
                </a:solidFill>
                <a:latin typeface="Times New Roman"/>
                <a:ea typeface="Times New Roman" panose="02020603050405020304" pitchFamily="18" charset="0"/>
                <a:cs typeface="Times New Roman"/>
              </a:rPr>
              <a:t>desarrollo dirigido </a:t>
            </a:r>
            <a:r>
              <a:rPr lang="es-MX" kern="100" dirty="0">
                <a:solidFill>
                  <a:schemeClr val="tx1"/>
                </a:solidFill>
                <a:effectLst/>
                <a:latin typeface="Times New Roman"/>
                <a:ea typeface="Times New Roman" panose="02020603050405020304" pitchFamily="18" charset="0"/>
                <a:cs typeface="Times New Roman"/>
              </a:rPr>
              <a:t>por </a:t>
            </a:r>
            <a:r>
              <a:rPr lang="es-MX" kern="100" dirty="0">
                <a:solidFill>
                  <a:schemeClr val="tx1"/>
                </a:solidFill>
                <a:latin typeface="Times New Roman"/>
                <a:ea typeface="Times New Roman" panose="02020603050405020304" pitchFamily="18" charset="0"/>
                <a:cs typeface="Times New Roman"/>
              </a:rPr>
              <a:t>modelos (MDD), </a:t>
            </a:r>
            <a:r>
              <a:rPr lang="es-MX" kern="100" dirty="0">
                <a:solidFill>
                  <a:schemeClr val="tx1"/>
                </a:solidFill>
                <a:effectLst/>
                <a:latin typeface="Times New Roman"/>
                <a:ea typeface="Times New Roman" panose="02020603050405020304" pitchFamily="18" charset="0"/>
                <a:cs typeface="Times New Roman"/>
              </a:rPr>
              <a:t>que </a:t>
            </a:r>
            <a:r>
              <a:rPr lang="es-MX" kern="100" dirty="0">
                <a:solidFill>
                  <a:schemeClr val="tx1"/>
                </a:solidFill>
                <a:latin typeface="Times New Roman"/>
                <a:ea typeface="Times New Roman" panose="02020603050405020304" pitchFamily="18" charset="0"/>
                <a:cs typeface="Times New Roman"/>
              </a:rPr>
              <a:t>facilita </a:t>
            </a:r>
            <a:r>
              <a:rPr lang="es-MX" kern="100" dirty="0">
                <a:solidFill>
                  <a:schemeClr val="tx1"/>
                </a:solidFill>
                <a:effectLst/>
                <a:latin typeface="Times New Roman"/>
                <a:ea typeface="Times New Roman" panose="02020603050405020304" pitchFamily="18" charset="0"/>
                <a:cs typeface="Times New Roman"/>
              </a:rPr>
              <a:t>la generación </a:t>
            </a:r>
            <a:r>
              <a:rPr lang="es-MX" kern="100" dirty="0">
                <a:solidFill>
                  <a:schemeClr val="tx1"/>
                </a:solidFill>
                <a:latin typeface="Times New Roman"/>
                <a:ea typeface="Times New Roman" panose="02020603050405020304" pitchFamily="18" charset="0"/>
                <a:cs typeface="Times New Roman"/>
              </a:rPr>
              <a:t>semiautomática </a:t>
            </a:r>
            <a:r>
              <a:rPr lang="es-MX" kern="100" dirty="0">
                <a:solidFill>
                  <a:schemeClr val="tx1"/>
                </a:solidFill>
                <a:effectLst/>
                <a:latin typeface="Times New Roman"/>
                <a:ea typeface="Times New Roman" panose="02020603050405020304" pitchFamily="18" charset="0"/>
                <a:cs typeface="Times New Roman"/>
              </a:rPr>
              <a:t>de </a:t>
            </a:r>
            <a:r>
              <a:rPr lang="es-MX" kern="100" dirty="0">
                <a:solidFill>
                  <a:schemeClr val="tx1"/>
                </a:solidFill>
                <a:latin typeface="Times New Roman"/>
                <a:ea typeface="Times New Roman" panose="02020603050405020304" pitchFamily="18" charset="0"/>
                <a:cs typeface="Times New Roman"/>
              </a:rPr>
              <a:t>aplicaciones web </a:t>
            </a:r>
            <a:r>
              <a:rPr lang="es-MX" kern="100" dirty="0">
                <a:solidFill>
                  <a:schemeClr val="tx1"/>
                </a:solidFill>
                <a:effectLst/>
                <a:latin typeface="Times New Roman"/>
                <a:ea typeface="Times New Roman" panose="02020603050405020304" pitchFamily="18" charset="0"/>
                <a:cs typeface="Times New Roman"/>
              </a:rPr>
              <a:t>a partir de modelos</a:t>
            </a:r>
            <a:r>
              <a:rPr lang="es-MX" kern="100" dirty="0">
                <a:solidFill>
                  <a:schemeClr val="tx1"/>
                </a:solidFill>
                <a:latin typeface="Times New Roman"/>
                <a:ea typeface="Times New Roman" panose="02020603050405020304" pitchFamily="18" charset="0"/>
                <a:cs typeface="Times New Roman"/>
              </a:rPr>
              <a:t> UML</a:t>
            </a:r>
            <a:r>
              <a:rPr lang="es-MX" kern="100" dirty="0">
                <a:solidFill>
                  <a:schemeClr val="tx1"/>
                </a:solidFill>
                <a:effectLst/>
                <a:latin typeface="Times New Roman"/>
                <a:ea typeface="Times New Roman" panose="02020603050405020304" pitchFamily="18" charset="0"/>
                <a:cs typeface="Times New Roman"/>
              </a:rPr>
              <a:t>. </a:t>
            </a:r>
            <a:r>
              <a:rPr lang="es-MX" kern="100" dirty="0">
                <a:solidFill>
                  <a:schemeClr val="tx1"/>
                </a:solidFill>
                <a:latin typeface="Times New Roman"/>
                <a:ea typeface="Times New Roman" panose="02020603050405020304" pitchFamily="18" charset="0"/>
                <a:cs typeface="Times New Roman"/>
              </a:rPr>
              <a:t>Esto puede aumentar la eficiencia y reducir errores durante el desarrollo (</a:t>
            </a:r>
            <a:r>
              <a:rPr lang="es-MX" u="sng" kern="100" dirty="0">
                <a:solidFill>
                  <a:schemeClr val="tx1"/>
                </a:solidFill>
                <a:latin typeface="Times New Roman"/>
                <a:ea typeface="Times New Roman" panose="02020603050405020304" pitchFamily="18" charset="0"/>
                <a:cs typeface="Times New Roman"/>
                <a:hlinkClick r:id="rId3">
                  <a:extLst>
                    <a:ext uri="{A12FA001-AC4F-418D-AE19-62706E023703}">
                      <ahyp:hlinkClr xmlns:ahyp="http://schemas.microsoft.com/office/drawing/2018/hyperlinkcolor" val="tx"/>
                    </a:ext>
                  </a:extLst>
                </a:hlinkClick>
              </a:rPr>
              <a:t>Wikipedia</a:t>
            </a:r>
            <a:r>
              <a:rPr lang="es-MX" kern="100" dirty="0">
                <a:solidFill>
                  <a:schemeClr val="tx1"/>
                </a:solidFill>
                <a:latin typeface="Times New Roman"/>
                <a:ea typeface="Times New Roman" panose="02020603050405020304" pitchFamily="18" charset="0"/>
                <a:cs typeface="Times New Roman"/>
              </a:rPr>
              <a:t>).</a:t>
            </a:r>
            <a:endParaRPr lang="es-MX" kern="100" dirty="0">
              <a:solidFill>
                <a:schemeClr val="tx1"/>
              </a:solidFill>
              <a:latin typeface="Aptos"/>
              <a:ea typeface="Times New Roman" panose="02020603050405020304" pitchFamily="18" charset="0"/>
              <a:cs typeface="Times New Roman"/>
            </a:endParaRPr>
          </a:p>
          <a:p>
            <a:pPr marL="342900" indent="-342900" algn="just">
              <a:lnSpc>
                <a:spcPct val="107000"/>
              </a:lnSpc>
              <a:spcBef>
                <a:spcPts val="1200"/>
              </a:spcBef>
              <a:spcAft>
                <a:spcPts val="1200"/>
              </a:spcAft>
              <a:buAutoNum type="arabicPeriod"/>
            </a:pPr>
            <a:r>
              <a:rPr lang="es-MX" b="1" kern="100" dirty="0">
                <a:solidFill>
                  <a:schemeClr val="tx1"/>
                </a:solidFill>
                <a:latin typeface="Times New Roman"/>
                <a:ea typeface="Times New Roman" panose="02020603050405020304" pitchFamily="18" charset="0"/>
                <a:cs typeface="Times New Roman"/>
              </a:rPr>
              <a:t>Cobertura Completa </a:t>
            </a:r>
            <a:r>
              <a:rPr lang="es-MX" b="1" kern="100" dirty="0">
                <a:solidFill>
                  <a:schemeClr val="tx1"/>
                </a:solidFill>
                <a:effectLst/>
                <a:latin typeface="Times New Roman"/>
                <a:ea typeface="Times New Roman" panose="02020603050405020304" pitchFamily="18" charset="0"/>
                <a:cs typeface="Times New Roman"/>
              </a:rPr>
              <a:t>del </a:t>
            </a:r>
            <a:r>
              <a:rPr lang="es-MX" b="1" kern="100" dirty="0">
                <a:solidFill>
                  <a:schemeClr val="tx1"/>
                </a:solidFill>
                <a:latin typeface="Times New Roman"/>
                <a:ea typeface="Times New Roman" panose="02020603050405020304" pitchFamily="18" charset="0"/>
                <a:cs typeface="Times New Roman"/>
              </a:rPr>
              <a:t>Ciclo de Vida</a:t>
            </a:r>
            <a:r>
              <a:rPr lang="es-MX" kern="100" dirty="0">
                <a:solidFill>
                  <a:schemeClr val="tx1"/>
                </a:solidFill>
                <a:latin typeface="Times New Roman"/>
                <a:ea typeface="Times New Roman" panose="02020603050405020304" pitchFamily="18" charset="0"/>
                <a:cs typeface="Times New Roman"/>
              </a:rPr>
              <a:t>: La metodología UWE abarca todo el ciclo </a:t>
            </a:r>
            <a:r>
              <a:rPr lang="es-MX" kern="100" dirty="0">
                <a:solidFill>
                  <a:schemeClr val="tx1"/>
                </a:solidFill>
                <a:effectLst/>
                <a:latin typeface="Times New Roman"/>
                <a:ea typeface="Times New Roman" panose="02020603050405020304" pitchFamily="18" charset="0"/>
                <a:cs typeface="Times New Roman"/>
              </a:rPr>
              <a:t>de </a:t>
            </a:r>
            <a:r>
              <a:rPr lang="es-MX" kern="100" dirty="0">
                <a:solidFill>
                  <a:schemeClr val="tx1"/>
                </a:solidFill>
                <a:latin typeface="Times New Roman"/>
                <a:ea typeface="Times New Roman" panose="02020603050405020304" pitchFamily="18" charset="0"/>
                <a:cs typeface="Times New Roman"/>
              </a:rPr>
              <a:t>vida del </a:t>
            </a:r>
            <a:r>
              <a:rPr lang="es-MX" kern="100" dirty="0">
                <a:solidFill>
                  <a:schemeClr val="tx1"/>
                </a:solidFill>
                <a:effectLst/>
                <a:latin typeface="Times New Roman"/>
                <a:ea typeface="Times New Roman" panose="02020603050405020304" pitchFamily="18" charset="0"/>
                <a:cs typeface="Times New Roman"/>
              </a:rPr>
              <a:t>desarrollo </a:t>
            </a:r>
            <a:r>
              <a:rPr lang="es-MX" kern="100" dirty="0">
                <a:solidFill>
                  <a:schemeClr val="tx1"/>
                </a:solidFill>
                <a:latin typeface="Times New Roman"/>
                <a:ea typeface="Times New Roman" panose="02020603050405020304" pitchFamily="18" charset="0"/>
                <a:cs typeface="Times New Roman"/>
              </a:rPr>
              <a:t>de una aplicación web, desde </a:t>
            </a:r>
            <a:r>
              <a:rPr lang="es-MX" kern="100" dirty="0">
                <a:solidFill>
                  <a:schemeClr val="tx1"/>
                </a:solidFill>
                <a:effectLst/>
                <a:latin typeface="Times New Roman"/>
                <a:ea typeface="Times New Roman" panose="02020603050405020304" pitchFamily="18" charset="0"/>
                <a:cs typeface="Times New Roman"/>
              </a:rPr>
              <a:t>la </a:t>
            </a:r>
            <a:r>
              <a:rPr lang="es-MX" kern="100" dirty="0">
                <a:solidFill>
                  <a:schemeClr val="tx1"/>
                </a:solidFill>
                <a:latin typeface="Times New Roman"/>
                <a:ea typeface="Times New Roman" panose="02020603050405020304" pitchFamily="18" charset="0"/>
                <a:cs typeface="Times New Roman"/>
              </a:rPr>
              <a:t>captura de requisitos hasta </a:t>
            </a:r>
            <a:r>
              <a:rPr lang="es-MX" kern="100" dirty="0">
                <a:solidFill>
                  <a:schemeClr val="tx1"/>
                </a:solidFill>
                <a:effectLst/>
                <a:latin typeface="Times New Roman"/>
                <a:ea typeface="Times New Roman" panose="02020603050405020304" pitchFamily="18" charset="0"/>
                <a:cs typeface="Times New Roman"/>
              </a:rPr>
              <a:t>el diseño</a:t>
            </a:r>
            <a:r>
              <a:rPr lang="es-MX" kern="100" dirty="0">
                <a:solidFill>
                  <a:schemeClr val="tx1"/>
                </a:solidFill>
                <a:latin typeface="Times New Roman"/>
                <a:ea typeface="Times New Roman" panose="02020603050405020304" pitchFamily="18" charset="0"/>
                <a:cs typeface="Times New Roman"/>
              </a:rPr>
              <a:t>, implementación,</a:t>
            </a:r>
            <a:r>
              <a:rPr lang="es-MX" kern="100" dirty="0">
                <a:solidFill>
                  <a:schemeClr val="tx1"/>
                </a:solidFill>
                <a:effectLst/>
                <a:latin typeface="Times New Roman"/>
                <a:ea typeface="Times New Roman" panose="02020603050405020304" pitchFamily="18" charset="0"/>
                <a:cs typeface="Times New Roman"/>
              </a:rPr>
              <a:t> y </a:t>
            </a:r>
            <a:r>
              <a:rPr lang="es-MX" kern="100" dirty="0">
                <a:solidFill>
                  <a:schemeClr val="tx1"/>
                </a:solidFill>
                <a:latin typeface="Times New Roman"/>
                <a:ea typeface="Times New Roman" panose="02020603050405020304" pitchFamily="18" charset="0"/>
                <a:cs typeface="Times New Roman"/>
              </a:rPr>
              <a:t>mantenimiento. Esto </a:t>
            </a:r>
            <a:r>
              <a:rPr lang="es-MX" kern="100" dirty="0">
                <a:solidFill>
                  <a:schemeClr val="tx1"/>
                </a:solidFill>
                <a:effectLst/>
                <a:latin typeface="Times New Roman"/>
                <a:ea typeface="Times New Roman" panose="02020603050405020304" pitchFamily="18" charset="0"/>
                <a:cs typeface="Times New Roman"/>
              </a:rPr>
              <a:t>la </a:t>
            </a:r>
            <a:r>
              <a:rPr lang="es-MX" kern="100" dirty="0">
                <a:solidFill>
                  <a:schemeClr val="tx1"/>
                </a:solidFill>
                <a:latin typeface="Times New Roman"/>
                <a:ea typeface="Times New Roman" panose="02020603050405020304" pitchFamily="18" charset="0"/>
                <a:cs typeface="Times New Roman"/>
              </a:rPr>
              <a:t>convierte en una opción robusta para proyectos complejos (</a:t>
            </a:r>
            <a:r>
              <a:rPr lang="es-MX" u="sng" kern="100" dirty="0">
                <a:solidFill>
                  <a:schemeClr val="tx1"/>
                </a:solidFill>
                <a:latin typeface="Times New Roman"/>
                <a:ea typeface="Times New Roman" panose="02020603050405020304" pitchFamily="18" charset="0"/>
                <a:cs typeface="Times New Roman"/>
                <a:hlinkClick r:id="rId2">
                  <a:extLst>
                    <a:ext uri="{A12FA001-AC4F-418D-AE19-62706E023703}">
                      <ahyp:hlinkClr xmlns:ahyp="http://schemas.microsoft.com/office/drawing/2018/hyperlinkcolor" val="tx"/>
                    </a:ext>
                  </a:extLst>
                </a:hlinkClick>
              </a:rPr>
              <a:t>UWE</a:t>
            </a:r>
            <a:r>
              <a:rPr lang="es-MX" kern="100" dirty="0">
                <a:solidFill>
                  <a:schemeClr val="tx1"/>
                </a:solidFill>
                <a:latin typeface="Times New Roman"/>
                <a:ea typeface="Times New Roman" panose="02020603050405020304" pitchFamily="18" charset="0"/>
                <a:cs typeface="Times New Roman"/>
              </a:rPr>
              <a:t>).</a:t>
            </a:r>
            <a:endParaRPr lang="es-MX" kern="100" dirty="0">
              <a:solidFill>
                <a:schemeClr val="tx1"/>
              </a:solidFill>
              <a:effectLst/>
              <a:latin typeface="Aptos"/>
              <a:ea typeface="Aptos" panose="020B0004020202020204" pitchFamily="34" charset="0"/>
              <a:cs typeface="Times New Roman"/>
            </a:endParaRPr>
          </a:p>
          <a:p>
            <a:pPr marL="342900" indent="-342900" algn="just">
              <a:lnSpc>
                <a:spcPct val="107000"/>
              </a:lnSpc>
              <a:spcBef>
                <a:spcPts val="1200"/>
              </a:spcBef>
              <a:spcAft>
                <a:spcPts val="1200"/>
              </a:spcAft>
              <a:buAutoNum type="arabicPeriod"/>
            </a:pPr>
            <a:r>
              <a:rPr lang="es-MX" b="1" kern="100" dirty="0">
                <a:solidFill>
                  <a:schemeClr val="tx1"/>
                </a:solidFill>
                <a:latin typeface="Times New Roman"/>
                <a:ea typeface="Aptos" panose="020B0004020202020204" pitchFamily="34" charset="0"/>
                <a:cs typeface="Times New Roman" panose="02020603050405020304" pitchFamily="18" charset="0"/>
              </a:rPr>
              <a:t>Atención a la Seguridad</a:t>
            </a:r>
            <a:r>
              <a:rPr lang="es-MX" kern="100" dirty="0">
                <a:solidFill>
                  <a:schemeClr val="tx1"/>
                </a:solidFill>
                <a:latin typeface="Times New Roman"/>
                <a:ea typeface="Aptos" panose="020B0004020202020204" pitchFamily="34" charset="0"/>
                <a:cs typeface="Times New Roman" panose="02020603050405020304" pitchFamily="18" charset="0"/>
              </a:rPr>
              <a:t>: UWE incorpora características de seguridad en su perfil UML, lo cual es crucial para el desarrollo de aplicaciones web seguras. Esto es especialmente relevante en el contexto actual, donde la seguridad web es una prioridad (</a:t>
            </a:r>
            <a:r>
              <a:rPr lang="es-MX" u="sng" kern="100" dirty="0">
                <a:solidFill>
                  <a:schemeClr val="tx1"/>
                </a:solidFill>
                <a:latin typeface="Times New Roman"/>
                <a:ea typeface="Aptos" panose="020B000402020202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UWE</a:t>
            </a:r>
            <a:r>
              <a:rPr lang="es-MX" kern="100" dirty="0">
                <a:solidFill>
                  <a:schemeClr val="tx1"/>
                </a:solidFill>
                <a:latin typeface="Times New Roman"/>
                <a:ea typeface="Aptos" panose="020B0004020202020204" pitchFamily="34" charset="0"/>
                <a:cs typeface="Times New Roman" panose="02020603050405020304" pitchFamily="18" charset="0"/>
              </a:rPr>
              <a:t>).</a:t>
            </a:r>
            <a:endParaRPr lang="es-MX" kern="100" dirty="0">
              <a:solidFill>
                <a:schemeClr val="tx1"/>
              </a:solidFill>
              <a:effectLst/>
              <a:latin typeface="Aptos"/>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9562038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B1AF33-E3ED-9AFA-22BC-D6AB99B07FDB}"/>
              </a:ext>
            </a:extLst>
          </p:cNvPr>
          <p:cNvSpPr>
            <a:spLocks noGrp="1"/>
          </p:cNvSpPr>
          <p:nvPr>
            <p:ph type="title"/>
          </p:nvPr>
        </p:nvSpPr>
        <p:spPr/>
        <p:txBody>
          <a:bodyPr/>
          <a:lstStyle/>
          <a:p>
            <a:r>
              <a:rPr lang="es-MX" dirty="0">
                <a:solidFill>
                  <a:schemeClr val="tx1"/>
                </a:solidFill>
                <a:latin typeface="Times New Roman" panose="02020603050405020304" pitchFamily="18" charset="0"/>
                <a:cs typeface="Times New Roman" panose="02020603050405020304" pitchFamily="18" charset="0"/>
              </a:rPr>
              <a:t>Desventajas</a:t>
            </a:r>
          </a:p>
        </p:txBody>
      </p:sp>
      <p:sp>
        <p:nvSpPr>
          <p:cNvPr id="3" name="Marcador de contenido 2">
            <a:extLst>
              <a:ext uri="{FF2B5EF4-FFF2-40B4-BE49-F238E27FC236}">
                <a16:creationId xmlns:a16="http://schemas.microsoft.com/office/drawing/2014/main" id="{A1A02A11-ABA1-C98F-ECFF-3EE36EFF78F9}"/>
              </a:ext>
            </a:extLst>
          </p:cNvPr>
          <p:cNvSpPr>
            <a:spLocks noGrp="1"/>
          </p:cNvSpPr>
          <p:nvPr>
            <p:ph idx="1"/>
          </p:nvPr>
        </p:nvSpPr>
        <p:spPr>
          <a:xfrm>
            <a:off x="1371600" y="1774372"/>
            <a:ext cx="9601200" cy="4397828"/>
          </a:xfrm>
        </p:spPr>
        <p:txBody>
          <a:bodyPr>
            <a:normAutofit fontScale="92500" lnSpcReduction="10000"/>
          </a:bodyPr>
          <a:lstStyle/>
          <a:p>
            <a:pPr marL="342900" lvl="0" indent="-342900" algn="just">
              <a:lnSpc>
                <a:spcPct val="107000"/>
              </a:lnSpc>
              <a:spcBef>
                <a:spcPts val="1200"/>
              </a:spcBef>
              <a:spcAft>
                <a:spcPts val="1200"/>
              </a:spcAft>
              <a:buFont typeface="+mj-lt"/>
              <a:buAutoNum type="arabicPeriod"/>
            </a:pPr>
            <a:r>
              <a:rPr lang="es-MX" b="1" kern="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Complejidad y Curva de Aprendizaje</a:t>
            </a:r>
            <a:r>
              <a:rPr lang="es-MX" kern="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Dado que UWE es una metodología compleja que extiende UML, puede tener una curva de aprendizaje empinada, especialmente para desarrolladores que no están familiarizados con UML o con metodologías basadas en modelos (</a:t>
            </a:r>
            <a:r>
              <a:rPr lang="es-MX" u="sng" kern="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Wikipedia</a:t>
            </a:r>
            <a:r>
              <a:rPr lang="es-MX" kern="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s-MX"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gn="just">
              <a:lnSpc>
                <a:spcPct val="107000"/>
              </a:lnSpc>
              <a:spcBef>
                <a:spcPts val="1200"/>
              </a:spcBef>
              <a:spcAft>
                <a:spcPts val="1200"/>
              </a:spcAft>
              <a:buFont typeface="+mj-lt"/>
              <a:buAutoNum type="arabicPeriod"/>
            </a:pPr>
            <a:r>
              <a:rPr lang="es-MX" b="1" kern="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Sobrecarga de Modelado</a:t>
            </a:r>
            <a:r>
              <a:rPr lang="es-MX" kern="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El enfoque intensivo en el modelado puede ser una desventaja en términos de tiempo y esfuerzo, ya que requiere la creación de numerosos diagramas y modelos. Esto podría ser visto como una carga adicional en comparación con metodologías más ágiles (</a:t>
            </a:r>
            <a:r>
              <a:rPr lang="es-MX" u="sng" kern="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Wikipedia</a:t>
            </a:r>
            <a:r>
              <a:rPr lang="es-MX" kern="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s-MX" u="sng" kern="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UWE</a:t>
            </a:r>
            <a:r>
              <a:rPr lang="es-MX" kern="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s-MX"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gn="just">
              <a:lnSpc>
                <a:spcPct val="107000"/>
              </a:lnSpc>
              <a:spcBef>
                <a:spcPts val="1200"/>
              </a:spcBef>
              <a:spcAft>
                <a:spcPts val="1200"/>
              </a:spcAft>
              <a:buFont typeface="+mj-lt"/>
              <a:buAutoNum type="arabicPeriod"/>
            </a:pPr>
            <a:r>
              <a:rPr lang="es-MX" b="1" kern="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Menos Flexibilidad para Cambios Rápidos</a:t>
            </a:r>
            <a:r>
              <a:rPr lang="es-MX" kern="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UWE no es tan ágil como otras metodologías, lo que puede dificultar la adaptación a cambios rápidos en los requisitos del proyecto. Esto es una desventaja en entornos donde se requieren iteraciones rápidas y cambios frecuentes (</a:t>
            </a:r>
            <a:r>
              <a:rPr lang="es-MX" u="sng" kern="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UWE</a:t>
            </a:r>
            <a:r>
              <a:rPr lang="es-MX" kern="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s-MX"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242762734"/>
      </p:ext>
    </p:extLst>
  </p:cSld>
  <p:clrMapOvr>
    <a:masterClrMapping/>
  </p:clrMapOvr>
</p:sld>
</file>

<file path=ppt/theme/theme1.xml><?xml version="1.0" encoding="utf-8"?>
<a:theme xmlns:a="http://schemas.openxmlformats.org/drawingml/2006/main" name="Recorte">
  <a:themeElements>
    <a:clrScheme name="Escala de grises">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Recorte">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Recort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19758E97CDDEB441A4AD9AE607365E5E" ma:contentTypeVersion="17" ma:contentTypeDescription="Create a new document." ma:contentTypeScope="" ma:versionID="b0394ed139342bc3887ad8f34f277148">
  <xsd:schema xmlns:xsd="http://www.w3.org/2001/XMLSchema" xmlns:xs="http://www.w3.org/2001/XMLSchema" xmlns:p="http://schemas.microsoft.com/office/2006/metadata/properties" xmlns:ns3="477c6190-0672-4b86-87dd-801e1cff1672" xmlns:ns4="0e1e0063-137f-45a4-a5cf-012a2d597676" targetNamespace="http://schemas.microsoft.com/office/2006/metadata/properties" ma:root="true" ma:fieldsID="4c2fb2090cc4c716b1e575e1af55fb4a" ns3:_="" ns4:_="">
    <xsd:import namespace="477c6190-0672-4b86-87dd-801e1cff1672"/>
    <xsd:import namespace="0e1e0063-137f-45a4-a5cf-012a2d597676"/>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LengthInSeconds" minOccurs="0"/>
                <xsd:element ref="ns3:MediaServiceSearchProperties"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77c6190-0672-4b86-87dd-801e1cff167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MediaLengthInSeconds" ma:hidden="true" ma:internalName="MediaLengthInSeconds" ma:readOnly="true">
      <xsd:simpleType>
        <xsd:restriction base="dms:Unknown"/>
      </xsd:simpleType>
    </xsd:element>
    <xsd:element name="MediaServiceSearchProperties" ma:index="21" nillable="true" ma:displayName="MediaServiceSearchProperties" ma:hidden="true" ma:internalName="MediaServiceSearchProperties" ma:readOnly="true">
      <xsd:simpleType>
        <xsd:restriction base="dms:Note"/>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0e1e0063-137f-45a4-a5cf-012a2d597676"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477c6190-0672-4b86-87dd-801e1cff1672" xsi:nil="true"/>
  </documentManagement>
</p:properties>
</file>

<file path=customXml/itemProps1.xml><?xml version="1.0" encoding="utf-8"?>
<ds:datastoreItem xmlns:ds="http://schemas.openxmlformats.org/officeDocument/2006/customXml" ds:itemID="{6E0035EF-F9B4-493B-A597-5882490898C3}">
  <ds:schemaRefs>
    <ds:schemaRef ds:uri="http://schemas.microsoft.com/sharepoint/v3/contenttype/forms"/>
  </ds:schemaRefs>
</ds:datastoreItem>
</file>

<file path=customXml/itemProps2.xml><?xml version="1.0" encoding="utf-8"?>
<ds:datastoreItem xmlns:ds="http://schemas.openxmlformats.org/officeDocument/2006/customXml" ds:itemID="{11B4E12D-7525-4F11-86A5-9B5E5098315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77c6190-0672-4b86-87dd-801e1cff1672"/>
    <ds:schemaRef ds:uri="0e1e0063-137f-45a4-a5cf-012a2d59767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BD3296F-0310-4C0E-85AA-1E3E20986A74}">
  <ds:schemaRefs>
    <ds:schemaRef ds:uri="http://www.w3.org/XML/1998/namespace"/>
    <ds:schemaRef ds:uri="http://schemas.microsoft.com/office/2006/documentManagement/types"/>
    <ds:schemaRef ds:uri="http://schemas.microsoft.com/office/infopath/2007/PartnerControls"/>
    <ds:schemaRef ds:uri="http://purl.org/dc/terms/"/>
    <ds:schemaRef ds:uri="http://schemas.openxmlformats.org/package/2006/metadata/core-properties"/>
    <ds:schemaRef ds:uri="http://purl.org/dc/elements/1.1/"/>
    <ds:schemaRef ds:uri="477c6190-0672-4b86-87dd-801e1cff1672"/>
    <ds:schemaRef ds:uri="0e1e0063-137f-45a4-a5cf-012a2d597676"/>
    <ds:schemaRef ds:uri="http://schemas.microsoft.com/office/2006/metadata/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TM10001105[[fn=Recorte]]</Template>
  <TotalTime>1974</TotalTime>
  <Words>2246</Words>
  <Application>Microsoft Office PowerPoint</Application>
  <PresentationFormat>Panorámica</PresentationFormat>
  <Paragraphs>84</Paragraphs>
  <Slides>18</Slides>
  <Notes>2</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18</vt:i4>
      </vt:variant>
    </vt:vector>
  </HeadingPairs>
  <TitlesOfParts>
    <vt:vector size="24" baseType="lpstr">
      <vt:lpstr>Aptos</vt:lpstr>
      <vt:lpstr>Franklin Gothic Book</vt:lpstr>
      <vt:lpstr>Symbol</vt:lpstr>
      <vt:lpstr>Times New Roman</vt:lpstr>
      <vt:lpstr>Wingdings</vt:lpstr>
      <vt:lpstr>Recorte</vt:lpstr>
      <vt:lpstr>METODOLOGÍA UWE</vt:lpstr>
      <vt:lpstr>Integrantes del equipo:</vt:lpstr>
      <vt:lpstr>Presentación de PowerPoint</vt:lpstr>
      <vt:lpstr>¿Cómo surge la metodología?</vt:lpstr>
      <vt:lpstr>Presentación de PowerPoint</vt:lpstr>
      <vt:lpstr>Características principales</vt:lpstr>
      <vt:lpstr>Presentación de PowerPoint</vt:lpstr>
      <vt:lpstr>Ventajas</vt:lpstr>
      <vt:lpstr>Desventajas</vt:lpstr>
      <vt:lpstr>Como se implementa en web</vt:lpstr>
      <vt:lpstr>Presentación de PowerPoint</vt:lpstr>
      <vt:lpstr>Presentación de PowerPoint</vt:lpstr>
      <vt:lpstr>Presentación de PowerPoint</vt:lpstr>
      <vt:lpstr>Ejemplos de su aplicación</vt:lpstr>
      <vt:lpstr>Presentación de PowerPoint</vt:lpstr>
      <vt:lpstr>Preguntas al Grupo </vt:lpstr>
      <vt:lpstr>Referencias</vt:lpstr>
      <vt:lpstr>GRACIAS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METODOLOGÍA UWE</dc:title>
  <dc:creator>ixchel naomi cortes montaño</dc:creator>
  <cp:lastModifiedBy>IXCHEL CORTES MONTANO</cp:lastModifiedBy>
  <cp:revision>4</cp:revision>
  <dcterms:created xsi:type="dcterms:W3CDTF">2024-08-19T22:57:44Z</dcterms:created>
  <dcterms:modified xsi:type="dcterms:W3CDTF">2024-08-21T16:06:07Z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0x01010019758E97CDDEB441A4AD9AE607365E5E</vt:lpwstr>
  </property>
</Properties>
</file>