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0c9e9baec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60c9e9baec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60c9e9bae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60c9e9bae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0c9e9bae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0c9e9baec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0c9e9baec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0c9e9baec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0c9e9bae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0c9e9bae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0c9e9baec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60c9e9baec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0c9e9baec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0c9e9baec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Random Forest:</a:t>
            </a:r>
            <a:r>
              <a:rPr lang="en">
                <a:solidFill>
                  <a:schemeClr val="dk1"/>
                </a:solidFill>
              </a:rPr>
              <a:t> Random Forest is an ensemble model that combines multiple decision trees to enhance prediction accuracy and identify significant patterns. It excels in uncovering complex relationships and interactions within data, making it valuable for understanding the factors influencing credit card acceptance among IronBank customers.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K-Nearest Neighbors (KNN) Regressor:</a:t>
            </a:r>
            <a:r>
              <a:rPr lang="en">
                <a:solidFill>
                  <a:schemeClr val="dk1"/>
                </a:solidFill>
              </a:rPr>
              <a:t> KNN Regressor predicts outcomes based on the average of similar neighbors' values. It's used to reveal trends among customers with comparable attributes, shedding light on whether customers sharing characteristics tend to accept credit card offers.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Linear Regressor:</a:t>
            </a:r>
            <a:r>
              <a:rPr lang="en">
                <a:solidFill>
                  <a:schemeClr val="dk1"/>
                </a:solidFill>
              </a:rPr>
              <a:t> Linear Regression establishes relationships between variables through a linear equation. In the context of credit card acceptance, it provides insights into how individual attributes impact the decision, aiding in understanding the significance of each feature among IronBank customers.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0c9e9baec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0c9e9baec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0c9e9baec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0c9e9bae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0c9e9baec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0c9e9baec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39950" y="650150"/>
            <a:ext cx="5099400" cy="2836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Determinants of Credit Card Acceptance Among IronBank Customers: </a:t>
            </a:r>
            <a:endParaRPr/>
          </a:p>
          <a:p>
            <a:pPr indent="0" lvl="0" marL="0" rtl="0" algn="l">
              <a:spcBef>
                <a:spcPts val="0"/>
              </a:spcBef>
              <a:spcAft>
                <a:spcPts val="0"/>
              </a:spcAft>
              <a:buNone/>
            </a:pPr>
            <a:r>
              <a:rPr lang="en" sz="3044"/>
              <a:t>An In-depth Analysis</a:t>
            </a:r>
            <a:endParaRPr sz="2488"/>
          </a:p>
        </p:txBody>
      </p:sp>
      <p:sp>
        <p:nvSpPr>
          <p:cNvPr id="278" name="Google Shape;278;p13"/>
          <p:cNvSpPr txBox="1"/>
          <p:nvPr>
            <p:ph idx="1" type="subTitle"/>
          </p:nvPr>
        </p:nvSpPr>
        <p:spPr>
          <a:xfrm>
            <a:off x="339950" y="34866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Giorgio Lupo</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Takeaways</a:t>
            </a:r>
            <a:endParaRPr/>
          </a:p>
        </p:txBody>
      </p:sp>
      <p:sp>
        <p:nvSpPr>
          <p:cNvPr id="333" name="Google Shape;333;p22"/>
          <p:cNvSpPr txBox="1"/>
          <p:nvPr>
            <p:ph idx="1" type="body"/>
          </p:nvPr>
        </p:nvSpPr>
        <p:spPr>
          <a:xfrm>
            <a:off x="399075" y="1448450"/>
            <a:ext cx="4335300" cy="35178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400">
                <a:solidFill>
                  <a:srgbClr val="000000"/>
                </a:solidFill>
              </a:rPr>
              <a:t>Segmented Marketing Campaigns:</a:t>
            </a:r>
            <a:endParaRPr b="1" sz="1400">
              <a:solidFill>
                <a:srgbClr val="000000"/>
              </a:solidFill>
            </a:endParaRPr>
          </a:p>
          <a:p>
            <a:pPr indent="0" lvl="0" marL="0" rtl="0" algn="l">
              <a:spcBef>
                <a:spcPts val="1200"/>
              </a:spcBef>
              <a:spcAft>
                <a:spcPts val="0"/>
              </a:spcAft>
              <a:buNone/>
            </a:pPr>
            <a:r>
              <a:rPr lang="en" sz="1400">
                <a:solidFill>
                  <a:srgbClr val="000000"/>
                </a:solidFill>
              </a:rPr>
              <a:t>Develop tailored campaigns with financial products that suit Low </a:t>
            </a:r>
            <a:r>
              <a:rPr lang="en" sz="1400">
                <a:solidFill>
                  <a:srgbClr val="000000"/>
                </a:solidFill>
              </a:rPr>
              <a:t>credit rating and Low income customers</a:t>
            </a:r>
            <a:endParaRPr sz="1400">
              <a:solidFill>
                <a:srgbClr val="000000"/>
              </a:solidFill>
            </a:endParaRPr>
          </a:p>
          <a:p>
            <a:pPr indent="0" lvl="0" marL="0" rtl="0" algn="l">
              <a:spcBef>
                <a:spcPts val="1200"/>
              </a:spcBef>
              <a:spcAft>
                <a:spcPts val="0"/>
              </a:spcAft>
              <a:buNone/>
            </a:pPr>
            <a:r>
              <a:rPr lang="en" sz="1400">
                <a:solidFill>
                  <a:srgbClr val="000000"/>
                </a:solidFill>
              </a:rPr>
              <a:t>Focus on postcard mailers</a:t>
            </a:r>
            <a:endParaRPr sz="1400">
              <a:solidFill>
                <a:srgbClr val="000000"/>
              </a:solidFill>
            </a:endParaRPr>
          </a:p>
          <a:p>
            <a:pPr indent="0" lvl="0" marL="0" rtl="0" algn="l">
              <a:spcBef>
                <a:spcPts val="1200"/>
              </a:spcBef>
              <a:spcAft>
                <a:spcPts val="0"/>
              </a:spcAft>
              <a:buNone/>
            </a:pPr>
            <a:r>
              <a:rPr b="1" lang="en" sz="1400">
                <a:solidFill>
                  <a:srgbClr val="000000"/>
                </a:solidFill>
              </a:rPr>
              <a:t>Revamp Rewards Programs:</a:t>
            </a:r>
            <a:endParaRPr b="1" sz="1400">
              <a:solidFill>
                <a:srgbClr val="000000"/>
              </a:solidFill>
            </a:endParaRPr>
          </a:p>
          <a:p>
            <a:pPr indent="0" lvl="0" marL="0" rtl="0" algn="l">
              <a:spcBef>
                <a:spcPts val="1200"/>
              </a:spcBef>
              <a:spcAft>
                <a:spcPts val="0"/>
              </a:spcAft>
              <a:buNone/>
            </a:pPr>
            <a:r>
              <a:rPr lang="en" sz="1400">
                <a:solidFill>
                  <a:srgbClr val="000000"/>
                </a:solidFill>
              </a:rPr>
              <a:t>Reevaluate the "Cash Back" and "Reward Points" programs.</a:t>
            </a:r>
            <a:endParaRPr sz="1400">
              <a:solidFill>
                <a:srgbClr val="000000"/>
              </a:solidFill>
            </a:endParaRPr>
          </a:p>
          <a:p>
            <a:pPr indent="0" lvl="0" marL="0" rtl="0" algn="l">
              <a:spcBef>
                <a:spcPts val="1200"/>
              </a:spcBef>
              <a:spcAft>
                <a:spcPts val="0"/>
              </a:spcAft>
              <a:buNone/>
            </a:pPr>
            <a:r>
              <a:rPr lang="en" sz="1400">
                <a:solidFill>
                  <a:srgbClr val="000000"/>
                </a:solidFill>
              </a:rPr>
              <a:t>Personalize reward offerings based on customer segments</a:t>
            </a:r>
            <a:r>
              <a:rPr lang="en">
                <a:solidFill>
                  <a:srgbClr val="000000"/>
                </a:solidFill>
              </a:rPr>
              <a:t> </a:t>
            </a:r>
            <a:endParaRPr>
              <a:solidFill>
                <a:srgbClr val="000000"/>
              </a:solidFill>
            </a:endParaRPr>
          </a:p>
          <a:p>
            <a:pPr indent="0" lvl="0" marL="0" rtl="0" algn="l">
              <a:spcBef>
                <a:spcPts val="1200"/>
              </a:spcBef>
              <a:spcAft>
                <a:spcPts val="1200"/>
              </a:spcAft>
              <a:buNone/>
            </a:pPr>
            <a:r>
              <a:t/>
            </a:r>
            <a:endParaRPr sz="1800"/>
          </a:p>
        </p:txBody>
      </p:sp>
      <p:sp>
        <p:nvSpPr>
          <p:cNvPr id="334" name="Google Shape;334;p22"/>
          <p:cNvSpPr txBox="1"/>
          <p:nvPr>
            <p:ph idx="2" type="body"/>
          </p:nvPr>
        </p:nvSpPr>
        <p:spPr>
          <a:xfrm>
            <a:off x="4903650" y="1448450"/>
            <a:ext cx="3905400" cy="3458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rPr>
              <a:t>Education and Outreach:</a:t>
            </a:r>
            <a:endParaRPr b="1" sz="1400">
              <a:solidFill>
                <a:srgbClr val="000000"/>
              </a:solidFill>
            </a:endParaRPr>
          </a:p>
          <a:p>
            <a:pPr indent="0" lvl="0" marL="0" rtl="0" algn="l">
              <a:lnSpc>
                <a:spcPct val="95000"/>
              </a:lnSpc>
              <a:spcBef>
                <a:spcPts val="1200"/>
              </a:spcBef>
              <a:spcAft>
                <a:spcPts val="0"/>
              </a:spcAft>
              <a:buSzPts val="935"/>
              <a:buNone/>
            </a:pPr>
            <a:r>
              <a:rPr lang="en" sz="1400">
                <a:solidFill>
                  <a:srgbClr val="000000"/>
                </a:solidFill>
              </a:rPr>
              <a:t>Address concerns about high balances and overdraft protection in Q1 and Q3</a:t>
            </a:r>
            <a:endParaRPr sz="1400">
              <a:solidFill>
                <a:srgbClr val="000000"/>
              </a:solidFill>
            </a:endParaRPr>
          </a:p>
          <a:p>
            <a:pPr indent="0" lvl="0" marL="0" rtl="0" algn="l">
              <a:lnSpc>
                <a:spcPct val="95000"/>
              </a:lnSpc>
              <a:spcBef>
                <a:spcPts val="1200"/>
              </a:spcBef>
              <a:spcAft>
                <a:spcPts val="0"/>
              </a:spcAft>
              <a:buSzPts val="935"/>
              <a:buNone/>
            </a:pPr>
            <a:r>
              <a:rPr b="1" lang="en" sz="1435">
                <a:solidFill>
                  <a:srgbClr val="000000"/>
                </a:solidFill>
              </a:rPr>
              <a:t>Targeted Property Ownership Offers:</a:t>
            </a:r>
            <a:endParaRPr b="1" sz="1435">
              <a:solidFill>
                <a:srgbClr val="000000"/>
              </a:solidFill>
            </a:endParaRPr>
          </a:p>
          <a:p>
            <a:pPr indent="0" lvl="0" marL="0" rtl="0" algn="l">
              <a:lnSpc>
                <a:spcPct val="95000"/>
              </a:lnSpc>
              <a:spcBef>
                <a:spcPts val="1200"/>
              </a:spcBef>
              <a:spcAft>
                <a:spcPts val="1200"/>
              </a:spcAft>
              <a:buNone/>
            </a:pPr>
            <a:r>
              <a:rPr lang="en" sz="1405">
                <a:solidFill>
                  <a:srgbClr val="000000"/>
                </a:solidFill>
              </a:rPr>
              <a:t>Develop offers tailored to renters or smaller households</a:t>
            </a:r>
            <a:endParaRPr sz="120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88550" y="131957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200"/>
              <a:t>Thank you</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978625" y="2353175"/>
            <a:ext cx="2510400" cy="8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Summary</a:t>
            </a:r>
            <a:endParaRPr sz="3400"/>
          </a:p>
        </p:txBody>
      </p:sp>
      <p:sp>
        <p:nvSpPr>
          <p:cNvPr id="284" name="Google Shape;284;p14"/>
          <p:cNvSpPr txBox="1"/>
          <p:nvPr>
            <p:ph idx="1" type="body"/>
          </p:nvPr>
        </p:nvSpPr>
        <p:spPr>
          <a:xfrm>
            <a:off x="4150075" y="0"/>
            <a:ext cx="4993800" cy="5143500"/>
          </a:xfrm>
          <a:prstGeom prst="rect">
            <a:avLst/>
          </a:prstGeom>
          <a:solidFill>
            <a:schemeClr val="lt2"/>
          </a:solidFill>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500"/>
          </a:p>
          <a:p>
            <a:pPr indent="0" lvl="0" marL="457200" rtl="0" algn="l">
              <a:spcBef>
                <a:spcPts val="1200"/>
              </a:spcBef>
              <a:spcAft>
                <a:spcPts val="0"/>
              </a:spcAft>
              <a:buNone/>
            </a:pPr>
            <a:r>
              <a:t/>
            </a:r>
            <a:endParaRPr sz="2500"/>
          </a:p>
          <a:p>
            <a:pPr indent="-387350" lvl="0" marL="457200" rtl="0" algn="l">
              <a:spcBef>
                <a:spcPts val="1200"/>
              </a:spcBef>
              <a:spcAft>
                <a:spcPts val="0"/>
              </a:spcAft>
              <a:buSzPts val="2500"/>
              <a:buChar char="●"/>
            </a:pPr>
            <a:r>
              <a:rPr lang="en" sz="2500"/>
              <a:t>Introduction</a:t>
            </a:r>
            <a:endParaRPr sz="2500"/>
          </a:p>
          <a:p>
            <a:pPr indent="-387350" lvl="0" marL="457200" rtl="0" algn="l">
              <a:spcBef>
                <a:spcPts val="0"/>
              </a:spcBef>
              <a:spcAft>
                <a:spcPts val="0"/>
              </a:spcAft>
              <a:buSzPts val="2500"/>
              <a:buChar char="●"/>
            </a:pPr>
            <a:r>
              <a:rPr lang="en" sz="2500"/>
              <a:t>Dataset Overview</a:t>
            </a:r>
            <a:endParaRPr sz="2500"/>
          </a:p>
          <a:p>
            <a:pPr indent="-387350" lvl="0" marL="457200" rtl="0" algn="l">
              <a:spcBef>
                <a:spcPts val="0"/>
              </a:spcBef>
              <a:spcAft>
                <a:spcPts val="0"/>
              </a:spcAft>
              <a:buSzPts val="2500"/>
              <a:buChar char="●"/>
            </a:pPr>
            <a:r>
              <a:rPr lang="en" sz="2500"/>
              <a:t>Models</a:t>
            </a:r>
            <a:endParaRPr sz="2500"/>
          </a:p>
          <a:p>
            <a:pPr indent="-387350" lvl="0" marL="457200" rtl="0" algn="l">
              <a:spcBef>
                <a:spcPts val="0"/>
              </a:spcBef>
              <a:spcAft>
                <a:spcPts val="0"/>
              </a:spcAft>
              <a:buSzPts val="2500"/>
              <a:buChar char="●"/>
            </a:pPr>
            <a:r>
              <a:rPr lang="en" sz="2500"/>
              <a:t>Model Selection</a:t>
            </a:r>
            <a:endParaRPr sz="2500"/>
          </a:p>
          <a:p>
            <a:pPr indent="-387350" lvl="0" marL="457200" rtl="0" algn="l">
              <a:spcBef>
                <a:spcPts val="0"/>
              </a:spcBef>
              <a:spcAft>
                <a:spcPts val="0"/>
              </a:spcAft>
              <a:buSzPts val="2500"/>
              <a:buChar char="●"/>
            </a:pPr>
            <a:r>
              <a:rPr lang="en" sz="2500"/>
              <a:t>Results</a:t>
            </a:r>
            <a:endParaRPr sz="2500"/>
          </a:p>
          <a:p>
            <a:pPr indent="-387350" lvl="0" marL="457200" rtl="0" algn="l">
              <a:spcBef>
                <a:spcPts val="0"/>
              </a:spcBef>
              <a:spcAft>
                <a:spcPts val="0"/>
              </a:spcAft>
              <a:buSzPts val="2500"/>
              <a:buChar char="●"/>
            </a:pPr>
            <a:r>
              <a:rPr lang="en" sz="2500"/>
              <a:t>Business Takeaways</a:t>
            </a:r>
            <a:endParaRPr sz="2500"/>
          </a:p>
          <a:p>
            <a:pPr indent="0" lvl="0" marL="0" rtl="0" algn="l">
              <a:spcBef>
                <a:spcPts val="1200"/>
              </a:spcBef>
              <a:spcAft>
                <a:spcPts val="1200"/>
              </a:spcAft>
              <a:buNone/>
            </a:pPr>
            <a:r>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58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303800" y="1524450"/>
            <a:ext cx="6640800" cy="285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Credit card services that are a very important source of revenue for the bank</a:t>
            </a:r>
            <a:endParaRPr sz="1800"/>
          </a:p>
          <a:p>
            <a:pPr indent="-342900" lvl="0" marL="457200" rtl="0" algn="l">
              <a:spcBef>
                <a:spcPts val="0"/>
              </a:spcBef>
              <a:spcAft>
                <a:spcPts val="0"/>
              </a:spcAft>
              <a:buSzPts val="1800"/>
              <a:buChar char="-"/>
            </a:pPr>
            <a:r>
              <a:rPr lang="en" sz="1800"/>
              <a:t>What is the standard customer accepting credit cards offer?</a:t>
            </a:r>
            <a:endParaRPr sz="1800"/>
          </a:p>
          <a:p>
            <a:pPr indent="-342900" lvl="0" marL="457200" rtl="0" algn="l">
              <a:spcBef>
                <a:spcPts val="0"/>
              </a:spcBef>
              <a:spcAft>
                <a:spcPts val="0"/>
              </a:spcAft>
              <a:buSzPts val="1800"/>
              <a:buChar char="-"/>
            </a:pPr>
            <a:r>
              <a:rPr lang="en" sz="1800"/>
              <a:t>Focused marketing study, with 18,000 current bank customers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1793325" y="338138"/>
            <a:ext cx="5557350" cy="446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6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a:t>
            </a:r>
            <a:endParaRPr/>
          </a:p>
        </p:txBody>
      </p:sp>
      <p:sp>
        <p:nvSpPr>
          <p:cNvPr id="301" name="Google Shape;301;p17"/>
          <p:cNvSpPr txBox="1"/>
          <p:nvPr>
            <p:ph idx="1" type="body"/>
          </p:nvPr>
        </p:nvSpPr>
        <p:spPr>
          <a:xfrm>
            <a:off x="317850" y="1444800"/>
            <a:ext cx="4416600" cy="3525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18K customers</a:t>
            </a:r>
            <a:endParaRPr sz="1800"/>
          </a:p>
          <a:p>
            <a:pPr indent="-334327" lvl="0" marL="457200" rtl="0" algn="l">
              <a:spcBef>
                <a:spcPts val="0"/>
              </a:spcBef>
              <a:spcAft>
                <a:spcPts val="0"/>
              </a:spcAft>
              <a:buSzPct val="108247"/>
              <a:buChar char="-"/>
            </a:pPr>
            <a:r>
              <a:rPr b="1" lang="en" sz="1662">
                <a:solidFill>
                  <a:srgbClr val="3C3C3C"/>
                </a:solidFill>
              </a:rPr>
              <a:t>Customer Number:</a:t>
            </a:r>
            <a:r>
              <a:rPr lang="en" sz="1662">
                <a:solidFill>
                  <a:srgbClr val="3C3C3C"/>
                </a:solidFill>
              </a:rPr>
              <a:t> Number assigned to the customers</a:t>
            </a:r>
            <a:endParaRPr sz="1662">
              <a:solidFill>
                <a:srgbClr val="3C3C3C"/>
              </a:solidFill>
            </a:endParaRPr>
          </a:p>
          <a:p>
            <a:pPr indent="-334327" lvl="0" marL="457200" rtl="0" algn="l">
              <a:spcBef>
                <a:spcPts val="0"/>
              </a:spcBef>
              <a:spcAft>
                <a:spcPts val="0"/>
              </a:spcAft>
              <a:buSzPct val="108247"/>
              <a:buChar char="-"/>
            </a:pPr>
            <a:r>
              <a:rPr b="1" lang="en" sz="1662">
                <a:solidFill>
                  <a:srgbClr val="3C3C3C"/>
                </a:solidFill>
              </a:rPr>
              <a:t>Offer Accepted:</a:t>
            </a:r>
            <a:r>
              <a:rPr lang="en" sz="1662">
                <a:solidFill>
                  <a:srgbClr val="3C3C3C"/>
                </a:solidFill>
              </a:rPr>
              <a:t> Did the customer accept (Yes) or reject (No) the offer</a:t>
            </a:r>
            <a:endParaRPr sz="1662">
              <a:solidFill>
                <a:srgbClr val="3C3C3C"/>
              </a:solidFill>
            </a:endParaRPr>
          </a:p>
          <a:p>
            <a:pPr indent="-334327" lvl="0" marL="457200" rtl="0" algn="l">
              <a:spcBef>
                <a:spcPts val="0"/>
              </a:spcBef>
              <a:spcAft>
                <a:spcPts val="0"/>
              </a:spcAft>
              <a:buSzPct val="108247"/>
              <a:buChar char="-"/>
            </a:pPr>
            <a:r>
              <a:rPr b="1" lang="en" sz="1662">
                <a:solidFill>
                  <a:srgbClr val="3C3C3C"/>
                </a:solidFill>
              </a:rPr>
              <a:t>Reward</a:t>
            </a:r>
            <a:r>
              <a:rPr lang="en" sz="1662">
                <a:solidFill>
                  <a:srgbClr val="3C3C3C"/>
                </a:solidFill>
              </a:rPr>
              <a:t>: The type of reward program offered for the card</a:t>
            </a:r>
            <a:endParaRPr sz="1662">
              <a:solidFill>
                <a:srgbClr val="3C3C3C"/>
              </a:solidFill>
            </a:endParaRPr>
          </a:p>
          <a:p>
            <a:pPr indent="-334327" lvl="0" marL="457200" rtl="0" algn="l">
              <a:spcBef>
                <a:spcPts val="0"/>
              </a:spcBef>
              <a:spcAft>
                <a:spcPts val="0"/>
              </a:spcAft>
              <a:buSzPct val="108247"/>
              <a:buChar char="-"/>
            </a:pPr>
            <a:r>
              <a:rPr b="1" lang="en" sz="1662">
                <a:solidFill>
                  <a:srgbClr val="3C3C3C"/>
                </a:solidFill>
              </a:rPr>
              <a:t>Mailer Type:</a:t>
            </a:r>
            <a:r>
              <a:rPr lang="en" sz="1662">
                <a:solidFill>
                  <a:srgbClr val="3C3C3C"/>
                </a:solidFill>
              </a:rPr>
              <a:t> Letter or postcard</a:t>
            </a:r>
            <a:endParaRPr sz="1662">
              <a:solidFill>
                <a:srgbClr val="3C3C3C"/>
              </a:solidFill>
            </a:endParaRPr>
          </a:p>
          <a:p>
            <a:pPr indent="-334327" lvl="0" marL="457200" rtl="0" algn="l">
              <a:spcBef>
                <a:spcPts val="0"/>
              </a:spcBef>
              <a:spcAft>
                <a:spcPts val="0"/>
              </a:spcAft>
              <a:buSzPct val="108247"/>
              <a:buChar char="-"/>
            </a:pPr>
            <a:r>
              <a:rPr b="1" lang="en" sz="1662">
                <a:solidFill>
                  <a:srgbClr val="3C3C3C"/>
                </a:solidFill>
              </a:rPr>
              <a:t>Income Level:</a:t>
            </a:r>
            <a:r>
              <a:rPr lang="en" sz="1662">
                <a:solidFill>
                  <a:srgbClr val="3C3C3C"/>
                </a:solidFill>
              </a:rPr>
              <a:t> Low, Medium, or High</a:t>
            </a:r>
            <a:endParaRPr sz="1662">
              <a:solidFill>
                <a:srgbClr val="3C3C3C"/>
              </a:solidFill>
            </a:endParaRPr>
          </a:p>
          <a:p>
            <a:pPr indent="-334327" lvl="0" marL="457200" rtl="0" algn="l">
              <a:spcBef>
                <a:spcPts val="0"/>
              </a:spcBef>
              <a:spcAft>
                <a:spcPts val="0"/>
              </a:spcAft>
              <a:buSzPct val="108247"/>
              <a:buChar char="-"/>
            </a:pPr>
            <a:r>
              <a:rPr b="1" lang="en" sz="1662">
                <a:solidFill>
                  <a:srgbClr val="3C3C3C"/>
                </a:solidFill>
              </a:rPr>
              <a:t>Bank Accounts Open:</a:t>
            </a:r>
            <a:r>
              <a:rPr lang="en" sz="1662">
                <a:solidFill>
                  <a:srgbClr val="3C3C3C"/>
                </a:solidFill>
              </a:rPr>
              <a:t> How many non-credit-card accounts are held by the customer</a:t>
            </a:r>
            <a:endParaRPr sz="1662">
              <a:solidFill>
                <a:srgbClr val="3C3C3C"/>
              </a:solidFill>
            </a:endParaRPr>
          </a:p>
          <a:p>
            <a:pPr indent="-334327" lvl="0" marL="457200" rtl="0" algn="l">
              <a:spcBef>
                <a:spcPts val="0"/>
              </a:spcBef>
              <a:spcAft>
                <a:spcPts val="0"/>
              </a:spcAft>
              <a:buSzPct val="108247"/>
              <a:buChar char="-"/>
            </a:pPr>
            <a:r>
              <a:rPr b="1" lang="en" sz="1662">
                <a:solidFill>
                  <a:srgbClr val="3C3C3C"/>
                </a:solidFill>
              </a:rPr>
              <a:t>Overdraft Protection:</a:t>
            </a:r>
            <a:r>
              <a:rPr lang="en" sz="1662">
                <a:solidFill>
                  <a:srgbClr val="3C3C3C"/>
                </a:solidFill>
              </a:rPr>
              <a:t> Does the customer have overdraft protection </a:t>
            </a:r>
            <a:endParaRPr sz="2262"/>
          </a:p>
        </p:txBody>
      </p:sp>
      <p:sp>
        <p:nvSpPr>
          <p:cNvPr id="302" name="Google Shape;302;p17"/>
          <p:cNvSpPr txBox="1"/>
          <p:nvPr>
            <p:ph idx="2" type="body"/>
          </p:nvPr>
        </p:nvSpPr>
        <p:spPr>
          <a:xfrm>
            <a:off x="4903650" y="1444875"/>
            <a:ext cx="3981900" cy="3525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1200"/>
              </a:spcBef>
              <a:spcAft>
                <a:spcPts val="0"/>
              </a:spcAft>
              <a:buSzPct val="108247"/>
              <a:buChar char="-"/>
            </a:pPr>
            <a:r>
              <a:rPr b="1" lang="en" sz="1662">
                <a:solidFill>
                  <a:srgbClr val="3C3C3C"/>
                </a:solidFill>
              </a:rPr>
              <a:t>Credit Rating:</a:t>
            </a:r>
            <a:r>
              <a:rPr lang="en" sz="1662">
                <a:solidFill>
                  <a:srgbClr val="3C3C3C"/>
                </a:solidFill>
              </a:rPr>
              <a:t> Low, Medium, or High</a:t>
            </a:r>
            <a:endParaRPr sz="1662">
              <a:solidFill>
                <a:srgbClr val="3C3C3C"/>
              </a:solidFill>
            </a:endParaRPr>
          </a:p>
          <a:p>
            <a:pPr indent="-325755" lvl="0" marL="457200" rtl="0" algn="l">
              <a:spcBef>
                <a:spcPts val="0"/>
              </a:spcBef>
              <a:spcAft>
                <a:spcPts val="0"/>
              </a:spcAft>
              <a:buSzPct val="108247"/>
              <a:buChar char="-"/>
            </a:pPr>
            <a:r>
              <a:rPr b="1" lang="en" sz="1662">
                <a:solidFill>
                  <a:srgbClr val="3C3C3C"/>
                </a:solidFill>
              </a:rPr>
              <a:t>Credit Cards Held:</a:t>
            </a:r>
            <a:r>
              <a:rPr lang="en" sz="1662">
                <a:solidFill>
                  <a:srgbClr val="3C3C3C"/>
                </a:solidFill>
              </a:rPr>
              <a:t> The number of credit cards held at the bank</a:t>
            </a:r>
            <a:endParaRPr sz="1662">
              <a:solidFill>
                <a:srgbClr val="3C3C3C"/>
              </a:solidFill>
            </a:endParaRPr>
          </a:p>
          <a:p>
            <a:pPr indent="-325755" lvl="0" marL="457200" rtl="0" algn="l">
              <a:spcBef>
                <a:spcPts val="0"/>
              </a:spcBef>
              <a:spcAft>
                <a:spcPts val="0"/>
              </a:spcAft>
              <a:buSzPct val="108247"/>
              <a:buChar char="-"/>
            </a:pPr>
            <a:r>
              <a:rPr b="1" lang="en" sz="1662">
                <a:solidFill>
                  <a:srgbClr val="3C3C3C"/>
                </a:solidFill>
              </a:rPr>
              <a:t>Homes Owned:</a:t>
            </a:r>
            <a:r>
              <a:rPr lang="en" sz="1662">
                <a:solidFill>
                  <a:srgbClr val="3C3C3C"/>
                </a:solidFill>
              </a:rPr>
              <a:t> The number of homes owned by the customer</a:t>
            </a:r>
            <a:endParaRPr sz="1662">
              <a:solidFill>
                <a:srgbClr val="3C3C3C"/>
              </a:solidFill>
            </a:endParaRPr>
          </a:p>
          <a:p>
            <a:pPr indent="-325755" lvl="0" marL="457200" rtl="0" algn="l">
              <a:spcBef>
                <a:spcPts val="0"/>
              </a:spcBef>
              <a:spcAft>
                <a:spcPts val="0"/>
              </a:spcAft>
              <a:buSzPct val="108247"/>
              <a:buChar char="-"/>
            </a:pPr>
            <a:r>
              <a:rPr b="1" lang="en" sz="1662">
                <a:solidFill>
                  <a:srgbClr val="3C3C3C"/>
                </a:solidFill>
              </a:rPr>
              <a:t>Household Size:</a:t>
            </a:r>
            <a:r>
              <a:rPr lang="en" sz="1662">
                <a:solidFill>
                  <a:srgbClr val="3C3C3C"/>
                </a:solidFill>
              </a:rPr>
              <a:t> The number of individuals in the family</a:t>
            </a:r>
            <a:endParaRPr sz="1662">
              <a:solidFill>
                <a:srgbClr val="3C3C3C"/>
              </a:solidFill>
            </a:endParaRPr>
          </a:p>
          <a:p>
            <a:pPr indent="-350737" lvl="0" marL="457200" rtl="0" algn="l">
              <a:spcBef>
                <a:spcPts val="0"/>
              </a:spcBef>
              <a:spcAft>
                <a:spcPts val="0"/>
              </a:spcAft>
              <a:buSzPct val="136082"/>
              <a:buChar char="-"/>
            </a:pPr>
            <a:r>
              <a:rPr b="1" lang="en" sz="1662">
                <a:solidFill>
                  <a:srgbClr val="3C3C3C"/>
                </a:solidFill>
              </a:rPr>
              <a:t>Own Your Home:</a:t>
            </a:r>
            <a:r>
              <a:rPr lang="en" sz="1662">
                <a:solidFill>
                  <a:srgbClr val="3C3C3C"/>
                </a:solidFill>
              </a:rPr>
              <a:t> Does the customer own their home? (Yes or No)</a:t>
            </a:r>
            <a:endParaRPr sz="1662">
              <a:solidFill>
                <a:srgbClr val="3C3C3C"/>
              </a:solidFill>
            </a:endParaRPr>
          </a:p>
          <a:p>
            <a:pPr indent="-350737" lvl="0" marL="457200" rtl="0" algn="l">
              <a:spcBef>
                <a:spcPts val="0"/>
              </a:spcBef>
              <a:spcAft>
                <a:spcPts val="0"/>
              </a:spcAft>
              <a:buSzPct val="136082"/>
              <a:buChar char="-"/>
            </a:pPr>
            <a:r>
              <a:rPr b="1" lang="en" sz="1662">
                <a:solidFill>
                  <a:srgbClr val="3C3C3C"/>
                </a:solidFill>
              </a:rPr>
              <a:t>Average Balance:</a:t>
            </a:r>
            <a:r>
              <a:rPr lang="en" sz="1662">
                <a:solidFill>
                  <a:srgbClr val="3C3C3C"/>
                </a:solidFill>
              </a:rPr>
              <a:t> Average account balance (across all accounts over time) </a:t>
            </a:r>
            <a:endParaRPr sz="1662">
              <a:solidFill>
                <a:srgbClr val="3C3C3C"/>
              </a:solidFill>
            </a:endParaRPr>
          </a:p>
          <a:p>
            <a:pPr indent="-350737" lvl="0" marL="457200" rtl="0" algn="l">
              <a:spcBef>
                <a:spcPts val="0"/>
              </a:spcBef>
              <a:spcAft>
                <a:spcPts val="0"/>
              </a:spcAft>
              <a:buSzPct val="136082"/>
              <a:buChar char="-"/>
            </a:pPr>
            <a:r>
              <a:rPr b="1" lang="en" sz="1662">
                <a:solidFill>
                  <a:srgbClr val="3C3C3C"/>
                </a:solidFill>
              </a:rPr>
              <a:t>Q1, Q2, Q3, Q4 Balance:</a:t>
            </a:r>
            <a:r>
              <a:rPr lang="en" sz="1662">
                <a:solidFill>
                  <a:srgbClr val="3C3C3C"/>
                </a:solidFill>
              </a:rPr>
              <a:t> The average balance for each quarter in the last year</a:t>
            </a:r>
            <a:endParaRPr sz="2262"/>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308" name="Google Shape;308;p18"/>
          <p:cNvSpPr txBox="1"/>
          <p:nvPr>
            <p:ph idx="1" type="body"/>
          </p:nvPr>
        </p:nvSpPr>
        <p:spPr>
          <a:xfrm>
            <a:off x="1303800" y="1463225"/>
            <a:ext cx="7480500" cy="344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Random Forest: </a:t>
            </a:r>
            <a:r>
              <a:rPr lang="en" sz="1800"/>
              <a:t>ensemble model that combines multiple decision trees to enhance prediction accuracy and identify significant patterns</a:t>
            </a:r>
            <a:endParaRPr sz="1800"/>
          </a:p>
          <a:p>
            <a:pPr indent="-342900" lvl="0" marL="457200" rtl="0" algn="l">
              <a:spcBef>
                <a:spcPts val="0"/>
              </a:spcBef>
              <a:spcAft>
                <a:spcPts val="0"/>
              </a:spcAft>
              <a:buSzPts val="1800"/>
              <a:buChar char="-"/>
            </a:pPr>
            <a:r>
              <a:rPr b="1" lang="en" sz="1800"/>
              <a:t>Knn Regressor: </a:t>
            </a:r>
            <a:r>
              <a:rPr lang="en" sz="1800"/>
              <a:t>predicts outcomes based on the average of similar neighbors' values. It's used to reveal trends among customers with comparable attributes</a:t>
            </a:r>
            <a:endParaRPr sz="1800"/>
          </a:p>
          <a:p>
            <a:pPr indent="-342900" lvl="0" marL="457200" rtl="0" algn="l">
              <a:spcBef>
                <a:spcPts val="0"/>
              </a:spcBef>
              <a:spcAft>
                <a:spcPts val="0"/>
              </a:spcAft>
              <a:buSzPts val="1800"/>
              <a:buChar char="-"/>
            </a:pPr>
            <a:r>
              <a:rPr b="1" lang="en" sz="1800"/>
              <a:t>Linear Regression: </a:t>
            </a:r>
            <a:r>
              <a:rPr lang="en" sz="1800"/>
              <a:t>establishes relationships between variables through a linear equation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7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314" name="Google Shape;314;p19"/>
          <p:cNvSpPr txBox="1"/>
          <p:nvPr>
            <p:ph idx="1" type="body"/>
          </p:nvPr>
        </p:nvSpPr>
        <p:spPr>
          <a:xfrm>
            <a:off x="1303800" y="1433675"/>
            <a:ext cx="7030500" cy="3098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sz="1800"/>
              <a:t>Random Forest</a:t>
            </a:r>
            <a:endParaRPr b="1" sz="1800"/>
          </a:p>
          <a:p>
            <a:pPr indent="457200" lvl="0" marL="914400" rtl="0" algn="l">
              <a:spcBef>
                <a:spcPts val="1200"/>
              </a:spcBef>
              <a:spcAft>
                <a:spcPts val="0"/>
              </a:spcAft>
              <a:buNone/>
            </a:pPr>
            <a:r>
              <a:rPr lang="en" sz="1800"/>
              <a:t>Accuracy: 0.95</a:t>
            </a:r>
            <a:endParaRPr sz="1800"/>
          </a:p>
          <a:p>
            <a:pPr indent="-342900" lvl="0" marL="457200" rtl="0" algn="l">
              <a:spcBef>
                <a:spcPts val="1200"/>
              </a:spcBef>
              <a:spcAft>
                <a:spcPts val="0"/>
              </a:spcAft>
              <a:buSzPts val="1800"/>
              <a:buChar char="-"/>
            </a:pPr>
            <a:r>
              <a:rPr b="1" lang="en" sz="1800"/>
              <a:t>Knn Regressor</a:t>
            </a:r>
            <a:endParaRPr b="1" sz="1800"/>
          </a:p>
          <a:p>
            <a:pPr indent="457200" lvl="0" marL="914400" rtl="0" algn="l">
              <a:spcBef>
                <a:spcPts val="1200"/>
              </a:spcBef>
              <a:spcAft>
                <a:spcPts val="0"/>
              </a:spcAft>
              <a:buNone/>
            </a:pPr>
            <a:r>
              <a:rPr lang="en" sz="1800"/>
              <a:t>Accuracy: 0.95</a:t>
            </a:r>
            <a:endParaRPr sz="1800"/>
          </a:p>
          <a:p>
            <a:pPr indent="-342900" lvl="0" marL="457200" rtl="0" algn="l">
              <a:spcBef>
                <a:spcPts val="1200"/>
              </a:spcBef>
              <a:spcAft>
                <a:spcPts val="0"/>
              </a:spcAft>
              <a:buSzPts val="1800"/>
              <a:buChar char="-"/>
            </a:pPr>
            <a:r>
              <a:rPr b="1" lang="en" sz="1800"/>
              <a:t>Linear Regression: </a:t>
            </a:r>
            <a:endParaRPr b="1" sz="1800"/>
          </a:p>
          <a:p>
            <a:pPr indent="457200" lvl="0" marL="914400" rtl="0" algn="l">
              <a:spcBef>
                <a:spcPts val="1200"/>
              </a:spcBef>
              <a:spcAft>
                <a:spcPts val="0"/>
              </a:spcAft>
              <a:buNone/>
            </a:pPr>
            <a:r>
              <a:rPr lang="en" sz="1800"/>
              <a:t>Accuracy: 0.95</a:t>
            </a:r>
            <a:endParaRPr sz="18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7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320" name="Google Shape;320;p20"/>
          <p:cNvSpPr txBox="1"/>
          <p:nvPr>
            <p:ph idx="1" type="body"/>
          </p:nvPr>
        </p:nvSpPr>
        <p:spPr>
          <a:xfrm>
            <a:off x="1303800" y="1433675"/>
            <a:ext cx="7030500" cy="3098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sz="1800"/>
              <a:t>Random Forest</a:t>
            </a:r>
            <a:endParaRPr b="1" sz="1800"/>
          </a:p>
          <a:p>
            <a:pPr indent="457200" lvl="0" marL="914400" rtl="0" algn="l">
              <a:spcBef>
                <a:spcPts val="1200"/>
              </a:spcBef>
              <a:spcAft>
                <a:spcPts val="0"/>
              </a:spcAft>
              <a:buNone/>
            </a:pPr>
            <a:r>
              <a:rPr lang="en" sz="1800"/>
              <a:t>Accuracy: 0.95</a:t>
            </a:r>
            <a:endParaRPr sz="1800"/>
          </a:p>
          <a:p>
            <a:pPr indent="-342900" lvl="0" marL="457200" rtl="0" algn="l">
              <a:spcBef>
                <a:spcPts val="1200"/>
              </a:spcBef>
              <a:spcAft>
                <a:spcPts val="0"/>
              </a:spcAft>
              <a:buSzPts val="1800"/>
              <a:buChar char="-"/>
            </a:pPr>
            <a:r>
              <a:rPr b="1" lang="en" sz="1800"/>
              <a:t>Knn Regressor</a:t>
            </a:r>
            <a:endParaRPr b="1" sz="1800"/>
          </a:p>
          <a:p>
            <a:pPr indent="457200" lvl="0" marL="914400" rtl="0" algn="l">
              <a:spcBef>
                <a:spcPts val="1200"/>
              </a:spcBef>
              <a:spcAft>
                <a:spcPts val="0"/>
              </a:spcAft>
              <a:buNone/>
            </a:pPr>
            <a:r>
              <a:rPr lang="en" sz="1800"/>
              <a:t>Accuracy: 0.95</a:t>
            </a:r>
            <a:endParaRPr sz="1800"/>
          </a:p>
          <a:p>
            <a:pPr indent="-342900" lvl="0" marL="457200" rtl="0" algn="l">
              <a:spcBef>
                <a:spcPts val="1200"/>
              </a:spcBef>
              <a:spcAft>
                <a:spcPts val="0"/>
              </a:spcAft>
              <a:buSzPts val="1800"/>
              <a:buChar char="-"/>
            </a:pPr>
            <a:r>
              <a:rPr b="1" lang="en" sz="1800"/>
              <a:t>Linear Regression: </a:t>
            </a:r>
            <a:endParaRPr b="1" sz="1800"/>
          </a:p>
          <a:p>
            <a:pPr indent="457200" lvl="0" marL="914400" rtl="0" algn="l">
              <a:spcBef>
                <a:spcPts val="1200"/>
              </a:spcBef>
              <a:spcAft>
                <a:spcPts val="0"/>
              </a:spcAft>
              <a:buNone/>
            </a:pPr>
            <a:r>
              <a:rPr lang="en" sz="1800"/>
              <a:t>Accuracy: 0.95</a:t>
            </a:r>
            <a:endParaRPr sz="1800"/>
          </a:p>
          <a:p>
            <a:pPr indent="0" lvl="0" marL="0" rtl="0" algn="l">
              <a:spcBef>
                <a:spcPts val="1200"/>
              </a:spcBef>
              <a:spcAft>
                <a:spcPts val="1200"/>
              </a:spcAft>
              <a:buNone/>
            </a:pPr>
            <a:r>
              <a:t/>
            </a:r>
            <a:endParaRPr/>
          </a:p>
        </p:txBody>
      </p:sp>
      <p:sp>
        <p:nvSpPr>
          <p:cNvPr id="321" name="Google Shape;321;p20"/>
          <p:cNvSpPr/>
          <p:nvPr/>
        </p:nvSpPr>
        <p:spPr>
          <a:xfrm>
            <a:off x="1167650" y="3089050"/>
            <a:ext cx="3783600" cy="12414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7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27" name="Google Shape;327;p21"/>
          <p:cNvSpPr txBox="1"/>
          <p:nvPr>
            <p:ph idx="1" type="body"/>
          </p:nvPr>
        </p:nvSpPr>
        <p:spPr>
          <a:xfrm>
            <a:off x="1303800" y="1300575"/>
            <a:ext cx="7741800" cy="36360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Char char="-"/>
            </a:pPr>
            <a:r>
              <a:rPr b="1" lang="en" sz="1400">
                <a:solidFill>
                  <a:srgbClr val="000000"/>
                </a:solidFill>
              </a:rPr>
              <a:t>Credit Rating (+)</a:t>
            </a:r>
            <a:endParaRPr b="1" sz="1400">
              <a:solidFill>
                <a:srgbClr val="000000"/>
              </a:solidFill>
            </a:endParaRPr>
          </a:p>
          <a:p>
            <a:pPr indent="-304800" lvl="1" marL="914400" rtl="0" algn="l">
              <a:spcBef>
                <a:spcPts val="0"/>
              </a:spcBef>
              <a:spcAft>
                <a:spcPts val="0"/>
              </a:spcAft>
              <a:buClr>
                <a:srgbClr val="000000"/>
              </a:buClr>
              <a:buSzPts val="1200"/>
              <a:buChar char="-"/>
            </a:pPr>
            <a:r>
              <a:rPr lang="en" sz="1400">
                <a:solidFill>
                  <a:srgbClr val="000000"/>
                </a:solidFill>
              </a:rPr>
              <a:t>Customers with a low credit rating are more likely to accept the offer </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Income Level (+)</a:t>
            </a:r>
            <a:endParaRPr b="1" sz="1400">
              <a:solidFill>
                <a:srgbClr val="000000"/>
              </a:solidFill>
            </a:endParaRPr>
          </a:p>
          <a:p>
            <a:pPr indent="-304800" lvl="1" marL="914400" rtl="0" algn="l">
              <a:spcBef>
                <a:spcPts val="0"/>
              </a:spcBef>
              <a:spcAft>
                <a:spcPts val="0"/>
              </a:spcAft>
              <a:buClr>
                <a:srgbClr val="000000"/>
              </a:buClr>
              <a:buSzPts val="1200"/>
              <a:buChar char="-"/>
            </a:pPr>
            <a:r>
              <a:rPr lang="en" sz="1400">
                <a:solidFill>
                  <a:srgbClr val="000000"/>
                </a:solidFill>
              </a:rPr>
              <a:t>Customers with lower income levels are more likely to accept the offer </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Mailer Type_Postcard (+)</a:t>
            </a:r>
            <a:endParaRPr b="1" sz="1400">
              <a:solidFill>
                <a:srgbClr val="000000"/>
              </a:solidFill>
            </a:endParaRPr>
          </a:p>
          <a:p>
            <a:pPr indent="-304800" lvl="1" marL="914400" rtl="0" algn="l">
              <a:spcBef>
                <a:spcPts val="0"/>
              </a:spcBef>
              <a:spcAft>
                <a:spcPts val="0"/>
              </a:spcAft>
              <a:buClr>
                <a:srgbClr val="000000"/>
              </a:buClr>
              <a:buSzPts val="1200"/>
              <a:buChar char="-"/>
            </a:pPr>
            <a:r>
              <a:rPr lang="en" sz="1400">
                <a:solidFill>
                  <a:srgbClr val="000000"/>
                </a:solidFill>
              </a:rPr>
              <a:t>Customers who received postcards are more likely to accept the offer</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Credit Rating_Medium (+)</a:t>
            </a:r>
            <a:endParaRPr sz="1600">
              <a:solidFill>
                <a:srgbClr val="000000"/>
              </a:solidFill>
            </a:endParaRPr>
          </a:p>
          <a:p>
            <a:pPr indent="-304800" lvl="1" marL="914400" rtl="0" algn="l">
              <a:spcBef>
                <a:spcPts val="0"/>
              </a:spcBef>
              <a:spcAft>
                <a:spcPts val="0"/>
              </a:spcAft>
              <a:buClr>
                <a:srgbClr val="000000"/>
              </a:buClr>
              <a:buSzPts val="1200"/>
              <a:buChar char="-"/>
            </a:pPr>
            <a:r>
              <a:rPr lang="en" sz="1400">
                <a:solidFill>
                  <a:srgbClr val="000000"/>
                </a:solidFill>
              </a:rPr>
              <a:t>Customers with a medium credit rating are more likely to accept the offer</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Reward_Cash Back (-)</a:t>
            </a:r>
            <a:endParaRPr b="1" sz="1400">
              <a:solidFill>
                <a:srgbClr val="000000"/>
              </a:solidFill>
            </a:endParaRPr>
          </a:p>
          <a:p>
            <a:pPr indent="-304800" lvl="1" marL="914400" rtl="0" algn="l">
              <a:spcBef>
                <a:spcPts val="0"/>
              </a:spcBef>
              <a:spcAft>
                <a:spcPts val="0"/>
              </a:spcAft>
              <a:buClr>
                <a:srgbClr val="000000"/>
              </a:buClr>
              <a:buSzPts val="1200"/>
              <a:buChar char="-"/>
            </a:pPr>
            <a:r>
              <a:rPr lang="en" sz="1400">
                <a:solidFill>
                  <a:srgbClr val="000000"/>
                </a:solidFill>
              </a:rPr>
              <a:t>Customers offered cash back rewards are less likely to accept the offer </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Income Level_Medium (+)</a:t>
            </a:r>
            <a:endParaRPr b="1" sz="1400">
              <a:solidFill>
                <a:srgbClr val="000000"/>
              </a:solidFill>
            </a:endParaRPr>
          </a:p>
          <a:p>
            <a:pPr indent="-304800" lvl="1" marL="914400" rtl="0" algn="l">
              <a:spcBef>
                <a:spcPts val="0"/>
              </a:spcBef>
              <a:spcAft>
                <a:spcPts val="0"/>
              </a:spcAft>
              <a:buClr>
                <a:srgbClr val="000000"/>
              </a:buClr>
              <a:buSzPts val="1200"/>
              <a:buChar char="-"/>
            </a:pPr>
            <a:r>
              <a:rPr lang="en" sz="1400">
                <a:solidFill>
                  <a:srgbClr val="000000"/>
                </a:solidFill>
              </a:rPr>
              <a:t>Customers with medium income levels are more likely to accept the offer</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Reward_Points (-)</a:t>
            </a:r>
            <a:endParaRPr b="1" sz="1400">
              <a:solidFill>
                <a:srgbClr val="000000"/>
              </a:solidFill>
            </a:endParaRPr>
          </a:p>
          <a:p>
            <a:pPr indent="-304800" lvl="1" marL="914400" rtl="0" algn="l">
              <a:spcBef>
                <a:spcPts val="0"/>
              </a:spcBef>
              <a:spcAft>
                <a:spcPts val="0"/>
              </a:spcAft>
              <a:buClr>
                <a:srgbClr val="000000"/>
              </a:buClr>
              <a:buSzPts val="1200"/>
              <a:buChar char="-"/>
            </a:pPr>
            <a:r>
              <a:rPr lang="en" sz="1400">
                <a:solidFill>
                  <a:srgbClr val="000000"/>
                </a:solidFill>
              </a:rPr>
              <a:t>Customers offered reward points are less likely to accept the offer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