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480" r:id="rId3"/>
    <p:sldId id="456" r:id="rId4"/>
    <p:sldId id="457"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81" r:id="rId27"/>
    <p:sldId id="482" r:id="rId28"/>
    <p:sldId id="479" r:id="rId29"/>
    <p:sldId id="483" r:id="rId30"/>
    <p:sldId id="45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2664" autoAdjust="0"/>
  </p:normalViewPr>
  <p:slideViewPr>
    <p:cSldViewPr snapToGrid="0">
      <p:cViewPr varScale="1">
        <p:scale>
          <a:sx n="60" d="100"/>
          <a:sy n="60"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7DBAF-2D3E-44E9-B901-C6A15F0D1893}"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3490E-9AD6-4402-B664-8505646AEA45}" type="slidenum">
              <a:rPr lang="en-US" smtClean="0"/>
              <a:t>‹#›</a:t>
            </a:fld>
            <a:endParaRPr lang="en-US"/>
          </a:p>
        </p:txBody>
      </p:sp>
    </p:spTree>
    <p:extLst>
      <p:ext uri="{BB962C8B-B14F-4D97-AF65-F5344CB8AC3E}">
        <p14:creationId xmlns:p14="http://schemas.microsoft.com/office/powerpoint/2010/main" val="1192482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CRYPTO"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extLst>
      <p:ext uri="{BB962C8B-B14F-4D97-AF65-F5344CB8AC3E}">
        <p14:creationId xmlns:p14="http://schemas.microsoft.com/office/powerpoint/2010/main" val="28720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6AEBF-7555-4D7B-9118-0687490FBBB0}" type="slidenum">
              <a:rPr lang="en-US" altLang="en-US"/>
              <a:pPr/>
              <a:t>11</a:t>
            </a:fld>
            <a:endParaRPr lang="en-US" altLang="en-US"/>
          </a:p>
        </p:txBody>
      </p:sp>
      <p:sp>
        <p:nvSpPr>
          <p:cNvPr id="2333698" name="Rectangle 2"/>
          <p:cNvSpPr>
            <a:spLocks noRot="1" noChangeArrowheads="1" noTextEdit="1"/>
          </p:cNvSpPr>
          <p:nvPr>
            <p:ph type="sldImg"/>
          </p:nvPr>
        </p:nvSpPr>
        <p:spPr>
          <a:xfrm>
            <a:off x="393700" y="692150"/>
            <a:ext cx="6072188" cy="3416300"/>
          </a:xfrm>
          <a:ln w="12700" cap="flat">
            <a:solidFill>
              <a:schemeClr val="tx1"/>
            </a:solidFill>
          </a:ln>
          <a:extLst>
            <a:ext uri="{909E8E84-426E-40DD-AFC4-6F175D3DCCD1}">
              <a14:hiddenFill xmlns:a14="http://schemas.microsoft.com/office/drawing/2010/main">
                <a:noFill/>
              </a14:hiddenFill>
            </a:ext>
          </a:extLst>
        </p:spPr>
      </p:sp>
      <p:sp>
        <p:nvSpPr>
          <p:cNvPr id="2333699" name="Rectangle 3"/>
          <p:cNvSpPr>
            <a:spLocks noGrp="1" noChangeArrowheads="1"/>
          </p:cNvSpPr>
          <p:nvPr>
            <p:ph type="body" idx="1"/>
          </p:nvPr>
        </p:nvSpPr>
        <p:spPr>
          <a:xfrm>
            <a:off x="912813" y="4343400"/>
            <a:ext cx="5032375" cy="4116388"/>
          </a:xfrm>
          <a:ln/>
        </p:spPr>
        <p:txBody>
          <a:bodyPr lIns="92282" tIns="46142" rIns="92282" bIns="46142"/>
          <a:lstStyle/>
          <a:p>
            <a:endParaRPr lang="en-US" altLang="en-US"/>
          </a:p>
        </p:txBody>
      </p:sp>
    </p:spTree>
    <p:extLst>
      <p:ext uri="{BB962C8B-B14F-4D97-AF65-F5344CB8AC3E}">
        <p14:creationId xmlns:p14="http://schemas.microsoft.com/office/powerpoint/2010/main" val="419960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974C7-3890-4B87-B978-0217DE8C0125}" type="slidenum">
              <a:rPr lang="en-US" altLang="en-US"/>
              <a:pPr/>
              <a:t>12</a:t>
            </a:fld>
            <a:endParaRPr lang="en-US" altLang="en-US"/>
          </a:p>
        </p:txBody>
      </p:sp>
      <p:sp>
        <p:nvSpPr>
          <p:cNvPr id="2359298" name="Rectangle 2"/>
          <p:cNvSpPr>
            <a:spLocks noRot="1" noChangeArrowheads="1" noTextEdit="1"/>
          </p:cNvSpPr>
          <p:nvPr>
            <p:ph type="sldImg"/>
          </p:nvPr>
        </p:nvSpPr>
        <p:spPr>
          <a:ln/>
        </p:spPr>
      </p:sp>
      <p:sp>
        <p:nvSpPr>
          <p:cNvPr id="2359299" name="Rectangle 3"/>
          <p:cNvSpPr>
            <a:spLocks noGrp="1" noChangeArrowheads="1"/>
          </p:cNvSpPr>
          <p:nvPr>
            <p:ph type="body" idx="1"/>
          </p:nvPr>
        </p:nvSpPr>
        <p:spPr/>
        <p:txBody>
          <a:bodyPr/>
          <a:lstStyle/>
          <a:p>
            <a:r>
              <a:rPr lang="en-US" altLang="en-US"/>
              <a:t>Stallings Fig 12.1</a:t>
            </a:r>
            <a:endParaRPr lang="en-AU" altLang="en-US"/>
          </a:p>
        </p:txBody>
      </p:sp>
    </p:spTree>
    <p:extLst>
      <p:ext uri="{BB962C8B-B14F-4D97-AF65-F5344CB8AC3E}">
        <p14:creationId xmlns:p14="http://schemas.microsoft.com/office/powerpoint/2010/main" val="189933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B1DC4-5880-41E2-BBEB-EA6DC98CB616}" type="slidenum">
              <a:rPr lang="en-US" altLang="en-US"/>
              <a:pPr/>
              <a:t>13</a:t>
            </a:fld>
            <a:endParaRPr lang="en-US" altLang="en-US"/>
          </a:p>
        </p:txBody>
      </p:sp>
      <p:sp>
        <p:nvSpPr>
          <p:cNvPr id="2361346" name="Rectangle 2"/>
          <p:cNvSpPr>
            <a:spLocks noRot="1" noChangeArrowheads="1" noTextEdit="1"/>
          </p:cNvSpPr>
          <p:nvPr>
            <p:ph type="sldImg"/>
          </p:nvPr>
        </p:nvSpPr>
        <p:spPr>
          <a:ln/>
        </p:spPr>
      </p:sp>
      <p:sp>
        <p:nvSpPr>
          <p:cNvPr id="2361347" name="Rectangle 3"/>
          <p:cNvSpPr>
            <a:spLocks noGrp="1" noChangeArrowheads="1"/>
          </p:cNvSpPr>
          <p:nvPr>
            <p:ph type="body" idx="1"/>
          </p:nvPr>
        </p:nvSpPr>
        <p:spPr/>
        <p:txBody>
          <a:bodyPr/>
          <a:lstStyle/>
          <a:p>
            <a:r>
              <a:rPr lang="en-AU" altLang="en-US"/>
              <a:t>The padded message is broken into 512-bit blocks, processed along with the buffer value using 4 rounds, and the result added to the input buffer to make the new buffer value. Repeat till run out of message, and use final buffer value as hash. nb. due to padding always have a full final block (with length in it). </a:t>
            </a:r>
          </a:p>
        </p:txBody>
      </p:sp>
    </p:spTree>
    <p:extLst>
      <p:ext uri="{BB962C8B-B14F-4D97-AF65-F5344CB8AC3E}">
        <p14:creationId xmlns:p14="http://schemas.microsoft.com/office/powerpoint/2010/main" val="201811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EE744-9498-4978-840B-3A603407B67A}" type="slidenum">
              <a:rPr lang="en-US" altLang="en-US"/>
              <a:pPr/>
              <a:t>18</a:t>
            </a:fld>
            <a:endParaRPr lang="en-US" altLang="en-US"/>
          </a:p>
        </p:txBody>
      </p:sp>
      <p:sp>
        <p:nvSpPr>
          <p:cNvPr id="2367490" name="Rectangle 2"/>
          <p:cNvSpPr>
            <a:spLocks noRot="1" noChangeArrowheads="1" noTextEdit="1"/>
          </p:cNvSpPr>
          <p:nvPr>
            <p:ph type="sldImg"/>
          </p:nvPr>
        </p:nvSpPr>
        <p:spPr>
          <a:ln/>
        </p:spPr>
      </p:sp>
      <p:sp>
        <p:nvSpPr>
          <p:cNvPr id="2367491"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3889723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C0415-71C6-4592-8453-7EEF34516881}" type="slidenum">
              <a:rPr lang="en-US" altLang="en-US"/>
              <a:pPr/>
              <a:t>25</a:t>
            </a:fld>
            <a:endParaRPr lang="en-US" altLang="en-US"/>
          </a:p>
        </p:txBody>
      </p:sp>
      <p:sp>
        <p:nvSpPr>
          <p:cNvPr id="2363394" name="Rectangle 2"/>
          <p:cNvSpPr>
            <a:spLocks noRot="1" noChangeArrowheads="1" noTextEdit="1"/>
          </p:cNvSpPr>
          <p:nvPr>
            <p:ph type="sldImg"/>
          </p:nvPr>
        </p:nvSpPr>
        <p:spPr>
          <a:ln/>
        </p:spPr>
      </p:sp>
      <p:sp>
        <p:nvSpPr>
          <p:cNvPr id="2363395" name="Rectangle 3"/>
          <p:cNvSpPr>
            <a:spLocks noGrp="1" noChangeArrowheads="1"/>
          </p:cNvSpPr>
          <p:nvPr>
            <p:ph type="body" idx="1"/>
          </p:nvPr>
        </p:nvSpPr>
        <p:spPr/>
        <p:txBody>
          <a:bodyPr/>
          <a:lstStyle/>
          <a:p>
            <a:r>
              <a:rPr lang="en-US" altLang="en-US" dirty="0"/>
              <a:t>Compare using the design goals listed earlier.</a:t>
            </a:r>
          </a:p>
          <a:p>
            <a:r>
              <a:rPr lang="en-US" altLang="en-US" dirty="0"/>
              <a:t>In 2005, a research team described an attack in which two separate messages could be found that deliver the same SHA-1 hash using 2^69 operations, far fewer than the 2^80 operations previously thought needed to find a collision with an SHA-1 hash [WANG05]. This result should hasten the transition to newer, longer versions of SHA.</a:t>
            </a:r>
          </a:p>
          <a:p>
            <a:r>
              <a:rPr lang="en-US" altLang="en-US" dirty="0"/>
              <a:t>In August 2005, an improved attack on SHA-1, discovered by </a:t>
            </a:r>
            <a:r>
              <a:rPr lang="en-US" altLang="en-US" dirty="0" err="1"/>
              <a:t>Xiaoyun</a:t>
            </a:r>
            <a:r>
              <a:rPr lang="en-US" altLang="en-US" dirty="0"/>
              <a:t> Wang, Andrew Yao and Frances Yao, was announced at the </a:t>
            </a:r>
            <a:r>
              <a:rPr lang="en-US" altLang="en-US" dirty="0">
                <a:hlinkClick r:id="rId3" tooltip="CRYPTO"/>
              </a:rPr>
              <a:t>CRYPTO</a:t>
            </a:r>
            <a:r>
              <a:rPr lang="en-US" altLang="en-US" dirty="0"/>
              <a:t> conference rump session. The time complexity of the new attack is claimed to be 263. But no collision on SHA-1 has been found yet. </a:t>
            </a:r>
            <a:endParaRPr lang="en-AU" altLang="en-US" dirty="0"/>
          </a:p>
          <a:p>
            <a:endParaRPr lang="en-AU" altLang="en-US" dirty="0"/>
          </a:p>
          <a:p>
            <a:endParaRPr lang="en-AU" altLang="en-US" dirty="0"/>
          </a:p>
        </p:txBody>
      </p:sp>
    </p:spTree>
    <p:extLst>
      <p:ext uri="{BB962C8B-B14F-4D97-AF65-F5344CB8AC3E}">
        <p14:creationId xmlns:p14="http://schemas.microsoft.com/office/powerpoint/2010/main" val="358403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C0415-71C6-4592-8453-7EEF34516881}" type="slidenum">
              <a:rPr lang="en-US" altLang="en-US"/>
              <a:pPr/>
              <a:t>26</a:t>
            </a:fld>
            <a:endParaRPr lang="en-US" altLang="en-US"/>
          </a:p>
        </p:txBody>
      </p:sp>
      <p:sp>
        <p:nvSpPr>
          <p:cNvPr id="2363394" name="Rectangle 2"/>
          <p:cNvSpPr>
            <a:spLocks noRot="1" noChangeArrowheads="1" noTextEdit="1"/>
          </p:cNvSpPr>
          <p:nvPr>
            <p:ph type="sldImg"/>
          </p:nvPr>
        </p:nvSpPr>
        <p:spPr>
          <a:ln/>
        </p:spPr>
      </p:sp>
      <p:sp>
        <p:nvSpPr>
          <p:cNvPr id="2363395"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27898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C0415-71C6-4592-8453-7EEF34516881}" type="slidenum">
              <a:rPr lang="en-US" altLang="en-US"/>
              <a:pPr/>
              <a:t>27</a:t>
            </a:fld>
            <a:endParaRPr lang="en-US" altLang="en-US"/>
          </a:p>
        </p:txBody>
      </p:sp>
      <p:sp>
        <p:nvSpPr>
          <p:cNvPr id="2363394" name="Rectangle 2"/>
          <p:cNvSpPr>
            <a:spLocks noRot="1" noChangeArrowheads="1" noTextEdit="1"/>
          </p:cNvSpPr>
          <p:nvPr>
            <p:ph type="sldImg"/>
          </p:nvPr>
        </p:nvSpPr>
        <p:spPr>
          <a:ln/>
        </p:spPr>
      </p:sp>
      <p:sp>
        <p:nvSpPr>
          <p:cNvPr id="2363395"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3141692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8D862-4D6B-4794-B436-0FD0C5624F91}" type="slidenum">
              <a:rPr lang="en-US" altLang="en-US"/>
              <a:pPr/>
              <a:t>28</a:t>
            </a:fld>
            <a:endParaRPr lang="en-US" altLang="en-US"/>
          </a:p>
        </p:txBody>
      </p:sp>
      <p:sp>
        <p:nvSpPr>
          <p:cNvPr id="2365442" name="Rectangle 2"/>
          <p:cNvSpPr>
            <a:spLocks noRot="1" noChangeArrowheads="1" noTextEdit="1"/>
          </p:cNvSpPr>
          <p:nvPr>
            <p:ph type="sldImg"/>
          </p:nvPr>
        </p:nvSpPr>
        <p:spPr>
          <a:ln/>
        </p:spPr>
      </p:sp>
      <p:sp>
        <p:nvSpPr>
          <p:cNvPr id="2365443"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4122232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8D862-4D6B-4794-B436-0FD0C5624F91}" type="slidenum">
              <a:rPr lang="en-US" altLang="en-US"/>
              <a:pPr/>
              <a:t>29</a:t>
            </a:fld>
            <a:endParaRPr lang="en-US" altLang="en-US"/>
          </a:p>
        </p:txBody>
      </p:sp>
      <p:sp>
        <p:nvSpPr>
          <p:cNvPr id="2365442" name="Rectangle 2"/>
          <p:cNvSpPr>
            <a:spLocks noRot="1" noChangeArrowheads="1" noTextEdit="1"/>
          </p:cNvSpPr>
          <p:nvPr>
            <p:ph type="sldImg"/>
          </p:nvPr>
        </p:nvSpPr>
        <p:spPr>
          <a:ln/>
        </p:spPr>
      </p:sp>
      <p:sp>
        <p:nvSpPr>
          <p:cNvPr id="2365443"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181874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1B5E9-F084-4C25-B41C-5F544641C656}" type="slidenum">
              <a:rPr lang="en-US" altLang="en-US"/>
              <a:pPr/>
              <a:t>2</a:t>
            </a:fld>
            <a:endParaRPr lang="en-US" altLang="en-US"/>
          </a:p>
        </p:txBody>
      </p:sp>
      <p:sp>
        <p:nvSpPr>
          <p:cNvPr id="2370562" name="Rectangle 2"/>
          <p:cNvSpPr>
            <a:spLocks noRot="1" noChangeArrowheads="1" noTextEdit="1"/>
          </p:cNvSpPr>
          <p:nvPr>
            <p:ph type="sldImg"/>
          </p:nvPr>
        </p:nvSpPr>
        <p:spPr>
          <a:ln/>
        </p:spPr>
      </p:sp>
      <p:sp>
        <p:nvSpPr>
          <p:cNvPr id="23705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261772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1B5E9-F084-4C25-B41C-5F544641C656}" type="slidenum">
              <a:rPr lang="en-US" altLang="en-US"/>
              <a:pPr/>
              <a:t>3</a:t>
            </a:fld>
            <a:endParaRPr lang="en-US" altLang="en-US"/>
          </a:p>
        </p:txBody>
      </p:sp>
      <p:sp>
        <p:nvSpPr>
          <p:cNvPr id="2370562" name="Rectangle 2"/>
          <p:cNvSpPr>
            <a:spLocks noRot="1" noChangeArrowheads="1" noTextEdit="1"/>
          </p:cNvSpPr>
          <p:nvPr>
            <p:ph type="sldImg"/>
          </p:nvPr>
        </p:nvSpPr>
        <p:spPr>
          <a:ln/>
        </p:spPr>
      </p:sp>
      <p:sp>
        <p:nvSpPr>
          <p:cNvPr id="23705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76916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86772-B1A0-4936-8324-D6C4E0F84343}" type="slidenum">
              <a:rPr lang="en-US" altLang="en-US"/>
              <a:pPr/>
              <a:t>4</a:t>
            </a:fld>
            <a:endParaRPr lang="en-US" altLang="en-US"/>
          </a:p>
        </p:txBody>
      </p:sp>
      <p:sp>
        <p:nvSpPr>
          <p:cNvPr id="2372610" name="Rectangle 2"/>
          <p:cNvSpPr>
            <a:spLocks noRot="1" noChangeArrowheads="1" noTextEdit="1"/>
          </p:cNvSpPr>
          <p:nvPr>
            <p:ph type="sldImg"/>
          </p:nvPr>
        </p:nvSpPr>
        <p:spPr>
          <a:ln/>
        </p:spPr>
      </p:sp>
      <p:sp>
        <p:nvSpPr>
          <p:cNvPr id="23726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9319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7B1DB-DDFB-45D6-A006-26BF06A894B4}" type="slidenum">
              <a:rPr lang="en-US" altLang="en-US"/>
              <a:pPr/>
              <a:t>5</a:t>
            </a:fld>
            <a:endParaRPr lang="en-US" altLang="en-US"/>
          </a:p>
        </p:txBody>
      </p:sp>
      <p:sp>
        <p:nvSpPr>
          <p:cNvPr id="2374658" name="Rectangle 2"/>
          <p:cNvSpPr>
            <a:spLocks noRot="1" noChangeArrowheads="1" noTextEdit="1"/>
          </p:cNvSpPr>
          <p:nvPr>
            <p:ph type="sldImg"/>
          </p:nvPr>
        </p:nvSpPr>
        <p:spPr>
          <a:ln/>
        </p:spPr>
      </p:sp>
      <p:sp>
        <p:nvSpPr>
          <p:cNvPr id="2374659"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357647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0A158-921A-42DF-ADF6-A93242D49E90}" type="slidenum">
              <a:rPr lang="en-US" altLang="en-US"/>
              <a:pPr/>
              <a:t>6</a:t>
            </a:fld>
            <a:endParaRPr lang="en-US" altLang="en-US"/>
          </a:p>
        </p:txBody>
      </p:sp>
      <p:sp>
        <p:nvSpPr>
          <p:cNvPr id="2315266" name="Rectangle 2"/>
          <p:cNvSpPr>
            <a:spLocks noRo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2315267" name="Rectangle 3"/>
          <p:cNvSpPr>
            <a:spLocks noGrp="1" noChangeArrowheads="1"/>
          </p:cNvSpPr>
          <p:nvPr>
            <p:ph type="body" idx="1"/>
          </p:nvPr>
        </p:nvSpPr>
        <p:spPr>
          <a:xfrm>
            <a:off x="914400" y="4343400"/>
            <a:ext cx="5029200" cy="4114800"/>
          </a:xfrm>
          <a:ln/>
        </p:spPr>
        <p:txBody>
          <a:bodyPr lIns="92068" tIns="46035" rIns="92068" bIns="46035"/>
          <a:lstStyle/>
          <a:p>
            <a:endParaRPr lang="en-US" altLang="en-US"/>
          </a:p>
        </p:txBody>
      </p:sp>
    </p:spTree>
    <p:extLst>
      <p:ext uri="{BB962C8B-B14F-4D97-AF65-F5344CB8AC3E}">
        <p14:creationId xmlns:p14="http://schemas.microsoft.com/office/powerpoint/2010/main" val="57601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CD4E5-75A5-4A78-BE1D-146D44D5DA2F}" type="slidenum">
              <a:rPr lang="en-US" altLang="en-US"/>
              <a:pPr/>
              <a:t>7</a:t>
            </a:fld>
            <a:endParaRPr lang="en-US" altLang="en-US"/>
          </a:p>
        </p:txBody>
      </p:sp>
      <p:sp>
        <p:nvSpPr>
          <p:cNvPr id="2317314" name="Rectangle 2"/>
          <p:cNvSpPr>
            <a:spLocks noRo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2317315" name="Rectangle 3"/>
          <p:cNvSpPr>
            <a:spLocks noGrp="1" noChangeArrowheads="1"/>
          </p:cNvSpPr>
          <p:nvPr>
            <p:ph type="body" idx="1"/>
          </p:nvPr>
        </p:nvSpPr>
        <p:spPr>
          <a:xfrm>
            <a:off x="914400" y="4343400"/>
            <a:ext cx="5029200" cy="4114800"/>
          </a:xfrm>
          <a:ln/>
        </p:spPr>
        <p:txBody>
          <a:bodyPr lIns="92068" tIns="46035" rIns="92068" bIns="46035"/>
          <a:lstStyle/>
          <a:p>
            <a:endParaRPr lang="en-US" altLang="en-US"/>
          </a:p>
        </p:txBody>
      </p:sp>
    </p:spTree>
    <p:extLst>
      <p:ext uri="{BB962C8B-B14F-4D97-AF65-F5344CB8AC3E}">
        <p14:creationId xmlns:p14="http://schemas.microsoft.com/office/powerpoint/2010/main" val="424417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D50C1-97C5-4516-9D69-61137637F135}" type="slidenum">
              <a:rPr lang="en-US" altLang="en-US"/>
              <a:pPr/>
              <a:t>8</a:t>
            </a:fld>
            <a:endParaRPr lang="en-US" altLang="en-US"/>
          </a:p>
        </p:txBody>
      </p:sp>
      <p:sp>
        <p:nvSpPr>
          <p:cNvPr id="2319362" name="Rectangle 2"/>
          <p:cNvSpPr>
            <a:spLocks noRo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2319363" name="Rectangle 3"/>
          <p:cNvSpPr>
            <a:spLocks noGrp="1" noChangeArrowheads="1"/>
          </p:cNvSpPr>
          <p:nvPr>
            <p:ph type="body" idx="1"/>
          </p:nvPr>
        </p:nvSpPr>
        <p:spPr>
          <a:xfrm>
            <a:off x="914400" y="4343400"/>
            <a:ext cx="5029200" cy="4114800"/>
          </a:xfrm>
          <a:ln/>
        </p:spPr>
        <p:txBody>
          <a:bodyPr lIns="92068" tIns="46035" rIns="92068" bIns="46035"/>
          <a:lstStyle/>
          <a:p>
            <a:endParaRPr lang="en-US" altLang="en-US"/>
          </a:p>
        </p:txBody>
      </p:sp>
    </p:spTree>
    <p:extLst>
      <p:ext uri="{BB962C8B-B14F-4D97-AF65-F5344CB8AC3E}">
        <p14:creationId xmlns:p14="http://schemas.microsoft.com/office/powerpoint/2010/main" val="322132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F6AB4-977F-443E-BAB0-134585EA919D}" type="slidenum">
              <a:rPr lang="en-US" altLang="en-US"/>
              <a:pPr/>
              <a:t>9</a:t>
            </a:fld>
            <a:endParaRPr lang="en-US" altLang="en-US"/>
          </a:p>
        </p:txBody>
      </p:sp>
      <p:sp>
        <p:nvSpPr>
          <p:cNvPr id="2323458" name="Rectangle 2"/>
          <p:cNvSpPr>
            <a:spLocks noRo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2323459" name="Rectangle 3"/>
          <p:cNvSpPr>
            <a:spLocks noGrp="1" noChangeArrowheads="1"/>
          </p:cNvSpPr>
          <p:nvPr>
            <p:ph type="body" idx="1"/>
          </p:nvPr>
        </p:nvSpPr>
        <p:spPr>
          <a:xfrm>
            <a:off x="914400" y="4343400"/>
            <a:ext cx="5029200" cy="4114800"/>
          </a:xfrm>
          <a:ln/>
        </p:spPr>
        <p:txBody>
          <a:bodyPr lIns="92068" tIns="46035" rIns="92068" bIns="46035"/>
          <a:lstStyle/>
          <a:p>
            <a:endParaRPr lang="en-US" altLang="en-US"/>
          </a:p>
        </p:txBody>
      </p:sp>
    </p:spTree>
    <p:extLst>
      <p:ext uri="{BB962C8B-B14F-4D97-AF65-F5344CB8AC3E}">
        <p14:creationId xmlns:p14="http://schemas.microsoft.com/office/powerpoint/2010/main" val="366833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6B44C9-FE18-4C08-B4FC-9F9F6DE1EBF2}"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3643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B44C9-FE18-4C08-B4FC-9F9F6DE1EBF2}"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16158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B44C9-FE18-4C08-B4FC-9F9F6DE1EBF2}"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300218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B44C9-FE18-4C08-B4FC-9F9F6DE1EBF2}"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188996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6B44C9-FE18-4C08-B4FC-9F9F6DE1EBF2}"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376945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6B44C9-FE18-4C08-B4FC-9F9F6DE1EBF2}"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422543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6B44C9-FE18-4C08-B4FC-9F9F6DE1EBF2}" type="datetimeFigureOut">
              <a:rPr lang="en-US" smtClean="0"/>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228185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6B44C9-FE18-4C08-B4FC-9F9F6DE1EBF2}" type="datetimeFigureOut">
              <a:rPr lang="en-US" smtClean="0"/>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113865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B44C9-FE18-4C08-B4FC-9F9F6DE1EBF2}"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239238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6B44C9-FE18-4C08-B4FC-9F9F6DE1EBF2}"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379627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6B44C9-FE18-4C08-B4FC-9F9F6DE1EBF2}"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5EC98-8E85-4EC8-B3E1-8F7ABABF79DA}" type="slidenum">
              <a:rPr lang="en-US" smtClean="0"/>
              <a:t>‹#›</a:t>
            </a:fld>
            <a:endParaRPr lang="en-US"/>
          </a:p>
        </p:txBody>
      </p:sp>
    </p:spTree>
    <p:extLst>
      <p:ext uri="{BB962C8B-B14F-4D97-AF65-F5344CB8AC3E}">
        <p14:creationId xmlns:p14="http://schemas.microsoft.com/office/powerpoint/2010/main" val="110955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B44C9-FE18-4C08-B4FC-9F9F6DE1EBF2}" type="datetimeFigureOut">
              <a:rPr lang="en-US" smtClean="0"/>
              <a:t>4/5/2020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5EC98-8E85-4EC8-B3E1-8F7ABABF79DA}" type="slidenum">
              <a:rPr lang="en-US" smtClean="0"/>
              <a:t>‹#›</a:t>
            </a:fld>
            <a:endParaRPr lang="en-US"/>
          </a:p>
        </p:txBody>
      </p:sp>
    </p:spTree>
    <p:extLst>
      <p:ext uri="{BB962C8B-B14F-4D97-AF65-F5344CB8AC3E}">
        <p14:creationId xmlns:p14="http://schemas.microsoft.com/office/powerpoint/2010/main" val="681051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61709" y="1084538"/>
            <a:ext cx="6604000" cy="1187607"/>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t-EE" sz="5333" b="1" dirty="0" err="1" smtClean="0">
                <a:solidFill>
                  <a:srgbClr val="0070C0"/>
                </a:solidFill>
              </a:rPr>
              <a:t>Cryptography</a:t>
            </a:r>
            <a:endParaRPr lang="en-US" sz="5333" b="1" dirty="0">
              <a:solidFill>
                <a:srgbClr val="0070C0"/>
              </a:solidFill>
            </a:endParaRPr>
          </a:p>
        </p:txBody>
      </p:sp>
      <p:sp>
        <p:nvSpPr>
          <p:cNvPr id="14" name="Title 1"/>
          <p:cNvSpPr>
            <a:spLocks noGrp="1"/>
          </p:cNvSpPr>
          <p:nvPr>
            <p:ph type="ctrTitle"/>
          </p:nvPr>
        </p:nvSpPr>
        <p:spPr>
          <a:xfrm>
            <a:off x="5361709" y="2729345"/>
            <a:ext cx="6830291" cy="2540000"/>
          </a:xfrm>
        </p:spPr>
        <p:txBody>
          <a:bodyPr anchor="t">
            <a:noAutofit/>
          </a:bodyPr>
          <a:lstStyle/>
          <a:p>
            <a:pPr algn="l"/>
            <a:r>
              <a:rPr lang="et-EE" sz="6400" b="1" dirty="0" err="1" smtClean="0">
                <a:solidFill>
                  <a:schemeClr val="tx1">
                    <a:lumMod val="75000"/>
                    <a:lumOff val="25000"/>
                  </a:schemeClr>
                </a:solidFill>
              </a:rPr>
              <a:t>Cryptographic</a:t>
            </a:r>
            <a:r>
              <a:rPr lang="et-EE" sz="6400" b="1" dirty="0" smtClean="0">
                <a:solidFill>
                  <a:schemeClr val="tx1">
                    <a:lumMod val="75000"/>
                    <a:lumOff val="25000"/>
                  </a:schemeClr>
                </a:solidFill>
              </a:rPr>
              <a:t> </a:t>
            </a:r>
            <a:r>
              <a:rPr lang="et-EE" sz="6400" b="1" dirty="0" err="1" smtClean="0">
                <a:solidFill>
                  <a:schemeClr val="tx1">
                    <a:lumMod val="75000"/>
                    <a:lumOff val="25000"/>
                  </a:schemeClr>
                </a:solidFill>
              </a:rPr>
              <a:t>Hash</a:t>
            </a:r>
            <a:r>
              <a:rPr lang="et-EE" sz="6400" b="1" dirty="0" smtClean="0">
                <a:solidFill>
                  <a:schemeClr val="tx1">
                    <a:lumMod val="75000"/>
                    <a:lumOff val="25000"/>
                  </a:schemeClr>
                </a:solidFill>
              </a:rPr>
              <a:t> </a:t>
            </a:r>
            <a:r>
              <a:rPr lang="et-EE" sz="6400" b="1" dirty="0" err="1" smtClean="0">
                <a:solidFill>
                  <a:schemeClr val="tx1">
                    <a:lumMod val="75000"/>
                    <a:lumOff val="25000"/>
                  </a:schemeClr>
                </a:solidFill>
              </a:rPr>
              <a:t>Functions</a:t>
            </a:r>
            <a:endParaRPr lang="en-US" sz="6400" b="1"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267040" y="724320"/>
              <a:ext cx="480" cy="480"/>
            </p14:xfrm>
          </p:contentPart>
        </mc:Choice>
        <mc:Fallback xmlns="">
          <p:pic>
            <p:nvPicPr>
              <p:cNvPr id="2" name="Ink 1"/>
              <p:cNvPicPr/>
              <p:nvPr/>
            </p:nvPicPr>
            <p:blipFill>
              <a:blip r:embed="rId4"/>
              <a:stretch>
                <a:fillRect/>
              </a:stretch>
            </p:blipFill>
            <p:spPr>
              <a:xfrm>
                <a:off x="2254560" y="711840"/>
                <a:ext cx="25440" cy="25440"/>
              </a:xfrm>
              <a:prstGeom prst="rect">
                <a:avLst/>
              </a:prstGeom>
            </p:spPr>
          </p:pic>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71601"/>
            <a:ext cx="5361709" cy="4045527"/>
          </a:xfrm>
          <a:prstGeom prst="rect">
            <a:avLst/>
          </a:prstGeom>
        </p:spPr>
      </p:pic>
    </p:spTree>
    <p:extLst>
      <p:ext uri="{BB962C8B-B14F-4D97-AF65-F5344CB8AC3E}">
        <p14:creationId xmlns:p14="http://schemas.microsoft.com/office/powerpoint/2010/main" val="4004514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26" name="Rectangle 2"/>
          <p:cNvSpPr>
            <a:spLocks noGrp="1" noChangeArrowheads="1"/>
          </p:cNvSpPr>
          <p:nvPr>
            <p:ph type="title"/>
          </p:nvPr>
        </p:nvSpPr>
        <p:spPr>
          <a:xfrm>
            <a:off x="1524000" y="0"/>
            <a:ext cx="9144000" cy="914400"/>
          </a:xfrm>
        </p:spPr>
        <p:txBody>
          <a:bodyPr/>
          <a:lstStyle/>
          <a:p>
            <a:r>
              <a:rPr lang="en-US" altLang="en-US" sz="3600"/>
              <a:t>General Structure of Secure Hash Code</a:t>
            </a:r>
          </a:p>
        </p:txBody>
      </p:sp>
      <p:sp>
        <p:nvSpPr>
          <p:cNvPr id="2356227" name="Rectangle 3"/>
          <p:cNvSpPr>
            <a:spLocks noGrp="1" noChangeArrowheads="1"/>
          </p:cNvSpPr>
          <p:nvPr>
            <p:ph type="body" idx="1"/>
          </p:nvPr>
        </p:nvSpPr>
        <p:spPr>
          <a:xfrm>
            <a:off x="1524000" y="5638800"/>
            <a:ext cx="9144000" cy="1219200"/>
          </a:xfrm>
        </p:spPr>
        <p:txBody>
          <a:bodyPr/>
          <a:lstStyle/>
          <a:p>
            <a:r>
              <a:rPr lang="en-US" altLang="en-US"/>
              <a:t>Iterative compression function</a:t>
            </a:r>
          </a:p>
          <a:p>
            <a:pPr lvl="1"/>
            <a:r>
              <a:rPr lang="en-US" altLang="en-US"/>
              <a:t>Each f is collision-resistant, so is the resulting hashing</a:t>
            </a:r>
          </a:p>
        </p:txBody>
      </p:sp>
      <p:pic>
        <p:nvPicPr>
          <p:cNvPr id="2356229" name="Picture 5" descr="general_has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9144000" cy="49149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295853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2674" name="Rectangle 2"/>
          <p:cNvSpPr>
            <a:spLocks noGrp="1" noChangeArrowheads="1"/>
          </p:cNvSpPr>
          <p:nvPr>
            <p:ph type="title"/>
          </p:nvPr>
        </p:nvSpPr>
        <p:spPr>
          <a:xfrm>
            <a:off x="1981200" y="0"/>
            <a:ext cx="8229600" cy="914400"/>
          </a:xfrm>
          <a:noFill/>
          <a:ln/>
        </p:spPr>
        <p:txBody>
          <a:bodyPr vert="horz" lIns="92075" tIns="46038" rIns="92075" bIns="46038" rtlCol="0" anchor="ctr">
            <a:normAutofit/>
          </a:bodyPr>
          <a:lstStyle/>
          <a:p>
            <a:r>
              <a:rPr lang="en-US" altLang="en-US"/>
              <a:t>MD5: Message Digest Version 5</a:t>
            </a:r>
          </a:p>
        </p:txBody>
      </p:sp>
      <p:sp>
        <p:nvSpPr>
          <p:cNvPr id="2332675" name="Rectangle 3"/>
          <p:cNvSpPr>
            <a:spLocks noChangeArrowheads="1"/>
          </p:cNvSpPr>
          <p:nvPr/>
        </p:nvSpPr>
        <p:spPr bwMode="auto">
          <a:xfrm>
            <a:off x="2901950" y="762000"/>
            <a:ext cx="72263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2676" name="Rectangle 4"/>
          <p:cNvSpPr>
            <a:spLocks noChangeArrowheads="1"/>
          </p:cNvSpPr>
          <p:nvPr/>
        </p:nvSpPr>
        <p:spPr bwMode="auto">
          <a:xfrm>
            <a:off x="5089525" y="815976"/>
            <a:ext cx="197169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400">
                <a:latin typeface="Times New Roman" panose="02020603050405020304" pitchFamily="18" charset="0"/>
              </a:rPr>
              <a:t>input Message</a:t>
            </a:r>
          </a:p>
        </p:txBody>
      </p:sp>
      <p:sp>
        <p:nvSpPr>
          <p:cNvPr id="2332677" name="Rectangle 5"/>
          <p:cNvSpPr>
            <a:spLocks noChangeArrowheads="1"/>
          </p:cNvSpPr>
          <p:nvPr/>
        </p:nvSpPr>
        <p:spPr bwMode="auto">
          <a:xfrm>
            <a:off x="4632326" y="3787776"/>
            <a:ext cx="297998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400">
                <a:latin typeface="Times New Roman" panose="02020603050405020304" pitchFamily="18" charset="0"/>
              </a:rPr>
              <a:t>Output 128 bits Digest</a:t>
            </a:r>
          </a:p>
        </p:txBody>
      </p:sp>
      <p:graphicFrame>
        <p:nvGraphicFramePr>
          <p:cNvPr id="2332678" name="Object 6"/>
          <p:cNvGraphicFramePr>
            <a:graphicFrameLocks/>
          </p:cNvGraphicFramePr>
          <p:nvPr/>
        </p:nvGraphicFramePr>
        <p:xfrm>
          <a:off x="5445125" y="1746250"/>
          <a:ext cx="1244600" cy="1816100"/>
        </p:xfrm>
        <a:graphic>
          <a:graphicData uri="http://schemas.openxmlformats.org/presentationml/2006/ole">
            <mc:AlternateContent xmlns:mc="http://schemas.openxmlformats.org/markup-compatibility/2006">
              <mc:Choice xmlns:v="urn:schemas-microsoft-com:vml" Requires="v">
                <p:oleObj spid="_x0000_s2056" name="ClipArt" r:id="rId4" imgW="2511360" imgH="3660480" progId="MS_ClipArt_Gallery.2">
                  <p:embed/>
                </p:oleObj>
              </mc:Choice>
              <mc:Fallback>
                <p:oleObj name="ClipArt" r:id="rId4" imgW="2511360" imgH="3660480" progId="MS_ClipArt_Gallery.2">
                  <p:embed/>
                  <p:pic>
                    <p:nvPicPr>
                      <p:cNvPr id="2332678"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5125" y="1746250"/>
                        <a:ext cx="1244600" cy="18161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32679" name="Rectangle 7"/>
          <p:cNvSpPr>
            <a:spLocks noChangeArrowheads="1"/>
          </p:cNvSpPr>
          <p:nvPr/>
        </p:nvSpPr>
        <p:spPr bwMode="auto">
          <a:xfrm>
            <a:off x="4578350" y="3810000"/>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2681" name="Rectangle 9"/>
          <p:cNvSpPr>
            <a:spLocks noChangeArrowheads="1"/>
          </p:cNvSpPr>
          <p:nvPr/>
        </p:nvSpPr>
        <p:spPr bwMode="auto">
          <a:xfrm>
            <a:off x="1524000" y="4495800"/>
            <a:ext cx="914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200"/>
              </a:spcBef>
              <a:spcAft>
                <a:spcPts val="300"/>
              </a:spcAft>
              <a:buChar char="•"/>
              <a:defRPr sz="2800">
                <a:solidFill>
                  <a:schemeClr val="tx1"/>
                </a:solidFill>
                <a:latin typeface="Comic Sans MS" panose="030F0702030302020204" pitchFamily="66" charset="0"/>
              </a:defRPr>
            </a:lvl1pPr>
            <a:lvl2pPr marL="742950" indent="-285750">
              <a:spcBef>
                <a:spcPts val="1200"/>
              </a:spcBef>
              <a:spcAft>
                <a:spcPts val="300"/>
              </a:spcAft>
              <a:buChar char="–"/>
              <a:defRPr sz="2400">
                <a:solidFill>
                  <a:schemeClr val="tx1"/>
                </a:solidFill>
                <a:latin typeface="Comic Sans MS" panose="030F0702030302020204" pitchFamily="66" charset="0"/>
              </a:defRPr>
            </a:lvl2pPr>
            <a:lvl3pPr marL="1143000" indent="-228600">
              <a:spcBef>
                <a:spcPts val="1200"/>
              </a:spcBef>
              <a:spcAft>
                <a:spcPts val="300"/>
              </a:spcAft>
              <a:buChar char="•"/>
              <a:defRPr sz="2000">
                <a:solidFill>
                  <a:schemeClr val="tx1"/>
                </a:solidFill>
                <a:latin typeface="Comic Sans MS" panose="030F0702030302020204" pitchFamily="66" charset="0"/>
              </a:defRPr>
            </a:lvl3pPr>
            <a:lvl4pPr marL="1600200" indent="-228600">
              <a:spcBef>
                <a:spcPts val="1200"/>
              </a:spcBef>
              <a:spcAft>
                <a:spcPts val="300"/>
              </a:spcAft>
              <a:buChar char="–"/>
              <a:defRPr>
                <a:solidFill>
                  <a:schemeClr val="tx1"/>
                </a:solidFill>
                <a:latin typeface="Comic Sans MS" panose="030F0702030302020204" pitchFamily="66" charset="0"/>
              </a:defRPr>
            </a:lvl4pPr>
            <a:lvl5pPr marL="2057400" indent="-228600">
              <a:spcBef>
                <a:spcPts val="1200"/>
              </a:spcBef>
              <a:spcAft>
                <a:spcPts val="300"/>
              </a:spcAft>
              <a:buChar char="»"/>
              <a:defRPr sz="1600">
                <a:solidFill>
                  <a:schemeClr val="tx1"/>
                </a:solidFill>
                <a:latin typeface="Comic Sans MS" panose="030F0702030302020204" pitchFamily="66" charset="0"/>
              </a:defRPr>
            </a:lvl5pPr>
            <a:lvl6pPr marL="2514600" indent="-228600" fontAlgn="base">
              <a:spcBef>
                <a:spcPts val="1200"/>
              </a:spcBef>
              <a:spcAft>
                <a:spcPts val="300"/>
              </a:spcAft>
              <a:buChar char="»"/>
              <a:defRPr sz="1600">
                <a:solidFill>
                  <a:schemeClr val="tx1"/>
                </a:solidFill>
                <a:latin typeface="Comic Sans MS" panose="030F0702030302020204" pitchFamily="66" charset="0"/>
              </a:defRPr>
            </a:lvl6pPr>
            <a:lvl7pPr marL="2971800" indent="-228600" fontAlgn="base">
              <a:spcBef>
                <a:spcPts val="1200"/>
              </a:spcBef>
              <a:spcAft>
                <a:spcPts val="300"/>
              </a:spcAft>
              <a:buChar char="»"/>
              <a:defRPr sz="1600">
                <a:solidFill>
                  <a:schemeClr val="tx1"/>
                </a:solidFill>
                <a:latin typeface="Comic Sans MS" panose="030F0702030302020204" pitchFamily="66" charset="0"/>
              </a:defRPr>
            </a:lvl7pPr>
            <a:lvl8pPr marL="3429000" indent="-228600" fontAlgn="base">
              <a:spcBef>
                <a:spcPts val="1200"/>
              </a:spcBef>
              <a:spcAft>
                <a:spcPts val="300"/>
              </a:spcAft>
              <a:buChar char="»"/>
              <a:defRPr sz="1600">
                <a:solidFill>
                  <a:schemeClr val="tx1"/>
                </a:solidFill>
                <a:latin typeface="Comic Sans MS" panose="030F0702030302020204" pitchFamily="66" charset="0"/>
              </a:defRPr>
            </a:lvl8pPr>
            <a:lvl9pPr marL="3886200" indent="-228600" fontAlgn="base">
              <a:spcBef>
                <a:spcPts val="1200"/>
              </a:spcBef>
              <a:spcAft>
                <a:spcPts val="300"/>
              </a:spcAft>
              <a:buChar char="»"/>
              <a:defRPr sz="1600">
                <a:solidFill>
                  <a:schemeClr val="tx1"/>
                </a:solidFill>
                <a:latin typeface="Comic Sans MS" panose="030F0702030302020204" pitchFamily="66" charset="0"/>
              </a:defRPr>
            </a:lvl9pPr>
          </a:lstStyle>
          <a:p>
            <a:r>
              <a:rPr lang="en-AU" altLang="en-US"/>
              <a:t>Until recently the most widely used hash algorithm</a:t>
            </a:r>
          </a:p>
          <a:p>
            <a:pPr lvl="1"/>
            <a:r>
              <a:rPr lang="en-US" altLang="en-US"/>
              <a:t>in recent times have both brute-force &amp; cryptanalytic concerns</a:t>
            </a:r>
            <a:endParaRPr lang="en-AU" altLang="en-US"/>
          </a:p>
          <a:p>
            <a:r>
              <a:rPr lang="en-AU" altLang="en-US"/>
              <a:t>Specified as Internet standard RFC1321</a:t>
            </a:r>
            <a:endParaRPr lang="en-US" altLang="en-US"/>
          </a:p>
        </p:txBody>
      </p:sp>
      <p:sp>
        <p:nvSpPr>
          <p:cNvPr id="2" name="Footer Placeholder 1"/>
          <p:cNvSpPr>
            <a:spLocks noGrp="1"/>
          </p:cNvSpPr>
          <p:nvPr>
            <p:ph type="ftr" sz="quarter" idx="11"/>
          </p:nvPr>
        </p:nvSpPr>
        <p:spPr>
          <a:xfrm>
            <a:off x="4038600" y="6492875"/>
            <a:ext cx="4114800" cy="365125"/>
          </a:xfrm>
        </p:spPr>
        <p:txBody>
          <a:bodyPr/>
          <a:lstStyle/>
          <a:p>
            <a:r>
              <a:rPr lang="en-US" dirty="0" smtClean="0"/>
              <a:t>Stallings, William, et al. Computer security: principles and practice. Upper Saddle River, NJ, USA: Pearson Education, 2012.</a:t>
            </a:r>
            <a:endParaRPr lang="en-US" dirty="0"/>
          </a:p>
        </p:txBody>
      </p:sp>
    </p:spTree>
    <p:extLst>
      <p:ext uri="{BB962C8B-B14F-4D97-AF65-F5344CB8AC3E}">
        <p14:creationId xmlns:p14="http://schemas.microsoft.com/office/powerpoint/2010/main" val="14780866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274" name="Rectangle 2"/>
          <p:cNvSpPr>
            <a:spLocks noGrp="1" noChangeArrowheads="1"/>
          </p:cNvSpPr>
          <p:nvPr>
            <p:ph type="title"/>
          </p:nvPr>
        </p:nvSpPr>
        <p:spPr/>
        <p:txBody>
          <a:bodyPr/>
          <a:lstStyle/>
          <a:p>
            <a:r>
              <a:rPr lang="en-US" altLang="en-US"/>
              <a:t>MD5 Overview</a:t>
            </a:r>
            <a:endParaRPr lang="en-AU" altLang="en-US"/>
          </a:p>
        </p:txBody>
      </p:sp>
      <p:pic>
        <p:nvPicPr>
          <p:cNvPr id="2358275" name="Picture 3"/>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0" y="1371600"/>
            <a:ext cx="9144000" cy="5030788"/>
          </a:xfrm>
        </p:spPr>
      </p:pic>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934841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0322" name="Rectangle 2"/>
          <p:cNvSpPr>
            <a:spLocks noGrp="1" noChangeArrowheads="1"/>
          </p:cNvSpPr>
          <p:nvPr>
            <p:ph type="title"/>
          </p:nvPr>
        </p:nvSpPr>
        <p:spPr>
          <a:xfrm>
            <a:off x="1981200" y="152400"/>
            <a:ext cx="8229600" cy="1143000"/>
          </a:xfrm>
        </p:spPr>
        <p:txBody>
          <a:bodyPr/>
          <a:lstStyle/>
          <a:p>
            <a:r>
              <a:rPr lang="en-US" altLang="en-US"/>
              <a:t>MD5 Overview</a:t>
            </a:r>
            <a:endParaRPr lang="en-AU" altLang="en-US"/>
          </a:p>
        </p:txBody>
      </p:sp>
      <p:sp>
        <p:nvSpPr>
          <p:cNvPr id="2360323" name="Rectangle 3"/>
          <p:cNvSpPr>
            <a:spLocks noGrp="1" noChangeArrowheads="1"/>
          </p:cNvSpPr>
          <p:nvPr>
            <p:ph type="body" idx="1"/>
          </p:nvPr>
        </p:nvSpPr>
        <p:spPr>
          <a:xfrm>
            <a:off x="1600200" y="1295400"/>
            <a:ext cx="8915400" cy="5257800"/>
          </a:xfrm>
        </p:spPr>
        <p:txBody>
          <a:bodyPr/>
          <a:lstStyle/>
          <a:p>
            <a:pPr marL="533400" indent="-533400">
              <a:buFontTx/>
              <a:buAutoNum type="arabicPeriod"/>
            </a:pPr>
            <a:r>
              <a:rPr lang="en-AU" altLang="en-US"/>
              <a:t>Pad message so its length is 448 mod 512 </a:t>
            </a:r>
          </a:p>
          <a:p>
            <a:pPr marL="533400" indent="-533400">
              <a:buFontTx/>
              <a:buAutoNum type="arabicPeriod"/>
            </a:pPr>
            <a:r>
              <a:rPr lang="en-AU" altLang="en-US"/>
              <a:t>Append a 64-bit original length value to message </a:t>
            </a:r>
          </a:p>
          <a:p>
            <a:pPr marL="533400" indent="-533400">
              <a:buFontTx/>
              <a:buAutoNum type="arabicPeriod"/>
            </a:pPr>
            <a:r>
              <a:rPr lang="en-AU" altLang="en-US"/>
              <a:t>Initialise 4-word (128-bit) MD buffer (A,B,C,D) </a:t>
            </a:r>
          </a:p>
          <a:p>
            <a:pPr marL="533400" indent="-533400">
              <a:buFontTx/>
              <a:buAutoNum type="arabicPeriod"/>
            </a:pPr>
            <a:r>
              <a:rPr lang="en-AU" altLang="en-US"/>
              <a:t>Process message in 16-word (512-bit) blocks: </a:t>
            </a:r>
          </a:p>
          <a:p>
            <a:pPr marL="914400" lvl="1" indent="-457200"/>
            <a:r>
              <a:rPr lang="en-AU" altLang="en-US"/>
              <a:t>Using 4 rounds of 16 bit operations on message block &amp; buffer </a:t>
            </a:r>
          </a:p>
          <a:p>
            <a:pPr marL="914400" lvl="1" indent="-457200"/>
            <a:r>
              <a:rPr lang="en-AU" altLang="en-US"/>
              <a:t>Add output to buffer input to form new buffer value </a:t>
            </a:r>
          </a:p>
          <a:p>
            <a:pPr marL="533400" indent="-533400">
              <a:buFontTx/>
              <a:buAutoNum type="arabicPeriod"/>
            </a:pPr>
            <a:r>
              <a:rPr lang="en-AU" altLang="en-US"/>
              <a:t>Output hash value is the final buffer value </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900049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2914" name="Rectangle 2"/>
          <p:cNvSpPr>
            <a:spLocks noGrp="1" noChangeArrowheads="1"/>
          </p:cNvSpPr>
          <p:nvPr>
            <p:ph type="title"/>
          </p:nvPr>
        </p:nvSpPr>
        <p:spPr>
          <a:xfrm>
            <a:off x="1981200" y="0"/>
            <a:ext cx="8382000" cy="990600"/>
          </a:xfrm>
        </p:spPr>
        <p:txBody>
          <a:bodyPr/>
          <a:lstStyle/>
          <a:p>
            <a:r>
              <a:rPr lang="en-US" altLang="en-US"/>
              <a:t>Processing of Block </a:t>
            </a:r>
            <a:r>
              <a:rPr lang="en-US" altLang="en-US" i="1"/>
              <a:t>m</a:t>
            </a:r>
            <a:r>
              <a:rPr lang="en-US" altLang="en-US" i="1" baseline="-25000"/>
              <a:t>i </a:t>
            </a:r>
            <a:r>
              <a:rPr lang="en-US" altLang="en-US" i="1"/>
              <a:t>- 4 Passes</a:t>
            </a:r>
            <a:endParaRPr lang="en-US" altLang="en-US"/>
          </a:p>
        </p:txBody>
      </p:sp>
      <p:sp>
        <p:nvSpPr>
          <p:cNvPr id="2342915" name="AutoShape 3"/>
          <p:cNvSpPr>
            <a:spLocks noChangeArrowheads="1"/>
          </p:cNvSpPr>
          <p:nvPr/>
        </p:nvSpPr>
        <p:spPr bwMode="auto">
          <a:xfrm>
            <a:off x="4724400" y="18288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ABCD=f</a:t>
            </a:r>
            <a:r>
              <a:rPr lang="en-US" altLang="en-US" sz="2400" baseline="-25000">
                <a:latin typeface="Times New Roman" panose="02020603050405020304" pitchFamily="18" charset="0"/>
              </a:rPr>
              <a:t>F</a:t>
            </a:r>
            <a:r>
              <a:rPr lang="en-US" altLang="en-US" sz="2400">
                <a:latin typeface="Times New Roman" panose="02020603050405020304" pitchFamily="18" charset="0"/>
              </a:rPr>
              <a:t>(ABCD,m</a:t>
            </a:r>
            <a:r>
              <a:rPr lang="en-US" altLang="en-US" sz="2400" baseline="-25000">
                <a:latin typeface="Times New Roman" panose="02020603050405020304" pitchFamily="18" charset="0"/>
              </a:rPr>
              <a:t>i</a:t>
            </a:r>
            <a:r>
              <a:rPr lang="en-US" altLang="en-US" sz="2400">
                <a:latin typeface="Times New Roman" panose="02020603050405020304" pitchFamily="18" charset="0"/>
              </a:rPr>
              <a:t>,T[1..16])</a:t>
            </a:r>
          </a:p>
        </p:txBody>
      </p:sp>
      <p:sp>
        <p:nvSpPr>
          <p:cNvPr id="2342916" name="AutoShape 4"/>
          <p:cNvSpPr>
            <a:spLocks noChangeArrowheads="1"/>
          </p:cNvSpPr>
          <p:nvPr/>
        </p:nvSpPr>
        <p:spPr bwMode="auto">
          <a:xfrm>
            <a:off x="4724400" y="28194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ABCD=f</a:t>
            </a:r>
            <a:r>
              <a:rPr lang="en-US" altLang="en-US" sz="2400" baseline="-25000">
                <a:latin typeface="Times New Roman" panose="02020603050405020304" pitchFamily="18" charset="0"/>
              </a:rPr>
              <a:t>G</a:t>
            </a:r>
            <a:r>
              <a:rPr lang="en-US" altLang="en-US" sz="2400">
                <a:latin typeface="Times New Roman" panose="02020603050405020304" pitchFamily="18" charset="0"/>
              </a:rPr>
              <a:t>(ABCD,m</a:t>
            </a:r>
            <a:r>
              <a:rPr lang="en-US" altLang="en-US" sz="2400" baseline="-25000">
                <a:latin typeface="Times New Roman" panose="02020603050405020304" pitchFamily="18" charset="0"/>
              </a:rPr>
              <a:t>i</a:t>
            </a:r>
            <a:r>
              <a:rPr lang="en-US" altLang="en-US" sz="2400">
                <a:latin typeface="Times New Roman" panose="02020603050405020304" pitchFamily="18" charset="0"/>
              </a:rPr>
              <a:t>,T[17..32])</a:t>
            </a:r>
          </a:p>
        </p:txBody>
      </p:sp>
      <p:sp>
        <p:nvSpPr>
          <p:cNvPr id="2342917" name="AutoShape 5"/>
          <p:cNvSpPr>
            <a:spLocks noChangeArrowheads="1"/>
          </p:cNvSpPr>
          <p:nvPr/>
        </p:nvSpPr>
        <p:spPr bwMode="auto">
          <a:xfrm>
            <a:off x="4724400" y="38100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ABCD=f</a:t>
            </a:r>
            <a:r>
              <a:rPr lang="en-US" altLang="en-US" sz="2400" baseline="-25000">
                <a:latin typeface="Times New Roman" panose="02020603050405020304" pitchFamily="18" charset="0"/>
              </a:rPr>
              <a:t>H</a:t>
            </a:r>
            <a:r>
              <a:rPr lang="en-US" altLang="en-US" sz="2400">
                <a:latin typeface="Times New Roman" panose="02020603050405020304" pitchFamily="18" charset="0"/>
              </a:rPr>
              <a:t>(ABCD,m</a:t>
            </a:r>
            <a:r>
              <a:rPr lang="en-US" altLang="en-US" sz="2400" baseline="-25000">
                <a:latin typeface="Times New Roman" panose="02020603050405020304" pitchFamily="18" charset="0"/>
              </a:rPr>
              <a:t>i</a:t>
            </a:r>
            <a:r>
              <a:rPr lang="en-US" altLang="en-US" sz="2400">
                <a:latin typeface="Times New Roman" panose="02020603050405020304" pitchFamily="18" charset="0"/>
              </a:rPr>
              <a:t>,T[33..48])</a:t>
            </a:r>
          </a:p>
        </p:txBody>
      </p:sp>
      <p:sp>
        <p:nvSpPr>
          <p:cNvPr id="2342918" name="AutoShape 6"/>
          <p:cNvSpPr>
            <a:spLocks noChangeArrowheads="1"/>
          </p:cNvSpPr>
          <p:nvPr/>
        </p:nvSpPr>
        <p:spPr bwMode="auto">
          <a:xfrm>
            <a:off x="4724400" y="48006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ABCD=f</a:t>
            </a:r>
            <a:r>
              <a:rPr lang="en-US" altLang="en-US" sz="2400" baseline="-25000">
                <a:latin typeface="Times New Roman" panose="02020603050405020304" pitchFamily="18" charset="0"/>
              </a:rPr>
              <a:t>I</a:t>
            </a:r>
            <a:r>
              <a:rPr lang="en-US" altLang="en-US" sz="2400">
                <a:latin typeface="Times New Roman" panose="02020603050405020304" pitchFamily="18" charset="0"/>
              </a:rPr>
              <a:t>(ABCD,m</a:t>
            </a:r>
            <a:r>
              <a:rPr lang="en-US" altLang="en-US" sz="2400" baseline="-25000">
                <a:latin typeface="Times New Roman" panose="02020603050405020304" pitchFamily="18" charset="0"/>
              </a:rPr>
              <a:t>i</a:t>
            </a:r>
            <a:r>
              <a:rPr lang="en-US" altLang="en-US" sz="2400">
                <a:latin typeface="Times New Roman" panose="02020603050405020304" pitchFamily="18" charset="0"/>
              </a:rPr>
              <a:t>,T[49..64])</a:t>
            </a:r>
          </a:p>
        </p:txBody>
      </p:sp>
      <p:sp>
        <p:nvSpPr>
          <p:cNvPr id="2342919" name="Rectangle 7"/>
          <p:cNvSpPr>
            <a:spLocks noChangeArrowheads="1"/>
          </p:cNvSpPr>
          <p:nvPr/>
        </p:nvSpPr>
        <p:spPr bwMode="auto">
          <a:xfrm>
            <a:off x="2590800" y="1066800"/>
            <a:ext cx="1752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m</a:t>
            </a:r>
            <a:r>
              <a:rPr lang="en-US" altLang="en-US" sz="2400" baseline="-25000">
                <a:latin typeface="Times New Roman" panose="02020603050405020304" pitchFamily="18" charset="0"/>
              </a:rPr>
              <a:t>i</a:t>
            </a:r>
            <a:endParaRPr lang="en-US" altLang="en-US" sz="2400">
              <a:latin typeface="Times New Roman" panose="02020603050405020304" pitchFamily="18" charset="0"/>
            </a:endParaRPr>
          </a:p>
        </p:txBody>
      </p:sp>
      <p:sp>
        <p:nvSpPr>
          <p:cNvPr id="2342920" name="AutoShape 8"/>
          <p:cNvSpPr>
            <a:spLocks noChangeArrowheads="1"/>
          </p:cNvSpPr>
          <p:nvPr/>
        </p:nvSpPr>
        <p:spPr bwMode="auto">
          <a:xfrm>
            <a:off x="4724400" y="5791200"/>
            <a:ext cx="10668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t>
            </a:r>
          </a:p>
        </p:txBody>
      </p:sp>
      <p:sp>
        <p:nvSpPr>
          <p:cNvPr id="2342921" name="AutoShape 9"/>
          <p:cNvSpPr>
            <a:spLocks noChangeArrowheads="1"/>
          </p:cNvSpPr>
          <p:nvPr/>
        </p:nvSpPr>
        <p:spPr bwMode="auto">
          <a:xfrm>
            <a:off x="5791200" y="5791200"/>
            <a:ext cx="9144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t>
            </a:r>
          </a:p>
        </p:txBody>
      </p:sp>
      <p:sp>
        <p:nvSpPr>
          <p:cNvPr id="2342922" name="AutoShape 10"/>
          <p:cNvSpPr>
            <a:spLocks noChangeArrowheads="1"/>
          </p:cNvSpPr>
          <p:nvPr/>
        </p:nvSpPr>
        <p:spPr bwMode="auto">
          <a:xfrm>
            <a:off x="6705600" y="5791200"/>
            <a:ext cx="9906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t>
            </a:r>
          </a:p>
        </p:txBody>
      </p:sp>
      <p:sp>
        <p:nvSpPr>
          <p:cNvPr id="2342923" name="AutoShape 11"/>
          <p:cNvSpPr>
            <a:spLocks noChangeArrowheads="1"/>
          </p:cNvSpPr>
          <p:nvPr/>
        </p:nvSpPr>
        <p:spPr bwMode="auto">
          <a:xfrm>
            <a:off x="7696200" y="5791200"/>
            <a:ext cx="9906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t>
            </a:r>
          </a:p>
        </p:txBody>
      </p:sp>
      <p:cxnSp>
        <p:nvCxnSpPr>
          <p:cNvPr id="2342924" name="AutoShape 12"/>
          <p:cNvCxnSpPr>
            <a:cxnSpLocks noChangeShapeType="1"/>
            <a:stCxn id="2342919" idx="2"/>
            <a:endCxn id="2342915" idx="1"/>
          </p:cNvCxnSpPr>
          <p:nvPr/>
        </p:nvCxnSpPr>
        <p:spPr bwMode="auto">
          <a:xfrm rot="16200000" flipH="1">
            <a:off x="3867150" y="1276350"/>
            <a:ext cx="4572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2925" name="AutoShape 13"/>
          <p:cNvCxnSpPr>
            <a:cxnSpLocks noChangeShapeType="1"/>
            <a:stCxn id="2342919" idx="2"/>
            <a:endCxn id="2342916" idx="1"/>
          </p:cNvCxnSpPr>
          <p:nvPr/>
        </p:nvCxnSpPr>
        <p:spPr bwMode="auto">
          <a:xfrm rot="16200000" flipH="1">
            <a:off x="3371850" y="1771650"/>
            <a:ext cx="14478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2926" name="AutoShape 14"/>
          <p:cNvCxnSpPr>
            <a:cxnSpLocks noChangeShapeType="1"/>
            <a:stCxn id="2342919" idx="2"/>
            <a:endCxn id="2342917" idx="1"/>
          </p:cNvCxnSpPr>
          <p:nvPr/>
        </p:nvCxnSpPr>
        <p:spPr bwMode="auto">
          <a:xfrm rot="16200000" flipH="1">
            <a:off x="2876550" y="2266950"/>
            <a:ext cx="24384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2927" name="AutoShape 15"/>
          <p:cNvCxnSpPr>
            <a:cxnSpLocks noChangeShapeType="1"/>
            <a:stCxn id="2342919" idx="2"/>
            <a:endCxn id="2342918" idx="1"/>
          </p:cNvCxnSpPr>
          <p:nvPr/>
        </p:nvCxnSpPr>
        <p:spPr bwMode="auto">
          <a:xfrm rot="16200000" flipH="1">
            <a:off x="2381250" y="2762250"/>
            <a:ext cx="34290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42928" name="Group 16"/>
          <p:cNvGrpSpPr>
            <a:grpSpLocks/>
          </p:cNvGrpSpPr>
          <p:nvPr/>
        </p:nvGrpSpPr>
        <p:grpSpPr bwMode="auto">
          <a:xfrm>
            <a:off x="5334000" y="2438400"/>
            <a:ext cx="2590800" cy="381000"/>
            <a:chOff x="2400" y="1536"/>
            <a:chExt cx="1632" cy="240"/>
          </a:xfrm>
        </p:grpSpPr>
        <p:sp>
          <p:nvSpPr>
            <p:cNvPr id="2342929" name="Line 17"/>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30" name="Line 18"/>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31" name="Line 19"/>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32" name="Line 20"/>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42933" name="Group 21"/>
          <p:cNvGrpSpPr>
            <a:grpSpLocks/>
          </p:cNvGrpSpPr>
          <p:nvPr/>
        </p:nvGrpSpPr>
        <p:grpSpPr bwMode="auto">
          <a:xfrm>
            <a:off x="5257800" y="4419600"/>
            <a:ext cx="2590800" cy="381000"/>
            <a:chOff x="2400" y="1536"/>
            <a:chExt cx="1632" cy="240"/>
          </a:xfrm>
        </p:grpSpPr>
        <p:sp>
          <p:nvSpPr>
            <p:cNvPr id="2342934" name="Line 22"/>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35" name="Line 23"/>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36" name="Line 24"/>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37" name="Line 25"/>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42938" name="Group 26"/>
          <p:cNvGrpSpPr>
            <a:grpSpLocks/>
          </p:cNvGrpSpPr>
          <p:nvPr/>
        </p:nvGrpSpPr>
        <p:grpSpPr bwMode="auto">
          <a:xfrm>
            <a:off x="5334000" y="3429000"/>
            <a:ext cx="2590800" cy="381000"/>
            <a:chOff x="2400" y="1536"/>
            <a:chExt cx="1632" cy="240"/>
          </a:xfrm>
        </p:grpSpPr>
        <p:sp>
          <p:nvSpPr>
            <p:cNvPr id="2342939" name="Line 27"/>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40" name="Line 28"/>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41" name="Line 29"/>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42" name="Line 30"/>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42943" name="Text Box 31"/>
          <p:cNvSpPr txBox="1">
            <a:spLocks noChangeArrowheads="1"/>
          </p:cNvSpPr>
          <p:nvPr/>
        </p:nvSpPr>
        <p:spPr bwMode="auto">
          <a:xfrm>
            <a:off x="4937126" y="2403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anose="02020603050405020304" pitchFamily="18" charset="0"/>
              </a:rPr>
              <a:t>A</a:t>
            </a:r>
          </a:p>
        </p:txBody>
      </p:sp>
      <p:sp>
        <p:nvSpPr>
          <p:cNvPr id="2342944" name="Text Box 32"/>
          <p:cNvSpPr txBox="1">
            <a:spLocks noChangeArrowheads="1"/>
          </p:cNvSpPr>
          <p:nvPr/>
        </p:nvSpPr>
        <p:spPr bwMode="auto">
          <a:xfrm>
            <a:off x="5715000" y="2438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anose="02020603050405020304" pitchFamily="18" charset="0"/>
              </a:rPr>
              <a:t>B</a:t>
            </a:r>
          </a:p>
        </p:txBody>
      </p:sp>
      <p:sp>
        <p:nvSpPr>
          <p:cNvPr id="2342945" name="Text Box 33"/>
          <p:cNvSpPr txBox="1">
            <a:spLocks noChangeArrowheads="1"/>
          </p:cNvSpPr>
          <p:nvPr/>
        </p:nvSpPr>
        <p:spPr bwMode="auto">
          <a:xfrm>
            <a:off x="6689725" y="24034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anose="02020603050405020304" pitchFamily="18" charset="0"/>
              </a:rPr>
              <a:t>C</a:t>
            </a:r>
          </a:p>
        </p:txBody>
      </p:sp>
      <p:sp>
        <p:nvSpPr>
          <p:cNvPr id="2342946" name="Text Box 34"/>
          <p:cNvSpPr txBox="1">
            <a:spLocks noChangeArrowheads="1"/>
          </p:cNvSpPr>
          <p:nvPr/>
        </p:nvSpPr>
        <p:spPr bwMode="auto">
          <a:xfrm>
            <a:off x="7527926" y="2403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anose="02020603050405020304" pitchFamily="18" charset="0"/>
              </a:rPr>
              <a:t>D</a:t>
            </a:r>
          </a:p>
        </p:txBody>
      </p:sp>
      <p:sp>
        <p:nvSpPr>
          <p:cNvPr id="2342947" name="Line 35"/>
          <p:cNvSpPr>
            <a:spLocks noChangeShapeType="1"/>
          </p:cNvSpPr>
          <p:nvPr/>
        </p:nvSpPr>
        <p:spPr bwMode="auto">
          <a:xfrm>
            <a:off x="50292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48" name="Line 36"/>
          <p:cNvSpPr>
            <a:spLocks noChangeShapeType="1"/>
          </p:cNvSpPr>
          <p:nvPr/>
        </p:nvSpPr>
        <p:spPr bwMode="auto">
          <a:xfrm>
            <a:off x="60198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49" name="Line 37"/>
          <p:cNvSpPr>
            <a:spLocks noChangeShapeType="1"/>
          </p:cNvSpPr>
          <p:nvPr/>
        </p:nvSpPr>
        <p:spPr bwMode="auto">
          <a:xfrm>
            <a:off x="69342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50" name="Line 38"/>
          <p:cNvSpPr>
            <a:spLocks noChangeShapeType="1"/>
          </p:cNvSpPr>
          <p:nvPr/>
        </p:nvSpPr>
        <p:spPr bwMode="auto">
          <a:xfrm>
            <a:off x="78486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51" name="Line 39"/>
          <p:cNvSpPr>
            <a:spLocks noChangeShapeType="1"/>
          </p:cNvSpPr>
          <p:nvPr/>
        </p:nvSpPr>
        <p:spPr bwMode="auto">
          <a:xfrm>
            <a:off x="5257800" y="1371600"/>
            <a:ext cx="2819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52" name="Line 40"/>
          <p:cNvSpPr>
            <a:spLocks noChangeShapeType="1"/>
          </p:cNvSpPr>
          <p:nvPr/>
        </p:nvSpPr>
        <p:spPr bwMode="auto">
          <a:xfrm>
            <a:off x="5181600" y="6629400"/>
            <a:ext cx="3048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53" name="Text Box 41"/>
          <p:cNvSpPr txBox="1">
            <a:spLocks noChangeArrowheads="1"/>
          </p:cNvSpPr>
          <p:nvPr/>
        </p:nvSpPr>
        <p:spPr bwMode="auto">
          <a:xfrm>
            <a:off x="8213726" y="1184275"/>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anose="02020603050405020304" pitchFamily="18" charset="0"/>
              </a:rPr>
              <a:t>MD</a:t>
            </a:r>
            <a:r>
              <a:rPr lang="en-US" altLang="en-US" sz="2400" baseline="-25000">
                <a:latin typeface="Times New Roman" panose="02020603050405020304" pitchFamily="18" charset="0"/>
              </a:rPr>
              <a:t>i</a:t>
            </a:r>
            <a:endParaRPr lang="en-US" altLang="en-US" sz="2400">
              <a:latin typeface="Times New Roman" panose="02020603050405020304" pitchFamily="18" charset="0"/>
            </a:endParaRPr>
          </a:p>
        </p:txBody>
      </p:sp>
      <p:sp>
        <p:nvSpPr>
          <p:cNvPr id="2342954" name="Text Box 42"/>
          <p:cNvSpPr txBox="1">
            <a:spLocks noChangeArrowheads="1"/>
          </p:cNvSpPr>
          <p:nvPr/>
        </p:nvSpPr>
        <p:spPr bwMode="auto">
          <a:xfrm>
            <a:off x="3810001" y="6248400"/>
            <a:ext cx="102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anose="02020603050405020304" pitchFamily="18" charset="0"/>
              </a:rPr>
              <a:t>MD </a:t>
            </a:r>
            <a:r>
              <a:rPr lang="en-US" altLang="en-US" sz="2400" baseline="-25000">
                <a:latin typeface="Times New Roman" panose="02020603050405020304" pitchFamily="18" charset="0"/>
              </a:rPr>
              <a:t>i+1</a:t>
            </a:r>
            <a:endParaRPr lang="en-US" altLang="en-US" sz="2400">
              <a:latin typeface="Times New Roman" panose="02020603050405020304" pitchFamily="18" charset="0"/>
            </a:endParaRPr>
          </a:p>
        </p:txBody>
      </p:sp>
      <p:sp>
        <p:nvSpPr>
          <p:cNvPr id="2342955" name="Line 43"/>
          <p:cNvSpPr>
            <a:spLocks noChangeShapeType="1"/>
          </p:cNvSpPr>
          <p:nvPr/>
        </p:nvSpPr>
        <p:spPr bwMode="auto">
          <a:xfrm>
            <a:off x="9448800" y="5334000"/>
            <a:ext cx="0" cy="533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2956" name="AutoShape 44"/>
          <p:cNvCxnSpPr>
            <a:cxnSpLocks noChangeShapeType="1"/>
            <a:stCxn id="2342955" idx="0"/>
            <a:endCxn id="2342920" idx="0"/>
          </p:cNvCxnSpPr>
          <p:nvPr/>
        </p:nvCxnSpPr>
        <p:spPr bwMode="auto">
          <a:xfrm rot="16200000" flipH="1" flipV="1">
            <a:off x="7117557" y="3459957"/>
            <a:ext cx="471487" cy="4191000"/>
          </a:xfrm>
          <a:prstGeom prst="bentConnector3">
            <a:avLst>
              <a:gd name="adj1" fmla="val 3097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2957" name="AutoShape 45"/>
          <p:cNvCxnSpPr>
            <a:cxnSpLocks noChangeShapeType="1"/>
            <a:stCxn id="2342955" idx="0"/>
            <a:endCxn id="2342921" idx="0"/>
          </p:cNvCxnSpPr>
          <p:nvPr/>
        </p:nvCxnSpPr>
        <p:spPr bwMode="auto">
          <a:xfrm rot="16200000" flipH="1" flipV="1">
            <a:off x="7612857" y="3955257"/>
            <a:ext cx="471487" cy="3200400"/>
          </a:xfrm>
          <a:prstGeom prst="bentConnector3">
            <a:avLst>
              <a:gd name="adj1" fmla="val 51514"/>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2958" name="AutoShape 46"/>
          <p:cNvCxnSpPr>
            <a:cxnSpLocks noChangeShapeType="1"/>
            <a:stCxn id="2342955" idx="1"/>
            <a:endCxn id="2342922" idx="0"/>
          </p:cNvCxnSpPr>
          <p:nvPr/>
        </p:nvCxnSpPr>
        <p:spPr bwMode="auto">
          <a:xfrm rot="16200000" flipV="1">
            <a:off x="8279606" y="4712494"/>
            <a:ext cx="90488" cy="2247900"/>
          </a:xfrm>
          <a:prstGeom prst="bentConnector5">
            <a:avLst>
              <a:gd name="adj1" fmla="val 266662"/>
              <a:gd name="adj2" fmla="val 38981"/>
              <a:gd name="adj3" fmla="val 245611"/>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2959" name="AutoShape 47"/>
          <p:cNvCxnSpPr>
            <a:cxnSpLocks noChangeShapeType="1"/>
            <a:stCxn id="2342955" idx="1"/>
            <a:endCxn id="2342923" idx="0"/>
          </p:cNvCxnSpPr>
          <p:nvPr/>
        </p:nvCxnSpPr>
        <p:spPr bwMode="auto">
          <a:xfrm rot="16200000" flipV="1">
            <a:off x="8774906" y="5207794"/>
            <a:ext cx="90488" cy="1257300"/>
          </a:xfrm>
          <a:prstGeom prst="bentConnector5">
            <a:avLst>
              <a:gd name="adj1" fmla="val 161403"/>
              <a:gd name="adj2" fmla="val 30301"/>
              <a:gd name="adj3" fmla="val 182454"/>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2960" name="AutoShape 48"/>
          <p:cNvCxnSpPr>
            <a:cxnSpLocks noChangeShapeType="1"/>
          </p:cNvCxnSpPr>
          <p:nvPr/>
        </p:nvCxnSpPr>
        <p:spPr bwMode="auto">
          <a:xfrm rot="16200000" flipH="1">
            <a:off x="6172200" y="1828800"/>
            <a:ext cx="4343400" cy="3124200"/>
          </a:xfrm>
          <a:prstGeom prst="bentConnector3">
            <a:avLst>
              <a:gd name="adj1" fmla="val -917"/>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2961" name="Line 49"/>
          <p:cNvSpPr>
            <a:spLocks noChangeShapeType="1"/>
          </p:cNvSpPr>
          <p:nvPr/>
        </p:nvSpPr>
        <p:spPr bwMode="auto">
          <a:xfrm>
            <a:off x="9448800" y="55626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62" name="Line 50"/>
          <p:cNvSpPr>
            <a:spLocks noChangeShapeType="1"/>
          </p:cNvSpPr>
          <p:nvPr/>
        </p:nvSpPr>
        <p:spPr bwMode="auto">
          <a:xfrm>
            <a:off x="6781800" y="11430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42963" name="Group 51"/>
          <p:cNvGrpSpPr>
            <a:grpSpLocks/>
          </p:cNvGrpSpPr>
          <p:nvPr/>
        </p:nvGrpSpPr>
        <p:grpSpPr bwMode="auto">
          <a:xfrm>
            <a:off x="5410200" y="1371600"/>
            <a:ext cx="2590800" cy="457200"/>
            <a:chOff x="2400" y="1536"/>
            <a:chExt cx="1632" cy="240"/>
          </a:xfrm>
        </p:grpSpPr>
        <p:sp>
          <p:nvSpPr>
            <p:cNvPr id="2342964" name="Line 52"/>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65" name="Line 53"/>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66" name="Line 54"/>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67" name="Line 55"/>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42968" name="Group 56"/>
          <p:cNvGrpSpPr>
            <a:grpSpLocks/>
          </p:cNvGrpSpPr>
          <p:nvPr/>
        </p:nvGrpSpPr>
        <p:grpSpPr bwMode="auto">
          <a:xfrm>
            <a:off x="5334000" y="6248400"/>
            <a:ext cx="2590800" cy="381000"/>
            <a:chOff x="2400" y="1536"/>
            <a:chExt cx="1632" cy="240"/>
          </a:xfrm>
        </p:grpSpPr>
        <p:sp>
          <p:nvSpPr>
            <p:cNvPr id="2342969" name="Line 57"/>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70" name="Line 58"/>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71" name="Line 59"/>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972" name="Line 60"/>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679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8818" name="Rectangle 2"/>
          <p:cNvSpPr>
            <a:spLocks noGrp="1" noChangeArrowheads="1"/>
          </p:cNvSpPr>
          <p:nvPr>
            <p:ph type="title"/>
          </p:nvPr>
        </p:nvSpPr>
        <p:spPr/>
        <p:txBody>
          <a:bodyPr/>
          <a:lstStyle/>
          <a:p>
            <a:r>
              <a:rPr lang="en-US" altLang="en-US"/>
              <a:t>Padding Twist</a:t>
            </a:r>
          </a:p>
        </p:txBody>
      </p:sp>
      <p:sp>
        <p:nvSpPr>
          <p:cNvPr id="2338819" name="Rectangle 3"/>
          <p:cNvSpPr>
            <a:spLocks noGrp="1" noChangeArrowheads="1"/>
          </p:cNvSpPr>
          <p:nvPr>
            <p:ph type="body" idx="1"/>
          </p:nvPr>
        </p:nvSpPr>
        <p:spPr/>
        <p:txBody>
          <a:bodyPr/>
          <a:lstStyle/>
          <a:p>
            <a:r>
              <a:rPr lang="en-US" altLang="en-US"/>
              <a:t>Given original message M, add padding bits “10</a:t>
            </a:r>
            <a:r>
              <a:rPr lang="en-US" altLang="en-US" baseline="30000"/>
              <a:t>*</a:t>
            </a:r>
            <a:r>
              <a:rPr lang="en-US" altLang="en-US"/>
              <a:t>” such that resulting length is 64 bits less than a multiple of 512 bits.</a:t>
            </a:r>
          </a:p>
          <a:p>
            <a:r>
              <a:rPr lang="en-US" altLang="en-US"/>
              <a:t>Append (</a:t>
            </a:r>
            <a:r>
              <a:rPr lang="en-US" altLang="en-US" i="1"/>
              <a:t>original length in bits</a:t>
            </a:r>
            <a:r>
              <a:rPr lang="en-US" altLang="en-US"/>
              <a:t> mod 2</a:t>
            </a:r>
            <a:r>
              <a:rPr lang="en-US" altLang="en-US" baseline="30000"/>
              <a:t>64</a:t>
            </a:r>
            <a:r>
              <a:rPr lang="en-US" altLang="en-US"/>
              <a:t>), represented in 64 bits to the padded message</a:t>
            </a:r>
          </a:p>
          <a:p>
            <a:r>
              <a:rPr lang="en-US" altLang="en-US"/>
              <a:t>Final message is chopped 512 bits a block</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551875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9842" name="Rectangle 2"/>
          <p:cNvSpPr>
            <a:spLocks noGrp="1" noChangeArrowheads="1"/>
          </p:cNvSpPr>
          <p:nvPr>
            <p:ph type="title"/>
          </p:nvPr>
        </p:nvSpPr>
        <p:spPr>
          <a:xfrm>
            <a:off x="2590800" y="228600"/>
            <a:ext cx="7772400" cy="1143000"/>
          </a:xfrm>
        </p:spPr>
        <p:txBody>
          <a:bodyPr/>
          <a:lstStyle/>
          <a:p>
            <a:r>
              <a:rPr lang="en-US" altLang="en-US"/>
              <a:t>MD5 Process</a:t>
            </a:r>
          </a:p>
        </p:txBody>
      </p:sp>
      <p:sp>
        <p:nvSpPr>
          <p:cNvPr id="2339843" name="Rectangle 3"/>
          <p:cNvSpPr>
            <a:spLocks noGrp="1" noChangeArrowheads="1"/>
          </p:cNvSpPr>
          <p:nvPr>
            <p:ph type="body" idx="1"/>
          </p:nvPr>
        </p:nvSpPr>
        <p:spPr>
          <a:xfrm>
            <a:off x="1981200" y="1371600"/>
            <a:ext cx="8458200" cy="5181600"/>
          </a:xfrm>
        </p:spPr>
        <p:txBody>
          <a:bodyPr/>
          <a:lstStyle/>
          <a:p>
            <a:pPr>
              <a:lnSpc>
                <a:spcPct val="90000"/>
              </a:lnSpc>
            </a:pPr>
            <a:r>
              <a:rPr lang="en-US" altLang="en-US"/>
              <a:t>As many stages as the number of 512-bit blocks in the final padded message</a:t>
            </a:r>
          </a:p>
          <a:p>
            <a:pPr>
              <a:lnSpc>
                <a:spcPct val="90000"/>
              </a:lnSpc>
            </a:pPr>
            <a:r>
              <a:rPr lang="en-US" altLang="en-US"/>
              <a:t>Digest: 4 32-bit words: MD=A|B|C|D</a:t>
            </a:r>
          </a:p>
          <a:p>
            <a:pPr>
              <a:lnSpc>
                <a:spcPct val="90000"/>
              </a:lnSpc>
            </a:pPr>
            <a:r>
              <a:rPr lang="en-US" altLang="en-US"/>
              <a:t>Every message block contains 16 32-bit words: m</a:t>
            </a:r>
            <a:r>
              <a:rPr lang="en-US" altLang="en-US" baseline="-25000"/>
              <a:t>0</a:t>
            </a:r>
            <a:r>
              <a:rPr lang="en-US" altLang="en-US"/>
              <a:t>|m</a:t>
            </a:r>
            <a:r>
              <a:rPr lang="en-US" altLang="en-US" baseline="-25000"/>
              <a:t>1</a:t>
            </a:r>
            <a:r>
              <a:rPr lang="en-US" altLang="en-US"/>
              <a:t>|m</a:t>
            </a:r>
            <a:r>
              <a:rPr lang="en-US" altLang="en-US" baseline="-25000"/>
              <a:t>2</a:t>
            </a:r>
            <a:r>
              <a:rPr lang="en-US" altLang="en-US"/>
              <a:t>…|m</a:t>
            </a:r>
            <a:r>
              <a:rPr lang="en-US" altLang="en-US" baseline="-25000"/>
              <a:t>15</a:t>
            </a:r>
            <a:endParaRPr lang="en-US" altLang="en-US"/>
          </a:p>
          <a:p>
            <a:pPr lvl="1">
              <a:lnSpc>
                <a:spcPct val="90000"/>
              </a:lnSpc>
            </a:pPr>
            <a:r>
              <a:rPr lang="en-US" altLang="en-US"/>
              <a:t>Digest MD</a:t>
            </a:r>
            <a:r>
              <a:rPr lang="en-US" altLang="en-US" baseline="-25000"/>
              <a:t>0</a:t>
            </a:r>
            <a:r>
              <a:rPr lang="en-US" altLang="en-US"/>
              <a:t> initialized to: A=01234567,B=89abcdef,C=fedcba98, D=76543210</a:t>
            </a:r>
          </a:p>
          <a:p>
            <a:pPr lvl="1">
              <a:lnSpc>
                <a:spcPct val="90000"/>
              </a:lnSpc>
            </a:pPr>
            <a:r>
              <a:rPr lang="en-US" altLang="en-US"/>
              <a:t>Every stage consists of 4 passes over the message block, each modifying MD</a:t>
            </a:r>
          </a:p>
          <a:p>
            <a:pPr>
              <a:lnSpc>
                <a:spcPct val="90000"/>
              </a:lnSpc>
            </a:pPr>
            <a:r>
              <a:rPr lang="en-US" altLang="en-US"/>
              <a:t>Each block 4 rounds, each round 16 steps</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488959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3938" name="Rectangle 2"/>
          <p:cNvSpPr>
            <a:spLocks noGrp="1" noChangeArrowheads="1"/>
          </p:cNvSpPr>
          <p:nvPr>
            <p:ph type="title"/>
          </p:nvPr>
        </p:nvSpPr>
        <p:spPr/>
        <p:txBody>
          <a:bodyPr/>
          <a:lstStyle/>
          <a:p>
            <a:r>
              <a:rPr lang="en-US" altLang="en-US"/>
              <a:t>Different Passes...</a:t>
            </a:r>
          </a:p>
        </p:txBody>
      </p:sp>
      <p:sp>
        <p:nvSpPr>
          <p:cNvPr id="2343939" name="Rectangle 3"/>
          <p:cNvSpPr>
            <a:spLocks noGrp="1" noChangeArrowheads="1"/>
          </p:cNvSpPr>
          <p:nvPr>
            <p:ph type="body" idx="1"/>
          </p:nvPr>
        </p:nvSpPr>
        <p:spPr>
          <a:xfrm>
            <a:off x="1752600" y="1295400"/>
            <a:ext cx="8915400" cy="5181600"/>
          </a:xfrm>
        </p:spPr>
        <p:txBody>
          <a:bodyPr/>
          <a:lstStyle/>
          <a:p>
            <a:pPr>
              <a:lnSpc>
                <a:spcPct val="90000"/>
              </a:lnSpc>
              <a:buFontTx/>
              <a:buNone/>
            </a:pPr>
            <a:r>
              <a:rPr lang="en-US" altLang="en-US"/>
              <a:t>Each step </a:t>
            </a:r>
            <a:r>
              <a:rPr lang="en-US" altLang="en-US" i="1"/>
              <a:t>i </a:t>
            </a:r>
            <a:r>
              <a:rPr lang="en-US" altLang="en-US"/>
              <a:t>(1 &lt;= </a:t>
            </a:r>
            <a:r>
              <a:rPr lang="en-US" altLang="en-US" i="1"/>
              <a:t>i</a:t>
            </a:r>
            <a:r>
              <a:rPr lang="en-US" altLang="en-US"/>
              <a:t> &lt;= 64):</a:t>
            </a:r>
            <a:endParaRPr lang="en-US" altLang="en-US" i="1"/>
          </a:p>
          <a:p>
            <a:pPr>
              <a:lnSpc>
                <a:spcPct val="90000"/>
              </a:lnSpc>
            </a:pPr>
            <a:r>
              <a:rPr lang="en-US" altLang="en-US"/>
              <a:t>Input:</a:t>
            </a:r>
            <a:r>
              <a:rPr lang="en-US" altLang="en-US" sz="2400"/>
              <a:t> </a:t>
            </a:r>
          </a:p>
          <a:p>
            <a:pPr lvl="1">
              <a:lnSpc>
                <a:spcPct val="90000"/>
              </a:lnSpc>
            </a:pPr>
            <a:r>
              <a:rPr lang="en-US" altLang="en-US"/>
              <a:t>m</a:t>
            </a:r>
            <a:r>
              <a:rPr lang="en-US" altLang="en-US" baseline="-25000"/>
              <a:t>i</a:t>
            </a:r>
            <a:r>
              <a:rPr lang="en-US" altLang="en-US"/>
              <a:t> – a  32-bit word from the message </a:t>
            </a:r>
          </a:p>
          <a:p>
            <a:pPr lvl="1">
              <a:lnSpc>
                <a:spcPct val="90000"/>
              </a:lnSpc>
              <a:buFontTx/>
              <a:buNone/>
            </a:pPr>
            <a:r>
              <a:rPr lang="en-US" altLang="en-US"/>
              <a:t>	With different shift every round</a:t>
            </a:r>
          </a:p>
          <a:p>
            <a:pPr lvl="1">
              <a:lnSpc>
                <a:spcPct val="90000"/>
              </a:lnSpc>
            </a:pPr>
            <a:r>
              <a:rPr lang="en-US" altLang="en-US"/>
              <a:t>T</a:t>
            </a:r>
            <a:r>
              <a:rPr lang="en-US" altLang="en-US" baseline="-25000"/>
              <a:t>i</a:t>
            </a:r>
            <a:r>
              <a:rPr lang="en-US" altLang="en-US"/>
              <a:t> – int(2</a:t>
            </a:r>
            <a:r>
              <a:rPr lang="en-US" altLang="en-US" baseline="30000"/>
              <a:t>32</a:t>
            </a:r>
            <a:r>
              <a:rPr lang="en-US" altLang="en-US"/>
              <a:t> * abs(sin(i)))</a:t>
            </a:r>
          </a:p>
          <a:p>
            <a:pPr lvl="1">
              <a:lnSpc>
                <a:spcPct val="90000"/>
              </a:lnSpc>
              <a:buFontTx/>
              <a:buNone/>
            </a:pPr>
            <a:r>
              <a:rPr lang="en-US" altLang="en-US"/>
              <a:t>	Provided a randomized set of 32-bit patterns, which eliminate any regularities in the input data </a:t>
            </a:r>
          </a:p>
          <a:p>
            <a:pPr lvl="1">
              <a:lnSpc>
                <a:spcPct val="90000"/>
              </a:lnSpc>
            </a:pPr>
            <a:r>
              <a:rPr lang="en-US" altLang="en-US"/>
              <a:t>ABCD: current MD</a:t>
            </a:r>
          </a:p>
          <a:p>
            <a:pPr>
              <a:lnSpc>
                <a:spcPct val="90000"/>
              </a:lnSpc>
            </a:pPr>
            <a:r>
              <a:rPr lang="en-US" altLang="en-US"/>
              <a:t>Output:</a:t>
            </a:r>
          </a:p>
          <a:p>
            <a:pPr lvl="1">
              <a:lnSpc>
                <a:spcPct val="90000"/>
              </a:lnSpc>
            </a:pPr>
            <a:r>
              <a:rPr lang="en-US" altLang="en-US"/>
              <a:t>ABCD: new MD</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985591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466" name="Rectangle 2"/>
          <p:cNvSpPr>
            <a:spLocks noGrp="1" noChangeArrowheads="1"/>
          </p:cNvSpPr>
          <p:nvPr>
            <p:ph type="title"/>
          </p:nvPr>
        </p:nvSpPr>
        <p:spPr/>
        <p:txBody>
          <a:bodyPr/>
          <a:lstStyle/>
          <a:p>
            <a:r>
              <a:rPr lang="en-AU" altLang="en-US"/>
              <a:t>MD5 Compression Function</a:t>
            </a:r>
          </a:p>
        </p:txBody>
      </p:sp>
      <p:sp>
        <p:nvSpPr>
          <p:cNvPr id="2366467" name="Rectangle 3"/>
          <p:cNvSpPr>
            <a:spLocks noGrp="1" noChangeArrowheads="1"/>
          </p:cNvSpPr>
          <p:nvPr>
            <p:ph type="body" idx="1"/>
          </p:nvPr>
        </p:nvSpPr>
        <p:spPr/>
        <p:txBody>
          <a:bodyPr/>
          <a:lstStyle/>
          <a:p>
            <a:r>
              <a:rPr lang="en-AU" altLang="en-US"/>
              <a:t>Each round has 16 steps of the form: </a:t>
            </a:r>
          </a:p>
          <a:p>
            <a:pPr lvl="1">
              <a:buFontTx/>
              <a:buNone/>
            </a:pPr>
            <a:r>
              <a:rPr lang="en-AU" altLang="en-US">
                <a:latin typeface="Courier New" panose="02070309020205020404" pitchFamily="49" charset="0"/>
              </a:rPr>
              <a:t>a = b+((a+g(b,c,d)+X[k]+T[i])&lt;&lt;&lt;s) </a:t>
            </a:r>
          </a:p>
          <a:p>
            <a:r>
              <a:rPr lang="en-AU" altLang="en-US"/>
              <a:t>a,b,c,d refer to the 4 words of the buffer, but used in varying permutations</a:t>
            </a:r>
          </a:p>
          <a:p>
            <a:pPr lvl="1"/>
            <a:r>
              <a:rPr lang="en-US" altLang="en-US"/>
              <a:t>note this updates 1 word only of the buffer</a:t>
            </a:r>
          </a:p>
          <a:p>
            <a:pPr lvl="1"/>
            <a:r>
              <a:rPr lang="en-US" altLang="en-US"/>
              <a:t>after 16 steps each word is updated 4 times</a:t>
            </a:r>
            <a:endParaRPr lang="en-AU" altLang="en-US"/>
          </a:p>
          <a:p>
            <a:r>
              <a:rPr lang="en-AU" altLang="en-US"/>
              <a:t>where g(b,c,d) is a different nonlinear function in each round (F,G,H,I)</a:t>
            </a:r>
          </a:p>
        </p:txBody>
      </p:sp>
    </p:spTree>
    <p:extLst>
      <p:ext uri="{BB962C8B-B14F-4D97-AF65-F5344CB8AC3E}">
        <p14:creationId xmlns:p14="http://schemas.microsoft.com/office/powerpoint/2010/main" val="2828015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8514" name="Rectangle 2"/>
          <p:cNvSpPr>
            <a:spLocks noGrp="1" noChangeArrowheads="1"/>
          </p:cNvSpPr>
          <p:nvPr>
            <p:ph type="title"/>
          </p:nvPr>
        </p:nvSpPr>
        <p:spPr/>
        <p:txBody>
          <a:bodyPr/>
          <a:lstStyle/>
          <a:p>
            <a:r>
              <a:rPr lang="en-AU" altLang="en-US"/>
              <a:t>MD5 Compression Function</a:t>
            </a:r>
          </a:p>
        </p:txBody>
      </p:sp>
      <p:pic>
        <p:nvPicPr>
          <p:cNvPr id="2368515"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00376" y="1600201"/>
            <a:ext cx="6551613" cy="4525963"/>
          </a:xfrm>
        </p:spPr>
      </p:pic>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388754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9538" name="Rectangle 2"/>
          <p:cNvSpPr>
            <a:spLocks noGrp="1" noChangeArrowheads="1"/>
          </p:cNvSpPr>
          <p:nvPr>
            <p:ph type="title"/>
          </p:nvPr>
        </p:nvSpPr>
        <p:spPr/>
        <p:txBody>
          <a:bodyPr/>
          <a:lstStyle/>
          <a:p>
            <a:r>
              <a:rPr lang="en-US" altLang="en-US"/>
              <a:t>Hash Functions</a:t>
            </a:r>
            <a:endParaRPr lang="en-AU" altLang="en-US"/>
          </a:p>
        </p:txBody>
      </p:sp>
      <p:sp>
        <p:nvSpPr>
          <p:cNvPr id="2369539" name="Rectangle 3"/>
          <p:cNvSpPr>
            <a:spLocks noGrp="1" noChangeArrowheads="1"/>
          </p:cNvSpPr>
          <p:nvPr>
            <p:ph type="body" idx="1"/>
          </p:nvPr>
        </p:nvSpPr>
        <p:spPr>
          <a:xfrm>
            <a:off x="641686" y="1568115"/>
            <a:ext cx="6240378" cy="4648200"/>
          </a:xfrm>
        </p:spPr>
        <p:txBody>
          <a:bodyPr/>
          <a:lstStyle/>
          <a:p>
            <a:r>
              <a:rPr lang="en-US" dirty="0"/>
              <a:t>Hash functions are extremely useful and appear in almost all information security applications.</a:t>
            </a:r>
          </a:p>
          <a:p>
            <a:r>
              <a:rPr lang="en-US" dirty="0"/>
              <a:t>A hash function is a mathematical function that converts a numerical input value into another compressed numerical value. The input to the hash function is of arbitrary length but output is always of fixed length.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578" y="1568115"/>
            <a:ext cx="4838700" cy="3409950"/>
          </a:xfrm>
          <a:prstGeom prst="rect">
            <a:avLst/>
          </a:prstGeom>
        </p:spPr>
      </p:pic>
      <p:sp>
        <p:nvSpPr>
          <p:cNvPr id="3" name="TextBox 2"/>
          <p:cNvSpPr txBox="1"/>
          <p:nvPr/>
        </p:nvSpPr>
        <p:spPr>
          <a:xfrm>
            <a:off x="8486274" y="5358063"/>
            <a:ext cx="4379494" cy="369332"/>
          </a:xfrm>
          <a:prstGeom prst="rect">
            <a:avLst/>
          </a:prstGeom>
          <a:noFill/>
        </p:spPr>
        <p:txBody>
          <a:bodyPr wrap="square" rtlCol="0">
            <a:spAutoFit/>
          </a:bodyPr>
          <a:lstStyle/>
          <a:p>
            <a:r>
              <a:rPr lang="et-EE" dirty="0" err="1" smtClean="0"/>
              <a:t>Here</a:t>
            </a:r>
            <a:r>
              <a:rPr lang="et-EE" dirty="0" smtClean="0"/>
              <a:t> H </a:t>
            </a:r>
            <a:r>
              <a:rPr lang="et-EE" dirty="0" err="1" smtClean="0"/>
              <a:t>is</a:t>
            </a:r>
            <a:r>
              <a:rPr lang="et-EE" dirty="0" smtClean="0"/>
              <a:t> a </a:t>
            </a:r>
            <a:r>
              <a:rPr lang="et-EE" dirty="0" err="1" smtClean="0"/>
              <a:t>Hash</a:t>
            </a:r>
            <a:r>
              <a:rPr lang="et-EE" dirty="0" smtClean="0"/>
              <a:t> </a:t>
            </a:r>
            <a:r>
              <a:rPr lang="et-EE" dirty="0" err="1" smtClean="0"/>
              <a:t>Function</a:t>
            </a:r>
            <a:endParaRPr lang="en-US" dirty="0"/>
          </a:p>
        </p:txBody>
      </p:sp>
      <p:sp>
        <p:nvSpPr>
          <p:cNvPr id="4" name="Footer Placeholder 3"/>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3771154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62" name="Rectangle 2"/>
          <p:cNvSpPr>
            <a:spLocks noGrp="1" noChangeArrowheads="1"/>
          </p:cNvSpPr>
          <p:nvPr>
            <p:ph type="title"/>
          </p:nvPr>
        </p:nvSpPr>
        <p:spPr>
          <a:xfrm>
            <a:off x="2667000" y="228600"/>
            <a:ext cx="7772400" cy="1143000"/>
          </a:xfrm>
        </p:spPr>
        <p:txBody>
          <a:bodyPr/>
          <a:lstStyle/>
          <a:p>
            <a:r>
              <a:rPr lang="en-US" altLang="en-US"/>
              <a:t>Functions and Random Numbers</a:t>
            </a:r>
          </a:p>
        </p:txBody>
      </p:sp>
      <p:sp>
        <p:nvSpPr>
          <p:cNvPr id="2344963" name="Rectangle 3"/>
          <p:cNvSpPr>
            <a:spLocks noGrp="1" noChangeArrowheads="1"/>
          </p:cNvSpPr>
          <p:nvPr>
            <p:ph type="body" idx="1"/>
          </p:nvPr>
        </p:nvSpPr>
        <p:spPr>
          <a:xfrm>
            <a:off x="2667000" y="1447800"/>
            <a:ext cx="7772400" cy="4648200"/>
          </a:xfrm>
        </p:spPr>
        <p:txBody>
          <a:bodyPr/>
          <a:lstStyle/>
          <a:p>
            <a:r>
              <a:rPr lang="en-US" altLang="en-US"/>
              <a:t>F(x,y,z) == (x</a:t>
            </a:r>
            <a:r>
              <a:rPr lang="en-US" altLang="en-US">
                <a:sym typeface="Symbol" panose="05050102010706020507" pitchFamily="18" charset="2"/>
              </a:rPr>
              <a:t></a:t>
            </a:r>
            <a:r>
              <a:rPr lang="en-US" altLang="en-US"/>
              <a:t>y)</a:t>
            </a:r>
            <a:r>
              <a:rPr lang="en-US" altLang="en-US">
                <a:sym typeface="Symbol" panose="05050102010706020507" pitchFamily="18" charset="2"/>
              </a:rPr>
              <a:t></a:t>
            </a:r>
            <a:r>
              <a:rPr lang="en-US" altLang="en-US"/>
              <a:t>(~x </a:t>
            </a:r>
            <a:r>
              <a:rPr lang="en-US" altLang="en-US">
                <a:sym typeface="Symbol" panose="05050102010706020507" pitchFamily="18" charset="2"/>
              </a:rPr>
              <a:t></a:t>
            </a:r>
            <a:r>
              <a:rPr lang="en-US" altLang="en-US"/>
              <a:t> z)</a:t>
            </a:r>
          </a:p>
          <a:p>
            <a:pPr lvl="1"/>
            <a:r>
              <a:rPr lang="en-US" altLang="en-US"/>
              <a:t>selection function</a:t>
            </a:r>
          </a:p>
          <a:p>
            <a:r>
              <a:rPr lang="en-US" altLang="en-US"/>
              <a:t>G(x,y,z) == (x </a:t>
            </a:r>
            <a:r>
              <a:rPr lang="en-US" altLang="en-US">
                <a:sym typeface="Symbol" panose="05050102010706020507" pitchFamily="18" charset="2"/>
              </a:rPr>
              <a:t></a:t>
            </a:r>
            <a:r>
              <a:rPr lang="en-US" altLang="en-US"/>
              <a:t> z) </a:t>
            </a:r>
            <a:r>
              <a:rPr lang="en-US" altLang="en-US">
                <a:sym typeface="Symbol" panose="05050102010706020507" pitchFamily="18" charset="2"/>
              </a:rPr>
              <a:t></a:t>
            </a:r>
            <a:r>
              <a:rPr lang="en-US" altLang="en-US"/>
              <a:t>(y </a:t>
            </a:r>
            <a:r>
              <a:rPr lang="en-US" altLang="en-US">
                <a:sym typeface="Symbol" panose="05050102010706020507" pitchFamily="18" charset="2"/>
              </a:rPr>
              <a:t>~</a:t>
            </a:r>
            <a:r>
              <a:rPr lang="en-US" altLang="en-US"/>
              <a:t> z)</a:t>
            </a:r>
          </a:p>
          <a:p>
            <a:r>
              <a:rPr lang="en-US" altLang="en-US"/>
              <a:t>H(x,y,z) == x</a:t>
            </a:r>
            <a:r>
              <a:rPr lang="en-US" altLang="en-US">
                <a:sym typeface="Symbol" panose="05050102010706020507" pitchFamily="18" charset="2"/>
              </a:rPr>
              <a:t></a:t>
            </a:r>
            <a:r>
              <a:rPr lang="en-US" altLang="en-US"/>
              <a:t>y</a:t>
            </a:r>
            <a:r>
              <a:rPr lang="en-US" altLang="en-US">
                <a:sym typeface="Symbol" panose="05050102010706020507" pitchFamily="18" charset="2"/>
              </a:rPr>
              <a:t></a:t>
            </a:r>
            <a:r>
              <a:rPr lang="en-US" altLang="en-US"/>
              <a:t> z</a:t>
            </a:r>
          </a:p>
          <a:p>
            <a:r>
              <a:rPr lang="en-US" altLang="en-US"/>
              <a:t>I(x,y,z) == y</a:t>
            </a:r>
            <a:r>
              <a:rPr lang="en-US" altLang="en-US">
                <a:sym typeface="Symbol" panose="05050102010706020507" pitchFamily="18" charset="2"/>
              </a:rPr>
              <a:t></a:t>
            </a:r>
            <a:r>
              <a:rPr lang="en-US" altLang="en-US"/>
              <a:t>(x </a:t>
            </a:r>
            <a:r>
              <a:rPr lang="en-US" altLang="en-US">
                <a:sym typeface="Symbol" panose="05050102010706020507" pitchFamily="18" charset="2"/>
              </a:rPr>
              <a:t></a:t>
            </a:r>
            <a:r>
              <a:rPr lang="en-US" altLang="en-US"/>
              <a:t> ~z)</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261908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986" name="Rectangle 2"/>
          <p:cNvSpPr>
            <a:spLocks noGrp="1" noChangeArrowheads="1"/>
          </p:cNvSpPr>
          <p:nvPr>
            <p:ph type="title"/>
          </p:nvPr>
        </p:nvSpPr>
        <p:spPr/>
        <p:txBody>
          <a:bodyPr/>
          <a:lstStyle/>
          <a:p>
            <a:r>
              <a:rPr lang="en-US" altLang="en-US"/>
              <a:t>Secure Hash Algorithm</a:t>
            </a:r>
          </a:p>
        </p:txBody>
      </p:sp>
      <p:sp>
        <p:nvSpPr>
          <p:cNvPr id="2345987" name="Rectangle 3"/>
          <p:cNvSpPr>
            <a:spLocks noGrp="1" noChangeArrowheads="1"/>
          </p:cNvSpPr>
          <p:nvPr>
            <p:ph type="body" idx="1"/>
          </p:nvPr>
        </p:nvSpPr>
        <p:spPr/>
        <p:txBody>
          <a:bodyPr/>
          <a:lstStyle/>
          <a:p>
            <a:r>
              <a:rPr lang="en-US" altLang="en-US"/>
              <a:t>Developed by NIST, specified in the Secure Hash Standard (SHS, FIPS Pub 180), 1993</a:t>
            </a:r>
          </a:p>
          <a:p>
            <a:r>
              <a:rPr lang="en-US" altLang="en-US"/>
              <a:t>SHA is specified as the hash algorithm in the Digital Signature Standard (DSS), NIST</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91102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7010" name="Rectangle 2"/>
          <p:cNvSpPr>
            <a:spLocks noGrp="1" noChangeArrowheads="1"/>
          </p:cNvSpPr>
          <p:nvPr>
            <p:ph type="title"/>
          </p:nvPr>
        </p:nvSpPr>
        <p:spPr/>
        <p:txBody>
          <a:bodyPr/>
          <a:lstStyle/>
          <a:p>
            <a:r>
              <a:rPr lang="en-US" altLang="en-US"/>
              <a:t>General Logic</a:t>
            </a:r>
          </a:p>
        </p:txBody>
      </p:sp>
      <p:sp>
        <p:nvSpPr>
          <p:cNvPr id="2347011" name="Rectangle 3"/>
          <p:cNvSpPr>
            <a:spLocks noGrp="1" noChangeArrowheads="1"/>
          </p:cNvSpPr>
          <p:nvPr>
            <p:ph type="body" idx="1"/>
          </p:nvPr>
        </p:nvSpPr>
        <p:spPr/>
        <p:txBody>
          <a:bodyPr/>
          <a:lstStyle/>
          <a:p>
            <a:r>
              <a:rPr lang="en-US" altLang="en-US"/>
              <a:t>Input message must be &lt; 2</a:t>
            </a:r>
            <a:r>
              <a:rPr lang="en-US" altLang="en-US" baseline="30000"/>
              <a:t>64</a:t>
            </a:r>
            <a:r>
              <a:rPr lang="en-US" altLang="en-US"/>
              <a:t> bits</a:t>
            </a:r>
          </a:p>
          <a:p>
            <a:pPr lvl="1"/>
            <a:r>
              <a:rPr lang="en-US" altLang="en-US"/>
              <a:t>not really a problem</a:t>
            </a:r>
          </a:p>
          <a:p>
            <a:r>
              <a:rPr lang="en-US" altLang="en-US"/>
              <a:t>Message is processed in 512-bit blocks sequentially</a:t>
            </a:r>
          </a:p>
          <a:p>
            <a:r>
              <a:rPr lang="en-US" altLang="en-US"/>
              <a:t>Message digest is 160 bits</a:t>
            </a:r>
          </a:p>
          <a:p>
            <a:r>
              <a:rPr lang="en-US" altLang="en-US"/>
              <a:t>SHA design is similar to MD5, a little slower, but a lot stronger</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4215491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8034" name="Rectangle 2"/>
          <p:cNvSpPr>
            <a:spLocks noGrp="1" noChangeArrowheads="1"/>
          </p:cNvSpPr>
          <p:nvPr>
            <p:ph type="title"/>
          </p:nvPr>
        </p:nvSpPr>
        <p:spPr>
          <a:xfrm>
            <a:off x="2590800" y="152400"/>
            <a:ext cx="7772400" cy="914400"/>
          </a:xfrm>
        </p:spPr>
        <p:txBody>
          <a:bodyPr/>
          <a:lstStyle/>
          <a:p>
            <a:r>
              <a:rPr lang="en-US" altLang="en-US"/>
              <a:t>Basic Steps</a:t>
            </a:r>
          </a:p>
        </p:txBody>
      </p:sp>
      <p:sp>
        <p:nvSpPr>
          <p:cNvPr id="2348035" name="Rectangle 3"/>
          <p:cNvSpPr>
            <a:spLocks noGrp="1" noChangeArrowheads="1"/>
          </p:cNvSpPr>
          <p:nvPr>
            <p:ph type="body" idx="1"/>
          </p:nvPr>
        </p:nvSpPr>
        <p:spPr>
          <a:xfrm>
            <a:off x="1524000" y="990600"/>
            <a:ext cx="9144000" cy="5562600"/>
          </a:xfrm>
        </p:spPr>
        <p:txBody>
          <a:bodyPr/>
          <a:lstStyle/>
          <a:p>
            <a:pPr>
              <a:buFontTx/>
              <a:buNone/>
            </a:pPr>
            <a:r>
              <a:rPr lang="en-US" altLang="en-US"/>
              <a:t>Step1: Padding</a:t>
            </a:r>
          </a:p>
          <a:p>
            <a:pPr>
              <a:buFontTx/>
              <a:buNone/>
            </a:pPr>
            <a:r>
              <a:rPr lang="en-US" altLang="en-US"/>
              <a:t>Step2: Appending length as 64 bit unsigned</a:t>
            </a:r>
          </a:p>
          <a:p>
            <a:pPr>
              <a:buFontTx/>
              <a:buNone/>
            </a:pPr>
            <a:r>
              <a:rPr lang="en-US" altLang="en-US"/>
              <a:t>Step3: Initialize MD buffer 5 32-bit words</a:t>
            </a:r>
          </a:p>
          <a:p>
            <a:pPr>
              <a:buFontTx/>
              <a:buNone/>
            </a:pPr>
            <a:r>
              <a:rPr lang="en-US" altLang="en-US" sz="2400"/>
              <a:t>Store in big endian format, most significant bit in low address</a:t>
            </a:r>
          </a:p>
          <a:p>
            <a:pPr lvl="1">
              <a:buFontTx/>
              <a:buNone/>
            </a:pPr>
            <a:r>
              <a:rPr lang="en-US" altLang="en-US"/>
              <a:t>A|B|C|D|E</a:t>
            </a:r>
          </a:p>
          <a:p>
            <a:pPr lvl="1">
              <a:buFontTx/>
              <a:buNone/>
            </a:pPr>
            <a:r>
              <a:rPr lang="en-US" altLang="en-US"/>
              <a:t>A = 67452301</a:t>
            </a:r>
          </a:p>
          <a:p>
            <a:pPr lvl="1">
              <a:buFontTx/>
              <a:buNone/>
            </a:pPr>
            <a:r>
              <a:rPr lang="en-US" altLang="en-US"/>
              <a:t>B = efcdab89			</a:t>
            </a:r>
          </a:p>
          <a:p>
            <a:pPr lvl="1">
              <a:buFontTx/>
              <a:buNone/>
            </a:pPr>
            <a:r>
              <a:rPr lang="en-US" altLang="en-US"/>
              <a:t>C = 98badcfe			</a:t>
            </a:r>
          </a:p>
          <a:p>
            <a:pPr lvl="1">
              <a:buFontTx/>
              <a:buNone/>
            </a:pPr>
            <a:r>
              <a:rPr lang="en-US" altLang="en-US"/>
              <a:t>D = 10325476			</a:t>
            </a:r>
          </a:p>
          <a:p>
            <a:pPr lvl="1">
              <a:buFontTx/>
              <a:buNone/>
            </a:pPr>
            <a:r>
              <a:rPr lang="en-US" altLang="en-US"/>
              <a:t>E = c3d2e1f0</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1137177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058" name="Rectangle 2"/>
          <p:cNvSpPr>
            <a:spLocks noGrp="1" noChangeArrowheads="1"/>
          </p:cNvSpPr>
          <p:nvPr>
            <p:ph type="title"/>
          </p:nvPr>
        </p:nvSpPr>
        <p:spPr/>
        <p:txBody>
          <a:bodyPr/>
          <a:lstStyle/>
          <a:p>
            <a:r>
              <a:rPr lang="en-US" altLang="en-US"/>
              <a:t>Basic Steps...</a:t>
            </a:r>
          </a:p>
        </p:txBody>
      </p:sp>
      <p:sp>
        <p:nvSpPr>
          <p:cNvPr id="2349059" name="Rectangle 3"/>
          <p:cNvSpPr>
            <a:spLocks noGrp="1" noChangeArrowheads="1"/>
          </p:cNvSpPr>
          <p:nvPr>
            <p:ph type="body" idx="1"/>
          </p:nvPr>
        </p:nvSpPr>
        <p:spPr>
          <a:xfrm>
            <a:off x="1905000" y="1447800"/>
            <a:ext cx="8458200" cy="5029200"/>
          </a:xfrm>
        </p:spPr>
        <p:txBody>
          <a:bodyPr/>
          <a:lstStyle/>
          <a:p>
            <a:pPr>
              <a:buFontTx/>
              <a:buNone/>
            </a:pPr>
            <a:r>
              <a:rPr lang="en-US" altLang="en-US"/>
              <a:t>Step 4: the 80-step processing of 512-bit blocks – 4 rounds, 20 steps each.</a:t>
            </a:r>
          </a:p>
          <a:p>
            <a:pPr>
              <a:buFontTx/>
              <a:buNone/>
            </a:pPr>
            <a:r>
              <a:rPr lang="en-US" altLang="en-US"/>
              <a:t>Each step </a:t>
            </a:r>
            <a:r>
              <a:rPr lang="en-US" altLang="en-US" i="1"/>
              <a:t>t </a:t>
            </a:r>
            <a:r>
              <a:rPr lang="en-US" altLang="en-US"/>
              <a:t>(0 &lt;= </a:t>
            </a:r>
            <a:r>
              <a:rPr lang="en-US" altLang="en-US" i="1"/>
              <a:t>t</a:t>
            </a:r>
            <a:r>
              <a:rPr lang="en-US" altLang="en-US"/>
              <a:t> &lt;= 79):</a:t>
            </a:r>
            <a:endParaRPr lang="en-US" altLang="en-US" i="1"/>
          </a:p>
          <a:p>
            <a:pPr lvl="1"/>
            <a:r>
              <a:rPr lang="en-US" altLang="en-US"/>
              <a:t>Input:</a:t>
            </a:r>
            <a:r>
              <a:rPr lang="en-US" altLang="en-US" sz="2000"/>
              <a:t> </a:t>
            </a:r>
          </a:p>
          <a:p>
            <a:pPr lvl="2"/>
            <a:r>
              <a:rPr lang="en-US" altLang="en-US"/>
              <a:t>W</a:t>
            </a:r>
            <a:r>
              <a:rPr lang="en-US" altLang="en-US" baseline="-25000"/>
              <a:t>t</a:t>
            </a:r>
            <a:r>
              <a:rPr lang="en-US" altLang="en-US"/>
              <a:t> – a  32-bit word from the message</a:t>
            </a:r>
          </a:p>
          <a:p>
            <a:pPr lvl="2"/>
            <a:r>
              <a:rPr lang="en-US" altLang="en-US"/>
              <a:t>K</a:t>
            </a:r>
            <a:r>
              <a:rPr lang="en-US" altLang="en-US" baseline="-25000"/>
              <a:t>t</a:t>
            </a:r>
            <a:r>
              <a:rPr lang="en-US" altLang="en-US"/>
              <a:t> – a constant.</a:t>
            </a:r>
          </a:p>
          <a:p>
            <a:pPr lvl="2"/>
            <a:r>
              <a:rPr lang="en-US" altLang="en-US"/>
              <a:t>ABCDE: current MD.</a:t>
            </a:r>
          </a:p>
          <a:p>
            <a:pPr lvl="1"/>
            <a:r>
              <a:rPr lang="en-US" altLang="en-US"/>
              <a:t>Output:</a:t>
            </a:r>
          </a:p>
          <a:p>
            <a:pPr lvl="2"/>
            <a:r>
              <a:rPr lang="en-US" altLang="en-US"/>
              <a:t>ABCDE: new MD.</a:t>
            </a:r>
          </a:p>
        </p:txBody>
      </p:sp>
    </p:spTree>
    <p:extLst>
      <p:ext uri="{BB962C8B-B14F-4D97-AF65-F5344CB8AC3E}">
        <p14:creationId xmlns:p14="http://schemas.microsoft.com/office/powerpoint/2010/main" val="2417616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370" name="Rectangle 2"/>
          <p:cNvSpPr>
            <a:spLocks noGrp="1" noChangeArrowheads="1"/>
          </p:cNvSpPr>
          <p:nvPr>
            <p:ph type="title"/>
          </p:nvPr>
        </p:nvSpPr>
        <p:spPr>
          <a:xfrm>
            <a:off x="1981200" y="228600"/>
            <a:ext cx="8229600" cy="1143000"/>
          </a:xfrm>
        </p:spPr>
        <p:txBody>
          <a:bodyPr/>
          <a:lstStyle/>
          <a:p>
            <a:r>
              <a:rPr lang="en-US" altLang="en-US"/>
              <a:t>SHA-1 verses MD5</a:t>
            </a:r>
            <a:endParaRPr lang="en-AU" altLang="en-US"/>
          </a:p>
        </p:txBody>
      </p:sp>
      <p:sp>
        <p:nvSpPr>
          <p:cNvPr id="2362371" name="Rectangle 3"/>
          <p:cNvSpPr>
            <a:spLocks noGrp="1" noChangeArrowheads="1"/>
          </p:cNvSpPr>
          <p:nvPr>
            <p:ph type="body" idx="1"/>
          </p:nvPr>
        </p:nvSpPr>
        <p:spPr>
          <a:xfrm>
            <a:off x="1524000" y="1219200"/>
            <a:ext cx="8991600" cy="5410200"/>
          </a:xfrm>
        </p:spPr>
        <p:txBody>
          <a:bodyPr/>
          <a:lstStyle/>
          <a:p>
            <a:r>
              <a:rPr lang="en-AU" altLang="en-US" dirty="0"/>
              <a:t>Brute force attack is harder (160 vs 128 bits for MD5) </a:t>
            </a:r>
          </a:p>
          <a:p>
            <a:r>
              <a:rPr lang="en-AU" altLang="en-US" dirty="0"/>
              <a:t>A little slower than MD5 (80 vs 64 steps) </a:t>
            </a:r>
          </a:p>
          <a:p>
            <a:pPr lvl="1"/>
            <a:r>
              <a:rPr lang="en-AU" altLang="en-US" dirty="0"/>
              <a:t>Both work well on a 32-bit architecture</a:t>
            </a:r>
          </a:p>
          <a:p>
            <a:r>
              <a:rPr lang="en-US" altLang="en-US" dirty="0"/>
              <a:t>Both designed as simple and compact for implementation</a:t>
            </a:r>
          </a:p>
          <a:p>
            <a:r>
              <a:rPr lang="en-AU" altLang="en-US" dirty="0"/>
              <a:t>Cryptanalytic attacks </a:t>
            </a:r>
          </a:p>
          <a:p>
            <a:pPr lvl="1"/>
            <a:r>
              <a:rPr lang="en-AU" altLang="en-US" dirty="0"/>
              <a:t>MD4/5: vulnerability discovered since its design</a:t>
            </a:r>
          </a:p>
          <a:p>
            <a:pPr lvl="1"/>
            <a:r>
              <a:rPr lang="en-AU" altLang="en-US" dirty="0">
                <a:effectLst>
                  <a:outerShdw blurRad="38100" dist="38100" dir="2700000" algn="tl">
                    <a:srgbClr val="C0C0C0"/>
                  </a:outerShdw>
                </a:effectLst>
              </a:rPr>
              <a:t>SHA-1: no until recent 2005 results raised concerns on its use in future applications</a:t>
            </a:r>
            <a:endParaRPr lang="en-AU" altLang="en-US" dirty="0"/>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327316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370" name="Rectangle 2"/>
          <p:cNvSpPr>
            <a:spLocks noGrp="1" noChangeArrowheads="1"/>
          </p:cNvSpPr>
          <p:nvPr>
            <p:ph type="title"/>
          </p:nvPr>
        </p:nvSpPr>
        <p:spPr>
          <a:xfrm>
            <a:off x="954505" y="0"/>
            <a:ext cx="8229600" cy="1143000"/>
          </a:xfrm>
        </p:spPr>
        <p:txBody>
          <a:bodyPr/>
          <a:lstStyle/>
          <a:p>
            <a:pPr algn="ctr"/>
            <a:r>
              <a:rPr lang="en-US" altLang="en-US" dirty="0" smtClean="0"/>
              <a:t>SH</a:t>
            </a:r>
            <a:r>
              <a:rPr lang="et-EE" altLang="en-US" dirty="0" smtClean="0"/>
              <a:t>A </a:t>
            </a:r>
            <a:r>
              <a:rPr lang="et-EE" altLang="en-US" dirty="0" err="1" smtClean="0"/>
              <a:t>Versions</a:t>
            </a:r>
            <a:endParaRPr lang="en-AU" altLang="en-US" dirty="0"/>
          </a:p>
        </p:txBody>
      </p:sp>
      <p:pic>
        <p:nvPicPr>
          <p:cNvPr id="3" name="Picture 2"/>
          <p:cNvPicPr>
            <a:picLocks noChangeAspect="1"/>
          </p:cNvPicPr>
          <p:nvPr/>
        </p:nvPicPr>
        <p:blipFill>
          <a:blip r:embed="rId3"/>
          <a:stretch>
            <a:fillRect/>
          </a:stretch>
        </p:blipFill>
        <p:spPr>
          <a:xfrm>
            <a:off x="1147010" y="1324999"/>
            <a:ext cx="9765737" cy="4514328"/>
          </a:xfrm>
          <a:prstGeom prst="rect">
            <a:avLst/>
          </a:prstGeom>
        </p:spPr>
      </p:pic>
      <p:sp>
        <p:nvSpPr>
          <p:cNvPr id="4" name="Footer Placeholder 3"/>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881037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370" name="Rectangle 2"/>
          <p:cNvSpPr>
            <a:spLocks noGrp="1" noChangeArrowheads="1"/>
          </p:cNvSpPr>
          <p:nvPr>
            <p:ph type="title"/>
          </p:nvPr>
        </p:nvSpPr>
        <p:spPr>
          <a:xfrm>
            <a:off x="954505" y="0"/>
            <a:ext cx="8229600" cy="1143000"/>
          </a:xfrm>
        </p:spPr>
        <p:txBody>
          <a:bodyPr/>
          <a:lstStyle/>
          <a:p>
            <a:pPr algn="ctr"/>
            <a:r>
              <a:rPr lang="en-US" altLang="en-US" dirty="0" smtClean="0"/>
              <a:t>SH</a:t>
            </a:r>
            <a:r>
              <a:rPr lang="et-EE" altLang="en-US" dirty="0" smtClean="0"/>
              <a:t>A-512</a:t>
            </a:r>
            <a:endParaRPr lang="en-AU"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703" y="833938"/>
            <a:ext cx="7429500" cy="5895975"/>
          </a:xfrm>
          <a:prstGeom prst="rect">
            <a:avLst/>
          </a:prstGeom>
        </p:spPr>
      </p:pic>
    </p:spTree>
    <p:extLst>
      <p:ext uri="{BB962C8B-B14F-4D97-AF65-F5344CB8AC3E}">
        <p14:creationId xmlns:p14="http://schemas.microsoft.com/office/powerpoint/2010/main" val="4199242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4418" name="Rectangle 2"/>
          <p:cNvSpPr>
            <a:spLocks noGrp="1" noChangeArrowheads="1"/>
          </p:cNvSpPr>
          <p:nvPr>
            <p:ph type="title"/>
          </p:nvPr>
        </p:nvSpPr>
        <p:spPr/>
        <p:txBody>
          <a:bodyPr/>
          <a:lstStyle/>
          <a:p>
            <a:r>
              <a:rPr lang="en-US" altLang="en-US"/>
              <a:t>Revised Secure Hash Standard</a:t>
            </a:r>
            <a:endParaRPr lang="en-AU" altLang="en-US"/>
          </a:p>
        </p:txBody>
      </p:sp>
      <p:sp>
        <p:nvSpPr>
          <p:cNvPr id="2364419" name="Rectangle 3"/>
          <p:cNvSpPr>
            <a:spLocks noGrp="1" noChangeArrowheads="1"/>
          </p:cNvSpPr>
          <p:nvPr>
            <p:ph type="body" idx="1"/>
          </p:nvPr>
        </p:nvSpPr>
        <p:spPr>
          <a:xfrm>
            <a:off x="1676400" y="1295400"/>
            <a:ext cx="8839200" cy="5562600"/>
          </a:xfrm>
        </p:spPr>
        <p:txBody>
          <a:bodyPr/>
          <a:lstStyle/>
          <a:p>
            <a:r>
              <a:rPr lang="en-US" altLang="en-US"/>
              <a:t>NIST have issued a revision FIPS 180-2 in 2002</a:t>
            </a:r>
          </a:p>
          <a:p>
            <a:r>
              <a:rPr lang="en-US" altLang="en-US"/>
              <a:t>Adds 3 additional hash algorithms </a:t>
            </a:r>
          </a:p>
          <a:p>
            <a:r>
              <a:rPr lang="en-US" altLang="en-US"/>
              <a:t>SHA-256, SHA-384, SHA-512</a:t>
            </a:r>
          </a:p>
          <a:p>
            <a:pPr lvl="1"/>
            <a:r>
              <a:rPr lang="en-US" altLang="en-US"/>
              <a:t>Collectively called SHA-2</a:t>
            </a:r>
          </a:p>
          <a:p>
            <a:r>
              <a:rPr lang="en-US" altLang="en-US"/>
              <a:t>Designed for compatibility with increased security provided by the AES cipher</a:t>
            </a:r>
          </a:p>
          <a:p>
            <a:r>
              <a:rPr lang="en-US" altLang="en-US"/>
              <a:t>Structure &amp; detail are similar to SHA-1</a:t>
            </a:r>
          </a:p>
          <a:p>
            <a:r>
              <a:rPr lang="en-US" altLang="en-US"/>
              <a:t>Hence analysis should be similar, </a:t>
            </a:r>
            <a:r>
              <a:rPr lang="en-AU" altLang="en-US"/>
              <a:t>but security levels are rather higher</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3068120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4418" name="Rectangle 2"/>
          <p:cNvSpPr>
            <a:spLocks noGrp="1" noChangeArrowheads="1"/>
          </p:cNvSpPr>
          <p:nvPr>
            <p:ph type="title"/>
          </p:nvPr>
        </p:nvSpPr>
        <p:spPr>
          <a:xfrm>
            <a:off x="405064" y="0"/>
            <a:ext cx="10515600" cy="1325563"/>
          </a:xfrm>
        </p:spPr>
        <p:txBody>
          <a:bodyPr/>
          <a:lstStyle/>
          <a:p>
            <a:r>
              <a:rPr lang="et-EE" altLang="en-US" dirty="0" err="1" smtClean="0"/>
              <a:t>Reference</a:t>
            </a:r>
            <a:endParaRPr lang="en-AU" altLang="en-US" dirty="0"/>
          </a:p>
        </p:txBody>
      </p:sp>
      <p:sp>
        <p:nvSpPr>
          <p:cNvPr id="2364419" name="Rectangle 3"/>
          <p:cNvSpPr>
            <a:spLocks noGrp="1" noChangeArrowheads="1"/>
          </p:cNvSpPr>
          <p:nvPr>
            <p:ph type="body" idx="1"/>
          </p:nvPr>
        </p:nvSpPr>
        <p:spPr>
          <a:xfrm>
            <a:off x="529389" y="1295400"/>
            <a:ext cx="9986211" cy="5562600"/>
          </a:xfrm>
        </p:spPr>
        <p:txBody>
          <a:bodyPr/>
          <a:lstStyle/>
          <a:p>
            <a:r>
              <a:rPr lang="en-US" dirty="0"/>
              <a:t>Stallings, William, et al. </a:t>
            </a:r>
            <a:r>
              <a:rPr lang="en-US" i="1" dirty="0"/>
              <a:t>Computer security: principles and practice</a:t>
            </a:r>
            <a:r>
              <a:rPr lang="en-US" dirty="0"/>
              <a:t>. Upper Saddle River, NJ, USA: Pearson Education, 2012.</a:t>
            </a:r>
            <a:endParaRPr lang="en-AU" altLang="en-US" dirty="0"/>
          </a:p>
        </p:txBody>
      </p:sp>
    </p:spTree>
    <p:extLst>
      <p:ext uri="{BB962C8B-B14F-4D97-AF65-F5344CB8AC3E}">
        <p14:creationId xmlns:p14="http://schemas.microsoft.com/office/powerpoint/2010/main" val="760575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9538" name="Rectangle 2"/>
          <p:cNvSpPr>
            <a:spLocks noGrp="1" noChangeArrowheads="1"/>
          </p:cNvSpPr>
          <p:nvPr>
            <p:ph type="title"/>
          </p:nvPr>
        </p:nvSpPr>
        <p:spPr/>
        <p:txBody>
          <a:bodyPr/>
          <a:lstStyle/>
          <a:p>
            <a:r>
              <a:rPr lang="en-US" altLang="en-US"/>
              <a:t>Hash Functions</a:t>
            </a:r>
            <a:endParaRPr lang="en-AU" altLang="en-US"/>
          </a:p>
        </p:txBody>
      </p:sp>
      <p:sp>
        <p:nvSpPr>
          <p:cNvPr id="2369539" name="Rectangle 3"/>
          <p:cNvSpPr>
            <a:spLocks noGrp="1" noChangeArrowheads="1"/>
          </p:cNvSpPr>
          <p:nvPr>
            <p:ph type="body" idx="1"/>
          </p:nvPr>
        </p:nvSpPr>
        <p:spPr>
          <a:xfrm>
            <a:off x="1171074" y="1600200"/>
            <a:ext cx="9039726" cy="4648200"/>
          </a:xfrm>
        </p:spPr>
        <p:txBody>
          <a:bodyPr/>
          <a:lstStyle/>
          <a:p>
            <a:r>
              <a:rPr lang="en-AU" altLang="en-US" dirty="0"/>
              <a:t>Condenses arbitrary message to fixed size</a:t>
            </a:r>
          </a:p>
          <a:p>
            <a:pPr lvl="1">
              <a:buFontTx/>
              <a:buNone/>
            </a:pPr>
            <a:r>
              <a:rPr lang="en-US" altLang="en-US" dirty="0">
                <a:latin typeface="Courier New" panose="02070309020205020404" pitchFamily="49" charset="0"/>
              </a:rPr>
              <a:t>h = H(M)</a:t>
            </a:r>
            <a:r>
              <a:rPr lang="en-AU" altLang="en-US" dirty="0"/>
              <a:t> </a:t>
            </a:r>
          </a:p>
          <a:p>
            <a:r>
              <a:rPr lang="en-AU" altLang="en-US" dirty="0"/>
              <a:t>Usually assume that the hash function is public and not keyed</a:t>
            </a:r>
            <a:endParaRPr lang="en-US" altLang="en-US" dirty="0"/>
          </a:p>
          <a:p>
            <a:r>
              <a:rPr lang="en-US" altLang="en-US" dirty="0"/>
              <a:t>Hash used to detect changes to message</a:t>
            </a:r>
          </a:p>
          <a:p>
            <a:r>
              <a:rPr lang="en-US" altLang="en-US" dirty="0"/>
              <a:t>Can use in various ways with message</a:t>
            </a:r>
            <a:endParaRPr lang="en-AU" altLang="en-US" dirty="0"/>
          </a:p>
          <a:p>
            <a:r>
              <a:rPr lang="en-AU" altLang="en-US" dirty="0"/>
              <a:t>Most often to create a digital signature</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819520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t-EE" dirty="0" err="1" smtClean="0"/>
              <a:t>Thank</a:t>
            </a:r>
            <a:r>
              <a:rPr lang="et-EE" dirty="0" smtClean="0"/>
              <a:t> </a:t>
            </a:r>
            <a:r>
              <a:rPr lang="et-EE" dirty="0" err="1" smtClean="0"/>
              <a:t>you</a:t>
            </a:r>
            <a:r>
              <a:rPr lang="et-EE" dirty="0" smtClean="0"/>
              <a:t>!</a:t>
            </a:r>
            <a:endParaRPr lang="en-US" dirty="0"/>
          </a:p>
        </p:txBody>
      </p:sp>
    </p:spTree>
    <p:extLst>
      <p:ext uri="{BB962C8B-B14F-4D97-AF65-F5344CB8AC3E}">
        <p14:creationId xmlns:p14="http://schemas.microsoft.com/office/powerpoint/2010/main" val="233295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1586" name="Rectangle 2"/>
          <p:cNvSpPr>
            <a:spLocks noGrp="1" noChangeArrowheads="1"/>
          </p:cNvSpPr>
          <p:nvPr>
            <p:ph type="title"/>
          </p:nvPr>
        </p:nvSpPr>
        <p:spPr/>
        <p:txBody>
          <a:bodyPr/>
          <a:lstStyle/>
          <a:p>
            <a:r>
              <a:rPr lang="en-US" altLang="en-US" sz="3600"/>
              <a:t>Hash Functions &amp; Digital Signatures</a:t>
            </a:r>
            <a:endParaRPr lang="en-AU" altLang="en-US" sz="3600"/>
          </a:p>
        </p:txBody>
      </p:sp>
      <p:pic>
        <p:nvPicPr>
          <p:cNvPr id="2371587" name="Picture 3"/>
          <p:cNvPicPr>
            <a:picLocks noChangeAspect="1" noChangeArrowheads="1"/>
          </p:cNvPicPr>
          <p:nvPr/>
        </p:nvPicPr>
        <p:blipFill>
          <a:blip r:embed="rId3">
            <a:extLst>
              <a:ext uri="{28A0092B-C50C-407E-A947-70E740481C1C}">
                <a14:useLocalDpi xmlns:a14="http://schemas.microsoft.com/office/drawing/2010/main" val="0"/>
              </a:ext>
            </a:extLst>
          </a:blip>
          <a:srcRect t="60220" r="14319" b="11581"/>
          <a:stretch>
            <a:fillRect/>
          </a:stretch>
        </p:blipFill>
        <p:spPr bwMode="auto">
          <a:xfrm>
            <a:off x="1524001" y="2209800"/>
            <a:ext cx="9553575" cy="2433638"/>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1857356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3634" name="Rectangle 2"/>
          <p:cNvSpPr>
            <a:spLocks noGrp="1" noChangeArrowheads="1"/>
          </p:cNvSpPr>
          <p:nvPr>
            <p:ph type="title"/>
          </p:nvPr>
        </p:nvSpPr>
        <p:spPr>
          <a:xfrm>
            <a:off x="1981200" y="0"/>
            <a:ext cx="8229600" cy="1143000"/>
          </a:xfrm>
        </p:spPr>
        <p:txBody>
          <a:bodyPr/>
          <a:lstStyle/>
          <a:p>
            <a:r>
              <a:rPr lang="en-US" altLang="en-US" sz="3600"/>
              <a:t>Requirements for Hash Functions</a:t>
            </a:r>
            <a:endParaRPr lang="en-AU" altLang="en-US" sz="3600"/>
          </a:p>
        </p:txBody>
      </p:sp>
      <p:sp>
        <p:nvSpPr>
          <p:cNvPr id="2373635" name="Rectangle 3"/>
          <p:cNvSpPr>
            <a:spLocks noGrp="1" noChangeArrowheads="1"/>
          </p:cNvSpPr>
          <p:nvPr>
            <p:ph type="body" idx="1"/>
          </p:nvPr>
        </p:nvSpPr>
        <p:spPr>
          <a:xfrm>
            <a:off x="1676400" y="1295400"/>
            <a:ext cx="8991600" cy="5562600"/>
          </a:xfrm>
        </p:spPr>
        <p:txBody>
          <a:bodyPr/>
          <a:lstStyle/>
          <a:p>
            <a:pPr marL="609600" indent="-609600">
              <a:buFontTx/>
              <a:buAutoNum type="arabicPeriod"/>
            </a:pPr>
            <a:r>
              <a:rPr lang="en-US" altLang="en-US"/>
              <a:t>Can be applied to any sized message </a:t>
            </a:r>
            <a:r>
              <a:rPr lang="en-US" altLang="en-US">
                <a:latin typeface="Courier New" panose="02070309020205020404" pitchFamily="49" charset="0"/>
              </a:rPr>
              <a:t>M</a:t>
            </a:r>
            <a:endParaRPr lang="en-US" altLang="en-US"/>
          </a:p>
          <a:p>
            <a:pPr marL="609600" indent="-609600">
              <a:buFontTx/>
              <a:buAutoNum type="arabicPeriod"/>
            </a:pPr>
            <a:r>
              <a:rPr lang="en-US" altLang="en-US"/>
              <a:t>Produces fixed-length output </a:t>
            </a:r>
            <a:r>
              <a:rPr lang="en-US" altLang="en-US">
                <a:latin typeface="Courier New" panose="02070309020205020404" pitchFamily="49" charset="0"/>
              </a:rPr>
              <a:t>h</a:t>
            </a:r>
            <a:endParaRPr lang="en-US" altLang="en-US"/>
          </a:p>
          <a:p>
            <a:pPr marL="609600" indent="-609600">
              <a:buFontTx/>
              <a:buAutoNum type="arabicPeriod"/>
            </a:pPr>
            <a:r>
              <a:rPr lang="en-US" altLang="en-US"/>
              <a:t>Is easy to compute </a:t>
            </a:r>
            <a:r>
              <a:rPr lang="en-US" altLang="en-US">
                <a:latin typeface="Courier New" panose="02070309020205020404" pitchFamily="49" charset="0"/>
              </a:rPr>
              <a:t>h=H(M)</a:t>
            </a:r>
            <a:r>
              <a:rPr lang="en-US" altLang="en-US"/>
              <a:t> for any message </a:t>
            </a:r>
            <a:r>
              <a:rPr lang="en-US" altLang="en-US">
                <a:latin typeface="Courier New" panose="02070309020205020404" pitchFamily="49" charset="0"/>
              </a:rPr>
              <a:t>M</a:t>
            </a:r>
          </a:p>
          <a:p>
            <a:pPr marL="609600" indent="-609600">
              <a:buFontTx/>
              <a:buAutoNum type="arabicPeriod"/>
            </a:pPr>
            <a:r>
              <a:rPr lang="en-US" altLang="en-US"/>
              <a:t>Given </a:t>
            </a:r>
            <a:r>
              <a:rPr lang="en-US" altLang="en-US">
                <a:latin typeface="Courier New" panose="02070309020205020404" pitchFamily="49" charset="0"/>
              </a:rPr>
              <a:t>h</a:t>
            </a:r>
            <a:r>
              <a:rPr lang="en-US" altLang="en-US"/>
              <a:t> is infeasible to find </a:t>
            </a:r>
            <a:r>
              <a:rPr lang="en-US" altLang="en-US">
                <a:latin typeface="Courier New" panose="02070309020205020404" pitchFamily="49" charset="0"/>
              </a:rPr>
              <a:t>x</a:t>
            </a:r>
            <a:r>
              <a:rPr lang="en-US" altLang="en-US"/>
              <a:t> s.t. </a:t>
            </a:r>
            <a:r>
              <a:rPr lang="en-US" altLang="en-US">
                <a:latin typeface="Courier New" panose="02070309020205020404" pitchFamily="49" charset="0"/>
              </a:rPr>
              <a:t>H(x)=h</a:t>
            </a:r>
          </a:p>
          <a:p>
            <a:pPr marL="990600" lvl="1" indent="-533400">
              <a:buFontTx/>
              <a:buChar char="•"/>
            </a:pPr>
            <a:r>
              <a:rPr lang="en-US" altLang="en-US"/>
              <a:t>One-way property</a:t>
            </a:r>
          </a:p>
          <a:p>
            <a:pPr marL="609600" indent="-609600">
              <a:buFontTx/>
              <a:buAutoNum type="arabicPeriod"/>
            </a:pPr>
            <a:r>
              <a:rPr lang="en-US" altLang="en-US"/>
              <a:t>Given </a:t>
            </a:r>
            <a:r>
              <a:rPr lang="en-US" altLang="en-US">
                <a:latin typeface="Courier New" panose="02070309020205020404" pitchFamily="49" charset="0"/>
              </a:rPr>
              <a:t>x</a:t>
            </a:r>
            <a:r>
              <a:rPr lang="en-US" altLang="en-US"/>
              <a:t> is infeasible to find </a:t>
            </a:r>
            <a:r>
              <a:rPr lang="en-US" altLang="en-US">
                <a:latin typeface="Courier New" panose="02070309020205020404" pitchFamily="49" charset="0"/>
              </a:rPr>
              <a:t>y</a:t>
            </a:r>
            <a:r>
              <a:rPr lang="en-US" altLang="en-US"/>
              <a:t> s.t</a:t>
            </a:r>
            <a:r>
              <a:rPr lang="en-US" altLang="en-US">
                <a:latin typeface="Courier New" panose="02070309020205020404" pitchFamily="49" charset="0"/>
              </a:rPr>
              <a:t>. H(y)=H(x)</a:t>
            </a:r>
          </a:p>
          <a:p>
            <a:pPr marL="990600" lvl="1" indent="-533400">
              <a:buFontTx/>
              <a:buChar char="•"/>
            </a:pPr>
            <a:r>
              <a:rPr lang="en-US" altLang="en-US"/>
              <a:t>Weak collision resistance</a:t>
            </a:r>
          </a:p>
          <a:p>
            <a:pPr marL="609600" indent="-609600">
              <a:buFontTx/>
              <a:buAutoNum type="arabicPeriod"/>
            </a:pPr>
            <a:r>
              <a:rPr lang="en-US" altLang="en-US"/>
              <a:t>Is infeasible to find any </a:t>
            </a:r>
            <a:r>
              <a:rPr lang="en-US" altLang="en-US">
                <a:latin typeface="Courier New" panose="02070309020205020404" pitchFamily="49" charset="0"/>
              </a:rPr>
              <a:t>x,y</a:t>
            </a:r>
            <a:r>
              <a:rPr lang="en-US" altLang="en-US"/>
              <a:t> s.t</a:t>
            </a:r>
            <a:r>
              <a:rPr lang="en-US" altLang="en-US">
                <a:latin typeface="Courier New" panose="02070309020205020404" pitchFamily="49" charset="0"/>
              </a:rPr>
              <a:t>. H(y)=H(x)</a:t>
            </a:r>
          </a:p>
          <a:p>
            <a:pPr marL="990600" lvl="1" indent="-533400">
              <a:buFontTx/>
              <a:buChar char="•"/>
            </a:pPr>
            <a:r>
              <a:rPr lang="en-US" altLang="en-US"/>
              <a:t>Strong collision resistance</a:t>
            </a:r>
            <a:endParaRPr lang="en-AU" altLang="en-US"/>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4205400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3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3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73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36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7363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7363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7363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7363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73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3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42" name="Rectangle 2"/>
          <p:cNvSpPr>
            <a:spLocks noGrp="1" noChangeArrowheads="1"/>
          </p:cNvSpPr>
          <p:nvPr>
            <p:ph type="title"/>
          </p:nvPr>
        </p:nvSpPr>
        <p:spPr>
          <a:xfrm>
            <a:off x="2667000" y="152400"/>
            <a:ext cx="7772400" cy="990600"/>
          </a:xfrm>
          <a:noFill/>
          <a:ln/>
        </p:spPr>
        <p:txBody>
          <a:bodyPr vert="horz" lIns="92075" tIns="46038" rIns="92075" bIns="46038" rtlCol="0" anchor="ctr">
            <a:normAutofit/>
          </a:bodyPr>
          <a:lstStyle/>
          <a:p>
            <a:r>
              <a:rPr lang="en-US" altLang="en-US"/>
              <a:t>Birthday Problem</a:t>
            </a:r>
          </a:p>
        </p:txBody>
      </p:sp>
      <p:sp>
        <p:nvSpPr>
          <p:cNvPr id="2314243" name="Rectangle 3"/>
          <p:cNvSpPr>
            <a:spLocks noGrp="1" noChangeArrowheads="1"/>
          </p:cNvSpPr>
          <p:nvPr>
            <p:ph type="body" idx="1"/>
          </p:nvPr>
        </p:nvSpPr>
        <p:spPr>
          <a:xfrm>
            <a:off x="1524000" y="1219200"/>
            <a:ext cx="9144000" cy="5410200"/>
          </a:xfrm>
          <a:noFill/>
          <a:ln/>
        </p:spPr>
        <p:txBody>
          <a:bodyPr vert="horz" lIns="92075" tIns="46038" rIns="92075" bIns="46038" rtlCol="0">
            <a:normAutofit/>
          </a:bodyPr>
          <a:lstStyle/>
          <a:p>
            <a:pPr>
              <a:lnSpc>
                <a:spcPct val="90000"/>
              </a:lnSpc>
            </a:pPr>
            <a:r>
              <a:rPr lang="en-US" altLang="en-US" sz="2400"/>
              <a:t>How many people do you need so that the probability of having two of them share the same birthday is &gt; 50% ?</a:t>
            </a:r>
          </a:p>
          <a:p>
            <a:pPr>
              <a:lnSpc>
                <a:spcPct val="90000"/>
              </a:lnSpc>
            </a:pPr>
            <a:r>
              <a:rPr lang="en-US" altLang="en-US" sz="2400"/>
              <a:t>Random sample of </a:t>
            </a:r>
            <a:r>
              <a:rPr lang="en-US" altLang="en-US" sz="2400" i="1"/>
              <a:t>n</a:t>
            </a:r>
            <a:r>
              <a:rPr lang="en-US" altLang="en-US" sz="2400"/>
              <a:t> birthdays (input) taken from </a:t>
            </a:r>
            <a:r>
              <a:rPr lang="en-US" altLang="en-US" sz="2400" i="1"/>
              <a:t>k</a:t>
            </a:r>
            <a:r>
              <a:rPr lang="en-US" altLang="en-US" sz="2400"/>
              <a:t> (365, output)</a:t>
            </a:r>
          </a:p>
          <a:p>
            <a:pPr>
              <a:lnSpc>
                <a:spcPct val="90000"/>
              </a:lnSpc>
            </a:pPr>
            <a:r>
              <a:rPr lang="en-US" altLang="en-US" sz="2400" i="1"/>
              <a:t>k</a:t>
            </a:r>
            <a:r>
              <a:rPr lang="en-US" altLang="en-US" sz="2400" i="1" baseline="30000"/>
              <a:t>n</a:t>
            </a:r>
            <a:r>
              <a:rPr lang="en-US" altLang="en-US" sz="2400"/>
              <a:t> total number of possibilities</a:t>
            </a:r>
          </a:p>
          <a:p>
            <a:pPr>
              <a:lnSpc>
                <a:spcPct val="90000"/>
              </a:lnSpc>
            </a:pPr>
            <a:r>
              <a:rPr lang="en-US" altLang="en-US" sz="2400" i="1"/>
              <a:t>(k)</a:t>
            </a:r>
            <a:r>
              <a:rPr lang="en-US" altLang="en-US" sz="2400" i="1" baseline="-25000"/>
              <a:t>n</a:t>
            </a:r>
            <a:r>
              <a:rPr lang="en-US" altLang="en-US" sz="2400" i="1"/>
              <a:t>=k(k-1)…(k-n+1)</a:t>
            </a:r>
            <a:r>
              <a:rPr lang="en-US" altLang="en-US" sz="2400"/>
              <a:t> possibilities without duplicate birthday</a:t>
            </a:r>
          </a:p>
          <a:p>
            <a:pPr>
              <a:lnSpc>
                <a:spcPct val="90000"/>
              </a:lnSpc>
            </a:pPr>
            <a:r>
              <a:rPr lang="en-US" altLang="en-US" sz="2400"/>
              <a:t>Probability of no repetition: </a:t>
            </a:r>
          </a:p>
          <a:p>
            <a:pPr lvl="1">
              <a:lnSpc>
                <a:spcPct val="90000"/>
              </a:lnSpc>
            </a:pPr>
            <a:r>
              <a:rPr lang="en-US" altLang="en-US" sz="2000" i="1"/>
              <a:t>p = (k)</a:t>
            </a:r>
            <a:r>
              <a:rPr lang="en-US" altLang="en-US" sz="2000" i="1" baseline="-25000"/>
              <a:t>n</a:t>
            </a:r>
            <a:r>
              <a:rPr lang="en-US" altLang="en-US" sz="2000" i="1"/>
              <a:t>/k</a:t>
            </a:r>
            <a:r>
              <a:rPr lang="en-US" altLang="en-US" sz="2000" i="1" baseline="30000"/>
              <a:t>n</a:t>
            </a:r>
            <a:r>
              <a:rPr lang="en-US" altLang="en-US" sz="2000" i="1"/>
              <a:t> </a:t>
            </a:r>
            <a:r>
              <a:rPr lang="en-US" altLang="en-US" sz="2000" i="1">
                <a:sym typeface="Symbol" panose="05050102010706020507" pitchFamily="18" charset="2"/>
              </a:rPr>
              <a:t> 1 - n(n-1)/2k</a:t>
            </a:r>
            <a:endParaRPr lang="en-US" altLang="en-US" sz="2000"/>
          </a:p>
          <a:p>
            <a:pPr>
              <a:lnSpc>
                <a:spcPct val="90000"/>
              </a:lnSpc>
              <a:spcBef>
                <a:spcPct val="0"/>
              </a:spcBef>
              <a:spcAft>
                <a:spcPct val="0"/>
              </a:spcAft>
            </a:pPr>
            <a:r>
              <a:rPr lang="en-US" altLang="en-US" sz="2400"/>
              <a:t>For k=366, minimum n = 23</a:t>
            </a:r>
          </a:p>
          <a:p>
            <a:pPr>
              <a:lnSpc>
                <a:spcPct val="90000"/>
              </a:lnSpc>
            </a:pPr>
            <a:r>
              <a:rPr lang="en-US" altLang="en-US" sz="2400" i="1"/>
              <a:t>n(n-1)/2 </a:t>
            </a:r>
            <a:r>
              <a:rPr lang="en-US" altLang="en-US" sz="2400"/>
              <a:t>pairs, each pair has a probability </a:t>
            </a:r>
            <a:r>
              <a:rPr lang="en-US" altLang="en-US" sz="2400" i="1"/>
              <a:t>1/k </a:t>
            </a:r>
            <a:r>
              <a:rPr lang="en-US" altLang="en-US" sz="2400"/>
              <a:t>of having the same output</a:t>
            </a:r>
          </a:p>
          <a:p>
            <a:pPr>
              <a:lnSpc>
                <a:spcPct val="90000"/>
              </a:lnSpc>
            </a:pPr>
            <a:r>
              <a:rPr lang="en-US" altLang="en-US" sz="2400" i="1"/>
              <a:t>n(n-1)/2k &gt; 50% </a:t>
            </a:r>
            <a:r>
              <a:rPr lang="en-US" altLang="en-US" sz="2400" i="1">
                <a:sym typeface="Wingdings" panose="05000000000000000000" pitchFamily="2" charset="2"/>
              </a:rPr>
              <a:t> n&gt;k</a:t>
            </a:r>
            <a:r>
              <a:rPr lang="en-US" altLang="en-US" sz="2400" i="1" baseline="30000">
                <a:sym typeface="Wingdings" panose="05000000000000000000" pitchFamily="2" charset="2"/>
              </a:rPr>
              <a:t>1/2</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987229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1424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1424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1424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14243">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14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6290" name="Rectangle 2"/>
          <p:cNvSpPr>
            <a:spLocks noGrp="1" noChangeArrowheads="1"/>
          </p:cNvSpPr>
          <p:nvPr>
            <p:ph type="title"/>
          </p:nvPr>
        </p:nvSpPr>
        <p:spPr>
          <a:xfrm>
            <a:off x="2667000" y="152400"/>
            <a:ext cx="7772400" cy="990600"/>
          </a:xfrm>
          <a:noFill/>
          <a:ln/>
        </p:spPr>
        <p:txBody>
          <a:bodyPr vert="horz" lIns="92075" tIns="46038" rIns="92075" bIns="46038" rtlCol="0" anchor="ctr">
            <a:normAutofit/>
          </a:bodyPr>
          <a:lstStyle/>
          <a:p>
            <a:r>
              <a:rPr lang="en-US" altLang="en-US"/>
              <a:t>How Many Bits for Hash?</a:t>
            </a:r>
          </a:p>
        </p:txBody>
      </p:sp>
      <p:sp>
        <p:nvSpPr>
          <p:cNvPr id="2316291" name="Rectangle 3"/>
          <p:cNvSpPr>
            <a:spLocks noGrp="1" noChangeArrowheads="1"/>
          </p:cNvSpPr>
          <p:nvPr>
            <p:ph type="body" idx="1"/>
          </p:nvPr>
        </p:nvSpPr>
        <p:spPr>
          <a:xfrm>
            <a:off x="2209800" y="1219200"/>
            <a:ext cx="7924800" cy="5029200"/>
          </a:xfrm>
          <a:noFill/>
          <a:ln/>
        </p:spPr>
        <p:txBody>
          <a:bodyPr vert="horz" lIns="92075" tIns="46038" rIns="92075" bIns="46038" rtlCol="0">
            <a:normAutofit/>
          </a:bodyPr>
          <a:lstStyle/>
          <a:p>
            <a:r>
              <a:rPr lang="en-US" altLang="en-US" i="1"/>
              <a:t>m</a:t>
            </a:r>
            <a:r>
              <a:rPr lang="en-US" altLang="en-US"/>
              <a:t> bits, takes </a:t>
            </a:r>
            <a:r>
              <a:rPr lang="en-US" altLang="en-US" i="1"/>
              <a:t>2</a:t>
            </a:r>
            <a:r>
              <a:rPr lang="en-US" altLang="en-US" i="1" baseline="30000"/>
              <a:t>m/2</a:t>
            </a:r>
            <a:r>
              <a:rPr lang="en-US" altLang="en-US"/>
              <a:t> to find two with the same hash</a:t>
            </a:r>
          </a:p>
          <a:p>
            <a:r>
              <a:rPr lang="en-US" altLang="en-US"/>
              <a:t>64 bits, takes 2</a:t>
            </a:r>
            <a:r>
              <a:rPr lang="en-US" altLang="en-US" baseline="30000"/>
              <a:t>32</a:t>
            </a:r>
            <a:r>
              <a:rPr lang="en-US" altLang="en-US"/>
              <a:t> messages to search (doable)</a:t>
            </a:r>
          </a:p>
          <a:p>
            <a:r>
              <a:rPr lang="en-US" altLang="en-US"/>
              <a:t>Need at least 128 bits</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30020783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6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6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6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62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8338" name="Rectangle 2"/>
          <p:cNvSpPr>
            <a:spLocks noGrp="1" noChangeArrowheads="1"/>
          </p:cNvSpPr>
          <p:nvPr>
            <p:ph type="title"/>
          </p:nvPr>
        </p:nvSpPr>
        <p:spPr>
          <a:xfrm>
            <a:off x="2286000" y="304800"/>
            <a:ext cx="7772400" cy="990600"/>
          </a:xfrm>
          <a:noFill/>
          <a:ln/>
        </p:spPr>
        <p:txBody>
          <a:bodyPr vert="horz" lIns="92075" tIns="46038" rIns="92075" bIns="46038" rtlCol="0" anchor="ctr">
            <a:normAutofit/>
          </a:bodyPr>
          <a:lstStyle/>
          <a:p>
            <a:r>
              <a:rPr lang="en-US" altLang="en-US"/>
              <a:t>Using Hash for Authentication</a:t>
            </a:r>
          </a:p>
        </p:txBody>
      </p:sp>
      <p:sp>
        <p:nvSpPr>
          <p:cNvPr id="2318339" name="Rectangle 3"/>
          <p:cNvSpPr>
            <a:spLocks noGrp="1" noChangeArrowheads="1"/>
          </p:cNvSpPr>
          <p:nvPr>
            <p:ph type="body" idx="1"/>
          </p:nvPr>
        </p:nvSpPr>
        <p:spPr>
          <a:xfrm>
            <a:off x="2133600" y="1524000"/>
            <a:ext cx="7924800" cy="5029200"/>
          </a:xfrm>
          <a:noFill/>
          <a:ln/>
        </p:spPr>
        <p:txBody>
          <a:bodyPr vert="horz" lIns="92075" tIns="46038" rIns="92075" bIns="46038" rtlCol="0">
            <a:normAutofit/>
          </a:bodyPr>
          <a:lstStyle/>
          <a:p>
            <a:r>
              <a:rPr lang="en-US" altLang="en-US"/>
              <a:t>Alice to Bob: challenge </a:t>
            </a:r>
            <a:r>
              <a:rPr lang="en-US" altLang="en-US" i="1"/>
              <a:t>r</a:t>
            </a:r>
            <a:r>
              <a:rPr lang="en-US" altLang="en-US" i="1" baseline="-25000"/>
              <a:t>A</a:t>
            </a:r>
            <a:endParaRPr lang="en-US" altLang="en-US"/>
          </a:p>
          <a:p>
            <a:r>
              <a:rPr lang="en-US" altLang="en-US"/>
              <a:t>Bob to Alice: MD(</a:t>
            </a:r>
            <a:r>
              <a:rPr lang="en-US" altLang="en-US" i="1"/>
              <a:t>K</a:t>
            </a:r>
            <a:r>
              <a:rPr lang="en-US" altLang="en-US" i="1" baseline="-25000"/>
              <a:t>AB</a:t>
            </a:r>
            <a:r>
              <a:rPr lang="en-US" altLang="en-US" i="1"/>
              <a:t>|r</a:t>
            </a:r>
            <a:r>
              <a:rPr lang="en-US" altLang="en-US" i="1" baseline="-25000"/>
              <a:t>A</a:t>
            </a:r>
            <a:r>
              <a:rPr lang="en-US" altLang="en-US"/>
              <a:t>)</a:t>
            </a:r>
          </a:p>
          <a:p>
            <a:r>
              <a:rPr lang="en-US" altLang="en-US"/>
              <a:t>Bob to Alice: </a:t>
            </a:r>
            <a:r>
              <a:rPr lang="en-US" altLang="en-US" i="1"/>
              <a:t>r</a:t>
            </a:r>
            <a:r>
              <a:rPr lang="en-US" altLang="en-US" i="1" baseline="-25000"/>
              <a:t>B</a:t>
            </a:r>
            <a:endParaRPr lang="en-US" altLang="en-US"/>
          </a:p>
          <a:p>
            <a:r>
              <a:rPr lang="en-US" altLang="en-US"/>
              <a:t>Alice to Bob: MD(</a:t>
            </a:r>
            <a:r>
              <a:rPr lang="en-US" altLang="en-US" i="1"/>
              <a:t>K</a:t>
            </a:r>
            <a:r>
              <a:rPr lang="en-US" altLang="en-US" i="1" baseline="-25000"/>
              <a:t>AB</a:t>
            </a:r>
            <a:r>
              <a:rPr lang="en-US" altLang="en-US" i="1"/>
              <a:t>|r</a:t>
            </a:r>
            <a:r>
              <a:rPr lang="en-US" altLang="en-US" i="1" baseline="-25000"/>
              <a:t>B</a:t>
            </a:r>
            <a:r>
              <a:rPr lang="en-US" altLang="en-US"/>
              <a:t>)</a:t>
            </a:r>
          </a:p>
          <a:p>
            <a:r>
              <a:rPr lang="en-US" altLang="en-US"/>
              <a:t>Only need to compare MD results</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2673601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8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8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8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8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1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83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2434" name="Rectangle 2"/>
          <p:cNvSpPr>
            <a:spLocks noGrp="1" noChangeArrowheads="1"/>
          </p:cNvSpPr>
          <p:nvPr>
            <p:ph type="title"/>
          </p:nvPr>
        </p:nvSpPr>
        <p:spPr>
          <a:xfrm>
            <a:off x="2286000" y="304800"/>
            <a:ext cx="7772400" cy="914400"/>
          </a:xfrm>
          <a:noFill/>
          <a:ln/>
        </p:spPr>
        <p:txBody>
          <a:bodyPr vert="horz" lIns="92075" tIns="46038" rIns="92075" bIns="46038" rtlCol="0" anchor="ctr">
            <a:normAutofit/>
          </a:bodyPr>
          <a:lstStyle/>
          <a:p>
            <a:r>
              <a:rPr lang="en-US" altLang="en-US"/>
              <a:t>Using Hash to Encrypt</a:t>
            </a:r>
          </a:p>
        </p:txBody>
      </p:sp>
      <p:sp>
        <p:nvSpPr>
          <p:cNvPr id="2322435" name="Rectangle 3"/>
          <p:cNvSpPr>
            <a:spLocks noGrp="1" noChangeArrowheads="1"/>
          </p:cNvSpPr>
          <p:nvPr>
            <p:ph type="body" idx="1"/>
          </p:nvPr>
        </p:nvSpPr>
        <p:spPr>
          <a:xfrm>
            <a:off x="2133600" y="1676400"/>
            <a:ext cx="8153400" cy="4343400"/>
          </a:xfrm>
          <a:noFill/>
          <a:ln/>
        </p:spPr>
        <p:txBody>
          <a:bodyPr vert="horz" lIns="92075" tIns="46038" rIns="92075" bIns="46038" rtlCol="0">
            <a:normAutofit/>
          </a:bodyPr>
          <a:lstStyle/>
          <a:p>
            <a:r>
              <a:rPr lang="en-US" altLang="en-US"/>
              <a:t>One-time pad with </a:t>
            </a:r>
            <a:r>
              <a:rPr lang="en-US" altLang="en-US" i="1"/>
              <a:t>K</a:t>
            </a:r>
            <a:r>
              <a:rPr lang="en-US" altLang="en-US" i="1" baseline="-25000"/>
              <a:t>AB</a:t>
            </a:r>
            <a:endParaRPr lang="en-US" altLang="en-US"/>
          </a:p>
          <a:p>
            <a:pPr lvl="1"/>
            <a:r>
              <a:rPr lang="en-US" altLang="en-US"/>
              <a:t>Compute bit streams using MD, and </a:t>
            </a:r>
            <a:r>
              <a:rPr lang="en-US" altLang="en-US" i="1"/>
              <a:t>K</a:t>
            </a:r>
            <a:endParaRPr lang="en-US" altLang="en-US"/>
          </a:p>
          <a:p>
            <a:pPr lvl="2"/>
            <a:r>
              <a:rPr lang="en-US" altLang="en-US" i="1"/>
              <a:t>b</a:t>
            </a:r>
            <a:r>
              <a:rPr lang="en-US" altLang="en-US" i="1" baseline="-25000"/>
              <a:t>1</a:t>
            </a:r>
            <a:r>
              <a:rPr lang="en-US" altLang="en-US"/>
              <a:t>=MD(</a:t>
            </a:r>
            <a:r>
              <a:rPr lang="en-US" altLang="en-US" i="1"/>
              <a:t>K</a:t>
            </a:r>
            <a:r>
              <a:rPr lang="en-US" altLang="en-US" i="1" baseline="-25000"/>
              <a:t>AB</a:t>
            </a:r>
            <a:r>
              <a:rPr lang="en-US" altLang="en-US"/>
              <a:t>), </a:t>
            </a:r>
            <a:r>
              <a:rPr lang="en-US" altLang="en-US" i="1"/>
              <a:t>b</a:t>
            </a:r>
            <a:r>
              <a:rPr lang="en-US" altLang="en-US" i="1" baseline="-25000"/>
              <a:t>i</a:t>
            </a:r>
            <a:r>
              <a:rPr lang="en-US" altLang="en-US"/>
              <a:t>=MD(</a:t>
            </a:r>
            <a:r>
              <a:rPr lang="en-US" altLang="en-US" i="1"/>
              <a:t>K</a:t>
            </a:r>
            <a:r>
              <a:rPr lang="en-US" altLang="en-US" i="1" baseline="-25000"/>
              <a:t>AB</a:t>
            </a:r>
            <a:r>
              <a:rPr lang="en-US" altLang="en-US"/>
              <a:t>|</a:t>
            </a:r>
            <a:r>
              <a:rPr lang="en-US" altLang="en-US" i="1"/>
              <a:t>b</a:t>
            </a:r>
            <a:r>
              <a:rPr lang="en-US" altLang="en-US" i="1" baseline="-25000"/>
              <a:t>i-1</a:t>
            </a:r>
            <a:r>
              <a:rPr lang="en-US" altLang="en-US"/>
              <a:t>), …</a:t>
            </a:r>
            <a:r>
              <a:rPr lang="en-US" altLang="en-US" i="1"/>
              <a:t> </a:t>
            </a:r>
            <a:endParaRPr lang="en-US" altLang="en-US"/>
          </a:p>
          <a:p>
            <a:pPr lvl="1"/>
            <a:r>
              <a:rPr lang="en-US" altLang="en-US">
                <a:sym typeface="Symbol" panose="05050102010706020507" pitchFamily="18" charset="2"/>
              </a:rPr>
              <a:t> with message blocks</a:t>
            </a:r>
          </a:p>
          <a:p>
            <a:pPr lvl="1"/>
            <a:r>
              <a:rPr lang="en-US" altLang="en-US">
                <a:sym typeface="Symbol" panose="05050102010706020507" pitchFamily="18" charset="2"/>
              </a:rPr>
              <a:t>Is this a real one-time pad ?</a:t>
            </a:r>
          </a:p>
          <a:p>
            <a:pPr lvl="1"/>
            <a:r>
              <a:rPr lang="en-US" altLang="en-US"/>
              <a:t>Add a random 64 bit number (aka IV) </a:t>
            </a:r>
            <a:r>
              <a:rPr lang="en-US" altLang="en-US" i="1"/>
              <a:t>b</a:t>
            </a:r>
            <a:r>
              <a:rPr lang="en-US" altLang="en-US" i="1" baseline="-25000"/>
              <a:t>1</a:t>
            </a:r>
            <a:r>
              <a:rPr lang="en-US" altLang="en-US"/>
              <a:t>=MD(</a:t>
            </a:r>
            <a:r>
              <a:rPr lang="en-US" altLang="en-US" i="1"/>
              <a:t>K</a:t>
            </a:r>
            <a:r>
              <a:rPr lang="en-US" altLang="en-US" i="1" baseline="-25000"/>
              <a:t>AB</a:t>
            </a:r>
            <a:r>
              <a:rPr lang="en-US" altLang="en-US"/>
              <a:t>|IV), </a:t>
            </a:r>
            <a:r>
              <a:rPr lang="en-US" altLang="en-US" i="1"/>
              <a:t>b</a:t>
            </a:r>
            <a:r>
              <a:rPr lang="en-US" altLang="en-US" i="1" baseline="-25000"/>
              <a:t>i</a:t>
            </a:r>
            <a:r>
              <a:rPr lang="en-US" altLang="en-US"/>
              <a:t>=MD(</a:t>
            </a:r>
            <a:r>
              <a:rPr lang="en-US" altLang="en-US" i="1"/>
              <a:t>K</a:t>
            </a:r>
            <a:r>
              <a:rPr lang="en-US" altLang="en-US" i="1" baseline="-25000"/>
              <a:t>AB</a:t>
            </a:r>
            <a:r>
              <a:rPr lang="en-US" altLang="en-US"/>
              <a:t>|</a:t>
            </a:r>
            <a:r>
              <a:rPr lang="en-US" altLang="en-US" i="1"/>
              <a:t>b</a:t>
            </a:r>
            <a:r>
              <a:rPr lang="en-US" altLang="en-US" i="1" baseline="-25000"/>
              <a:t>i-1</a:t>
            </a:r>
            <a:r>
              <a:rPr lang="en-US" altLang="en-US"/>
              <a:t>), …</a:t>
            </a:r>
          </a:p>
        </p:txBody>
      </p:sp>
      <p:sp>
        <p:nvSpPr>
          <p:cNvPr id="2" name="Footer Placeholder 1"/>
          <p:cNvSpPr>
            <a:spLocks noGrp="1"/>
          </p:cNvSpPr>
          <p:nvPr>
            <p:ph type="ftr" sz="quarter" idx="11"/>
          </p:nvPr>
        </p:nvSpPr>
        <p:spPr/>
        <p:txBody>
          <a:bodyPr/>
          <a:lstStyle/>
          <a:p>
            <a:r>
              <a:rPr lang="en-US" smtClean="0"/>
              <a:t>Stallings, William, et al. Computer security: principles and practice. Upper Saddle River, NJ, USA: Pearson Education, 2012.</a:t>
            </a:r>
            <a:endParaRPr lang="en-US"/>
          </a:p>
        </p:txBody>
      </p:sp>
    </p:spTree>
    <p:extLst>
      <p:ext uri="{BB962C8B-B14F-4D97-AF65-F5344CB8AC3E}">
        <p14:creationId xmlns:p14="http://schemas.microsoft.com/office/powerpoint/2010/main" val="9091053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2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2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2243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2243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2243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2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2435" grpId="0"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3436</TotalTime>
  <Words>2046</Words>
  <Application>Microsoft Office PowerPoint</Application>
  <PresentationFormat>Widescreen</PresentationFormat>
  <Paragraphs>216</Paragraphs>
  <Slides>30</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Comic Sans MS</vt:lpstr>
      <vt:lpstr>Courier New</vt:lpstr>
      <vt:lpstr>Symbol</vt:lpstr>
      <vt:lpstr>Times New Roman</vt:lpstr>
      <vt:lpstr>Wingdings</vt:lpstr>
      <vt:lpstr>Office Theme</vt:lpstr>
      <vt:lpstr>Microsoft ClipArt Gallery</vt:lpstr>
      <vt:lpstr>Cryptographic Hash Functions</vt:lpstr>
      <vt:lpstr>Hash Functions</vt:lpstr>
      <vt:lpstr>Hash Functions</vt:lpstr>
      <vt:lpstr>Hash Functions &amp; Digital Signatures</vt:lpstr>
      <vt:lpstr>Requirements for Hash Functions</vt:lpstr>
      <vt:lpstr>Birthday Problem</vt:lpstr>
      <vt:lpstr>How Many Bits for Hash?</vt:lpstr>
      <vt:lpstr>Using Hash for Authentication</vt:lpstr>
      <vt:lpstr>Using Hash to Encrypt</vt:lpstr>
      <vt:lpstr>General Structure of Secure Hash Code</vt:lpstr>
      <vt:lpstr>MD5: Message Digest Version 5</vt:lpstr>
      <vt:lpstr>MD5 Overview</vt:lpstr>
      <vt:lpstr>MD5 Overview</vt:lpstr>
      <vt:lpstr>Processing of Block mi - 4 Passes</vt:lpstr>
      <vt:lpstr>Padding Twist</vt:lpstr>
      <vt:lpstr>MD5 Process</vt:lpstr>
      <vt:lpstr>Different Passes...</vt:lpstr>
      <vt:lpstr>MD5 Compression Function</vt:lpstr>
      <vt:lpstr>MD5 Compression Function</vt:lpstr>
      <vt:lpstr>Functions and Random Numbers</vt:lpstr>
      <vt:lpstr>Secure Hash Algorithm</vt:lpstr>
      <vt:lpstr>General Logic</vt:lpstr>
      <vt:lpstr>Basic Steps</vt:lpstr>
      <vt:lpstr>Basic Steps...</vt:lpstr>
      <vt:lpstr>SHA-1 verses MD5</vt:lpstr>
      <vt:lpstr>SHA Versions</vt:lpstr>
      <vt:lpstr>SHA-512</vt:lpstr>
      <vt:lpstr>Revised Secure Hash Standard</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creator>Md Muhidul Islam Khan</dc:creator>
  <cp:lastModifiedBy>Md Muhidul Islam Khan</cp:lastModifiedBy>
  <cp:revision>172</cp:revision>
  <dcterms:created xsi:type="dcterms:W3CDTF">2019-01-28T07:28:59Z</dcterms:created>
  <dcterms:modified xsi:type="dcterms:W3CDTF">2020-04-05T13:06:13Z</dcterms:modified>
</cp:coreProperties>
</file>