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406F2A-19A6-463F-94BA-1B86111B8F7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4068D5-3A75-4CF7-BFA9-08EE8FB970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CDED49-C4EF-4D69-B756-7A59C8C457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C7792E-AD44-4B83-A3A2-07755DE1D5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66C7286-1A26-41C7-B881-5C5FD66D6FD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18A754-DC43-4F80-A2E6-33C8C747426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5CCAF4-99BE-4EAB-BBB2-3BBE3504BD8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969C07-C269-433F-A304-57BEB1FB75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ElGamal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286000" y="2819520"/>
            <a:ext cx="7695720" cy="2183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t-EE" sz="2800" spc="-1" strike="noStrike">
                <a:solidFill>
                  <a:srgbClr val="000000"/>
                </a:solidFill>
                <a:latin typeface="Calibri"/>
              </a:rPr>
              <a:t>Simple to implement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ElGamal is the basi</a:t>
            </a:r>
            <a:r>
              <a:rPr b="0" lang="et-EE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for several well-known cryptographic </a:t>
            </a:r>
            <a:r>
              <a:rPr b="0" lang="et-EE" sz="2800" spc="-1" strike="noStrike">
                <a:solidFill>
                  <a:srgbClr val="000000"/>
                </a:solidFill>
                <a:latin typeface="Calibri"/>
              </a:rPr>
              <a:t>algorithms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38080" y="1523880"/>
            <a:ext cx="90673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ElGamal </a:t>
            </a:r>
            <a:r>
              <a:rPr b="0" lang="et-EE" sz="2800" spc="-1" strike="noStrike">
                <a:solidFill>
                  <a:srgbClr val="000000"/>
                </a:solidFill>
                <a:latin typeface="Arial"/>
              </a:rPr>
              <a:t>is a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public key cipher system for </a:t>
            </a:r>
            <a:r>
              <a:rPr b="0" lang="et-EE" sz="2800" spc="-1" strike="noStrike">
                <a:solidFill>
                  <a:srgbClr val="000000"/>
                </a:solidFill>
                <a:latin typeface="Arial"/>
              </a:rPr>
              <a:t> following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reasons: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Setting up ElGamal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209680" y="1295280"/>
            <a:ext cx="7848360" cy="2916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Let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p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be a large prime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By “large” we mean here a prime rather typical in length to that of an RSA modulus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Select a special number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g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number g must be a </a:t>
            </a:r>
            <a:r>
              <a:rPr b="1" lang="en-GB" sz="2800" spc="-1" strike="noStrike">
                <a:solidFill>
                  <a:srgbClr val="ed7d31"/>
                </a:solidFill>
                <a:latin typeface="Calibri"/>
              </a:rPr>
              <a:t>primitive element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modulo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p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0" y="4223880"/>
            <a:ext cx="8568720" cy="26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Numbers which have a primitive root are 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1, 2, 3, 4, 5, 6, 7, 9, 10, 11, 13, 14, 17, 18, 19, 22, 23, 25, 26, 27, 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29, 31, 34, 37, 38, 41, 43, 46, 47, 49, 50, 53, 54, 58, 59, 61, 62, 67, 71, 73, 74, 79, 81, 82, 83, 86, 89, 94, 97, 98, 101, 103, 106, 107, 109, 113, 118, 121, 122, 125, 127, 131, 134, 137, 139, 142, 146, 149</a:t>
            </a:r>
            <a:r>
              <a:rPr b="0" lang="et-EE" sz="2400" spc="-1" strike="noStrike">
                <a:solidFill>
                  <a:srgbClr val="000000"/>
                </a:solidFill>
                <a:latin typeface="Times New Roman"/>
              </a:rPr>
              <a:t>…..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4038480" y="64566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>
            <a:off x="8771040" y="4559040"/>
            <a:ext cx="3226680" cy="13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Setting up ElGamal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209680" y="1295280"/>
            <a:ext cx="784836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Choose a private key </a:t>
            </a:r>
            <a:r>
              <a:rPr b="1" lang="en-GB" sz="2800" spc="-1" strike="noStrike">
                <a:solidFill>
                  <a:srgbClr val="ff3300"/>
                </a:solidFill>
                <a:latin typeface="Calibri"/>
              </a:rPr>
              <a:t>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This can be any number bigger than 1 and smaller than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p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-1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Compute public key </a:t>
            </a:r>
            <a:r>
              <a:rPr b="1" lang="en-GB" sz="2800" spc="-1" strike="noStrike">
                <a:solidFill>
                  <a:srgbClr val="ed7d31"/>
                </a:solidFill>
                <a:latin typeface="Calibri"/>
              </a:rPr>
              <a:t>y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from </a:t>
            </a:r>
            <a:r>
              <a:rPr b="1" lang="en-GB" sz="2800" spc="-1" strike="noStrike">
                <a:solidFill>
                  <a:srgbClr val="ff3300"/>
                </a:solidFill>
                <a:latin typeface="Calibri"/>
              </a:rPr>
              <a:t>x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p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g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public key </a:t>
            </a:r>
            <a:r>
              <a:rPr b="1" lang="en-GB" sz="2800" spc="-1" strike="noStrike">
                <a:solidFill>
                  <a:srgbClr val="ed7d31"/>
                </a:solidFill>
                <a:latin typeface="Calibri"/>
              </a:rPr>
              <a:t>y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is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g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raised to the power of the private key </a:t>
            </a:r>
            <a:r>
              <a:rPr b="1" lang="en-GB" sz="2800" spc="-1" strike="noStrike">
                <a:solidFill>
                  <a:srgbClr val="ff3300"/>
                </a:solidFill>
                <a:latin typeface="Calibri"/>
              </a:rPr>
              <a:t>x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modulo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p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. In other words:</a:t>
            </a:r>
            <a:r>
              <a:rPr b="0" lang="en-GB" sz="2800" spc="-1" strike="noStrike">
                <a:solidFill>
                  <a:srgbClr val="00660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1" lang="en-GB" sz="2800" spc="-1" strike="noStrike">
                <a:solidFill>
                  <a:srgbClr val="ed7d31"/>
                </a:solidFill>
                <a:latin typeface="Calibri"/>
              </a:rPr>
              <a:t>y</a:t>
            </a:r>
            <a:r>
              <a:rPr b="0" lang="en-GB" sz="2800" spc="-1" strike="noStrike">
                <a:solidFill>
                  <a:srgbClr val="006600"/>
                </a:solid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en-GB" sz="2800" spc="-1" strike="noStrike">
                <a:solidFill>
                  <a:srgbClr val="006600"/>
                </a:solid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g</a:t>
            </a:r>
            <a:r>
              <a:rPr b="1" lang="en-GB" sz="2800" spc="-1" strike="noStrike" baseline="30000">
                <a:solidFill>
                  <a:srgbClr val="ff3300"/>
                </a:solidFill>
                <a:latin typeface="Calibri"/>
              </a:rPr>
              <a:t>x</a:t>
            </a:r>
            <a:r>
              <a:rPr b="0" lang="en-GB" sz="2800" spc="-1" strike="noStrike" baseline="30000">
                <a:solidFill>
                  <a:srgbClr val="006600"/>
                </a:solid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mod</a:t>
            </a:r>
            <a:r>
              <a:rPr b="0" lang="en-GB" sz="2800" spc="-1" strike="noStrike">
                <a:solidFill>
                  <a:srgbClr val="006600"/>
                </a:solid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6600"/>
                </a:solidFill>
                <a:latin typeface="Calibri"/>
              </a:rPr>
              <a:t>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ElGamal encryption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362320" y="1447920"/>
            <a:ext cx="731484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 first job is to represent the plaintext as a series of numbers modulo p. Then: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Generate a random number k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Compute two values C</a:t>
            </a:r>
            <a:r>
              <a:rPr b="0" lang="en-GB" sz="2400" spc="-1" strike="noStrike" baseline="-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and C</a:t>
            </a:r>
            <a:r>
              <a:rPr b="0" lang="en-GB" sz="2400" spc="-1" strike="noStrike" baseline="-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, where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2400" spc="-1" strike="noStrike" baseline="-30000">
                <a:solidFill>
                  <a:srgbClr val="000000"/>
                </a:solidFill>
                <a:latin typeface="Arial"/>
              </a:rPr>
              <a:t>1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 = g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 mod p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2400" spc="-1" strike="noStrike" baseline="-30000">
                <a:solidFill>
                  <a:srgbClr val="000000"/>
                </a:solidFill>
                <a:latin typeface="Arial"/>
              </a:rPr>
              <a:t>2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 = My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 mod p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 startAt="3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Send the ciphertext C, which consists of the two separate values C</a:t>
            </a:r>
            <a:r>
              <a:rPr b="0" lang="en-GB" sz="2400" spc="-1" strike="noStrike" baseline="-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and C</a:t>
            </a:r>
            <a:r>
              <a:rPr b="0" lang="en-GB" sz="2400" spc="-1" strike="noStrike" baseline="-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ElGamal decryption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467160" y="1566720"/>
            <a:ext cx="5257440" cy="412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 baseline="-30000">
                <a:solidFill>
                  <a:srgbClr val="000000"/>
                </a:solidFill>
                <a:latin typeface="Arial"/>
              </a:rPr>
              <a:t>1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g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mod p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 baseline="-30000">
                <a:solidFill>
                  <a:srgbClr val="000000"/>
                </a:solidFill>
                <a:latin typeface="Arial"/>
              </a:rPr>
              <a:t>2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My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mod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133720" y="2286000"/>
            <a:ext cx="777204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1 - The receiver begins by using their private key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to transform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 baseline="-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into something more useful: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 baseline="-30000">
                <a:solidFill>
                  <a:srgbClr val="000000"/>
                </a:solidFill>
                <a:latin typeface="Arial"/>
              </a:rPr>
              <a:t>1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x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 (g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x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mod p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NOTE: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 baseline="-30000">
                <a:solidFill>
                  <a:srgbClr val="000000"/>
                </a:solidFill>
                <a:latin typeface="Arial"/>
              </a:rPr>
              <a:t>1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x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 (g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x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(g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x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(y)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y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mod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2 - This is a very useful quantity because if you divide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 baseline="-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by it you get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. In other words: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 baseline="-30000">
                <a:solidFill>
                  <a:srgbClr val="000000"/>
                </a:solidFill>
                <a:latin typeface="Arial"/>
              </a:rPr>
              <a:t>2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/ y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= (My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) / y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</a:rPr>
              <a:t>k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 = M mod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Setting up ElGamal: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76720" y="1447920"/>
            <a:ext cx="5790960" cy="4329000"/>
          </a:xfrm>
          <a:prstGeom prst="rect">
            <a:avLst/>
          </a:prstGeom>
          <a:solidFill>
            <a:srgbClr val="ffcc99">
              <a:alpha val="50000"/>
            </a:srgb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Step 1: Let p =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23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Step 2: Select a primitive element g =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11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Step 3: Choose a private key x =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Step 4: Compute y =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11</a:t>
            </a:r>
            <a:r>
              <a:rPr b="1" lang="en-GB" sz="2000" spc="-1" strike="noStrike" baseline="30000">
                <a:solidFill>
                  <a:srgbClr val="ff0000"/>
                </a:solidFill>
                <a:latin typeface="Arial"/>
              </a:rPr>
              <a:t>6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(mod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23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9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Public key is  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9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Private key is 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pPr marL="187200" indent="-18684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ElGamal encryption: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24080" y="1676520"/>
            <a:ext cx="5866920" cy="4005000"/>
          </a:xfrm>
          <a:prstGeom prst="rect">
            <a:avLst/>
          </a:prstGeom>
          <a:solidFill>
            <a:srgbClr val="ffcc99">
              <a:alpha val="50000"/>
            </a:srgb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To encrypt M = 10 using Public key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9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1 - Generate a random number k =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2 - Compute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11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mod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23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	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= 10 x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9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mod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23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10 x 16 = 160 mod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23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22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3 - Ciphertext C = (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20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,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22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)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ElGamal decryption: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743200" y="1752480"/>
            <a:ext cx="6933960" cy="3210120"/>
          </a:xfrm>
          <a:prstGeom prst="rect">
            <a:avLst/>
          </a:prstGeom>
          <a:solidFill>
            <a:srgbClr val="ffcc99">
              <a:alpha val="50000"/>
            </a:srgb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To decrypt C = (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20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,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22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1 - Compute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20</a:t>
            </a:r>
            <a:r>
              <a:rPr b="1" lang="en-GB" sz="2000" spc="-1" strike="noStrike" baseline="30000">
                <a:solidFill>
                  <a:srgbClr val="ff0000"/>
                </a:solidFill>
                <a:latin typeface="Arial"/>
              </a:rPr>
              <a:t>6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= 16 mod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23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2 - Compute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ed7d31"/>
                </a:solidFill>
                <a:latin typeface="Arial"/>
              </a:rPr>
              <a:t>22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/ 16 = </a:t>
            </a:r>
            <a:r>
              <a:rPr b="0" lang="et-EE" sz="2000" spc="-1" strike="noStrike">
                <a:solidFill>
                  <a:srgbClr val="000000"/>
                </a:solidFill>
                <a:latin typeface="Arial"/>
              </a:rPr>
              <a:t>(160/16) mod 23 =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mod </a:t>
            </a:r>
            <a:r>
              <a:rPr b="1" lang="en-GB" sz="2000" spc="-1" strike="noStrike">
                <a:solidFill>
                  <a:srgbClr val="008000"/>
                </a:solidFill>
                <a:latin typeface="Arial"/>
              </a:rPr>
              <a:t>23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3 - Plaintext =  10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Ref: Introduction to Computer Security, Yan Chen, Northwestern University Computer Science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Application>LibreOffice/6.4.2.2$Linux_X86_64 LibreOffice_project/470efa65018866d4eccd0320fc85de07297c8d71</Application>
  <Words>2415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2019-02-10T21:30:18Z</dcterms:created>
  <dc:creator>Md Muhidul Islam Khan</dc:creator>
  <dc:description/>
  <dc:language>en-US</dc:language>
  <cp:lastModifiedBy/>
  <dcterms:modified xsi:type="dcterms:W3CDTF">2020-04-03T01:40:01Z</dcterms:modified>
  <cp:revision>101</cp:revision>
  <dc:subject/>
  <dc:title>The One Time Pad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