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B"/>
          </a:solidFill>
        </a:fill>
      </a:tcStyle>
    </a:wholeTbl>
    <a:band2H>
      <a:tcTxStyle b="def" i="def"/>
      <a:tcStyle>
        <a:tcBdr/>
        <a:fill>
          <a:solidFill>
            <a:srgbClr val="E6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ECD"/>
          </a:solidFill>
        </a:fill>
      </a:tcStyle>
    </a:wholeTbl>
    <a:band2H>
      <a:tcTxStyle b="def" i="def"/>
      <a:tcStyle>
        <a:tcBdr/>
        <a:fill>
          <a:solidFill>
            <a:srgbClr val="EDF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323850" y="1700808"/>
            <a:ext cx="7848550" cy="1944217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algn="l">
              <a:defRPr sz="4200">
                <a:solidFill>
                  <a:srgbClr val="69A5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23527" y="4278152"/>
            <a:ext cx="2520283" cy="504059"/>
          </a:xfrm>
          <a:prstGeom prst="rect">
            <a:avLst/>
          </a:prstGeom>
        </p:spPr>
        <p:txBody>
          <a:bodyPr/>
          <a:lstStyle>
            <a:lvl1pPr marL="342900" indent="-3429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Connettore 1 10"/>
          <p:cNvSpPr/>
          <p:nvPr/>
        </p:nvSpPr>
        <p:spPr>
          <a:xfrm>
            <a:off x="323527" y="4012534"/>
            <a:ext cx="7848873" cy="1"/>
          </a:xfrm>
          <a:prstGeom prst="line">
            <a:avLst/>
          </a:prstGeom>
          <a:ln w="635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egnaposto testo 12"/>
          <p:cNvSpPr/>
          <p:nvPr>
            <p:ph type="body" sz="quarter" idx="13"/>
          </p:nvPr>
        </p:nvSpPr>
        <p:spPr>
          <a:xfrm>
            <a:off x="323527" y="4062129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" name="Segnaposto testo 12"/>
          <p:cNvSpPr/>
          <p:nvPr>
            <p:ph type="body" sz="quarter" idx="14"/>
          </p:nvPr>
        </p:nvSpPr>
        <p:spPr>
          <a:xfrm>
            <a:off x="323527" y="5331836"/>
            <a:ext cx="2520283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Connettore 1 24"/>
          <p:cNvSpPr/>
          <p:nvPr/>
        </p:nvSpPr>
        <p:spPr>
          <a:xfrm>
            <a:off x="323527" y="5066217"/>
            <a:ext cx="7848873" cy="1"/>
          </a:xfrm>
          <a:prstGeom prst="line">
            <a:avLst/>
          </a:prstGeom>
          <a:ln w="635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Segnaposto testo 12"/>
          <p:cNvSpPr/>
          <p:nvPr>
            <p:ph type="body" sz="quarter" idx="15"/>
          </p:nvPr>
        </p:nvSpPr>
        <p:spPr>
          <a:xfrm>
            <a:off x="323527" y="5115812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egnaposto testo 12"/>
          <p:cNvSpPr/>
          <p:nvPr>
            <p:ph type="body" sz="quarter" idx="16"/>
          </p:nvPr>
        </p:nvSpPr>
        <p:spPr>
          <a:xfrm>
            <a:off x="2987823" y="5115812"/>
            <a:ext cx="2520284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" name="Segnaposto testo 12"/>
          <p:cNvSpPr/>
          <p:nvPr>
            <p:ph type="body" sz="quarter" idx="17"/>
          </p:nvPr>
        </p:nvSpPr>
        <p:spPr>
          <a:xfrm>
            <a:off x="2987823" y="5331836"/>
            <a:ext cx="2520284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egnaposto testo 12"/>
          <p:cNvSpPr/>
          <p:nvPr>
            <p:ph type="body" sz="quarter" idx="18"/>
          </p:nvPr>
        </p:nvSpPr>
        <p:spPr>
          <a:xfrm>
            <a:off x="2987823" y="4062129"/>
            <a:ext cx="2520284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egnaposto testo 12"/>
          <p:cNvSpPr/>
          <p:nvPr>
            <p:ph type="body" sz="quarter" idx="19"/>
          </p:nvPr>
        </p:nvSpPr>
        <p:spPr>
          <a:xfrm>
            <a:off x="2987823" y="4278152"/>
            <a:ext cx="2520284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egnaposto testo 12"/>
          <p:cNvSpPr/>
          <p:nvPr>
            <p:ph type="body" sz="quarter" idx="20"/>
          </p:nvPr>
        </p:nvSpPr>
        <p:spPr>
          <a:xfrm>
            <a:off x="323527" y="6381327"/>
            <a:ext cx="2520283" cy="2160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Connettore 1 44"/>
          <p:cNvSpPr/>
          <p:nvPr/>
        </p:nvSpPr>
        <p:spPr>
          <a:xfrm>
            <a:off x="323527" y="6115708"/>
            <a:ext cx="7848873" cy="1"/>
          </a:xfrm>
          <a:prstGeom prst="line">
            <a:avLst/>
          </a:prstGeom>
          <a:ln w="635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egnaposto testo 12"/>
          <p:cNvSpPr/>
          <p:nvPr>
            <p:ph type="body" sz="quarter" idx="21"/>
          </p:nvPr>
        </p:nvSpPr>
        <p:spPr>
          <a:xfrm>
            <a:off x="323527" y="6165303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egnaposto testo 12"/>
          <p:cNvSpPr/>
          <p:nvPr>
            <p:ph type="body" sz="quarter" idx="22"/>
          </p:nvPr>
        </p:nvSpPr>
        <p:spPr>
          <a:xfrm>
            <a:off x="5652120" y="5115812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egnaposto testo 12"/>
          <p:cNvSpPr/>
          <p:nvPr>
            <p:ph type="body" sz="quarter" idx="23"/>
          </p:nvPr>
        </p:nvSpPr>
        <p:spPr>
          <a:xfrm>
            <a:off x="5652120" y="5331836"/>
            <a:ext cx="2520283" cy="2160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egnaposto testo 12"/>
          <p:cNvSpPr/>
          <p:nvPr>
            <p:ph type="body" sz="quarter" idx="24"/>
          </p:nvPr>
        </p:nvSpPr>
        <p:spPr>
          <a:xfrm>
            <a:off x="5652120" y="4062129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egnaposto testo 12"/>
          <p:cNvSpPr/>
          <p:nvPr>
            <p:ph type="body" sz="quarter" idx="25"/>
          </p:nvPr>
        </p:nvSpPr>
        <p:spPr>
          <a:xfrm>
            <a:off x="5652120" y="4278152"/>
            <a:ext cx="2520283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" name="Immagine 9" descr="Immagin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313" y="179387"/>
            <a:ext cx="4075113" cy="147161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egnaposto testo 12"/>
          <p:cNvSpPr/>
          <p:nvPr>
            <p:ph type="body" sz="quarter" idx="26"/>
          </p:nvPr>
        </p:nvSpPr>
        <p:spPr>
          <a:xfrm>
            <a:off x="2987823" y="6381327"/>
            <a:ext cx="2520284" cy="2160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egnaposto testo 12"/>
          <p:cNvSpPr/>
          <p:nvPr>
            <p:ph type="body" sz="quarter" idx="27"/>
          </p:nvPr>
        </p:nvSpPr>
        <p:spPr>
          <a:xfrm>
            <a:off x="2987823" y="6165303"/>
            <a:ext cx="2520284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egnaposto testo 12"/>
          <p:cNvSpPr/>
          <p:nvPr>
            <p:ph type="body" sz="quarter" idx="13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323527" y="1247550"/>
            <a:ext cx="3816426" cy="532859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323527" y="1247590"/>
            <a:ext cx="2520283" cy="532859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1" descr="Immagin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38" y="4008287"/>
            <a:ext cx="271839" cy="254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6" descr="Immagin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075" y="188638"/>
            <a:ext cx="469900" cy="1317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370012" y="893365"/>
            <a:ext cx="7315201" cy="142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2795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00075" marR="0" indent="-142875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47750" marR="0" indent="-13335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531619" marR="0" indent="-160019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9888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4460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032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3604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176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olo 1"/>
          <p:cNvSpPr txBox="1"/>
          <p:nvPr>
            <p:ph type="title"/>
          </p:nvPr>
        </p:nvSpPr>
        <p:spPr>
          <a:xfrm>
            <a:off x="323850" y="1700807"/>
            <a:ext cx="7848549" cy="1944218"/>
          </a:xfrm>
          <a:prstGeom prst="rect">
            <a:avLst/>
          </a:prstGeom>
        </p:spPr>
        <p:txBody>
          <a:bodyPr/>
          <a:lstStyle/>
          <a:p>
            <a:pPr/>
            <a:r>
              <a:t>Gestionale per la formazione basato su blockchain</a:t>
            </a:r>
          </a:p>
        </p:txBody>
      </p:sp>
      <p:sp>
        <p:nvSpPr>
          <p:cNvPr id="69" name="Segnaposto testo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Gionas Bonardi</a:t>
            </a:r>
          </a:p>
          <a:p>
            <a:pPr/>
            <a:r>
              <a:t>Brian Pulfer</a:t>
            </a:r>
          </a:p>
        </p:txBody>
      </p:sp>
      <p:sp>
        <p:nvSpPr>
          <p:cNvPr id="70" name="Segnaposto testo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Studente/i</a:t>
            </a:r>
          </a:p>
        </p:txBody>
      </p:sp>
      <p:sp>
        <p:nvSpPr>
          <p:cNvPr id="71" name="Segnaposto testo 4"/>
          <p:cNvSpPr/>
          <p:nvPr>
            <p:ph type="body" idx="14"/>
          </p:nvPr>
        </p:nvSpPr>
        <p:spPr>
          <a:xfrm>
            <a:off x="323527" y="5293736"/>
            <a:ext cx="2520283" cy="504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Ingegneria Informatica</a:t>
            </a:r>
          </a:p>
        </p:txBody>
      </p:sp>
      <p:sp>
        <p:nvSpPr>
          <p:cNvPr id="72" name="Segnaposto testo 5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Corso di laurea</a:t>
            </a:r>
          </a:p>
        </p:txBody>
      </p:sp>
      <p:sp>
        <p:nvSpPr>
          <p:cNvPr id="73" name="Segnaposto testo 6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Modulo / Codice Progetto</a:t>
            </a:r>
          </a:p>
        </p:txBody>
      </p:sp>
      <p:sp>
        <p:nvSpPr>
          <p:cNvPr id="74" name="Segnaposto testo 7"/>
          <p:cNvSpPr/>
          <p:nvPr>
            <p:ph type="body" idx="17"/>
          </p:nvPr>
        </p:nvSpPr>
        <p:spPr>
          <a:xfrm>
            <a:off x="2987823" y="5179436"/>
            <a:ext cx="2520284" cy="504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1200">
                <a:solidFill>
                  <a:srgbClr val="10131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C10001</a:t>
            </a:r>
          </a:p>
        </p:txBody>
      </p:sp>
      <p:sp>
        <p:nvSpPr>
          <p:cNvPr id="75" name="Segnaposto testo 8"/>
          <p:cNvSpPr/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Relatore</a:t>
            </a:r>
          </a:p>
        </p:txBody>
      </p:sp>
      <p:sp>
        <p:nvSpPr>
          <p:cNvPr id="76" name="Segnaposto testo 9"/>
          <p:cNvSpPr/>
          <p:nvPr>
            <p:ph type="body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Amos Brocco</a:t>
            </a:r>
          </a:p>
        </p:txBody>
      </p:sp>
      <p:sp>
        <p:nvSpPr>
          <p:cNvPr id="77" name="Segnaposto testo 10"/>
          <p:cNvSpPr/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</a:p>
        </p:txBody>
      </p:sp>
      <p:sp>
        <p:nvSpPr>
          <p:cNvPr id="78" name="Segnaposto testo 11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Committente</a:t>
            </a:r>
          </a:p>
        </p:txBody>
      </p:sp>
      <p:sp>
        <p:nvSpPr>
          <p:cNvPr id="79" name="Segnaposto testo 12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Anno</a:t>
            </a:r>
          </a:p>
        </p:txBody>
      </p:sp>
      <p:sp>
        <p:nvSpPr>
          <p:cNvPr id="80" name="Segnaposto testo 13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2018/19</a:t>
            </a:r>
          </a:p>
        </p:txBody>
      </p:sp>
      <p:sp>
        <p:nvSpPr>
          <p:cNvPr id="81" name="Segnaposto testo 14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Correlatore</a:t>
            </a:r>
          </a:p>
        </p:txBody>
      </p:sp>
      <p:sp>
        <p:nvSpPr>
          <p:cNvPr id="82" name="Segnaposto testo 15"/>
          <p:cNvSpPr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</a:p>
        </p:txBody>
      </p:sp>
      <p:sp>
        <p:nvSpPr>
          <p:cNvPr id="83" name="Segnaposto testo 16"/>
          <p:cNvSpPr/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16.05.2019</a:t>
            </a:r>
          </a:p>
        </p:txBody>
      </p:sp>
      <p:sp>
        <p:nvSpPr>
          <p:cNvPr id="84" name="Segnaposto testo 17"/>
          <p:cNvSpPr/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Composer</a:t>
            </a:r>
          </a:p>
        </p:txBody>
      </p:sp>
      <p:pic>
        <p:nvPicPr>
          <p:cNvPr id="117" name="Schermata 2019-05-13 alle 14.38.46.png" descr="Schermata 2019-05-13 alle 14.38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2187157"/>
            <a:ext cx="8623300" cy="4546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Composer: Model File</a:t>
            </a:r>
          </a:p>
        </p:txBody>
      </p:sp>
      <p:pic>
        <p:nvPicPr>
          <p:cNvPr id="120" name="Contact.png" descr="Conta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7886" y="1744245"/>
            <a:ext cx="5748228" cy="213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tudent.png" descr="Stud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1567" y="4271304"/>
            <a:ext cx="3860866" cy="1638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Composer: Model File</a:t>
            </a:r>
          </a:p>
        </p:txBody>
      </p:sp>
      <p:pic>
        <p:nvPicPr>
          <p:cNvPr id="124" name="StudyPlan.png" descr="StudyPl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6750" y="1781514"/>
            <a:ext cx="3930500" cy="1878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UpdateStudent.png" descr="UpdateStud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713" y="3885768"/>
            <a:ext cx="32385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Composer: Script File</a:t>
            </a:r>
          </a:p>
        </p:txBody>
      </p:sp>
      <p:pic>
        <p:nvPicPr>
          <p:cNvPr id="128" name="UpdateStudentCode.png" descr="UpdateStudent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138" y="2045995"/>
            <a:ext cx="6709724" cy="4312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Angular 7</a:t>
            </a:r>
          </a:p>
        </p:txBody>
      </p:sp>
      <p:sp>
        <p:nvSpPr>
          <p:cNvPr id="131" name="Segnaposto testo 1"/>
          <p:cNvSpPr txBox="1"/>
          <p:nvPr/>
        </p:nvSpPr>
        <p:spPr>
          <a:xfrm>
            <a:off x="323527" y="2314972"/>
            <a:ext cx="3816426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Piattaforma open source sviluppata principalmente da Google.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</a:pPr>
            <a:r>
              <a:t>Permette di sviluppare l’interfaccia grafica dividendola in componenti separati.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</a:pPr>
            <a:r>
              <a:t>Utilizzo della libreria boostrap per creare sito responsive.</a:t>
            </a:r>
          </a:p>
        </p:txBody>
      </p:sp>
      <p:pic>
        <p:nvPicPr>
          <p:cNvPr id="132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3507" y="1916832"/>
            <a:ext cx="3024336" cy="302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Modulo e Componente</a:t>
            </a:r>
          </a:p>
        </p:txBody>
      </p:sp>
      <p:sp>
        <p:nvSpPr>
          <p:cNvPr id="135" name="Il modulo è una raccolta di componenti (pagine) che fanno parte della stessa area.…"/>
          <p:cNvSpPr txBox="1"/>
          <p:nvPr/>
        </p:nvSpPr>
        <p:spPr>
          <a:xfrm>
            <a:off x="323527" y="2314972"/>
            <a:ext cx="7848873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Il modulo è una raccolta di componenti (pagine) che fanno parte della stessa area.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</a:pPr>
            <a:r>
              <a:t>Ogni componente ha il suo file HTML, il suo foglio di stile CSS e la sua logica.</a:t>
            </a:r>
          </a:p>
        </p:txBody>
      </p:sp>
      <p:pic>
        <p:nvPicPr>
          <p:cNvPr id="1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4261158"/>
            <a:ext cx="2743200" cy="205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Pagina Studente</a:t>
            </a:r>
          </a:p>
        </p:txBody>
      </p:sp>
      <p:pic>
        <p:nvPicPr>
          <p:cNvPr id="1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440" y="2137172"/>
            <a:ext cx="7823201" cy="403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Routing</a:t>
            </a:r>
          </a:p>
        </p:txBody>
      </p:sp>
      <p:sp>
        <p:nvSpPr>
          <p:cNvPr id="142" name="Il Routing permette di navigare nei vari componenti ed è situato a livello del modulo."/>
          <p:cNvSpPr txBox="1"/>
          <p:nvPr/>
        </p:nvSpPr>
        <p:spPr>
          <a:xfrm>
            <a:off x="323527" y="2314972"/>
            <a:ext cx="7848873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Il Routing permette di navigare nei vari componenti ed è situato a livello del modulo.</a:t>
            </a:r>
          </a:p>
          <a:p>
            <a:pPr defTabSz="457200">
              <a:spcBef>
                <a:spcPts val="300"/>
              </a:spcBef>
            </a:pPr>
          </a:p>
        </p:txBody>
      </p:sp>
      <p:pic>
        <p:nvPicPr>
          <p:cNvPr id="1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1538" y="3423135"/>
            <a:ext cx="3108224" cy="2761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146" name="Il service permette di fare chiamate asincrone ai web server che offrono delle API, nel nostro caso Hyperledeger Composer."/>
          <p:cNvSpPr txBox="1"/>
          <p:nvPr/>
        </p:nvSpPr>
        <p:spPr>
          <a:xfrm>
            <a:off x="323527" y="2314972"/>
            <a:ext cx="7848873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57200">
              <a:spcBef>
                <a:spcPts val="300"/>
              </a:spcBef>
            </a:lvl1pPr>
          </a:lstStyle>
          <a:p>
            <a:pPr/>
            <a:r>
              <a:t>Il service permette di fare chiamate asincrone ai web server che offrono delle API, nel nostro caso Hyperledeger Composer.</a:t>
            </a:r>
          </a:p>
        </p:txBody>
      </p:sp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3432991"/>
            <a:ext cx="6375400" cy="2349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L’applicazione client non effettua controlli sui campi inseriti dagli utenti.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Le queries create non sono utilizzate perché troppo “rigide” e per il non funzionamento dell’operatore FROM.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Implementazione di un sistema di accesso con login.</a:t>
            </a:r>
          </a:p>
          <a:p>
            <a:pPr>
              <a:defRPr sz="1800"/>
            </a:pPr>
          </a:p>
          <a:p>
            <a:pPr>
              <a:defRPr sz="1800"/>
            </a:pPr>
          </a:p>
        </p:txBody>
      </p:sp>
      <p:sp>
        <p:nvSpPr>
          <p:cNvPr id="150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Sviluppi futuri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 defTabSz="416052">
              <a:spcBef>
                <a:spcPts val="200"/>
              </a:spcBef>
              <a:defRPr sz="1638"/>
            </a:pPr>
            <a:r>
              <a:t>Iscrizione ai semestre, moduli e gestione delle note e degli utenti.</a:t>
            </a:r>
          </a:p>
          <a:p>
            <a:pPr defTabSz="416052">
              <a:spcBef>
                <a:spcPts val="200"/>
              </a:spcBef>
              <a:defRPr sz="1638"/>
            </a:pPr>
          </a:p>
          <a:p>
            <a:pPr defTabSz="416052">
              <a:spcBef>
                <a:spcPts val="200"/>
              </a:spcBef>
              <a:defRPr sz="1638"/>
            </a:pPr>
          </a:p>
          <a:p>
            <a:pPr defTabSz="416052">
              <a:spcBef>
                <a:spcPts val="200"/>
              </a:spcBef>
              <a:defRPr sz="1638"/>
            </a:pPr>
            <a:r>
              <a:t>Ideato e sviluppato per soddisfare principalmente i requisiti della SUPSI.</a:t>
            </a:r>
          </a:p>
          <a:p>
            <a:pPr defTabSz="416052">
              <a:spcBef>
                <a:spcPts val="200"/>
              </a:spcBef>
              <a:defRPr sz="1638"/>
            </a:pPr>
          </a:p>
          <a:p>
            <a:pPr defTabSz="416052">
              <a:spcBef>
                <a:spcPts val="200"/>
              </a:spcBef>
              <a:defRPr sz="1638"/>
            </a:pPr>
          </a:p>
          <a:p>
            <a:pPr defTabSz="416052">
              <a:spcBef>
                <a:spcPts val="200"/>
              </a:spcBef>
              <a:defRPr sz="1638"/>
            </a:pPr>
            <a:r>
              <a:t>Progettato per funzionare con il sistema operativo Windows.</a:t>
            </a:r>
          </a:p>
          <a:p>
            <a:pPr defTabSz="416052">
              <a:spcBef>
                <a:spcPts val="200"/>
              </a:spcBef>
              <a:defRPr sz="1638"/>
            </a:pPr>
          </a:p>
          <a:p>
            <a:pPr defTabSz="416052">
              <a:spcBef>
                <a:spcPts val="200"/>
              </a:spcBef>
              <a:defRPr sz="1638"/>
            </a:pPr>
          </a:p>
          <a:p>
            <a:pPr defTabSz="416052">
              <a:spcBef>
                <a:spcPts val="200"/>
              </a:spcBef>
              <a:defRPr sz="1638"/>
            </a:pPr>
            <a:r>
              <a:t>Database centralizzato di cui gli utenti si devono fidare.</a:t>
            </a:r>
          </a:p>
          <a:p>
            <a:pPr defTabSz="416052">
              <a:spcBef>
                <a:spcPts val="200"/>
              </a:spcBef>
              <a:defRPr sz="1638"/>
            </a:pPr>
          </a:p>
        </p:txBody>
      </p:sp>
      <p:sp>
        <p:nvSpPr>
          <p:cNvPr id="87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TIFORMA: Il sistema attuale</a:t>
            </a:r>
          </a:p>
        </p:txBody>
      </p:sp>
      <p:pic>
        <p:nvPicPr>
          <p:cNvPr id="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242" y="2314972"/>
            <a:ext cx="3816426" cy="3510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TIFORMA: Il sistema attuale</a:t>
            </a:r>
          </a:p>
        </p:txBody>
      </p:sp>
      <p:pic>
        <p:nvPicPr>
          <p:cNvPr id="91" name="Schermata 2019-05-13 alle 14.42.21.png" descr="Schermata 2019-05-13 alle 14.4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2817" y="1701735"/>
            <a:ext cx="4678290" cy="49652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Single platform, non facilmente utilizzabile da remoto.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Multi-utente fragile.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Database centralizzato:</a:t>
            </a:r>
          </a:p>
          <a:p>
            <a:pPr lvl="1" marL="0" indent="640896">
              <a:buSzTx/>
              <a:buNone/>
              <a:defRPr sz="1800"/>
            </a:pPr>
            <a:r>
              <a:t>- Disponibilità</a:t>
            </a:r>
          </a:p>
          <a:p>
            <a:pPr lvl="1" marL="0" indent="640896">
              <a:buSzTx/>
              <a:buNone/>
              <a:defRPr sz="1800"/>
            </a:pPr>
            <a:r>
              <a:t>- </a:t>
            </a:r>
            <a:r>
              <a:t>Sicurezza dei dati</a:t>
            </a:r>
          </a:p>
          <a:p>
            <a:pPr lvl="1" marL="0" indent="640896">
              <a:buSzTx/>
              <a:buNone/>
              <a:defRPr sz="1800"/>
            </a:pPr>
            <a:r>
              <a:t>- Consistenza dei dati</a:t>
            </a:r>
          </a:p>
        </p:txBody>
      </p:sp>
      <p:sp>
        <p:nvSpPr>
          <p:cNvPr id="94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Problemi della soluzione attuale </a:t>
            </a:r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700" y="2314972"/>
            <a:ext cx="3822700" cy="3515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Multi-platform, utilizzabile su qualsiasi browser web.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Multi-utente affidabile, con transazioni atomiche.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Creazione di un sistema equivalente ma distribuito basato su </a:t>
            </a:r>
            <a:r>
              <a:rPr b="1"/>
              <a:t>blockchain.</a:t>
            </a:r>
          </a:p>
        </p:txBody>
      </p:sp>
      <p:sp>
        <p:nvSpPr>
          <p:cNvPr id="98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Soluzione proposta</a:t>
            </a:r>
          </a:p>
        </p:txBody>
      </p:sp>
      <p:pic>
        <p:nvPicPr>
          <p:cNvPr id="99" name="Schermata 2019-05-15 alle 14.26.42.png" descr="Schermata 2019-05-15 alle 14.26.42.png"/>
          <p:cNvPicPr>
            <a:picLocks noChangeAspect="1"/>
          </p:cNvPicPr>
          <p:nvPr/>
        </p:nvPicPr>
        <p:blipFill>
          <a:blip r:embed="rId2">
            <a:extLst/>
          </a:blip>
          <a:srcRect l="0" t="0" r="38596" b="0"/>
          <a:stretch>
            <a:fillRect/>
          </a:stretch>
        </p:blipFill>
        <p:spPr>
          <a:xfrm>
            <a:off x="4544106" y="2286000"/>
            <a:ext cx="3584027" cy="319404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Applicazione web accessibile via browser.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rPr b="1"/>
              <a:t>Back-end</a:t>
            </a:r>
            <a:r>
              <a:t> sviluppato in </a:t>
            </a:r>
            <a:r>
              <a:rPr b="1"/>
              <a:t>Javascript</a:t>
            </a:r>
            <a:r>
              <a:t> con il framework </a:t>
            </a:r>
            <a:r>
              <a:rPr b="1"/>
              <a:t>Hyperledger Composer</a:t>
            </a:r>
            <a:r>
              <a:t>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rPr b="1"/>
              <a:t>Front-end</a:t>
            </a:r>
            <a:r>
              <a:t> sviluppato in </a:t>
            </a:r>
            <a:r>
              <a:rPr b="1"/>
              <a:t>TypeScript</a:t>
            </a:r>
            <a:r>
              <a:t>, </a:t>
            </a:r>
            <a:r>
              <a:rPr b="1"/>
              <a:t>CSS</a:t>
            </a:r>
            <a:r>
              <a:t> e </a:t>
            </a:r>
            <a:r>
              <a:rPr b="1"/>
              <a:t>HTML</a:t>
            </a:r>
            <a:r>
              <a:t> con </a:t>
            </a:r>
            <a:r>
              <a:rPr b="1"/>
              <a:t>Angular 7</a:t>
            </a:r>
            <a:r>
              <a:t>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G</a:t>
            </a:r>
            <a:r>
              <a:t>estione utenti, corsi, moduli, formazione, semestre e certificazioni. </a:t>
            </a:r>
          </a:p>
        </p:txBody>
      </p:sp>
      <p:sp>
        <p:nvSpPr>
          <p:cNvPr id="102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TIFORMA Blockchain: Il prototipo</a:t>
            </a:r>
          </a:p>
        </p:txBody>
      </p:sp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028" y="3016262"/>
            <a:ext cx="4167686" cy="214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egnaposto testo 1"/>
          <p:cNvSpPr txBox="1"/>
          <p:nvPr>
            <p:ph type="body" idx="1"/>
          </p:nvPr>
        </p:nvSpPr>
        <p:spPr>
          <a:xfrm>
            <a:off x="323527" y="2314972"/>
            <a:ext cx="7848601" cy="42484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1800"/>
            </a:pPr>
            <a:r>
              <a:rPr b="1"/>
              <a:t>Settimana 1</a:t>
            </a:r>
            <a:r>
              <a:t>: studio di Tiforma e individuazione operazione di base.</a:t>
            </a:r>
          </a:p>
          <a:p>
            <a:pPr>
              <a:lnSpc>
                <a:spcPct val="150000"/>
              </a:lnSpc>
              <a:defRPr sz="1800"/>
            </a:pPr>
            <a:r>
              <a:rPr b="1"/>
              <a:t>Settimana 2</a:t>
            </a:r>
            <a:r>
              <a:t>: studio di Hyperledeger.</a:t>
            </a:r>
          </a:p>
          <a:p>
            <a:pPr>
              <a:lnSpc>
                <a:spcPct val="150000"/>
              </a:lnSpc>
              <a:defRPr sz="1800"/>
            </a:pPr>
            <a:r>
              <a:rPr b="1"/>
              <a:t>Settimana 3</a:t>
            </a:r>
            <a:r>
              <a:t>: modelizzazione del sistema (dati) e inizio back-end.</a:t>
            </a:r>
          </a:p>
          <a:p>
            <a:pPr>
              <a:lnSpc>
                <a:spcPct val="150000"/>
              </a:lnSpc>
              <a:defRPr sz="1800"/>
            </a:pPr>
            <a:r>
              <a:rPr b="1"/>
              <a:t>Settimana 4</a:t>
            </a:r>
            <a:r>
              <a:t>: studio di Angular.</a:t>
            </a:r>
          </a:p>
          <a:p>
            <a:pPr>
              <a:lnSpc>
                <a:spcPct val="150000"/>
              </a:lnSpc>
              <a:defRPr sz="1800"/>
            </a:pPr>
            <a:r>
              <a:rPr b="1"/>
              <a:t>Settimana 5</a:t>
            </a:r>
            <a:r>
              <a:t>: inizio front-end.</a:t>
            </a:r>
          </a:p>
          <a:p>
            <a:pPr>
              <a:lnSpc>
                <a:spcPct val="150000"/>
              </a:lnSpc>
              <a:defRPr sz="1800"/>
            </a:pPr>
            <a:r>
              <a:rPr b="1"/>
              <a:t>Settimana 6-10</a:t>
            </a:r>
            <a:r>
              <a:t>: sviluppo back-end e front-end.</a:t>
            </a:r>
          </a:p>
          <a:p>
            <a:pPr>
              <a:lnSpc>
                <a:spcPct val="150000"/>
              </a:lnSpc>
              <a:defRPr sz="1800"/>
            </a:pPr>
          </a:p>
        </p:txBody>
      </p:sp>
      <p:sp>
        <p:nvSpPr>
          <p:cNvPr id="106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Blockchain</a:t>
            </a:r>
          </a:p>
        </p:txBody>
      </p:sp>
      <p:pic>
        <p:nvPicPr>
          <p:cNvPr id="1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652" y="1916832"/>
            <a:ext cx="7312746" cy="244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egnaposto testo 1"/>
          <p:cNvSpPr txBox="1"/>
          <p:nvPr/>
        </p:nvSpPr>
        <p:spPr>
          <a:xfrm>
            <a:off x="541051" y="4692886"/>
            <a:ext cx="7277101" cy="187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57200">
              <a:spcBef>
                <a:spcPts val="300"/>
              </a:spcBef>
            </a:lvl1pPr>
          </a:lstStyle>
          <a:p>
            <a:pPr/>
            <a:r>
              <a:t>Registro aperto, una sorta di libro mastro distribuito, che registra le transazioni tra più̀ parti in modo verificabile, permanente e tramite un meccanismo di consenso.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Fabric e Composer</a:t>
            </a:r>
          </a:p>
        </p:txBody>
      </p:sp>
      <p:sp>
        <p:nvSpPr>
          <p:cNvPr id="113" name="Segnaposto testo 1"/>
          <p:cNvSpPr txBox="1"/>
          <p:nvPr/>
        </p:nvSpPr>
        <p:spPr>
          <a:xfrm>
            <a:off x="323527" y="2314972"/>
            <a:ext cx="3816426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Frameworks open-source organizzati dalla Linux Fundation.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  <a:defRPr b="1"/>
            </a:pPr>
            <a:r>
              <a:t>Hyperledger Fabric</a:t>
            </a:r>
            <a:r>
              <a:rPr b="0"/>
              <a:t>: framework per lo sviluppo di applicazioni basati sulla blockchain.</a:t>
            </a:r>
            <a:endParaRPr b="0"/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  <a:defRPr b="1"/>
            </a:pPr>
            <a:r>
              <a:t>Hyperledger Composer</a:t>
            </a:r>
            <a:r>
              <a:rPr b="0"/>
              <a:t>: estensione di Fabric che offre funzionalità di prototipaggio rapido di applicazioni blockchain velocemente riutilizzabili.</a:t>
            </a:r>
          </a:p>
        </p:txBody>
      </p:sp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4181" y="2314972"/>
            <a:ext cx="3677421" cy="313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PT_StudentKit_DTI">
  <a:themeElements>
    <a:clrScheme name="PPT_StudentKit_D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FF"/>
      </a:hlink>
      <a:folHlink>
        <a:srgbClr val="FF00FF"/>
      </a:folHlink>
    </a:clrScheme>
    <a:fontScheme name="PPT_StudentKit_DTI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PT_StudentKit_D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PT_StudentKit_DTI">
  <a:themeElements>
    <a:clrScheme name="PPT_StudentKit_D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FF"/>
      </a:hlink>
      <a:folHlink>
        <a:srgbClr val="FF00FF"/>
      </a:folHlink>
    </a:clrScheme>
    <a:fontScheme name="PPT_StudentKit_DTI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PT_StudentKit_D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