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D5"/>
          </a:solidFill>
        </a:fill>
      </a:tcStyle>
    </a:wholeTbl>
    <a:band2H>
      <a:tcTxStyle b="def" i="def"/>
      <a:tcStyle>
        <a:tcBdr/>
        <a:fill>
          <a:solidFill>
            <a:srgbClr val="E7E7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B"/>
          </a:solidFill>
        </a:fill>
      </a:tcStyle>
    </a:wholeTbl>
    <a:band2H>
      <a:tcTxStyle b="def" i="def"/>
      <a:tcStyle>
        <a:tcBdr/>
        <a:fill>
          <a:solidFill>
            <a:srgbClr val="E6EA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ECD"/>
          </a:solidFill>
        </a:fill>
      </a:tcStyle>
    </a:wholeTbl>
    <a:band2H>
      <a:tcTxStyle b="def" i="def"/>
      <a:tcStyle>
        <a:tcBdr/>
        <a:fill>
          <a:solidFill>
            <a:srgbClr val="EDF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Testo"/>
          <p:cNvSpPr txBox="1"/>
          <p:nvPr>
            <p:ph type="title"/>
          </p:nvPr>
        </p:nvSpPr>
        <p:spPr>
          <a:xfrm>
            <a:off x="323850" y="1700808"/>
            <a:ext cx="7848550" cy="1944217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>
            <a:lvl1pPr algn="l">
              <a:defRPr sz="4200">
                <a:solidFill>
                  <a:srgbClr val="69A526"/>
                </a:solidFill>
              </a:defRPr>
            </a:lvl1pPr>
          </a:lstStyle>
          <a:p>
            <a:pPr/>
            <a:r>
              <a:t>Titolo Testo</a:t>
            </a:r>
          </a:p>
        </p:txBody>
      </p:sp>
      <p:sp>
        <p:nvSpPr>
          <p:cNvPr id="14" name="Corpo livello uno…"/>
          <p:cNvSpPr txBox="1"/>
          <p:nvPr>
            <p:ph type="body" sz="quarter" idx="1"/>
          </p:nvPr>
        </p:nvSpPr>
        <p:spPr>
          <a:xfrm>
            <a:off x="323527" y="4278152"/>
            <a:ext cx="2520283" cy="504059"/>
          </a:xfrm>
          <a:prstGeom prst="rect">
            <a:avLst/>
          </a:prstGeom>
        </p:spPr>
        <p:txBody>
          <a:bodyPr/>
          <a:lstStyle>
            <a:lvl1pPr marL="342900" indent="-342900"/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5" name="Connettore 1 10"/>
          <p:cNvSpPr/>
          <p:nvPr/>
        </p:nvSpPr>
        <p:spPr>
          <a:xfrm>
            <a:off x="323527" y="4012534"/>
            <a:ext cx="7848873" cy="1"/>
          </a:xfrm>
          <a:prstGeom prst="line">
            <a:avLst/>
          </a:prstGeom>
          <a:ln w="635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Segnaposto testo 12"/>
          <p:cNvSpPr/>
          <p:nvPr>
            <p:ph type="body" sz="quarter" idx="13"/>
          </p:nvPr>
        </p:nvSpPr>
        <p:spPr>
          <a:xfrm>
            <a:off x="323527" y="4062129"/>
            <a:ext cx="2520283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" name="Segnaposto testo 12"/>
          <p:cNvSpPr/>
          <p:nvPr>
            <p:ph type="body" sz="quarter" idx="14"/>
          </p:nvPr>
        </p:nvSpPr>
        <p:spPr>
          <a:xfrm>
            <a:off x="323527" y="5331836"/>
            <a:ext cx="2520283" cy="5040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Connettore 1 24"/>
          <p:cNvSpPr/>
          <p:nvPr/>
        </p:nvSpPr>
        <p:spPr>
          <a:xfrm>
            <a:off x="323527" y="5066217"/>
            <a:ext cx="7848873" cy="1"/>
          </a:xfrm>
          <a:prstGeom prst="line">
            <a:avLst/>
          </a:prstGeom>
          <a:ln w="635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Segnaposto testo 12"/>
          <p:cNvSpPr/>
          <p:nvPr>
            <p:ph type="body" sz="quarter" idx="15"/>
          </p:nvPr>
        </p:nvSpPr>
        <p:spPr>
          <a:xfrm>
            <a:off x="323527" y="5115812"/>
            <a:ext cx="2520283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" name="Segnaposto testo 12"/>
          <p:cNvSpPr/>
          <p:nvPr>
            <p:ph type="body" sz="quarter" idx="16"/>
          </p:nvPr>
        </p:nvSpPr>
        <p:spPr>
          <a:xfrm>
            <a:off x="2987823" y="5115812"/>
            <a:ext cx="2520284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" name="Segnaposto testo 12"/>
          <p:cNvSpPr/>
          <p:nvPr>
            <p:ph type="body" sz="quarter" idx="17"/>
          </p:nvPr>
        </p:nvSpPr>
        <p:spPr>
          <a:xfrm>
            <a:off x="2987823" y="5331836"/>
            <a:ext cx="2520284" cy="5040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" name="Segnaposto testo 12"/>
          <p:cNvSpPr/>
          <p:nvPr>
            <p:ph type="body" sz="quarter" idx="18"/>
          </p:nvPr>
        </p:nvSpPr>
        <p:spPr>
          <a:xfrm>
            <a:off x="2987823" y="4062129"/>
            <a:ext cx="2520284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" name="Segnaposto testo 12"/>
          <p:cNvSpPr/>
          <p:nvPr>
            <p:ph type="body" sz="quarter" idx="19"/>
          </p:nvPr>
        </p:nvSpPr>
        <p:spPr>
          <a:xfrm>
            <a:off x="2987823" y="4278152"/>
            <a:ext cx="2520284" cy="5040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" name="Segnaposto testo 12"/>
          <p:cNvSpPr/>
          <p:nvPr>
            <p:ph type="body" sz="quarter" idx="20"/>
          </p:nvPr>
        </p:nvSpPr>
        <p:spPr>
          <a:xfrm>
            <a:off x="323527" y="6381327"/>
            <a:ext cx="2520283" cy="2160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" name="Connettore 1 44"/>
          <p:cNvSpPr/>
          <p:nvPr/>
        </p:nvSpPr>
        <p:spPr>
          <a:xfrm>
            <a:off x="323527" y="6115708"/>
            <a:ext cx="7848873" cy="1"/>
          </a:xfrm>
          <a:prstGeom prst="line">
            <a:avLst/>
          </a:prstGeom>
          <a:ln w="635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" name="Segnaposto testo 12"/>
          <p:cNvSpPr/>
          <p:nvPr>
            <p:ph type="body" sz="quarter" idx="21"/>
          </p:nvPr>
        </p:nvSpPr>
        <p:spPr>
          <a:xfrm>
            <a:off x="323527" y="6165303"/>
            <a:ext cx="2520283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" name="Segnaposto testo 12"/>
          <p:cNvSpPr/>
          <p:nvPr>
            <p:ph type="body" sz="quarter" idx="22"/>
          </p:nvPr>
        </p:nvSpPr>
        <p:spPr>
          <a:xfrm>
            <a:off x="5652120" y="5115812"/>
            <a:ext cx="2520283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egnaposto testo 12"/>
          <p:cNvSpPr/>
          <p:nvPr>
            <p:ph type="body" sz="quarter" idx="23"/>
          </p:nvPr>
        </p:nvSpPr>
        <p:spPr>
          <a:xfrm>
            <a:off x="5652120" y="5331836"/>
            <a:ext cx="2520283" cy="2160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egnaposto testo 12"/>
          <p:cNvSpPr/>
          <p:nvPr>
            <p:ph type="body" sz="quarter" idx="24"/>
          </p:nvPr>
        </p:nvSpPr>
        <p:spPr>
          <a:xfrm>
            <a:off x="5652120" y="4062129"/>
            <a:ext cx="2520283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egnaposto testo 12"/>
          <p:cNvSpPr/>
          <p:nvPr>
            <p:ph type="body" sz="quarter" idx="25"/>
          </p:nvPr>
        </p:nvSpPr>
        <p:spPr>
          <a:xfrm>
            <a:off x="5652120" y="4278152"/>
            <a:ext cx="2520283" cy="50405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1" name="Immagine 9" descr="Immagin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1313" y="179387"/>
            <a:ext cx="4075113" cy="1471614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Segnaposto testo 12"/>
          <p:cNvSpPr/>
          <p:nvPr>
            <p:ph type="body" sz="quarter" idx="26"/>
          </p:nvPr>
        </p:nvSpPr>
        <p:spPr>
          <a:xfrm>
            <a:off x="2987823" y="6381327"/>
            <a:ext cx="2520284" cy="21602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" name="Segnaposto testo 12"/>
          <p:cNvSpPr/>
          <p:nvPr>
            <p:ph type="body" sz="quarter" idx="27"/>
          </p:nvPr>
        </p:nvSpPr>
        <p:spPr>
          <a:xfrm>
            <a:off x="2987823" y="6165303"/>
            <a:ext cx="2520284" cy="144019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rpo livello uno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2" name="Segnaposto testo 12"/>
          <p:cNvSpPr/>
          <p:nvPr>
            <p:ph type="body" sz="quarter" idx="13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rpo livello uno…"/>
          <p:cNvSpPr txBox="1"/>
          <p:nvPr>
            <p:ph type="body" sz="half" idx="1"/>
          </p:nvPr>
        </p:nvSpPr>
        <p:spPr>
          <a:xfrm>
            <a:off x="323527" y="1247550"/>
            <a:ext cx="3816426" cy="5328597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rpo livello uno…"/>
          <p:cNvSpPr txBox="1"/>
          <p:nvPr>
            <p:ph type="body" sz="half" idx="1"/>
          </p:nvPr>
        </p:nvSpPr>
        <p:spPr>
          <a:xfrm>
            <a:off x="323527" y="1247590"/>
            <a:ext cx="2520283" cy="5328597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21" descr="Immagine 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438" y="4008287"/>
            <a:ext cx="271839" cy="2548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magine 6" descr="Immagin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075" y="188638"/>
            <a:ext cx="469900" cy="131765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Corpo livello uno…"/>
          <p:cNvSpPr txBox="1"/>
          <p:nvPr>
            <p:ph type="body" idx="1"/>
          </p:nvPr>
        </p:nvSpPr>
        <p:spPr>
          <a:xfrm>
            <a:off x="323527" y="2314972"/>
            <a:ext cx="3816426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" name="Titolo Testo"/>
          <p:cNvSpPr txBox="1"/>
          <p:nvPr>
            <p:ph type="title"/>
          </p:nvPr>
        </p:nvSpPr>
        <p:spPr>
          <a:xfrm>
            <a:off x="1370012" y="893365"/>
            <a:ext cx="7315201" cy="1421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Titolo Testo</a:t>
            </a:r>
          </a:p>
        </p:txBody>
      </p:sp>
      <p:sp>
        <p:nvSpPr>
          <p:cNvPr id="6" name="Numero diapositiva"/>
          <p:cNvSpPr txBox="1"/>
          <p:nvPr>
            <p:ph type="sldNum" sz="quarter" idx="2"/>
          </p:nvPr>
        </p:nvSpPr>
        <p:spPr>
          <a:xfrm>
            <a:off x="6279548" y="6224225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600075" marR="0" indent="-142875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047750" marR="0" indent="-13335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531619" marR="0" indent="-160019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1988820" marR="0" indent="-16002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446020" marR="0" indent="-16002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2903220" marR="0" indent="-16002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360420" marR="0" indent="-16002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3817620" marR="0" indent="-160020" algn="l" defTabSz="457200" rtl="0" latinLnBrk="0">
        <a:lnSpc>
          <a:spcPct val="100000"/>
        </a:lnSpc>
        <a:spcBef>
          <a:spcPts val="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1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olo 1"/>
          <p:cNvSpPr txBox="1"/>
          <p:nvPr>
            <p:ph type="title"/>
          </p:nvPr>
        </p:nvSpPr>
        <p:spPr>
          <a:xfrm>
            <a:off x="323850" y="1700807"/>
            <a:ext cx="7848549" cy="1944218"/>
          </a:xfrm>
          <a:prstGeom prst="rect">
            <a:avLst/>
          </a:prstGeom>
        </p:spPr>
        <p:txBody>
          <a:bodyPr/>
          <a:lstStyle/>
          <a:p>
            <a:pPr/>
            <a:r>
              <a:t>Gestionale per la formazione basato su blockchain</a:t>
            </a:r>
          </a:p>
        </p:txBody>
      </p:sp>
      <p:sp>
        <p:nvSpPr>
          <p:cNvPr id="69" name="Segnaposto testo 2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Gionas Bonardi</a:t>
            </a:r>
          </a:p>
          <a:p>
            <a:pPr/>
            <a:r>
              <a:t>Brian Pulfer</a:t>
            </a:r>
          </a:p>
        </p:txBody>
      </p:sp>
      <p:sp>
        <p:nvSpPr>
          <p:cNvPr id="70" name="Segnaposto testo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Studente/i</a:t>
            </a:r>
          </a:p>
        </p:txBody>
      </p:sp>
      <p:sp>
        <p:nvSpPr>
          <p:cNvPr id="71" name="Segnaposto testo 4"/>
          <p:cNvSpPr/>
          <p:nvPr>
            <p:ph type="body" idx="14"/>
          </p:nvPr>
        </p:nvSpPr>
        <p:spPr>
          <a:xfrm>
            <a:off x="323527" y="5293736"/>
            <a:ext cx="2520283" cy="504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/>
          </a:lstStyle>
          <a:p>
            <a:pPr/>
            <a:r>
              <a:t>Ingegneria Informatica</a:t>
            </a:r>
          </a:p>
        </p:txBody>
      </p:sp>
      <p:sp>
        <p:nvSpPr>
          <p:cNvPr id="72" name="Segnaposto testo 5"/>
          <p:cNvSpPr/>
          <p:nvPr>
            <p:ph type="body" idx="1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Corso di laurea</a:t>
            </a:r>
          </a:p>
        </p:txBody>
      </p:sp>
      <p:sp>
        <p:nvSpPr>
          <p:cNvPr id="73" name="Segnaposto testo 6"/>
          <p:cNvSpPr/>
          <p:nvPr>
            <p:ph type="body" idx="1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Modulo / Codice Progetto</a:t>
            </a:r>
          </a:p>
        </p:txBody>
      </p:sp>
      <p:sp>
        <p:nvSpPr>
          <p:cNvPr id="74" name="Segnaposto testo 7"/>
          <p:cNvSpPr/>
          <p:nvPr>
            <p:ph type="body" idx="17"/>
          </p:nvPr>
        </p:nvSpPr>
        <p:spPr>
          <a:xfrm>
            <a:off x="2987823" y="5179436"/>
            <a:ext cx="2520284" cy="504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ts val="2800"/>
              </a:lnSpc>
              <a:spcBef>
                <a:spcPts val="0"/>
              </a:spcBef>
              <a:defRPr sz="1200">
                <a:solidFill>
                  <a:srgbClr val="101316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C10001</a:t>
            </a:r>
          </a:p>
        </p:txBody>
      </p:sp>
      <p:sp>
        <p:nvSpPr>
          <p:cNvPr id="75" name="Segnaposto testo 8"/>
          <p:cNvSpPr/>
          <p:nvPr>
            <p:ph type="body" idx="18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Relatore</a:t>
            </a:r>
          </a:p>
        </p:txBody>
      </p:sp>
      <p:sp>
        <p:nvSpPr>
          <p:cNvPr id="76" name="Segnaposto testo 9"/>
          <p:cNvSpPr/>
          <p:nvPr>
            <p:ph type="body" idx="19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/>
          </a:lstStyle>
          <a:p>
            <a:pPr/>
            <a:r>
              <a:t>Amos Brocco</a:t>
            </a:r>
          </a:p>
        </p:txBody>
      </p:sp>
      <p:sp>
        <p:nvSpPr>
          <p:cNvPr id="77" name="Segnaposto testo 10"/>
          <p:cNvSpPr/>
          <p:nvPr>
            <p:ph type="body" idx="2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</a:p>
        </p:txBody>
      </p:sp>
      <p:sp>
        <p:nvSpPr>
          <p:cNvPr id="78" name="Segnaposto testo 11"/>
          <p:cNvSpPr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Committente</a:t>
            </a:r>
          </a:p>
        </p:txBody>
      </p:sp>
      <p:sp>
        <p:nvSpPr>
          <p:cNvPr id="79" name="Segnaposto testo 12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Anno</a:t>
            </a:r>
          </a:p>
        </p:txBody>
      </p:sp>
      <p:sp>
        <p:nvSpPr>
          <p:cNvPr id="80" name="Segnaposto testo 13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/>
          </a:lstStyle>
          <a:p>
            <a:pPr/>
            <a:r>
              <a:t>2018/19</a:t>
            </a:r>
          </a:p>
        </p:txBody>
      </p:sp>
      <p:sp>
        <p:nvSpPr>
          <p:cNvPr id="81" name="Segnaposto testo 14"/>
          <p:cNvSpPr/>
          <p:nvPr>
            <p:ph type="body" idx="24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Correlatore</a:t>
            </a:r>
          </a:p>
        </p:txBody>
      </p:sp>
      <p:sp>
        <p:nvSpPr>
          <p:cNvPr id="82" name="Segnaposto testo 15"/>
          <p:cNvSpPr/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</a:p>
        </p:txBody>
      </p:sp>
      <p:sp>
        <p:nvSpPr>
          <p:cNvPr id="83" name="Segnaposto testo 16"/>
          <p:cNvSpPr/>
          <p:nvPr>
            <p:ph type="body" idx="26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/>
          </a:lstStyle>
          <a:p>
            <a:pPr/>
            <a:r>
              <a:t>16.05.2019</a:t>
            </a:r>
          </a:p>
        </p:txBody>
      </p:sp>
      <p:sp>
        <p:nvSpPr>
          <p:cNvPr id="84" name="Segnaposto testo 17"/>
          <p:cNvSpPr/>
          <p:nvPr>
            <p:ph type="body" idx="27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spcBef>
                <a:spcPts val="0"/>
              </a:spcBef>
              <a:defRPr sz="800"/>
            </a:lvl1pPr>
          </a:lstStyle>
          <a:p>
            <a:pPr/>
            <a:r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 defTabSz="434340">
              <a:spcBef>
                <a:spcPts val="200"/>
              </a:spcBef>
              <a:defRPr b="1" sz="1700"/>
            </a:pPr>
            <a:r>
              <a:t>Definisce</a:t>
            </a:r>
            <a:r>
              <a:rPr b="0"/>
              <a:t> i partecipanti, gli assets le transazioni e gli eventi.</a:t>
            </a:r>
          </a:p>
          <a:p>
            <a:pPr defTabSz="434340">
              <a:spcBef>
                <a:spcPts val="200"/>
              </a:spcBef>
              <a:defRPr sz="1700"/>
            </a:pPr>
          </a:p>
          <a:p>
            <a:pPr defTabSz="434340">
              <a:spcBef>
                <a:spcPts val="200"/>
              </a:spcBef>
              <a:defRPr sz="1700"/>
            </a:pPr>
          </a:p>
          <a:p>
            <a:pPr defTabSz="434340">
              <a:spcBef>
                <a:spcPts val="200"/>
              </a:spcBef>
              <a:defRPr sz="1700"/>
            </a:pPr>
            <a:r>
              <a:t>I </a:t>
            </a:r>
            <a:r>
              <a:rPr b="1"/>
              <a:t>partecipanti</a:t>
            </a:r>
            <a:r>
              <a:t> sono le entità che posseggono gli asset ed effettuano le transazioni. I partecipanti hanno degli attributi (valore o riferimento).</a:t>
            </a:r>
          </a:p>
          <a:p>
            <a:pPr defTabSz="434340">
              <a:spcBef>
                <a:spcPts val="200"/>
              </a:spcBef>
              <a:defRPr sz="1700"/>
            </a:pPr>
          </a:p>
          <a:p>
            <a:pPr defTabSz="434340">
              <a:spcBef>
                <a:spcPts val="200"/>
              </a:spcBef>
              <a:defRPr sz="1700"/>
            </a:pPr>
          </a:p>
          <a:p>
            <a:pPr defTabSz="434340">
              <a:spcBef>
                <a:spcPts val="200"/>
              </a:spcBef>
              <a:defRPr sz="1700"/>
            </a:pPr>
            <a:r>
              <a:t>Gli </a:t>
            </a:r>
            <a:r>
              <a:rPr b="1"/>
              <a:t>assets</a:t>
            </a:r>
            <a:r>
              <a:t> sono gli ‘oggetti’ posseduti dai partecipanti. Posseggono attributi.</a:t>
            </a:r>
          </a:p>
          <a:p>
            <a:pPr defTabSz="434340">
              <a:spcBef>
                <a:spcPts val="200"/>
              </a:spcBef>
              <a:defRPr sz="1700"/>
            </a:pPr>
          </a:p>
          <a:p>
            <a:pPr defTabSz="434340">
              <a:spcBef>
                <a:spcPts val="200"/>
              </a:spcBef>
              <a:defRPr sz="1700"/>
            </a:pPr>
          </a:p>
          <a:p>
            <a:pPr defTabSz="434340">
              <a:spcBef>
                <a:spcPts val="200"/>
              </a:spcBef>
              <a:defRPr sz="1700"/>
            </a:pPr>
            <a:r>
              <a:t>Le </a:t>
            </a:r>
            <a:r>
              <a:rPr b="1"/>
              <a:t>transazioni</a:t>
            </a:r>
            <a:r>
              <a:t> definiscono quali scambi/modifiche sono possibili. Nel model file si specificano </a:t>
            </a:r>
            <a:r>
              <a:rPr b="1"/>
              <a:t>solo i parametri</a:t>
            </a:r>
            <a:r>
              <a:t> della transazione.</a:t>
            </a:r>
          </a:p>
          <a:p>
            <a:pPr defTabSz="434340">
              <a:spcBef>
                <a:spcPts val="200"/>
              </a:spcBef>
              <a:defRPr sz="1700"/>
            </a:pPr>
          </a:p>
          <a:p>
            <a:pPr defTabSz="434340">
              <a:spcBef>
                <a:spcPts val="200"/>
              </a:spcBef>
              <a:defRPr sz="1700"/>
            </a:pPr>
          </a:p>
          <a:p>
            <a:pPr defTabSz="434340">
              <a:spcBef>
                <a:spcPts val="200"/>
              </a:spcBef>
              <a:defRPr sz="1700"/>
            </a:pPr>
            <a:r>
              <a:t>Gli </a:t>
            </a:r>
            <a:r>
              <a:rPr b="1"/>
              <a:t>eventi</a:t>
            </a:r>
            <a:r>
              <a:t> sono scatenati con l’avvenire delle transazioni.</a:t>
            </a:r>
          </a:p>
        </p:txBody>
      </p:sp>
      <p:sp>
        <p:nvSpPr>
          <p:cNvPr id="117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Hyperledger Composer: Model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Model file: alcuni elementi del nostro modello</a:t>
            </a:r>
          </a:p>
        </p:txBody>
      </p:sp>
      <p:pic>
        <p:nvPicPr>
          <p:cNvPr id="120" name="Schermata 2019-05-13 alle 15.02.53.png" descr="Schermata 2019-05-13 alle 15.02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1328" y="2287116"/>
            <a:ext cx="3397828" cy="138430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21" name="Schermata 2019-05-13 alle 15.05.13.png" descr="Schermata 2019-05-13 alle 15.05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9662" y="4091883"/>
            <a:ext cx="3276603" cy="144780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22" name="Schermata 2019-05-13 alle 15.04.22.png" descr="Schermata 2019-05-13 alle 15.04.2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50851" y="2287116"/>
            <a:ext cx="4787903" cy="138430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r>
              <a:t>È un file JavaScript nel quale è definita la logica delle transazioni.</a:t>
            </a:r>
          </a:p>
        </p:txBody>
      </p:sp>
      <p:sp>
        <p:nvSpPr>
          <p:cNvPr id="125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Script file</a:t>
            </a:r>
          </a:p>
        </p:txBody>
      </p:sp>
      <p:pic>
        <p:nvPicPr>
          <p:cNvPr id="126" name="Schermata 2019-05-13 alle 15.10.55.png" descr="Schermata 2019-05-13 alle 15.10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0700" y="3146188"/>
            <a:ext cx="7442553" cy="25858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È il file che definisce le regole di access control. Si stabilisce quali utenti/ruoli possono creare, leggere, modificare o eliminare gli elementi della network.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Per questa prima iterazione del progetto, non sono state definite regole. </a:t>
            </a:r>
          </a:p>
        </p:txBody>
      </p:sp>
      <p:sp>
        <p:nvSpPr>
          <p:cNvPr id="129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Access Control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È un file che definisce ed implementa le queries attuabili sulla blockchain. Una query è composta da una descrizione e dallo statement.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Utilizza il query language di Hyperledger Composer, che offre gli operatori SELECT (obbligatorio), WHERE, FROM, AND, CONTAINS, ORDER BY, OR.</a:t>
            </a:r>
          </a:p>
        </p:txBody>
      </p:sp>
      <p:sp>
        <p:nvSpPr>
          <p:cNvPr id="132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Query file</a:t>
            </a:r>
          </a:p>
        </p:txBody>
      </p:sp>
      <p:pic>
        <p:nvPicPr>
          <p:cNvPr id="133" name="Schermata 2019-05-13 alle 15.16.25.png" descr="Schermata 2019-05-13 alle 15.16.2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434" y="4504795"/>
            <a:ext cx="7247058" cy="1555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Contact: </a:t>
            </a:r>
            <a:r>
              <a:rPr b="0"/>
              <a:t>È un partecipante astratto. Possiede un ID univoco, nome, cognome, informazioni di contatto (indirizzo, telefono, email), data di nascita, nazionalità.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b="1" sz="1800"/>
            </a:pPr>
            <a:r>
              <a:t>Student: </a:t>
            </a:r>
            <a:r>
              <a:rPr b="0"/>
              <a:t>Estende </a:t>
            </a:r>
            <a:r>
              <a:t>contact</a:t>
            </a:r>
            <a:r>
              <a:rPr b="0"/>
              <a:t>. Possiede uno statuto, un numero di matricola, un commento ed un riferimento ad un asset di tipo </a:t>
            </a:r>
            <a:r>
              <a:t>StudyPlan</a:t>
            </a:r>
            <a:r>
              <a:rPr b="0"/>
              <a:t>.</a:t>
            </a:r>
          </a:p>
          <a:p>
            <a:pPr>
              <a:defRPr b="1" sz="1800"/>
            </a:pPr>
          </a:p>
          <a:p>
            <a:pPr>
              <a:defRPr sz="1800"/>
            </a:pPr>
          </a:p>
          <a:p>
            <a:pPr>
              <a:defRPr b="1" sz="1800"/>
            </a:pPr>
            <a:r>
              <a:t>Collaborator: </a:t>
            </a:r>
            <a:r>
              <a:rPr b="0"/>
              <a:t>Estende </a:t>
            </a:r>
            <a:r>
              <a:t>contact</a:t>
            </a:r>
            <a:r>
              <a:rPr b="0"/>
              <a:t> e per questa versione del progetto non vi sono attributi aggiuntivi.</a:t>
            </a:r>
          </a:p>
        </p:txBody>
      </p:sp>
      <p:sp>
        <p:nvSpPr>
          <p:cNvPr id="136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Model file: I partecipanti di TIFORMA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Address: </a:t>
            </a:r>
            <a:r>
              <a:rPr b="0"/>
              <a:t>ID, street, number, CAP, city, country, addressType, email, telephoneNumber.</a:t>
            </a:r>
          </a:p>
          <a:p>
            <a:pPr>
              <a:defRPr b="1" sz="1800"/>
            </a:pPr>
          </a:p>
          <a:p>
            <a:pPr>
              <a:defRPr b="1" sz="1800"/>
            </a:pPr>
          </a:p>
          <a:p>
            <a:pPr>
              <a:defRPr b="1" sz="1800"/>
            </a:pPr>
            <a:r>
              <a:t>Department: </a:t>
            </a:r>
            <a:r>
              <a:rPr b="0"/>
              <a:t>ID, name.</a:t>
            </a:r>
          </a:p>
          <a:p>
            <a:pPr>
              <a:defRPr b="1" sz="1800"/>
            </a:pPr>
          </a:p>
          <a:p>
            <a:pPr>
              <a:defRPr b="1" sz="1800"/>
            </a:pPr>
          </a:p>
          <a:p>
            <a:pPr>
              <a:defRPr b="1" sz="1800"/>
            </a:pPr>
            <a:r>
              <a:t>Course: </a:t>
            </a:r>
            <a:r>
              <a:rPr b="0"/>
              <a:t>CODE, name.</a:t>
            </a:r>
          </a:p>
        </p:txBody>
      </p:sp>
      <p:sp>
        <p:nvSpPr>
          <p:cNvPr id="139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Model file: Gli asset di TIFORMA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Module: </a:t>
            </a:r>
            <a:r>
              <a:rPr b="0"/>
              <a:t>CODE, name, duration, ECTS, </a:t>
            </a:r>
            <a:r>
              <a:rPr b="0" u="sng"/>
              <a:t>department</a:t>
            </a:r>
            <a:r>
              <a:rPr b="0"/>
              <a:t>, </a:t>
            </a:r>
            <a:r>
              <a:rPr b="0" u="sng"/>
              <a:t>collaborators</a:t>
            </a:r>
            <a:r>
              <a:rPr b="0"/>
              <a:t>[], englishName, comment, </a:t>
            </a:r>
            <a:r>
              <a:rPr b="0" u="sng"/>
              <a:t>courses</a:t>
            </a:r>
            <a:r>
              <a:rPr b="0"/>
              <a:t>[].</a:t>
            </a:r>
          </a:p>
          <a:p>
            <a:pPr>
              <a:defRPr b="1" sz="1800"/>
            </a:pPr>
          </a:p>
          <a:p>
            <a:pPr>
              <a:defRPr b="1" sz="1800"/>
            </a:pPr>
          </a:p>
          <a:p>
            <a:pPr>
              <a:defRPr b="1" sz="1800"/>
            </a:pPr>
            <a:r>
              <a:t>StudyPlan: </a:t>
            </a:r>
            <a:r>
              <a:rPr b="0"/>
              <a:t>NAME, </a:t>
            </a:r>
            <a:r>
              <a:rPr b="0" u="sng"/>
              <a:t>department</a:t>
            </a:r>
            <a:r>
              <a:rPr b="0"/>
              <a:t>, state, comment, </a:t>
            </a:r>
            <a:r>
              <a:rPr b="0" u="sng"/>
              <a:t>modules[]</a:t>
            </a:r>
            <a:r>
              <a:rPr b="0"/>
              <a:t>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b="1" sz="1800"/>
            </a:pPr>
            <a:r>
              <a:t>Semester: </a:t>
            </a:r>
            <a:r>
              <a:rPr b="0"/>
              <a:t>NAME, description, </a:t>
            </a:r>
            <a:r>
              <a:rPr b="0" u="sng"/>
              <a:t>modules</a:t>
            </a:r>
            <a:r>
              <a:rPr b="0"/>
              <a:t>[].</a:t>
            </a:r>
          </a:p>
        </p:txBody>
      </p:sp>
      <p:sp>
        <p:nvSpPr>
          <p:cNvPr id="142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Model file: Gli asset di TIFORMA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StudentModule: </a:t>
            </a:r>
            <a:r>
              <a:rPr b="0"/>
              <a:t>ID, </a:t>
            </a:r>
            <a:r>
              <a:rPr b="0" u="sng"/>
              <a:t>module</a:t>
            </a:r>
            <a:r>
              <a:rPr b="0"/>
              <a:t>, </a:t>
            </a:r>
            <a:r>
              <a:rPr b="0" u="sng"/>
              <a:t>students[]</a:t>
            </a:r>
            <a:r>
              <a:rPr b="0"/>
              <a:t>.</a:t>
            </a:r>
          </a:p>
          <a:p>
            <a:pPr>
              <a:defRPr b="1" sz="1800"/>
            </a:pPr>
          </a:p>
          <a:p>
            <a:pPr>
              <a:defRPr b="1" sz="1800"/>
            </a:pPr>
          </a:p>
          <a:p>
            <a:pPr>
              <a:defRPr b="1" sz="1800"/>
            </a:pPr>
            <a:r>
              <a:t>Certification: </a:t>
            </a:r>
            <a:r>
              <a:rPr b="0"/>
              <a:t>ID, </a:t>
            </a:r>
            <a:r>
              <a:rPr b="0" u="sng"/>
              <a:t>module</a:t>
            </a:r>
            <a:r>
              <a:rPr b="0"/>
              <a:t>, </a:t>
            </a:r>
            <a:r>
              <a:rPr b="0" u="sng"/>
              <a:t>student</a:t>
            </a:r>
            <a:r>
              <a:rPr b="0"/>
              <a:t>, grade.</a:t>
            </a:r>
          </a:p>
          <a:p>
            <a:pPr>
              <a:defRPr b="1" sz="1800"/>
            </a:pPr>
          </a:p>
          <a:p>
            <a:pPr>
              <a:defRPr b="1" sz="1800"/>
            </a:pPr>
          </a:p>
          <a:p>
            <a:pPr>
              <a:defRPr b="1" sz="1800"/>
            </a:pPr>
            <a:r>
              <a:t>CertificationSession: </a:t>
            </a:r>
            <a:r>
              <a:rPr b="0"/>
              <a:t>NAME, </a:t>
            </a:r>
            <a:r>
              <a:rPr b="0" u="sng"/>
              <a:t>department</a:t>
            </a:r>
            <a:r>
              <a:rPr b="0"/>
              <a:t>, </a:t>
            </a:r>
            <a:r>
              <a:rPr b="0" u="sng"/>
              <a:t>semester</a:t>
            </a:r>
            <a:r>
              <a:rPr b="0"/>
              <a:t>, title, date, </a:t>
            </a:r>
            <a:r>
              <a:rPr b="0" u="sng"/>
              <a:t>certifications[]</a:t>
            </a:r>
            <a:r>
              <a:rPr b="0"/>
              <a:t>.</a:t>
            </a:r>
          </a:p>
        </p:txBody>
      </p:sp>
      <p:sp>
        <p:nvSpPr>
          <p:cNvPr id="145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Model file: Gli asset di TIFORMA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È il collegamento fra un modulo ed un insieme di studenti. È paragonabile ad una “classe” (es. I3A ed I3B) che segue un modulo. 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Un semestre è composto da queste “classi”. Con l’iscrizione degli studenti il relativo array è riempito.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Si verifica poi, durante la certificazione, che lo studente certificato sia presente in una “classe” il cui modulo è il modulo che si sta’ certificando.</a:t>
            </a:r>
          </a:p>
        </p:txBody>
      </p:sp>
      <p:sp>
        <p:nvSpPr>
          <p:cNvPr id="148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Un asset particolare: StudentModule</a:t>
            </a:r>
          </a:p>
        </p:txBody>
      </p:sp>
      <p:pic>
        <p:nvPicPr>
          <p:cNvPr id="149" name="Schermata 2019-05-13 alle 17.05.46.png" descr="Schermata 2019-05-13 alle 17.05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8264" y="4864758"/>
            <a:ext cx="6247471" cy="15411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egnaposto testo 1"/>
          <p:cNvSpPr txBox="1"/>
          <p:nvPr>
            <p:ph type="body" sz="half" idx="1"/>
          </p:nvPr>
        </p:nvSpPr>
        <p:spPr>
          <a:xfrm>
            <a:off x="323527" y="2314972"/>
            <a:ext cx="3816426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Ideato e sviluppato per soddisfare principalmente i requisiti della SUPSI.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Progettato per funzionare con il sistema operativo Windows.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Database centralizzato di cui gli utenti si devono fidare.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Iscrizione ai semestre, moduli, corsi e gestione delle note e degli utenti.</a:t>
            </a:r>
          </a:p>
        </p:txBody>
      </p:sp>
      <p:sp>
        <p:nvSpPr>
          <p:cNvPr id="87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TIFORMA: Il sistema attuale</a:t>
            </a:r>
          </a:p>
        </p:txBody>
      </p:sp>
      <p:pic>
        <p:nvPicPr>
          <p:cNvPr id="8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314972"/>
            <a:ext cx="3578668" cy="3291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Create/Update/Delete di tutti i participants e assets, per personalizzare e controllare meglio ciò che entra a far parte dei dati salvati.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Vari Add/Remove, come corsi a moduli, studenti agli “</a:t>
            </a:r>
            <a:r>
              <a:rPr i="1"/>
              <a:t>studentmodules</a:t>
            </a:r>
            <a:r>
              <a:t>”, gli </a:t>
            </a:r>
            <a:r>
              <a:rPr i="1"/>
              <a:t>“studentmodules”</a:t>
            </a:r>
            <a:r>
              <a:t> ai semestri, i moduli ai piani di studio, certification a certificationsession.</a:t>
            </a:r>
          </a:p>
        </p:txBody>
      </p:sp>
      <p:sp>
        <p:nvSpPr>
          <p:cNvPr id="152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Model file: Le transazioni di TIFORMA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b="1" sz="1800"/>
            </a:pPr>
            <a:r>
              <a:t>SubscribeStudentToSemester</a:t>
            </a:r>
            <a:r>
              <a:rPr b="0"/>
              <a:t>: Iscrive uno studente a tutti gli </a:t>
            </a:r>
            <a:r>
              <a:rPr b="0" i="1"/>
              <a:t>studentmodule</a:t>
            </a:r>
            <a:r>
              <a:rPr b="0"/>
              <a:t> (moduli) presenti nel semestre. Lo studente deve avere un riferimento (essere iscritto) ad uno StudyPlan che contenga tutti i moduli previsti nel semestre.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b="1" sz="1800"/>
            </a:pPr>
            <a:r>
              <a:t>CreateCertification</a:t>
            </a:r>
            <a:r>
              <a:rPr b="0"/>
              <a:t>: Viene verificato che lo studente sia iscritto ad uno </a:t>
            </a:r>
            <a:r>
              <a:rPr b="0" i="1"/>
              <a:t>studentmodule</a:t>
            </a:r>
            <a:r>
              <a:rPr b="0"/>
              <a:t> il cui modulo è il modulo che si sta’ certificando. Se così non fosse, la transazione non ha nessun effetto. Altrimenti la certificazione è creata.</a:t>
            </a:r>
          </a:p>
        </p:txBody>
      </p:sp>
      <p:sp>
        <p:nvSpPr>
          <p:cNvPr id="155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Transazioni particolari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SubscribeStudentToSemester</a:t>
            </a:r>
          </a:p>
        </p:txBody>
      </p:sp>
      <p:pic>
        <p:nvPicPr>
          <p:cNvPr id="158" name="Schermata 2019-05-14 alle 11.22.42.png" descr="Schermata 2019-05-14 alle 11.22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5889" y="1840506"/>
            <a:ext cx="6972222" cy="42669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SubscribeStudentToSemester</a:t>
            </a:r>
          </a:p>
        </p:txBody>
      </p:sp>
      <p:pic>
        <p:nvPicPr>
          <p:cNvPr id="161" name="Schermata 2019-05-14 alle 11.23.46.png" descr="Schermata 2019-05-14 alle 11.23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004" y="2587846"/>
            <a:ext cx="6531992" cy="16823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CreateCertification</a:t>
            </a:r>
          </a:p>
        </p:txBody>
      </p:sp>
      <p:pic>
        <p:nvPicPr>
          <p:cNvPr id="164" name="Schermata 2019-05-14 alle 11.30.48.png" descr="Schermata 2019-05-14 alle 11.30.4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00277" y="1666531"/>
            <a:ext cx="6343446" cy="4701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CreateCertification</a:t>
            </a:r>
          </a:p>
        </p:txBody>
      </p:sp>
      <p:pic>
        <p:nvPicPr>
          <p:cNvPr id="167" name="Schermata 2019-05-14 alle 11.31.34.png" descr="Schermata 2019-05-14 alle 11.31.34.png"/>
          <p:cNvPicPr>
            <a:picLocks noChangeAspect="1"/>
          </p:cNvPicPr>
          <p:nvPr/>
        </p:nvPicPr>
        <p:blipFill>
          <a:blip r:embed="rId2">
            <a:extLst/>
          </a:blip>
          <a:srcRect l="2268" t="0" r="0" b="0"/>
          <a:stretch>
            <a:fillRect/>
          </a:stretch>
        </p:blipFill>
        <p:spPr>
          <a:xfrm>
            <a:off x="901898" y="2708671"/>
            <a:ext cx="7340318" cy="1440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Selezione di </a:t>
            </a:r>
            <a:r>
              <a:rPr b="1"/>
              <a:t>studenti</a:t>
            </a:r>
            <a:r>
              <a:t> per ID, nome, cognome o numero di matricola.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Selezione di </a:t>
            </a:r>
            <a:r>
              <a:rPr b="1"/>
              <a:t>corsi</a:t>
            </a:r>
            <a:r>
              <a:t> o </a:t>
            </a:r>
            <a:r>
              <a:rPr b="1"/>
              <a:t>moduli</a:t>
            </a:r>
            <a:r>
              <a:t> per nome o codice.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Selezione di </a:t>
            </a:r>
            <a:r>
              <a:rPr b="1"/>
              <a:t>studentmodules</a:t>
            </a:r>
            <a:r>
              <a:t> per modulo (riferimento) o nome modulo.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Selezione di un </a:t>
            </a:r>
            <a:r>
              <a:rPr b="1"/>
              <a:t>semestri</a:t>
            </a:r>
            <a:r>
              <a:t> per nome o per modulo contenuto.</a:t>
            </a:r>
          </a:p>
        </p:txBody>
      </p:sp>
      <p:sp>
        <p:nvSpPr>
          <p:cNvPr id="170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Query File: Le queries di TIFORMA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Selezione di </a:t>
            </a:r>
            <a:r>
              <a:rPr b="1"/>
              <a:t>piani di studio</a:t>
            </a:r>
            <a:r>
              <a:t> per nome o per modulo contenuto.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Selezione di </a:t>
            </a:r>
            <a:r>
              <a:rPr b="1"/>
              <a:t>certificazioni</a:t>
            </a:r>
            <a:r>
              <a:t> per studente (riferimento), il suo nome, cognome o per nome/codice del modulo.</a:t>
            </a:r>
          </a:p>
          <a:p>
            <a:pPr/>
            <a:endParaRPr sz="1800"/>
          </a:p>
          <a:p>
            <a:pPr/>
            <a:endParaRPr sz="1800"/>
          </a:p>
          <a:p>
            <a:pPr>
              <a:defRPr sz="1800"/>
            </a:pPr>
            <a:r>
              <a:t>Selezione di </a:t>
            </a:r>
            <a:r>
              <a:rPr b="1"/>
              <a:t>sessioni di certificazioni</a:t>
            </a:r>
            <a:r>
              <a:t> per nome.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Selezione di </a:t>
            </a:r>
            <a:r>
              <a:rPr b="1"/>
              <a:t>dipartimenti</a:t>
            </a:r>
            <a:r>
              <a:t> per nome.</a:t>
            </a:r>
          </a:p>
        </p:txBody>
      </p:sp>
      <p:sp>
        <p:nvSpPr>
          <p:cNvPr id="173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Query File: Le queries di TIFORMA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Una volta definiti i File Model, Script, Access Control e Query è finalmente possibile generare il file BNA.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Il file BNA rappresenta la network, e ne consente l’installazione. Successivamente, è possibile generare un REST Server.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Il REST Server espone un endpoint per ogni elemento del model (partecipanti, assets, transazioni, queries) oltre che a metodi di sistema generali per qualsiasi network (ping, storico, …).</a:t>
            </a:r>
          </a:p>
        </p:txBody>
      </p:sp>
      <p:sp>
        <p:nvSpPr>
          <p:cNvPr id="176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File BNA e REST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Il funzionamento globale della network è testato con degli </a:t>
            </a:r>
            <a:r>
              <a:rPr b="1"/>
              <a:t>script bash</a:t>
            </a:r>
            <a:r>
              <a:t> che inviano delle richieste HTTP al REST Server (comando </a:t>
            </a:r>
            <a:r>
              <a:rPr i="1"/>
              <a:t>curl</a:t>
            </a:r>
            <a:r>
              <a:t>).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Per ogni partecipante ed assets, sono testate le transazioni di creazione, modifica ed eliminazione.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In uno script principale invece, si testa il funzionamento globale della network con le transazioni particolari descritte precedentemente.</a:t>
            </a:r>
          </a:p>
        </p:txBody>
      </p:sp>
      <p:sp>
        <p:nvSpPr>
          <p:cNvPr id="179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Test della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TIFORMA: Il sistema attuale</a:t>
            </a:r>
          </a:p>
        </p:txBody>
      </p:sp>
      <p:pic>
        <p:nvPicPr>
          <p:cNvPr id="91" name="Schermata 2019-05-13 alle 14.42.21.png" descr="Schermata 2019-05-13 alle 14.42.2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32817" y="1701735"/>
            <a:ext cx="4678290" cy="49652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L’applicazione client: obiettivi</a:t>
            </a:r>
          </a:p>
        </p:txBody>
      </p:sp>
      <p:sp>
        <p:nvSpPr>
          <p:cNvPr id="182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Offrire un interfaccia grafica di facile utilizzo.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Rendere la piattaforma responsive e quindi accessibile con qualsiasi dispositivo di qualsiasi dimensione.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Libertà di scelta per il framework da utilizzare per lo sviluppo.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Angular 7</a:t>
            </a:r>
          </a:p>
        </p:txBody>
      </p:sp>
      <p:sp>
        <p:nvSpPr>
          <p:cNvPr id="185" name="Segnaposto testo 1"/>
          <p:cNvSpPr txBox="1"/>
          <p:nvPr/>
        </p:nvSpPr>
        <p:spPr>
          <a:xfrm>
            <a:off x="323527" y="2314972"/>
            <a:ext cx="3816426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457200">
              <a:spcBef>
                <a:spcPts val="300"/>
              </a:spcBef>
            </a:pPr>
            <a:r>
              <a:t>Piattaforma open source sviluppata principalmente da Google.</a:t>
            </a:r>
          </a:p>
          <a:p>
            <a:pPr defTabSz="457200">
              <a:spcBef>
                <a:spcPts val="300"/>
              </a:spcBef>
            </a:pPr>
          </a:p>
          <a:p>
            <a:pPr defTabSz="457200">
              <a:spcBef>
                <a:spcPts val="300"/>
              </a:spcBef>
            </a:pPr>
            <a:r>
              <a:t>Permette di sviluppare l’interfaccia grafica dividendola in componenti separati.</a:t>
            </a:r>
          </a:p>
          <a:p>
            <a:pPr defTabSz="457200">
              <a:spcBef>
                <a:spcPts val="300"/>
              </a:spcBef>
            </a:pPr>
          </a:p>
          <a:p>
            <a:pPr defTabSz="457200">
              <a:spcBef>
                <a:spcPts val="300"/>
              </a:spcBef>
            </a:pPr>
            <a:r>
              <a:t>Utilizzo della libreria boostrap per creare sito responsive.</a:t>
            </a:r>
          </a:p>
        </p:txBody>
      </p:sp>
      <p:pic>
        <p:nvPicPr>
          <p:cNvPr id="186" name="Graphic 4" descr="Graphic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83507" y="1916832"/>
            <a:ext cx="3024336" cy="3024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Modulo e Componente</a:t>
            </a:r>
          </a:p>
        </p:txBody>
      </p:sp>
      <p:sp>
        <p:nvSpPr>
          <p:cNvPr id="189" name="Il modulo è una raccolta di componenti (pagine) facente parte della stessa area.…"/>
          <p:cNvSpPr txBox="1"/>
          <p:nvPr/>
        </p:nvSpPr>
        <p:spPr>
          <a:xfrm>
            <a:off x="323527" y="2314972"/>
            <a:ext cx="7848873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457200">
              <a:spcBef>
                <a:spcPts val="300"/>
              </a:spcBef>
            </a:pPr>
            <a:r>
              <a:t>Il modulo è una raccolta di componenti (pagine) facente parte della stessa area.</a:t>
            </a:r>
          </a:p>
          <a:p>
            <a:pPr defTabSz="457200">
              <a:spcBef>
                <a:spcPts val="300"/>
              </a:spcBef>
            </a:pPr>
          </a:p>
          <a:p>
            <a:pPr defTabSz="457200">
              <a:spcBef>
                <a:spcPts val="300"/>
              </a:spcBef>
            </a:pPr>
            <a:r>
              <a:t>Ogni componente ha il suo file HTML, il suo foglio di stile CSS e la sua logica.</a:t>
            </a:r>
          </a:p>
        </p:txBody>
      </p:sp>
      <p:pic>
        <p:nvPicPr>
          <p:cNvPr id="19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0200" y="4261158"/>
            <a:ext cx="2743200" cy="2050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Pagina Studente</a:t>
            </a:r>
          </a:p>
        </p:txBody>
      </p:sp>
      <p:pic>
        <p:nvPicPr>
          <p:cNvPr id="19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7440" y="2137172"/>
            <a:ext cx="7823201" cy="4035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Routing</a:t>
            </a:r>
          </a:p>
        </p:txBody>
      </p:sp>
      <p:sp>
        <p:nvSpPr>
          <p:cNvPr id="196" name="Il Routing permette di navigare nei vari componenti ed è situato a livello del modulo."/>
          <p:cNvSpPr txBox="1"/>
          <p:nvPr/>
        </p:nvSpPr>
        <p:spPr>
          <a:xfrm>
            <a:off x="323527" y="2314972"/>
            <a:ext cx="7848873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457200">
              <a:spcBef>
                <a:spcPts val="300"/>
              </a:spcBef>
            </a:pPr>
            <a:r>
              <a:t>Il Routing permette di navigare nei vari componenti ed è situato a livello del modulo.</a:t>
            </a:r>
          </a:p>
          <a:p>
            <a:pPr defTabSz="457200">
              <a:spcBef>
                <a:spcPts val="300"/>
              </a:spcBef>
            </a:pPr>
          </a:p>
        </p:txBody>
      </p:sp>
      <p:pic>
        <p:nvPicPr>
          <p:cNvPr id="197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1538" y="3423135"/>
            <a:ext cx="3108224" cy="27617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Service</a:t>
            </a:r>
          </a:p>
        </p:txBody>
      </p:sp>
      <p:sp>
        <p:nvSpPr>
          <p:cNvPr id="200" name="Il service permette di fare chiamate asincrone ai web server che offrono delle API, nel nostro caso Hyperledeger Composer."/>
          <p:cNvSpPr txBox="1"/>
          <p:nvPr/>
        </p:nvSpPr>
        <p:spPr>
          <a:xfrm>
            <a:off x="323527" y="2314972"/>
            <a:ext cx="7848873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57200">
              <a:spcBef>
                <a:spcPts val="300"/>
              </a:spcBef>
            </a:lvl1pPr>
          </a:lstStyle>
          <a:p>
            <a:pPr/>
            <a:r>
              <a:t>Il service permette di fare chiamate asincrone ai web server che offrono delle API, nel nostro caso Hyperledeger Composer.</a:t>
            </a:r>
          </a:p>
        </p:txBody>
      </p:sp>
      <p:pic>
        <p:nvPicPr>
          <p:cNvPr id="201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4100" y="3432991"/>
            <a:ext cx="6375400" cy="23497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egnaposto testo 1"/>
          <p:cNvSpPr txBox="1"/>
          <p:nvPr>
            <p:ph type="body" idx="1"/>
          </p:nvPr>
        </p:nvSpPr>
        <p:spPr>
          <a:xfrm>
            <a:off x="323527" y="2314972"/>
            <a:ext cx="7848873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L’applicazione client non effettua controlli sui campi inseriti dagli utenti, il che può generare errori o l’inserimento di dati insensati.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Le queries create non sono utilizzate perché troppo “rigide” e per il non funzionamento dell’operatore FROM. Si è preferito utilizzare un meccanismo lato client che permette più flessibilità nei campi di ricerca ma che non è ottimale.</a:t>
            </a:r>
          </a:p>
        </p:txBody>
      </p:sp>
      <p:sp>
        <p:nvSpPr>
          <p:cNvPr id="206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Sviluppi futuri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egnaposto testo 1"/>
          <p:cNvSpPr txBox="1"/>
          <p:nvPr>
            <p:ph type="body" sz="half" idx="1"/>
          </p:nvPr>
        </p:nvSpPr>
        <p:spPr>
          <a:xfrm>
            <a:off x="323527" y="2314972"/>
            <a:ext cx="3816426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La gestione dei percorsi formativi è attualmente basata sul applicativo Windows: </a:t>
            </a:r>
            <a:r>
              <a:rPr b="1"/>
              <a:t>Tiforma V2</a:t>
            </a:r>
            <a:r>
              <a:t>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Creazione di un sistema equivalente basato su </a:t>
            </a:r>
            <a:r>
              <a:rPr b="1"/>
              <a:t>blockchain</a:t>
            </a:r>
            <a:r>
              <a:t> per permettere di avere uno storico e la tracciabilità delle modifiche al sistema.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Creazione di un’applicazione Web sia front-end che back-end basata su </a:t>
            </a:r>
            <a:r>
              <a:rPr b="1"/>
              <a:t>Hyperledger Composer.</a:t>
            </a:r>
          </a:p>
        </p:txBody>
      </p:sp>
      <p:sp>
        <p:nvSpPr>
          <p:cNvPr id="94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Obiettivo</a:t>
            </a:r>
          </a:p>
        </p:txBody>
      </p:sp>
      <p:pic>
        <p:nvPicPr>
          <p:cNvPr id="9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0" y="2311400"/>
            <a:ext cx="3578668" cy="32914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egnaposto testo 1"/>
          <p:cNvSpPr txBox="1"/>
          <p:nvPr>
            <p:ph type="body" sz="half" idx="1"/>
          </p:nvPr>
        </p:nvSpPr>
        <p:spPr>
          <a:xfrm>
            <a:off x="323527" y="2314972"/>
            <a:ext cx="3816426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Applicazione web accessibile via browser.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Back-end sviluppato in Javascript con il framework Hyperledger Composer.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Front-end sviluppato in TypeScript, CSS e HTML con Angular 7.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Sviluppo delle funzionalità principali: gestione utenti, corsi, moduli, formazione, semestre e certificazioni. </a:t>
            </a:r>
          </a:p>
        </p:txBody>
      </p:sp>
      <p:sp>
        <p:nvSpPr>
          <p:cNvPr id="98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TIFORMA Blockchain: Il prototipo</a:t>
            </a:r>
          </a:p>
        </p:txBody>
      </p:sp>
      <p:pic>
        <p:nvPicPr>
          <p:cNvPr id="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3140" y="2314972"/>
            <a:ext cx="4319374" cy="2228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egnaposto testo 1"/>
          <p:cNvSpPr txBox="1"/>
          <p:nvPr>
            <p:ph type="body" sz="half" idx="1"/>
          </p:nvPr>
        </p:nvSpPr>
        <p:spPr>
          <a:xfrm>
            <a:off x="323527" y="2314972"/>
            <a:ext cx="3816426" cy="4248473"/>
          </a:xfrm>
          <a:prstGeom prst="rect">
            <a:avLst/>
          </a:prstGeom>
        </p:spPr>
        <p:txBody>
          <a:bodyPr/>
          <a:lstStyle/>
          <a:p>
            <a:pPr>
              <a:defRPr sz="1800"/>
            </a:pPr>
            <a:r>
              <a:t>I possessori della copia della blockchain possono verificare i dati.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Vi è un ledger (mastro) di tutte le operazioni effettuate.</a:t>
            </a:r>
          </a:p>
          <a:p>
            <a:pPr>
              <a:defRPr sz="1800"/>
            </a:pPr>
          </a:p>
          <a:p>
            <a:pPr>
              <a:defRPr sz="1800"/>
            </a:pPr>
          </a:p>
          <a:p>
            <a:pPr>
              <a:defRPr sz="1800"/>
            </a:pPr>
            <a:r>
              <a:t>Il sistema è accessibile da altri sistemi operativi.</a:t>
            </a:r>
          </a:p>
          <a:p>
            <a:pPr/>
            <a:endParaRPr sz="1800"/>
          </a:p>
          <a:p>
            <a:pPr/>
            <a:endParaRPr sz="1800"/>
          </a:p>
          <a:p>
            <a:pPr>
              <a:defRPr sz="1800"/>
            </a:pPr>
            <a:r>
              <a:t>Access Control.</a:t>
            </a:r>
          </a:p>
        </p:txBody>
      </p:sp>
      <p:sp>
        <p:nvSpPr>
          <p:cNvPr id="102" name="Segnaposto testo 2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I vantaggi del nuovo sistema</a:t>
            </a:r>
          </a:p>
        </p:txBody>
      </p:sp>
      <p:pic>
        <p:nvPicPr>
          <p:cNvPr id="1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3140" y="2314972"/>
            <a:ext cx="4319374" cy="22280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Blockchain</a:t>
            </a:r>
          </a:p>
        </p:txBody>
      </p:sp>
      <p:pic>
        <p:nvPicPr>
          <p:cNvPr id="10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652" y="1916832"/>
            <a:ext cx="7312746" cy="2444925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Segnaposto testo 1"/>
          <p:cNvSpPr txBox="1"/>
          <p:nvPr/>
        </p:nvSpPr>
        <p:spPr>
          <a:xfrm>
            <a:off x="541051" y="4692886"/>
            <a:ext cx="7277101" cy="1870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defTabSz="457200">
              <a:spcBef>
                <a:spcPts val="300"/>
              </a:spcBef>
            </a:lvl1pPr>
          </a:lstStyle>
          <a:p>
            <a:pPr/>
            <a:r>
              <a:t>Registro aperto, una sorta di libro mastro distribuito, che registra le transazioni tra più̀ parti in modo verificabile, permanente e tramite un meccanismo di consenso.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Hyperledger Fabric e Composer</a:t>
            </a:r>
          </a:p>
        </p:txBody>
      </p:sp>
      <p:sp>
        <p:nvSpPr>
          <p:cNvPr id="110" name="Segnaposto testo 1"/>
          <p:cNvSpPr txBox="1"/>
          <p:nvPr/>
        </p:nvSpPr>
        <p:spPr>
          <a:xfrm>
            <a:off x="323527" y="2314972"/>
            <a:ext cx="3816426" cy="4248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457200">
              <a:spcBef>
                <a:spcPts val="300"/>
              </a:spcBef>
            </a:pPr>
            <a:r>
              <a:t>Frameworks open-source organizzati dalla Linux Fundation.</a:t>
            </a:r>
          </a:p>
          <a:p>
            <a:pPr defTabSz="457200">
              <a:spcBef>
                <a:spcPts val="300"/>
              </a:spcBef>
            </a:pPr>
          </a:p>
          <a:p>
            <a:pPr defTabSz="457200">
              <a:spcBef>
                <a:spcPts val="300"/>
              </a:spcBef>
              <a:defRPr b="1"/>
            </a:pPr>
            <a:r>
              <a:t>Hyperledger Fabric</a:t>
            </a:r>
            <a:r>
              <a:rPr b="0"/>
              <a:t>: framework per lo sviluppo di applicazioni basati sulla blockchain.</a:t>
            </a:r>
            <a:endParaRPr b="0"/>
          </a:p>
          <a:p>
            <a:pPr defTabSz="457200">
              <a:spcBef>
                <a:spcPts val="300"/>
              </a:spcBef>
            </a:pPr>
          </a:p>
          <a:p>
            <a:pPr defTabSz="457200">
              <a:spcBef>
                <a:spcPts val="300"/>
              </a:spcBef>
              <a:defRPr b="1"/>
            </a:pPr>
            <a:r>
              <a:t>Hyperledger Composer</a:t>
            </a:r>
            <a:r>
              <a:rPr b="0"/>
              <a:t>: estensione di Fabric che offre funzionalità di prototipaggio rapido di applicazioni blockchain velocemente riutilizzabili.</a:t>
            </a:r>
          </a:p>
        </p:txBody>
      </p:sp>
      <p:pic>
        <p:nvPicPr>
          <p:cNvPr id="11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64181" y="2314972"/>
            <a:ext cx="3677421" cy="3134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egnaposto testo 2"/>
          <p:cNvSpPr txBox="1"/>
          <p:nvPr>
            <p:ph type="body" sz="quarter" idx="1"/>
          </p:nvPr>
        </p:nvSpPr>
        <p:spPr>
          <a:xfrm>
            <a:off x="323527" y="1203807"/>
            <a:ext cx="7848873" cy="929052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sz="2700">
                <a:solidFill>
                  <a:srgbClr val="69A526"/>
                </a:solidFill>
              </a:defRPr>
            </a:lvl1pPr>
          </a:lstStyle>
          <a:p>
            <a:pPr/>
            <a:r>
              <a:t>Hyperledger Composer</a:t>
            </a:r>
          </a:p>
        </p:txBody>
      </p:sp>
      <p:pic>
        <p:nvPicPr>
          <p:cNvPr id="114" name="Schermata 2019-05-13 alle 14.38.46.png" descr="Schermata 2019-05-13 alle 14.38.4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0350" y="2187157"/>
            <a:ext cx="8623300" cy="45466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PPT_StudentKit_DTI">
  <a:themeElements>
    <a:clrScheme name="PPT_StudentKit_D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FF"/>
      </a:hlink>
      <a:folHlink>
        <a:srgbClr val="FF00FF"/>
      </a:folHlink>
    </a:clrScheme>
    <a:fontScheme name="PPT_StudentKit_DTI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PT_StudentKit_D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PT_StudentKit_DTI">
  <a:themeElements>
    <a:clrScheme name="PPT_StudentKit_D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FF"/>
      </a:hlink>
      <a:folHlink>
        <a:srgbClr val="FF00FF"/>
      </a:folHlink>
    </a:clrScheme>
    <a:fontScheme name="PPT_StudentKit_DTI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PPT_StudentKit_D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