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32.xml" ContentType="application/vnd.openxmlformats-officedocument.presentationml.notesSlide+xml"/>
  <Override PartName="/ppt/notesSlides/notesSlide11.xml" ContentType="application/vnd.openxmlformats-officedocument.presentationml.notesSlide+xml"/>
  <Override PartName="/ppt/notesSlides/notesSlide33.xml" ContentType="application/vnd.openxmlformats-officedocument.presentationml.notesSlide+xml"/>
  <Override PartName="/ppt/notesSlides/notesSlide12.xml" ContentType="application/vnd.openxmlformats-officedocument.presentationml.notesSlide+xml"/>
  <Override PartName="/ppt/notesSlides/notesSlide34.xml" ContentType="application/vnd.openxmlformats-officedocument.presentationml.notesSlide+xml"/>
  <Override PartName="/ppt/notesSlides/notesSlide13.xml" ContentType="application/vnd.openxmlformats-officedocument.presentationml.notesSlide+xml"/>
  <Override PartName="/ppt/notesSlides/notesSlide35.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32.xml.rels" ContentType="application/vnd.openxmlformats-package.relationships+xml"/>
  <Override PartName="/ppt/notesSlides/_rels/notesSlide10.xml.rels" ContentType="application/vnd.openxmlformats-package.relationships+xml"/>
  <Override PartName="/ppt/notesSlides/_rels/notesSlide33.xml.rels" ContentType="application/vnd.openxmlformats-package.relationships+xml"/>
  <Override PartName="/ppt/notesSlides/_rels/notesSlide11.xml.rels" ContentType="application/vnd.openxmlformats-package.relationships+xml"/>
  <Override PartName="/ppt/notesSlides/_rels/notesSlide34.xml.rels" ContentType="application/vnd.openxmlformats-package.relationships+xml"/>
  <Override PartName="/ppt/notesSlides/_rels/notesSlide12.xml.rels" ContentType="application/vnd.openxmlformats-package.relationships+xml"/>
  <Override PartName="/ppt/notesSlides/_rels/notesSlide35.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media/image1.jpeg" ContentType="image/jpeg"/>
  <Override PartName="/ppt/media/image2.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9144000" cy="6858000"/>
  <p:notesSz cx="9925050" cy="679608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0"/>
            <a:ext cx="9925200" cy="6796800"/>
          </a:xfrm>
          <a:prstGeom prst="rect">
            <a:avLst/>
          </a:pr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44" name="PlaceHolder 1"/>
          <p:cNvSpPr>
            <a:spLocks noGrp="1"/>
          </p:cNvSpPr>
          <p:nvPr>
            <p:ph type="hdr"/>
          </p:nvPr>
        </p:nvSpPr>
        <p:spPr>
          <a:xfrm>
            <a:off x="0" y="0"/>
            <a:ext cx="4302000" cy="33984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45" name="PlaceHolder 2"/>
          <p:cNvSpPr>
            <a:spLocks noGrp="1"/>
          </p:cNvSpPr>
          <p:nvPr>
            <p:ph type="dt" idx="1"/>
          </p:nvPr>
        </p:nvSpPr>
        <p:spPr>
          <a:xfrm>
            <a:off x="5622480" y="0"/>
            <a:ext cx="4302360" cy="33984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it-IT" sz="1200" spc="-1" strike="noStrike">
                <a:solidFill>
                  <a:srgbClr val="000000"/>
                </a:solidFill>
                <a:latin typeface="Arial"/>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Arial"/>
              </a:rPr>
              <a:t>&lt;data/ora&gt;</a:t>
            </a:r>
            <a:endParaRPr b="0" lang="it-IT" sz="1200" spc="-1" strike="noStrike">
              <a:solidFill>
                <a:srgbClr val="000000"/>
              </a:solidFill>
              <a:latin typeface="Arial"/>
            </a:endParaRPr>
          </a:p>
        </p:txBody>
      </p:sp>
      <p:sp>
        <p:nvSpPr>
          <p:cNvPr id="46" name="PlaceHolder 3"/>
          <p:cNvSpPr>
            <a:spLocks noGrp="1"/>
          </p:cNvSpPr>
          <p:nvPr>
            <p:ph type="sldImg"/>
          </p:nvPr>
        </p:nvSpPr>
        <p:spPr>
          <a:xfrm>
            <a:off x="3263760" y="509760"/>
            <a:ext cx="3399120" cy="2549520"/>
          </a:xfrm>
          <a:prstGeom prst="rect">
            <a:avLst/>
          </a:prstGeom>
          <a:noFill/>
          <a:ln w="12600">
            <a:solidFill>
              <a:srgbClr val="000000"/>
            </a:solidFill>
            <a:miter/>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900" spc="-1" strike="noStrike">
                <a:solidFill>
                  <a:srgbClr val="000000"/>
                </a:solidFill>
                <a:latin typeface="Tahoma"/>
              </a:rPr>
              <a:t>Fai clic per spostare la diapositiva</a:t>
            </a:r>
            <a:endParaRPr b="1" lang="it-IT" sz="900" spc="-1" strike="noStrike">
              <a:solidFill>
                <a:srgbClr val="000000"/>
              </a:solidFill>
              <a:latin typeface="Tahoma"/>
            </a:endParaRPr>
          </a:p>
        </p:txBody>
      </p:sp>
      <p:sp>
        <p:nvSpPr>
          <p:cNvPr id="47" name="PlaceHolder 4"/>
          <p:cNvSpPr>
            <a:spLocks noGrp="1"/>
          </p:cNvSpPr>
          <p:nvPr>
            <p:ph type="body"/>
          </p:nvPr>
        </p:nvSpPr>
        <p:spPr>
          <a:xfrm>
            <a:off x="992160" y="3228840"/>
            <a:ext cx="7942320" cy="305928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Fai clic per modificare il formato delle note</a:t>
            </a:r>
            <a:endParaRPr b="0" lang="it-IT" sz="1200" spc="-1" strike="noStrike">
              <a:solidFill>
                <a:srgbClr val="000000"/>
              </a:solidFill>
              <a:latin typeface="Calibri"/>
            </a:endParaRPr>
          </a:p>
        </p:txBody>
      </p:sp>
      <p:sp>
        <p:nvSpPr>
          <p:cNvPr id="48" name="PlaceHolder 5"/>
          <p:cNvSpPr>
            <a:spLocks noGrp="1"/>
          </p:cNvSpPr>
          <p:nvPr>
            <p:ph type="ftr" idx="2"/>
          </p:nvPr>
        </p:nvSpPr>
        <p:spPr>
          <a:xfrm>
            <a:off x="0" y="6456240"/>
            <a:ext cx="4302000" cy="339840"/>
          </a:xfrm>
          <a:prstGeom prst="rect">
            <a:avLst/>
          </a:prstGeom>
          <a:noFill/>
          <a:ln w="0">
            <a:noFill/>
          </a:ln>
        </p:spPr>
        <p:txBody>
          <a:bodyPr lIns="90000" rIns="90000" tIns="46800" bIns="46800" anchor="b">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49" name="PlaceHolder 6"/>
          <p:cNvSpPr>
            <a:spLocks noGrp="1"/>
          </p:cNvSpPr>
          <p:nvPr>
            <p:ph type="sldNum" idx="3"/>
          </p:nvPr>
        </p:nvSpPr>
        <p:spPr>
          <a:xfrm>
            <a:off x="5622480" y="6456240"/>
            <a:ext cx="4302360" cy="339840"/>
          </a:xfrm>
          <a:prstGeom prst="rect">
            <a:avLst/>
          </a:prstGeom>
          <a:noFill/>
          <a:ln w="0">
            <a:noFill/>
          </a:ln>
        </p:spPr>
        <p:txBody>
          <a:bodyPr lIns="90000" rIns="90000" tIns="46800" bIns="46800" anchor="b">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it-IT" sz="1200" spc="-1" strike="noStrike">
                <a:solidFill>
                  <a:srgbClr val="000000"/>
                </a:solidFill>
                <a:latin typeface="Arial"/>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E94CCD8-DECB-4C61-8202-A9D6D26BD0AD}"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3263760" y="509760"/>
            <a:ext cx="3399120" cy="2549520"/>
          </a:xfrm>
          <a:prstGeom prst="rect">
            <a:avLst/>
          </a:prstGeom>
          <a:ln w="0">
            <a:noFill/>
          </a:ln>
        </p:spPr>
      </p:sp>
      <p:sp>
        <p:nvSpPr>
          <p:cNvPr id="118"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Buongiorno e benvenuti al corso di Ricerca Operativa dell’Università Telematica Ecampus.</a:t>
            </a:r>
            <a:endParaRPr b="0" lang="it-IT" sz="1200" spc="-1" strike="noStrike">
              <a:solidFill>
                <a:srgbClr val="000000"/>
              </a:solidFill>
              <a:latin typeface="Calibri"/>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Io sono Gionata Massi e sono il docente del corso che sto per illustrarvi.</a:t>
            </a:r>
            <a:endParaRPr b="0" lang="it-IT" sz="1200" spc="-1" strike="noStrike">
              <a:solidFill>
                <a:srgbClr val="000000"/>
              </a:solidFill>
              <a:latin typeface="Calibri"/>
            </a:endParaRPr>
          </a:p>
        </p:txBody>
      </p:sp>
      <p:sp>
        <p:nvSpPr>
          <p:cNvPr id="119"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2CE6489-5CB3-4F24-9814-9EE8486343D5}"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Img"/>
          </p:nvPr>
        </p:nvSpPr>
        <p:spPr>
          <a:xfrm>
            <a:off x="3263760" y="509760"/>
            <a:ext cx="3399120" cy="2549520"/>
          </a:xfrm>
          <a:prstGeom prst="rect">
            <a:avLst/>
          </a:prstGeom>
          <a:ln w="0">
            <a:noFill/>
          </a:ln>
        </p:spPr>
      </p:sp>
      <p:sp>
        <p:nvSpPr>
          <p:cNvPr id="142"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Il corso vuole introdurre lo studente all’uso di modelli di PM ed alle sue applicazioni nel settore della produzione industriale.</a:t>
            </a:r>
            <a:endParaRPr b="0" lang="it-IT" sz="1200" spc="-1" strike="noStrike">
              <a:solidFill>
                <a:srgbClr val="000000"/>
              </a:solidFill>
              <a:latin typeface="Calibri"/>
            </a:endParaRPr>
          </a:p>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a:t>
            </a:r>
            <a:endParaRPr b="0" lang="it-IT" sz="1200" spc="-1" strike="noStrike">
              <a:solidFill>
                <a:srgbClr val="000000"/>
              </a:solidFill>
              <a:latin typeface="Calibri"/>
            </a:endParaRPr>
          </a:p>
        </p:txBody>
      </p:sp>
      <p:sp>
        <p:nvSpPr>
          <p:cNvPr id="143"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6881BC9-DEC6-4F5A-985F-069B581B32CB}"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3263760" y="509760"/>
            <a:ext cx="3399120" cy="2549520"/>
          </a:xfrm>
          <a:prstGeom prst="rect">
            <a:avLst/>
          </a:prstGeom>
          <a:ln w="0">
            <a:noFill/>
          </a:ln>
        </p:spPr>
      </p:sp>
      <p:sp>
        <p:nvSpPr>
          <p:cNvPr id="145"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Per raggiungere questi obiettivi si è scelto di dividere il corso in 7 parti, …</a:t>
            </a:r>
            <a:endParaRPr b="0" lang="it-IT" sz="1200" spc="-1" strike="noStrike">
              <a:solidFill>
                <a:srgbClr val="000000"/>
              </a:solidFill>
              <a:latin typeface="Calibri"/>
            </a:endParaRPr>
          </a:p>
        </p:txBody>
      </p:sp>
      <p:sp>
        <p:nvSpPr>
          <p:cNvPr id="146"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B668624-BB30-46B9-B0DA-D8EDEE81FACB}"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3263760" y="509760"/>
            <a:ext cx="3399120" cy="2549520"/>
          </a:xfrm>
          <a:prstGeom prst="rect">
            <a:avLst/>
          </a:prstGeom>
          <a:ln w="0">
            <a:noFill/>
          </a:ln>
        </p:spPr>
      </p:sp>
      <p:sp>
        <p:nvSpPr>
          <p:cNvPr id="148"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La prima parte del corso introduce alla R.O. e la contestualizza nel tempo e nel rapporto con le altre discipline.</a:t>
            </a:r>
            <a:endParaRPr b="0" lang="it-IT" sz="1200" spc="-1" strike="noStrike">
              <a:solidFill>
                <a:srgbClr val="000000"/>
              </a:solidFill>
              <a:latin typeface="Calibri"/>
            </a:endParaRPr>
          </a:p>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Si vedranno i problemi di ottimizzazione, oggetto del nostro studio, e come questi diventino modelli.</a:t>
            </a:r>
            <a:endParaRPr b="0" lang="it-IT" sz="1200" spc="-1" strike="noStrike">
              <a:solidFill>
                <a:srgbClr val="000000"/>
              </a:solidFill>
              <a:latin typeface="Calibri"/>
            </a:endParaRPr>
          </a:p>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Studieremo un modello generale per i problemi di ottimizzazione e un modello particolare: quello di programmazione lineare.</a:t>
            </a:r>
            <a:endParaRPr b="0" lang="it-IT" sz="1200" spc="-1" strike="noStrike">
              <a:solidFill>
                <a:srgbClr val="000000"/>
              </a:solidFill>
              <a:latin typeface="Calibri"/>
            </a:endParaRPr>
          </a:p>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In particolare, prima di conoscere i risultati teorici sulla PL, viene presentato un metodo per la sua risoluzione: il metodo grafico.</a:t>
            </a:r>
            <a:endParaRPr b="0" lang="it-IT" sz="1200" spc="-1" strike="noStrike">
              <a:solidFill>
                <a:srgbClr val="000000"/>
              </a:solidFill>
              <a:latin typeface="Calibri"/>
            </a:endParaRPr>
          </a:p>
        </p:txBody>
      </p:sp>
      <p:sp>
        <p:nvSpPr>
          <p:cNvPr id="149"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5EC5567-EF88-448B-9C63-B1EB2CE93756}"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3263760" y="509760"/>
            <a:ext cx="3399120" cy="2549520"/>
          </a:xfrm>
          <a:prstGeom prst="rect">
            <a:avLst/>
          </a:prstGeom>
          <a:ln w="0">
            <a:noFill/>
          </a:ln>
        </p:spPr>
      </p:sp>
      <p:sp>
        <p:nvSpPr>
          <p:cNvPr id="151"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Prima di entrare nello sviluppo teorico e algoritmi della Ricerca Operativa saranno richiamati alcuni concetti di Algebra Lineare e Analisi Matematica. Tutti gli argomenti dovrebbero essere già ben noti allo studente ma, per rendere il più possibile indipendente il corso da quelli precedenti, sono stati riproposti i risultati teorici essenziali a comprendere le lezioni successive.</a:t>
            </a:r>
            <a:endParaRPr b="0" lang="it-IT" sz="1200" spc="-1" strike="noStrike">
              <a:solidFill>
                <a:srgbClr val="000000"/>
              </a:solidFill>
              <a:latin typeface="Calibri"/>
            </a:endParaRPr>
          </a:p>
        </p:txBody>
      </p:sp>
      <p:sp>
        <p:nvSpPr>
          <p:cNvPr id="152"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ABEC78C-AA4E-4FE4-B0A0-924869EE1334}"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3263760" y="509760"/>
            <a:ext cx="3399120" cy="2549520"/>
          </a:xfrm>
          <a:prstGeom prst="rect">
            <a:avLst/>
          </a:prstGeom>
          <a:ln w="0">
            <a:noFill/>
          </a:ln>
        </p:spPr>
      </p:sp>
      <p:sp>
        <p:nvSpPr>
          <p:cNvPr id="154"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Una parte fondamentale del corso è quella dedicata ad un metodo di risoluzione della programmazione lineare. Lo studio di questo metodo permette di comprendere in dettaglio la programmazione lineare. Quest’ultima e il metodo del simplesso saranno essenziali per lo sviluppo degli argomenti successivi.</a:t>
            </a:r>
            <a:endParaRPr b="0" lang="it-IT" sz="1200" spc="-1" strike="noStrike">
              <a:solidFill>
                <a:srgbClr val="000000"/>
              </a:solidFill>
              <a:latin typeface="Calibri"/>
            </a:endParaRPr>
          </a:p>
        </p:txBody>
      </p:sp>
      <p:sp>
        <p:nvSpPr>
          <p:cNvPr id="155"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E84AC7F-0070-4C0E-A449-D393E3C013FE}"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3263760" y="509760"/>
            <a:ext cx="3399120" cy="2549520"/>
          </a:xfrm>
          <a:prstGeom prst="rect">
            <a:avLst/>
          </a:prstGeom>
          <a:ln w="0">
            <a:noFill/>
          </a:ln>
        </p:spPr>
      </p:sp>
      <p:sp>
        <p:nvSpPr>
          <p:cNvPr id="157"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Segue una parte teorica dedicata al concetto di dualità in programmazione lineare.</a:t>
            </a:r>
            <a:endParaRPr b="0" lang="it-IT" sz="1200" spc="-1" strike="noStrike">
              <a:solidFill>
                <a:srgbClr val="000000"/>
              </a:solidFill>
              <a:latin typeface="Calibri"/>
            </a:endParaRPr>
          </a:p>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La dualità è alla base dello sviluppo di molti metodi di ottimizzazione e necessità uno studio attento.</a:t>
            </a:r>
            <a:endParaRPr b="0" lang="it-IT" sz="1200" spc="-1" strike="noStrike">
              <a:solidFill>
                <a:srgbClr val="000000"/>
              </a:solidFill>
              <a:latin typeface="Calibri"/>
            </a:endParaRPr>
          </a:p>
        </p:txBody>
      </p:sp>
      <p:sp>
        <p:nvSpPr>
          <p:cNvPr id="158"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7BACC42-362C-4D35-8C82-DBB25C6AD150}"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3263760" y="509760"/>
            <a:ext cx="3399120" cy="2549520"/>
          </a:xfrm>
          <a:prstGeom prst="rect">
            <a:avLst/>
          </a:prstGeom>
          <a:ln w="0">
            <a:noFill/>
          </a:ln>
        </p:spPr>
      </p:sp>
      <p:sp>
        <p:nvSpPr>
          <p:cNvPr id="160"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La prima applicazione della teoria della dualità è lo studio della soluzione di un modello matematico e da importanti informazioni.</a:t>
            </a:r>
            <a:endParaRPr b="0" lang="it-IT" sz="1200" spc="-1" strike="noStrike">
              <a:solidFill>
                <a:srgbClr val="000000"/>
              </a:solidFill>
              <a:latin typeface="Calibri"/>
            </a:endParaRPr>
          </a:p>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Vedremo come studiare gli intervalli di variazione di alcuni parametri del modello matematico affinché la soluzione ottima mantenga alcune caratteristiche.</a:t>
            </a:r>
            <a:endParaRPr b="0" lang="it-IT" sz="1200" spc="-1" strike="noStrike">
              <a:solidFill>
                <a:srgbClr val="000000"/>
              </a:solidFill>
              <a:latin typeface="Calibri"/>
            </a:endParaRPr>
          </a:p>
        </p:txBody>
      </p:sp>
      <p:sp>
        <p:nvSpPr>
          <p:cNvPr id="161"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5634CB1-1AAD-459B-B71B-D5E9F42B736A}"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3263760" y="509760"/>
            <a:ext cx="3399120" cy="2549520"/>
          </a:xfrm>
          <a:prstGeom prst="rect">
            <a:avLst/>
          </a:prstGeom>
          <a:ln w="0">
            <a:noFill/>
          </a:ln>
        </p:spPr>
      </p:sp>
      <p:sp>
        <p:nvSpPr>
          <p:cNvPr id="163"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Ampia parte del corso è dedicato ai modelli di ottimizzazione su rete in quanto questi modellano importanti problemi reali e permettono di analizzare numerosi modelli. Inoltre sono noti algoritmi di calcolo della soluzione efficienti ed eleganti.</a:t>
            </a:r>
            <a:endParaRPr b="0" lang="it-IT" sz="1200" spc="-1" strike="noStrike">
              <a:solidFill>
                <a:srgbClr val="000000"/>
              </a:solidFill>
              <a:latin typeface="Calibri"/>
            </a:endParaRPr>
          </a:p>
        </p:txBody>
      </p:sp>
      <p:sp>
        <p:nvSpPr>
          <p:cNvPr id="164"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5FE10DB-2E6F-42A7-8F9F-ED2621A53DA3}"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3263760" y="509760"/>
            <a:ext cx="3399120" cy="2549520"/>
          </a:xfrm>
          <a:prstGeom prst="rect">
            <a:avLst/>
          </a:prstGeom>
          <a:ln w="0">
            <a:noFill/>
          </a:ln>
        </p:spPr>
      </p:sp>
      <p:sp>
        <p:nvSpPr>
          <p:cNvPr id="166"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L’ultima parte del corso introduce alla programmazione a numeri interi e presenta ulteriori modelli di programmazione matematica che non avevano trovato una collocazione nelle parti precedenti.</a:t>
            </a:r>
            <a:endParaRPr b="0" lang="it-IT" sz="1200" spc="-1" strike="noStrike">
              <a:solidFill>
                <a:srgbClr val="000000"/>
              </a:solidFill>
              <a:latin typeface="Calibri"/>
            </a:endParaRPr>
          </a:p>
        </p:txBody>
      </p:sp>
      <p:sp>
        <p:nvSpPr>
          <p:cNvPr id="167"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F3F7108-73C1-4FFE-9090-96900430DD75}"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3263760" y="509760"/>
            <a:ext cx="3399120" cy="2549520"/>
          </a:xfrm>
          <a:prstGeom prst="rect">
            <a:avLst/>
          </a:prstGeom>
          <a:ln w="0">
            <a:noFill/>
          </a:ln>
        </p:spPr>
      </p:sp>
      <p:sp>
        <p:nvSpPr>
          <p:cNvPr id="169"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70"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CB78EF1-0465-4DDD-AE97-D4FFA3852726}"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3263760" y="509760"/>
            <a:ext cx="3399120" cy="2549520"/>
          </a:xfrm>
          <a:prstGeom prst="rect">
            <a:avLst/>
          </a:prstGeom>
          <a:ln w="0">
            <a:noFill/>
          </a:ln>
        </p:spPr>
      </p:sp>
      <p:sp>
        <p:nvSpPr>
          <p:cNvPr id="121"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Per prima cosa sarà da definire cos’è la Ricerca Operativa.</a:t>
            </a:r>
            <a:endParaRPr b="0" lang="it-IT" sz="1200" spc="-1" strike="noStrike">
              <a:solidFill>
                <a:srgbClr val="000000"/>
              </a:solidFill>
              <a:latin typeface="Calibri"/>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Verrà quindi dettagliato il programma del corso, le conoscenze che sarebbe bene possedere per seguire agevolmente le lezioni e quelle che saranno richieste al momento di sostenere l’esame.</a:t>
            </a:r>
            <a:endParaRPr b="0" lang="it-IT" sz="1200" spc="-1" strike="noStrike">
              <a:solidFill>
                <a:srgbClr val="000000"/>
              </a:solidFill>
              <a:latin typeface="Calibri"/>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Saranno indicati i concetti importanti da possedere e verrà indicato come e dove studiare Ricerca Operativa e le modalità d’esame.</a:t>
            </a:r>
            <a:endParaRPr b="0" lang="it-IT" sz="1200" spc="-1" strike="noStrike">
              <a:solidFill>
                <a:srgbClr val="000000"/>
              </a:solidFill>
              <a:latin typeface="Calibri"/>
            </a:endParaRPr>
          </a:p>
        </p:txBody>
      </p:sp>
      <p:sp>
        <p:nvSpPr>
          <p:cNvPr id="122"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3D76608-0A96-41E2-A425-9038B186D041}"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3263760" y="509760"/>
            <a:ext cx="3399120" cy="2549520"/>
          </a:xfrm>
          <a:prstGeom prst="rect">
            <a:avLst/>
          </a:prstGeom>
          <a:ln w="0">
            <a:noFill/>
          </a:ln>
        </p:spPr>
      </p:sp>
      <p:sp>
        <p:nvSpPr>
          <p:cNvPr id="172"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73"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CAD6EA9-1F19-4A90-AE6E-D286EF8D0BBA}"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3263760" y="509760"/>
            <a:ext cx="3399120" cy="2549520"/>
          </a:xfrm>
          <a:prstGeom prst="rect">
            <a:avLst/>
          </a:prstGeom>
          <a:ln w="0">
            <a:noFill/>
          </a:ln>
        </p:spPr>
      </p:sp>
      <p:sp>
        <p:nvSpPr>
          <p:cNvPr id="175"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In generale per superare con successo l’esame occorre:</a:t>
            </a:r>
            <a:endParaRPr b="0" lang="it-IT" sz="1200" spc="-1" strike="noStrike">
              <a:solidFill>
                <a:srgbClr val="000000"/>
              </a:solidFill>
              <a:latin typeface="Calibri"/>
            </a:endParaRPr>
          </a:p>
        </p:txBody>
      </p:sp>
      <p:sp>
        <p:nvSpPr>
          <p:cNvPr id="176"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FB979BD-0D05-47B3-9AC9-FC8D0E627986}"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3263760" y="509760"/>
            <a:ext cx="3399120" cy="2549520"/>
          </a:xfrm>
          <a:prstGeom prst="rect">
            <a:avLst/>
          </a:prstGeom>
          <a:ln w="0">
            <a:noFill/>
          </a:ln>
        </p:spPr>
      </p:sp>
      <p:sp>
        <p:nvSpPr>
          <p:cNvPr id="178"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In particolare le domande d’esame verteranno sui seguenti argomenti:</a:t>
            </a:r>
            <a:endParaRPr b="0" lang="it-IT" sz="1200" spc="-1" strike="noStrike">
              <a:solidFill>
                <a:srgbClr val="000000"/>
              </a:solidFill>
              <a:latin typeface="Calibri"/>
            </a:endParaRPr>
          </a:p>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Notare che la comprensione di alcuni argomenti sarà verificata facendo risolvere un esercizio numerico.</a:t>
            </a:r>
            <a:endParaRPr b="0" lang="it-IT" sz="1200" spc="-1" strike="noStrike">
              <a:solidFill>
                <a:srgbClr val="000000"/>
              </a:solidFill>
              <a:latin typeface="Calibri"/>
            </a:endParaRPr>
          </a:p>
        </p:txBody>
      </p:sp>
      <p:sp>
        <p:nvSpPr>
          <p:cNvPr id="179"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FC5E389-1686-4E4C-A376-68F1998FBD99}"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3263760" y="509760"/>
            <a:ext cx="3399120" cy="2549520"/>
          </a:xfrm>
          <a:prstGeom prst="rect">
            <a:avLst/>
          </a:prstGeom>
          <a:ln w="0">
            <a:noFill/>
          </a:ln>
        </p:spPr>
      </p:sp>
      <p:sp>
        <p:nvSpPr>
          <p:cNvPr id="181"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82"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E9714A6-391D-47F5-BBE9-3CF99C130DE7}"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3263760" y="509760"/>
            <a:ext cx="3399120" cy="2549520"/>
          </a:xfrm>
          <a:prstGeom prst="rect">
            <a:avLst/>
          </a:prstGeom>
          <a:ln w="0">
            <a:noFill/>
          </a:ln>
        </p:spPr>
      </p:sp>
      <p:sp>
        <p:nvSpPr>
          <p:cNvPr id="184"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La prima parte del corso introduce e contestualizza la R.O.</a:t>
            </a:r>
            <a:endParaRPr b="0" lang="it-IT" sz="1200" spc="-1" strike="noStrike">
              <a:solidFill>
                <a:srgbClr val="000000"/>
              </a:solidFill>
              <a:latin typeface="Calibri"/>
            </a:endParaRPr>
          </a:p>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Prima di conoscere alcuni risultati teorici sulla PL viene presentato un metodo per la sua risoluzione</a:t>
            </a:r>
            <a:endParaRPr b="0" lang="it-IT" sz="1200" spc="-1" strike="noStrike">
              <a:solidFill>
                <a:srgbClr val="000000"/>
              </a:solidFill>
              <a:latin typeface="Calibri"/>
            </a:endParaRPr>
          </a:p>
        </p:txBody>
      </p:sp>
      <p:sp>
        <p:nvSpPr>
          <p:cNvPr id="185"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B59D0D2-B95B-4AFA-92E9-43A7F24A63BB}"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3263760" y="509760"/>
            <a:ext cx="3399120" cy="2549520"/>
          </a:xfrm>
          <a:prstGeom prst="rect">
            <a:avLst/>
          </a:prstGeom>
          <a:ln w="0">
            <a:noFill/>
          </a:ln>
        </p:spPr>
      </p:sp>
      <p:sp>
        <p:nvSpPr>
          <p:cNvPr id="187"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La prima parte del corso introduce e contestualizza la R.O.</a:t>
            </a:r>
            <a:endParaRPr b="0" lang="it-IT" sz="1200" spc="-1" strike="noStrike">
              <a:solidFill>
                <a:srgbClr val="000000"/>
              </a:solidFill>
              <a:latin typeface="Calibri"/>
            </a:endParaRPr>
          </a:p>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Prima di conoscere alcuni risultati teorici sulla PL viene presentato un metodo per la sua risoluzione</a:t>
            </a:r>
            <a:endParaRPr b="0" lang="it-IT" sz="1200" spc="-1" strike="noStrike">
              <a:solidFill>
                <a:srgbClr val="000000"/>
              </a:solidFill>
              <a:latin typeface="Calibri"/>
            </a:endParaRPr>
          </a:p>
        </p:txBody>
      </p:sp>
      <p:sp>
        <p:nvSpPr>
          <p:cNvPr id="188"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0318D6B-C80A-47D6-9327-EBEE3BB9CFBD}"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Img"/>
          </p:nvPr>
        </p:nvSpPr>
        <p:spPr>
          <a:xfrm>
            <a:off x="3263760" y="509760"/>
            <a:ext cx="3399120" cy="2549520"/>
          </a:xfrm>
          <a:prstGeom prst="rect">
            <a:avLst/>
          </a:prstGeom>
          <a:ln w="0">
            <a:noFill/>
          </a:ln>
        </p:spPr>
      </p:sp>
      <p:sp>
        <p:nvSpPr>
          <p:cNvPr id="190"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La prima parte del corso introduce e contestualizza la R.O.</a:t>
            </a:r>
            <a:endParaRPr b="0" lang="it-IT" sz="1200" spc="-1" strike="noStrike">
              <a:solidFill>
                <a:srgbClr val="000000"/>
              </a:solidFill>
              <a:latin typeface="Calibri"/>
            </a:endParaRPr>
          </a:p>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Prima di conoscere alcuni risultati teorici sulla PL viene presentato un metodo per la sua risoluzione</a:t>
            </a:r>
            <a:endParaRPr b="0" lang="it-IT" sz="1200" spc="-1" strike="noStrike">
              <a:solidFill>
                <a:srgbClr val="000000"/>
              </a:solidFill>
              <a:latin typeface="Calibri"/>
            </a:endParaRPr>
          </a:p>
        </p:txBody>
      </p:sp>
      <p:sp>
        <p:nvSpPr>
          <p:cNvPr id="191"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7667BE6-985D-4553-9F53-D6DDAA3D9E59}"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3263760" y="509760"/>
            <a:ext cx="3399120" cy="2549520"/>
          </a:xfrm>
          <a:prstGeom prst="rect">
            <a:avLst/>
          </a:prstGeom>
          <a:ln w="0">
            <a:noFill/>
          </a:ln>
        </p:spPr>
      </p:sp>
      <p:sp>
        <p:nvSpPr>
          <p:cNvPr id="193"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94"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69CC081-3C6A-4E61-87A1-69907D9BC55F}"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3263760" y="509760"/>
            <a:ext cx="3399120" cy="2549520"/>
          </a:xfrm>
          <a:prstGeom prst="rect">
            <a:avLst/>
          </a:prstGeom>
          <a:ln w="0">
            <a:noFill/>
          </a:ln>
        </p:spPr>
      </p:sp>
      <p:sp>
        <p:nvSpPr>
          <p:cNvPr id="196"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97"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D10117D-C812-4898-B6E3-A313FB847867}"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3263760" y="509760"/>
            <a:ext cx="3399120" cy="2549520"/>
          </a:xfrm>
          <a:prstGeom prst="rect">
            <a:avLst/>
          </a:prstGeom>
          <a:ln w="0">
            <a:noFill/>
          </a:ln>
        </p:spPr>
      </p:sp>
      <p:sp>
        <p:nvSpPr>
          <p:cNvPr id="199"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00"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2720841-C968-43DA-8F47-1BD6EADE92B0}"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3263760" y="509760"/>
            <a:ext cx="3399120" cy="2549520"/>
          </a:xfrm>
          <a:prstGeom prst="rect">
            <a:avLst/>
          </a:prstGeom>
          <a:ln w="0">
            <a:noFill/>
          </a:ln>
        </p:spPr>
      </p:sp>
      <p:sp>
        <p:nvSpPr>
          <p:cNvPr id="124"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25"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DBA5545-7E06-451D-9459-49F4C436D43E}"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3263760" y="509760"/>
            <a:ext cx="3399120" cy="2549520"/>
          </a:xfrm>
          <a:prstGeom prst="rect">
            <a:avLst/>
          </a:prstGeom>
          <a:ln w="0">
            <a:noFill/>
          </a:ln>
        </p:spPr>
      </p:sp>
      <p:sp>
        <p:nvSpPr>
          <p:cNvPr id="202"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Le slide sono solo un ausilio allo studio dei contenuti del corso e non sostituiscono in alcun modo i testi di riferimento consigliati.</a:t>
            </a:r>
            <a:endParaRPr b="0" lang="it-IT" sz="1200" spc="-1" strike="noStrike">
              <a:solidFill>
                <a:srgbClr val="000000"/>
              </a:solidFill>
              <a:latin typeface="Calibri"/>
            </a:endParaRPr>
          </a:p>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03"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154E848-4B8E-4A6E-8B8D-D709192C30E2}"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3263760" y="509760"/>
            <a:ext cx="3399120" cy="2549520"/>
          </a:xfrm>
          <a:prstGeom prst="rect">
            <a:avLst/>
          </a:prstGeom>
          <a:ln w="0">
            <a:noFill/>
          </a:ln>
        </p:spPr>
      </p:sp>
      <p:sp>
        <p:nvSpPr>
          <p:cNvPr id="205"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06"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0DAFD34-A57B-43F3-8DAE-E920ADFEC7EF}"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3263760" y="509760"/>
            <a:ext cx="3399120" cy="2549520"/>
          </a:xfrm>
          <a:prstGeom prst="rect">
            <a:avLst/>
          </a:prstGeom>
          <a:ln w="0">
            <a:noFill/>
          </a:ln>
        </p:spPr>
      </p:sp>
      <p:sp>
        <p:nvSpPr>
          <p:cNvPr id="208"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Occorre verificare al calcolatore le soluzioni dei modelli</a:t>
            </a:r>
            <a:endParaRPr b="0" lang="it-IT" sz="1200" spc="-1" strike="noStrike">
              <a:solidFill>
                <a:srgbClr val="000000"/>
              </a:solidFill>
              <a:latin typeface="Calibri"/>
            </a:endParaRPr>
          </a:p>
        </p:txBody>
      </p:sp>
      <p:sp>
        <p:nvSpPr>
          <p:cNvPr id="209"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85F62D3-D884-42EB-9648-DF1ACA082473}"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3263760" y="509760"/>
            <a:ext cx="3399120" cy="2549520"/>
          </a:xfrm>
          <a:prstGeom prst="rect">
            <a:avLst/>
          </a:prstGeom>
          <a:ln w="0">
            <a:noFill/>
          </a:ln>
        </p:spPr>
      </p:sp>
      <p:sp>
        <p:nvSpPr>
          <p:cNvPr id="211"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12"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C8CFBCA-54FE-47D2-9391-D1E580BA1E74}"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3263760" y="509760"/>
            <a:ext cx="3399120" cy="2549520"/>
          </a:xfrm>
          <a:prstGeom prst="rect">
            <a:avLst/>
          </a:prstGeom>
          <a:ln w="0">
            <a:noFill/>
          </a:ln>
        </p:spPr>
      </p:sp>
      <p:sp>
        <p:nvSpPr>
          <p:cNvPr id="127"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Purtroppo il termine Ricerca Operativa non è chiaro e quindi nasce l’esigenza di spiegarne il significato.</a:t>
            </a:r>
            <a:endParaRPr b="0" lang="it-IT" sz="1200" spc="-1" strike="noStrike">
              <a:solidFill>
                <a:srgbClr val="000000"/>
              </a:solidFill>
              <a:latin typeface="Calibri"/>
            </a:endParaRPr>
          </a:p>
        </p:txBody>
      </p:sp>
      <p:sp>
        <p:nvSpPr>
          <p:cNvPr id="128"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BA6471A-2765-45C3-AB12-C80D19D9F0CD}"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3263760" y="509760"/>
            <a:ext cx="3399120" cy="2549520"/>
          </a:xfrm>
          <a:prstGeom prst="rect">
            <a:avLst/>
          </a:prstGeom>
          <a:ln w="0">
            <a:noFill/>
          </a:ln>
        </p:spPr>
      </p:sp>
      <p:sp>
        <p:nvSpPr>
          <p:cNvPr id="130"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E’ importante anche collocare la RO all’interno del corso di studi in rapporto alle altre discipline.</a:t>
            </a:r>
            <a:endParaRPr b="0" lang="it-IT" sz="1200" spc="-1" strike="noStrike">
              <a:solidFill>
                <a:srgbClr val="000000"/>
              </a:solidFill>
              <a:latin typeface="Calibri"/>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31"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40822B4-9D93-462C-91C3-A50F734D41D8}"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3263760" y="509760"/>
            <a:ext cx="3399120" cy="2549520"/>
          </a:xfrm>
          <a:prstGeom prst="rect">
            <a:avLst/>
          </a:prstGeom>
          <a:ln w="0">
            <a:noFill/>
          </a:ln>
        </p:spPr>
      </p:sp>
      <p:sp>
        <p:nvSpPr>
          <p:cNvPr id="133"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Anticipiamo ora come si sviluppa un tipico studio di ricerca operativa, cosa che sarà spiegata nelle prime lezioni, per avere un quadro della Ricerca Operativa e comprendere il senso al contenuto del corso.</a:t>
            </a:r>
            <a:endParaRPr b="0" lang="it-IT" sz="1200" spc="-1" strike="noStrike">
              <a:solidFill>
                <a:srgbClr val="000000"/>
              </a:solidFill>
              <a:latin typeface="Calibri"/>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Per prima cosa si analizza un problema, ad esempio un problema di produzione industriale. Si parte dal</a:t>
            </a:r>
            <a:r>
              <a:rPr b="0" lang="it-IT" sz="1000" spc="-1" strike="noStrike">
                <a:solidFill>
                  <a:srgbClr val="000000"/>
                </a:solidFill>
                <a:latin typeface="Calibri"/>
              </a:rPr>
              <a:t>la percezione di un’esigenza da parte di qualcuno e si </a:t>
            </a:r>
            <a:r>
              <a:rPr b="0" lang="it-IT" sz="1200" spc="-1" strike="noStrike">
                <a:solidFill>
                  <a:srgbClr val="000000"/>
                </a:solidFill>
                <a:latin typeface="Calibri"/>
              </a:rPr>
              <a:t>identificano le informazioni necessarie per risolvere il problema (dati), le finalità della decisione (criteri di scelta, obiettivi), le condizioni che devono essere rispettate.</a:t>
            </a:r>
            <a:endParaRPr b="0" lang="it-IT" sz="1200" spc="-1" strike="noStrike">
              <a:solidFill>
                <a:srgbClr val="000000"/>
              </a:solidFill>
              <a:latin typeface="Calibri"/>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A questo punto è possibile formulare il problema e costruire un modello matematico che lo descriva in modo rigoroso e non ambiguo. Di solito è possibile costruire modelli matematici diversi che descrivono lo stesso problema.</a:t>
            </a:r>
            <a:endParaRPr b="0" lang="it-IT" sz="1200" spc="-1" strike="noStrike">
              <a:solidFill>
                <a:srgbClr val="000000"/>
              </a:solidFill>
              <a:latin typeface="Calibri"/>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Il modello matematico può essere risolto, di solito al calcolatore elettronico, da un programma di calcolo che implementa degli algoritmi.</a:t>
            </a:r>
            <a:endParaRPr b="0" lang="it-IT" sz="1200" spc="-1" strike="noStrike">
              <a:solidFill>
                <a:srgbClr val="000000"/>
              </a:solidFill>
              <a:latin typeface="Calibri"/>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In questo processo è possibile che siano stati commessi errori e questi possono essere riscontrati nell’analisi della soluzione.</a:t>
            </a:r>
            <a:endParaRPr b="0" lang="it-IT" sz="1200" spc="-1" strike="noStrike">
              <a:solidFill>
                <a:srgbClr val="000000"/>
              </a:solidFill>
              <a:latin typeface="Calibri"/>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Nel corso verranno affrontati considereremo data l’analsi del problema e non considereremo la validazione del modello.</a:t>
            </a:r>
            <a:endParaRPr b="0" lang="it-IT" sz="1200" spc="-1" strike="noStrike">
              <a:solidFill>
                <a:srgbClr val="000000"/>
              </a:solidFill>
              <a:latin typeface="Calibri"/>
            </a:endParaRPr>
          </a:p>
        </p:txBody>
      </p:sp>
      <p:sp>
        <p:nvSpPr>
          <p:cNvPr id="134"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4928F0C-59C9-4B2E-824E-529A93D98220}"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3263760" y="509760"/>
            <a:ext cx="3399120" cy="2549520"/>
          </a:xfrm>
          <a:prstGeom prst="rect">
            <a:avLst/>
          </a:prstGeom>
          <a:ln w="0">
            <a:noFill/>
          </a:ln>
        </p:spPr>
      </p:sp>
      <p:sp>
        <p:nvSpPr>
          <p:cNvPr id="136"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Diamo ora definizione della ricerca operativa, presa dal sito dell’Associazione Italiana di Ricerca Operativa</a:t>
            </a:r>
            <a:endParaRPr b="0" lang="it-IT" sz="1200" spc="-1" strike="noStrike">
              <a:solidFill>
                <a:srgbClr val="000000"/>
              </a:solidFill>
              <a:latin typeface="Calibri"/>
            </a:endParaRPr>
          </a:p>
        </p:txBody>
      </p:sp>
      <p:sp>
        <p:nvSpPr>
          <p:cNvPr id="137"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829A3AE-83EC-4458-9E1F-3B6DA0442DE8}"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3263760" y="509760"/>
            <a:ext cx="3399120" cy="2549520"/>
          </a:xfrm>
          <a:prstGeom prst="rect">
            <a:avLst/>
          </a:prstGeom>
          <a:ln w="0">
            <a:noFill/>
          </a:ln>
        </p:spPr>
      </p:sp>
      <p:sp>
        <p:nvSpPr>
          <p:cNvPr id="139" name="PlaceHolder 2"/>
          <p:cNvSpPr>
            <a:spLocks noGrp="1"/>
          </p:cNvSpPr>
          <p:nvPr>
            <p:ph type="body"/>
          </p:nvPr>
        </p:nvSpPr>
        <p:spPr>
          <a:xfrm>
            <a:off x="992160" y="3228840"/>
            <a:ext cx="7942320" cy="3059280"/>
          </a:xfrm>
          <a:prstGeom prst="rect">
            <a:avLst/>
          </a:prstGeom>
          <a:noFill/>
          <a:ln w="0">
            <a:noFill/>
          </a:ln>
        </p:spPr>
        <p:txBody>
          <a:bodyPr lIns="91440" rIns="91440" tIns="45720" bIns="4572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Buongiorno e benvenuti al corso di Ricerca Operativa dell’Università Telematica Ecampus.</a:t>
            </a:r>
            <a:endParaRPr b="0" lang="it-IT" sz="1200" spc="-1" strike="noStrike">
              <a:solidFill>
                <a:srgbClr val="000000"/>
              </a:solidFill>
              <a:latin typeface="Calibri"/>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Io sono Gionata Massi e sono il docente del corso che sto per illustrarvi.</a:t>
            </a:r>
            <a:endParaRPr b="0" lang="it-IT" sz="1200" spc="-1" strike="noStrike">
              <a:solidFill>
                <a:srgbClr val="000000"/>
              </a:solidFill>
              <a:latin typeface="Calibri"/>
            </a:endParaRPr>
          </a:p>
        </p:txBody>
      </p:sp>
      <p:sp>
        <p:nvSpPr>
          <p:cNvPr id="140"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F0D7C40-66C3-41EE-93F4-FBFA2C8CBFF3}"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9" name="PlaceHolder 2"/>
          <p:cNvSpPr>
            <a:spLocks noGrp="1"/>
          </p:cNvSpPr>
          <p:nvPr>
            <p:ph/>
          </p:nvPr>
        </p:nvSpPr>
        <p:spPr>
          <a:xfrm>
            <a:off x="457200" y="1600200"/>
            <a:ext cx="822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0" name="PlaceHolder 3"/>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2"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3"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4"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5" name="PlaceHolder 5"/>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7" name="PlaceHolder 2"/>
          <p:cNvSpPr>
            <a:spLocks noGrp="1"/>
          </p:cNvSpPr>
          <p:nvPr>
            <p:ph/>
          </p:nvPr>
        </p:nvSpPr>
        <p:spPr>
          <a:xfrm>
            <a:off x="457200" y="160020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8" name="PlaceHolder 3"/>
          <p:cNvSpPr>
            <a:spLocks noGrp="1"/>
          </p:cNvSpPr>
          <p:nvPr>
            <p:ph/>
          </p:nvPr>
        </p:nvSpPr>
        <p:spPr>
          <a:xfrm>
            <a:off x="3239640" y="160020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9" name="PlaceHolder 4"/>
          <p:cNvSpPr>
            <a:spLocks noGrp="1"/>
          </p:cNvSpPr>
          <p:nvPr>
            <p:ph/>
          </p:nvPr>
        </p:nvSpPr>
        <p:spPr>
          <a:xfrm>
            <a:off x="6022080" y="160020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0" name="PlaceHolder 5"/>
          <p:cNvSpPr>
            <a:spLocks noGrp="1"/>
          </p:cNvSpPr>
          <p:nvPr>
            <p:ph/>
          </p:nvPr>
        </p:nvSpPr>
        <p:spPr>
          <a:xfrm>
            <a:off x="457200" y="396432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1" name="PlaceHolder 6"/>
          <p:cNvSpPr>
            <a:spLocks noGrp="1"/>
          </p:cNvSpPr>
          <p:nvPr>
            <p:ph/>
          </p:nvPr>
        </p:nvSpPr>
        <p:spPr>
          <a:xfrm>
            <a:off x="3239640" y="396432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2" name="PlaceHolder 7"/>
          <p:cNvSpPr>
            <a:spLocks noGrp="1"/>
          </p:cNvSpPr>
          <p:nvPr>
            <p:ph/>
          </p:nvPr>
        </p:nvSpPr>
        <p:spPr>
          <a:xfrm>
            <a:off x="6022080" y="396432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8" name="PlaceHolder 2"/>
          <p:cNvSpPr>
            <a:spLocks noGrp="1"/>
          </p:cNvSpPr>
          <p:nvPr>
            <p:ph type="subTitle"/>
          </p:nvPr>
        </p:nvSpPr>
        <p:spPr>
          <a:xfrm>
            <a:off x="457200" y="1600200"/>
            <a:ext cx="8229600" cy="4525920"/>
          </a:xfrm>
          <a:prstGeom prst="rect">
            <a:avLst/>
          </a:prstGeom>
          <a:noFill/>
          <a:ln w="0">
            <a:noFill/>
          </a:ln>
        </p:spPr>
        <p:txBody>
          <a:bodyPr lIns="0" rIns="0" tIns="0" bIns="0" anchor="ctr">
            <a:noAutofit/>
          </a:bodyPr>
          <a:p>
            <a:pPr indent="0"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0" name="PlaceHolder 2"/>
          <p:cNvSpPr>
            <a:spLocks noGrp="1"/>
          </p:cNvSpPr>
          <p:nvPr>
            <p:ph/>
          </p:nvPr>
        </p:nvSpPr>
        <p:spPr>
          <a:xfrm>
            <a:off x="457200" y="1600200"/>
            <a:ext cx="82296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2"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13"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7"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18"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19"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1"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2"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3" name="PlaceHolder 4"/>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5"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6"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7" name="PlaceHolder 4"/>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hyperlink" Target="mailto:info@uniecampus.it" TargetMode="External"/><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457200" y="1600200"/>
            <a:ext cx="8229600" cy="4525920"/>
          </a:xfrm>
          <a:prstGeom prst="rect">
            <a:avLst/>
          </a:prstGeom>
          <a:noFill/>
          <a:ln w="0">
            <a:noFill/>
          </a:ln>
        </p:spPr>
        <p:txBody>
          <a:bodyPr lIns="90000" rIns="90000" tIns="46800" bIns="46800" anchor="t">
            <a:normAutofit fontScale="99052" lnSpcReduction="10000"/>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Fai clic per modificare il formato del testo della struttura</a:t>
            </a:r>
            <a:endParaRPr b="0" lang="it-IT" sz="3200" spc="-1" strike="noStrike">
              <a:solidFill>
                <a:srgbClr val="000000"/>
              </a:solidFill>
              <a:latin typeface="Calibri"/>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Secondo livello struttura</a:t>
            </a:r>
            <a:endParaRPr b="0" lang="it-IT" sz="3200" spc="-1" strike="noStrike">
              <a:solidFill>
                <a:srgbClr val="000000"/>
              </a:solidFill>
              <a:latin typeface="Calibri"/>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Terzo livello struttura</a:t>
            </a:r>
            <a:endParaRPr b="0" lang="it-IT" sz="3200" spc="-1" strike="noStrike">
              <a:solidFill>
                <a:srgbClr val="000000"/>
              </a:solidFill>
              <a:latin typeface="Calibri"/>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Quarto livello struttura</a:t>
            </a:r>
            <a:endParaRPr b="0" lang="it-IT" sz="3200" spc="-1" strike="noStrike">
              <a:solidFill>
                <a:srgbClr val="000000"/>
              </a:solidFill>
              <a:latin typeface="Calibri"/>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Quinto livello struttura</a:t>
            </a:r>
            <a:endParaRPr b="0" lang="it-IT" sz="3200" spc="-1" strike="noStrike">
              <a:solidFill>
                <a:srgbClr val="000000"/>
              </a:solidFill>
              <a:latin typeface="Calibri"/>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Sesto livello struttura</a:t>
            </a:r>
            <a:endParaRPr b="0" lang="it-IT" sz="3200" spc="-1" strike="noStrike">
              <a:solidFill>
                <a:srgbClr val="000000"/>
              </a:solidFill>
              <a:latin typeface="Calibri"/>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Settimo livello struttura</a:t>
            </a:r>
            <a:endParaRPr b="0" lang="it-IT" sz="3200" spc="-1" strike="noStrike">
              <a:solidFill>
                <a:srgbClr val="000000"/>
              </a:solidFill>
              <a:latin typeface="Calibri"/>
            </a:endParaRPr>
          </a:p>
        </p:txBody>
      </p:sp>
      <p:sp>
        <p:nvSpPr>
          <p:cNvPr id="1" name="CasellaDiTesto 6"/>
          <p:cNvSpPr/>
          <p:nvPr/>
        </p:nvSpPr>
        <p:spPr>
          <a:xfrm>
            <a:off x="6500880" y="915840"/>
            <a:ext cx="2685960" cy="36828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800" spc="-1" strike="noStrike">
                <a:solidFill>
                  <a:srgbClr val="ffffff"/>
                </a:solidFill>
                <a:latin typeface="Tahoma"/>
                <a:ea typeface="Tahoma"/>
              </a:rPr>
              <a:t>Facoltà di Ingegneria</a:t>
            </a:r>
            <a:endParaRPr b="0" lang="it-IT" sz="1800" spc="-1" strike="noStrike">
              <a:solidFill>
                <a:srgbClr val="000000"/>
              </a:solidFill>
              <a:latin typeface="Arial"/>
            </a:endParaRPr>
          </a:p>
        </p:txBody>
      </p:sp>
      <p:sp>
        <p:nvSpPr>
          <p:cNvPr id="2" name="CasellaDiTesto 7"/>
          <p:cNvSpPr/>
          <p:nvPr/>
        </p:nvSpPr>
        <p:spPr>
          <a:xfrm>
            <a:off x="3489480" y="127080"/>
            <a:ext cx="1658880" cy="64260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77933c"/>
                </a:solidFill>
                <a:latin typeface="Tahoma"/>
                <a:ea typeface="Tahoma"/>
              </a:rPr>
              <a:t>Facoltà:</a:t>
            </a:r>
            <a:br>
              <a:rPr sz="1200"/>
            </a:br>
            <a:endParaRPr b="0" lang="it-IT" sz="12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77933c"/>
                </a:solidFill>
                <a:latin typeface="Tahoma"/>
                <a:ea typeface="Tahoma"/>
              </a:rPr>
              <a:t>Insegnamento:</a:t>
            </a:r>
            <a:endParaRPr b="0" lang="it-IT" sz="1200" spc="-1" strike="noStrike">
              <a:solidFill>
                <a:srgbClr val="000000"/>
              </a:solidFill>
              <a:latin typeface="Arial"/>
            </a:endParaRPr>
          </a:p>
        </p:txBody>
      </p:sp>
      <p:sp>
        <p:nvSpPr>
          <p:cNvPr id="3"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cxnSp>
        <p:nvCxnSpPr>
          <p:cNvPr id="4" name="AutoShape 10"/>
          <p:cNvCxnSpPr/>
          <p:nvPr/>
        </p:nvCxnSpPr>
        <p:spPr>
          <a:xfrm>
            <a:off x="428760" y="6428880"/>
            <a:ext cx="8287200" cy="1080"/>
          </a:xfrm>
          <a:prstGeom prst="straightConnector1">
            <a:avLst/>
          </a:prstGeom>
          <a:ln w="12600">
            <a:solidFill>
              <a:srgbClr val="000000"/>
            </a:solidFill>
            <a:miter/>
          </a:ln>
        </p:spPr>
      </p:cxnSp>
      <p:sp>
        <p:nvSpPr>
          <p:cNvPr id="5" name="Rectangle 13"/>
          <p:cNvSpPr/>
          <p:nvPr/>
        </p:nvSpPr>
        <p:spPr>
          <a:xfrm>
            <a:off x="0" y="6359040"/>
            <a:ext cx="9144000" cy="413640"/>
          </a:xfrm>
          <a:prstGeom prst="rect">
            <a:avLst/>
          </a:prstGeom>
          <a:noFill/>
          <a:ln w="0">
            <a:noFill/>
          </a:ln>
        </p:spPr>
        <p:style>
          <a:lnRef idx="0"/>
          <a:fillRef idx="0"/>
          <a:effectRef idx="0"/>
          <a:fontRef idx="minor"/>
        </p:style>
        <p:txBody>
          <a:bodyPr lIns="90000" rIns="90000" tIns="46800" bIns="46800" anchor="ctr">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7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700" spc="-1" strike="noStrike">
                <a:solidFill>
                  <a:srgbClr val="000000"/>
                </a:solidFill>
                <a:latin typeface="Arial"/>
              </a:rPr>
              <a:t>©</a:t>
            </a:r>
            <a:r>
              <a:rPr b="0" lang="it-IT" sz="700" spc="-1" strike="noStrike">
                <a:solidFill>
                  <a:srgbClr val="000000"/>
                </a:solidFill>
                <a:latin typeface="Tahoma"/>
              </a:rPr>
              <a:t> 2007 Universit</a:t>
            </a:r>
            <a:r>
              <a:rPr b="0" lang="it-IT" sz="700" spc="-1" strike="noStrike">
                <a:solidFill>
                  <a:srgbClr val="000000"/>
                </a:solidFill>
                <a:latin typeface="Arial"/>
              </a:rPr>
              <a:t>à</a:t>
            </a:r>
            <a:r>
              <a:rPr b="0" lang="it-IT" sz="700" spc="-1" strike="noStrike">
                <a:solidFill>
                  <a:srgbClr val="000000"/>
                </a:solidFill>
                <a:latin typeface="Tahoma"/>
              </a:rPr>
              <a:t> degli studi e-Campus - Via Isimbardi 10 - 22060 Novedrate (CO) - C.F. 08549051004 </a:t>
            </a:r>
            <a:br>
              <a:rPr sz="700"/>
            </a:br>
            <a:r>
              <a:rPr b="0" lang="it-IT" sz="700" spc="-1" strike="noStrike">
                <a:solidFill>
                  <a:srgbClr val="000000"/>
                </a:solidFill>
                <a:latin typeface="Tahoma"/>
              </a:rPr>
              <a:t>Tel: 031/7942500-7942505 Fax: 031/7942501 - </a:t>
            </a:r>
            <a:r>
              <a:rPr b="0" lang="it-IT" sz="700" spc="-1" strike="noStrike" u="sng">
                <a:solidFill>
                  <a:srgbClr val="0000ff"/>
                </a:solidFill>
                <a:uFillTx/>
                <a:latin typeface="Tahoma"/>
                <a:hlinkClick r:id="rId3"/>
              </a:rPr>
              <a:t>info@uniecampus.it</a:t>
            </a:r>
            <a:endParaRPr b="0" lang="it-IT" sz="700" spc="-1" strike="noStrike">
              <a:solidFill>
                <a:srgbClr val="000000"/>
              </a:solidFill>
              <a:latin typeface="Arial"/>
            </a:endParaRPr>
          </a:p>
        </p:txBody>
      </p:sp>
      <p:sp>
        <p:nvSpPr>
          <p:cNvPr id="6" name="Segnaposto testo 9"/>
          <p:cNvSpPr/>
          <p:nvPr/>
        </p:nvSpPr>
        <p:spPr>
          <a:xfrm>
            <a:off x="5292720" y="115920"/>
            <a:ext cx="3851280" cy="92880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Tahoma"/>
                <a:ea typeface="Tahoma"/>
              </a:rPr>
              <a:t>INGEGNERIA</a:t>
            </a:r>
            <a:endParaRPr b="0" lang="it-IT" sz="12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Tahoma"/>
                <a:ea typeface="Tahoma"/>
              </a:rPr>
              <a:t>RICERCA OPERATIVA</a:t>
            </a:r>
            <a:br>
              <a:rPr sz="1200"/>
            </a:br>
            <a:endParaRPr b="0" lang="it-IT"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hyperlink" Target="http://www.lindo.com/" TargetMode="External"/><Relationship Id="rId2" Type="http://schemas.openxmlformats.org/officeDocument/2006/relationships/hyperlink" Target="http://www.lindo.com/" TargetMode="External"/><Relationship Id="rId3" Type="http://schemas.openxmlformats.org/officeDocument/2006/relationships/hyperlink" Target="http://www.lindo.com/" TargetMode="External"/><Relationship Id="rId4" Type="http://schemas.openxmlformats.org/officeDocument/2006/relationships/hyperlink" Target="http://www.geogebra.org/" TargetMode="External"/><Relationship Id="rId5" Type="http://schemas.openxmlformats.org/officeDocument/2006/relationships/hyperlink" Target="http://www.lindo.com/" TargetMode="External"/><Relationship Id="rId6" Type="http://schemas.openxmlformats.org/officeDocument/2006/relationships/slideLayout" Target="../slideLayouts/slideLayout1.xml"/><Relationship Id="rId7"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1541160"/>
            <a:ext cx="7772400" cy="2584440"/>
          </a:xfrm>
          <a:prstGeom prst="rect">
            <a:avLst/>
          </a:prstGeom>
          <a:noFill/>
          <a:ln w="0">
            <a:noFill/>
          </a:ln>
        </p:spPr>
        <p:txBody>
          <a:bodyPr lIns="90000" rIns="90000" tIns="46800" bIns="46800" anchor="t">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6000" spc="-1" strike="noStrike">
                <a:solidFill>
                  <a:srgbClr val="000000"/>
                </a:solidFill>
                <a:latin typeface="Tahoma"/>
              </a:rPr>
              <a:t>RICERCA OPERATIVA</a:t>
            </a:r>
            <a:br>
              <a:rPr sz="6000"/>
            </a:br>
            <a:br>
              <a:rPr sz="3600"/>
            </a:br>
            <a:r>
              <a:rPr b="1" lang="it-IT" sz="3600" spc="-1" strike="noStrike">
                <a:solidFill>
                  <a:srgbClr val="000000"/>
                </a:solidFill>
                <a:latin typeface="Tahoma"/>
              </a:rPr>
              <a:t>1. INTRODUZIONE AL CORSO, PROGRAMMA E RIFERIMENTI</a:t>
            </a:r>
            <a:br>
              <a:rPr sz="3600"/>
            </a:br>
            <a:endParaRPr b="1" lang="it-IT" sz="3600" spc="-1" strike="noStrike">
              <a:solidFill>
                <a:srgbClr val="000000"/>
              </a:solidFill>
              <a:latin typeface="Tahoma"/>
            </a:endParaRPr>
          </a:p>
        </p:txBody>
      </p:sp>
      <p:sp>
        <p:nvSpPr>
          <p:cNvPr id="51" name="CasellaDiTesto 4"/>
          <p:cNvSpPr/>
          <p:nvPr/>
        </p:nvSpPr>
        <p:spPr>
          <a:xfrm>
            <a:off x="3507840" y="5472000"/>
            <a:ext cx="2128320" cy="45972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Arial"/>
              </a:rPr>
              <a:t>Gionata Massi</a:t>
            </a:r>
            <a:endParaRPr b="0" lang="it-IT"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
          <p:cNvSpPr txBox="1"/>
          <p:nvPr/>
        </p:nvSpPr>
        <p:spPr>
          <a:xfrm>
            <a:off x="457200" y="1785960"/>
            <a:ext cx="8229600" cy="4340160"/>
          </a:xfrm>
          <a:prstGeom prst="rect">
            <a:avLst/>
          </a:prstGeom>
          <a:noFill/>
          <a:ln w="0">
            <a:noFill/>
          </a:ln>
        </p:spPr>
        <p:txBody>
          <a:bodyPr anchor="t">
            <a:normAutofit fontScale="90616"/>
          </a:bodyPr>
          <a:p>
            <a:pPr>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L’insegnamento di Ricerca Operativa si prefigge quale obiettivo principale l'introduzione all'uso dei modelli di programmazione matematica ed alle loro applicazioni nei campi della produzione industriale.</a:t>
            </a:r>
            <a:endParaRPr b="0" lang="it-IT" sz="2000" spc="-1" strike="noStrike">
              <a:solidFill>
                <a:srgbClr val="000000"/>
              </a:solidFill>
              <a:latin typeface="Calibri"/>
            </a:endParaRPr>
          </a:p>
          <a:p>
            <a:pPr>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000" spc="-1" strike="noStrike">
              <a:solidFill>
                <a:srgbClr val="000000"/>
              </a:solidFill>
              <a:latin typeface="Calibri"/>
            </a:endParaRPr>
          </a:p>
          <a:p>
            <a:pPr>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L’impostazione metodologica del corso punta al conseguimento dei seguenti obiettivi intermedi:</a:t>
            </a:r>
            <a:endParaRPr b="0" lang="it-IT" sz="2000" spc="-1" strike="noStrike">
              <a:solidFill>
                <a:srgbClr val="000000"/>
              </a:solidFill>
              <a:latin typeface="Calibri"/>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capacità di formulare dei modelli di ottimizzazione per problemi di logistica, organizzazione, pianificazione, scheduling, trasporto, flusso su reti e problemi su grafi;</a:t>
            </a:r>
            <a:endParaRPr b="0" lang="it-IT" sz="2000" spc="-1" strike="noStrike">
              <a:solidFill>
                <a:srgbClr val="000000"/>
              </a:solidFill>
              <a:latin typeface="Calibri"/>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conoscenza della teoria e dei metodi di ottimizzazione lineare continua e di ottimizzazione su rete ;</a:t>
            </a:r>
            <a:endParaRPr b="0" lang="it-IT" sz="2000" spc="-1" strike="noStrike">
              <a:solidFill>
                <a:srgbClr val="000000"/>
              </a:solidFill>
              <a:latin typeface="Calibri"/>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capacità di impiego dei modelli matematici dei classici problemi di ottimizzazione e dei relativi algoritmi di risoluzione nei campi della gestione della produzione, della localizzazione e della logistica.</a:t>
            </a:r>
            <a:endParaRPr b="0" lang="it-IT" sz="2000" spc="-1" strike="noStrike">
              <a:solidFill>
                <a:srgbClr val="000000"/>
              </a:solidFill>
              <a:latin typeface="Calibri"/>
            </a:endParaRPr>
          </a:p>
        </p:txBody>
      </p:sp>
      <p:sp>
        <p:nvSpPr>
          <p:cNvPr id="67"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Il corso di Ricerca  Operativa: obiettivi</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txBox="1"/>
          <p:nvPr/>
        </p:nvSpPr>
        <p:spPr>
          <a:xfrm>
            <a:off x="457200" y="1785960"/>
            <a:ext cx="8229600" cy="4340160"/>
          </a:xfrm>
          <a:prstGeom prst="rect">
            <a:avLst/>
          </a:prstGeom>
          <a:noFill/>
          <a:ln w="0">
            <a:noFill/>
          </a:ln>
        </p:spPr>
        <p:txBody>
          <a:bodyPr anchor="t">
            <a:norm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400" spc="-1" strike="noStrike">
              <a:solidFill>
                <a:srgbClr val="000000"/>
              </a:solidFill>
              <a:latin typeface="Calibri"/>
            </a:endParaRPr>
          </a:p>
          <a:p>
            <a:pPr>
              <a:spcBef>
                <a:spcPts val="601"/>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Introduzione alla Ricerca Operativa</a:t>
            </a:r>
            <a:endParaRPr b="0" lang="it-IT" sz="2400" spc="-1" strike="noStrike">
              <a:solidFill>
                <a:srgbClr val="000000"/>
              </a:solidFill>
              <a:latin typeface="Calibri"/>
            </a:endParaRPr>
          </a:p>
          <a:p>
            <a:pPr>
              <a:spcBef>
                <a:spcPts val="601"/>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Richiami di Algebra Lineare, Analisi Convessa e Calcolo Combinatorio</a:t>
            </a:r>
            <a:endParaRPr b="0" lang="it-IT" sz="2400" spc="-1" strike="noStrike">
              <a:solidFill>
                <a:srgbClr val="000000"/>
              </a:solidFill>
              <a:latin typeface="Calibri"/>
            </a:endParaRPr>
          </a:p>
          <a:p>
            <a:pPr>
              <a:spcBef>
                <a:spcPts val="601"/>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Il metodo del Simplesso</a:t>
            </a:r>
            <a:endParaRPr b="0" lang="it-IT" sz="2400" spc="-1" strike="noStrike">
              <a:solidFill>
                <a:srgbClr val="000000"/>
              </a:solidFill>
              <a:latin typeface="Calibri"/>
            </a:endParaRPr>
          </a:p>
          <a:p>
            <a:pPr>
              <a:spcBef>
                <a:spcPts val="601"/>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La teoria della Dualità</a:t>
            </a:r>
            <a:endParaRPr b="0" lang="it-IT" sz="2400" spc="-1" strike="noStrike">
              <a:solidFill>
                <a:srgbClr val="000000"/>
              </a:solidFill>
              <a:latin typeface="Calibri"/>
            </a:endParaRPr>
          </a:p>
          <a:p>
            <a:pPr>
              <a:spcBef>
                <a:spcPts val="601"/>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L'analisi post-ottimale</a:t>
            </a:r>
            <a:endParaRPr b="0" lang="it-IT" sz="2400" spc="-1" strike="noStrike">
              <a:solidFill>
                <a:srgbClr val="000000"/>
              </a:solidFill>
              <a:latin typeface="Calibri"/>
            </a:endParaRPr>
          </a:p>
          <a:p>
            <a:pPr>
              <a:spcBef>
                <a:spcPts val="601"/>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Ottimizzazione su rete</a:t>
            </a:r>
            <a:endParaRPr b="0" lang="it-IT" sz="2400" spc="-1" strike="noStrike">
              <a:solidFill>
                <a:srgbClr val="000000"/>
              </a:solidFill>
              <a:latin typeface="Calibri"/>
            </a:endParaRPr>
          </a:p>
          <a:p>
            <a:pPr>
              <a:spcBef>
                <a:spcPts val="601"/>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Programmazione a numeri interi ed applicazioni della R.O.</a:t>
            </a:r>
            <a:endParaRPr b="0" lang="it-IT" sz="2400" spc="-1" strike="noStrike">
              <a:solidFill>
                <a:srgbClr val="000000"/>
              </a:solidFill>
              <a:latin typeface="Calibri"/>
            </a:endParaRPr>
          </a:p>
        </p:txBody>
      </p:sp>
      <p:sp>
        <p:nvSpPr>
          <p:cNvPr id="6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Il corso di Ricerca  Operativa: contenuti</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
          <p:cNvSpPr txBox="1"/>
          <p:nvPr/>
        </p:nvSpPr>
        <p:spPr>
          <a:xfrm>
            <a:off x="457200" y="1785960"/>
            <a:ext cx="8229600" cy="4340160"/>
          </a:xfrm>
          <a:prstGeom prst="rect">
            <a:avLst/>
          </a:prstGeom>
          <a:noFill/>
          <a:ln w="0">
            <a:noFill/>
          </a:ln>
        </p:spPr>
        <p:txBody>
          <a:bodyPr anchor="t">
            <a:normAutofit/>
          </a:bodyPr>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La storia, la natura e l‘influenza della ricerca operativa. L'approccio della ricerca operativa; le fasi tipiche della ricerca operativa.</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Problemi, modelli ed algoritmi di ottimizzazione della ricerca operativa.</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Il modello di programmazione matematica. Il modello di programmazione lineare.</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Il metodo grafico per la risoluzione di problemi di programmazione lineare in due variabili.</a:t>
            </a:r>
            <a:endParaRPr b="0" lang="it-IT" sz="2000" spc="-1" strike="noStrike">
              <a:solidFill>
                <a:srgbClr val="000000"/>
              </a:solidFill>
              <a:latin typeface="Calibri"/>
            </a:endParaRPr>
          </a:p>
        </p:txBody>
      </p:sp>
      <p:sp>
        <p:nvSpPr>
          <p:cNvPr id="71"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Introduzione alla Ricerca Operativa: argomenti</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
          <p:cNvSpPr txBox="1"/>
          <p:nvPr/>
        </p:nvSpPr>
        <p:spPr>
          <a:xfrm>
            <a:off x="457200" y="1785960"/>
            <a:ext cx="8229600" cy="4340160"/>
          </a:xfrm>
          <a:prstGeom prst="rect">
            <a:avLst/>
          </a:prstGeom>
          <a:noFill/>
          <a:ln w="0">
            <a:noFill/>
          </a:ln>
        </p:spPr>
        <p:txBody>
          <a:bodyPr anchor="t">
            <a:normAutofit fontScale="98427" lnSpcReduction="10000"/>
          </a:bodyPr>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Operazioni su spazi vettoriali. Sistemi di equazioni lineari. Forma matriciale di sistemi di equazioni lineari. </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Risoluzione di sistemi di equazioni lineari col metodo di eliminazione di Gauss e di Gauss-Jordan.</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Teorema di Rouché-Capelli. Regola di Cramer. Sistemi rettangolari di equazioni lineari con più incognite che vincoli. Soluzioni di base. </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Punti interni e di frontiera. Teorema di Weierstrass. Insiemi convessi. Combinazioni lineari convesse. Involucro convesso. Punto estremo. Poliedri e politopi. Teorema di rappresentazione di un poliedro.</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Massimi e minimi relativi ed assoluti. Gradiente e matrice Hessiana. Caratterizzazione delle funzioni convesse.</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Principio di moltiplicazione delle scelte. Disposizioni semplici e con ripetizioni. Permutazioni semplici. Combinazioni semplici. Insieme delle parti. </a:t>
            </a:r>
            <a:endParaRPr b="0" lang="it-IT" sz="2000" spc="-1" strike="noStrike">
              <a:solidFill>
                <a:srgbClr val="000000"/>
              </a:solidFill>
              <a:latin typeface="Calibri"/>
            </a:endParaRPr>
          </a:p>
        </p:txBody>
      </p:sp>
      <p:sp>
        <p:nvSpPr>
          <p:cNvPr id="7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Richiami di Algebra Lineare…: argomenti</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
          <p:cNvSpPr txBox="1"/>
          <p:nvPr/>
        </p:nvSpPr>
        <p:spPr>
          <a:xfrm>
            <a:off x="457200" y="1785960"/>
            <a:ext cx="8229600" cy="4340160"/>
          </a:xfrm>
          <a:prstGeom prst="rect">
            <a:avLst/>
          </a:prstGeom>
          <a:noFill/>
          <a:ln w="0">
            <a:noFill/>
          </a:ln>
        </p:spPr>
        <p:txBody>
          <a:bodyPr anchor="t">
            <a:normAutofit/>
          </a:bodyPr>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Forma standard della Programmazione Lineare. Rappresentazione matriciale. Ipotesi della forma standard. Trasformazione di un problema di P.L. in forma standard. </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Soluzioni di base, ammissibili e degeneri. Teoremi fondamentali della programmazione lineare.</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Forma canonica della Programmazione Lineare. Operazione di “pivot”.</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Il metodo del simplesso in forma tabellare.</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Inizializzazione del metodo del simplesso: con variabili slack, metodo delle due fasi, metodo del big M.</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Metodo del simplesso in forma matriciale.</a:t>
            </a:r>
            <a:endParaRPr b="0" lang="it-IT" sz="2000" spc="-1" strike="noStrike">
              <a:solidFill>
                <a:srgbClr val="000000"/>
              </a:solidFill>
              <a:latin typeface="Calibri"/>
            </a:endParaRPr>
          </a:p>
        </p:txBody>
      </p:sp>
      <p:sp>
        <p:nvSpPr>
          <p:cNvPr id="7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Il metodo del Simplesso: argomenti</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
          <p:cNvSpPr txBox="1"/>
          <p:nvPr/>
        </p:nvSpPr>
        <p:spPr>
          <a:xfrm>
            <a:off x="457200" y="1785960"/>
            <a:ext cx="8229600" cy="4340160"/>
          </a:xfrm>
          <a:prstGeom prst="rect">
            <a:avLst/>
          </a:prstGeom>
          <a:noFill/>
          <a:ln w="0">
            <a:noFill/>
          </a:ln>
        </p:spPr>
        <p:txBody>
          <a:bodyPr anchor="t">
            <a:normAutofit/>
          </a:bodyPr>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Rilassamento lagrangiano, dualità in programmazione lineare, formulazione del problema duale, relazioni primale-duale.</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Teorema della dualità in forma debole, teorema della dualità in forma forte, teorema degli scarti complementari e corollario, significato economico delle variabili duali, lettura del duale dal primale.</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Metodo duale del simplesso: ipotesi di base, algoritmo duale del simplesso.</a:t>
            </a:r>
            <a:endParaRPr b="0" lang="it-IT" sz="2000" spc="-1" strike="noStrike">
              <a:solidFill>
                <a:srgbClr val="000000"/>
              </a:solidFill>
              <a:latin typeface="Calibri"/>
            </a:endParaRPr>
          </a:p>
        </p:txBody>
      </p:sp>
      <p:sp>
        <p:nvSpPr>
          <p:cNvPr id="77"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La teoria della Dualità: argomenti</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
          <p:cNvSpPr txBox="1"/>
          <p:nvPr/>
        </p:nvSpPr>
        <p:spPr>
          <a:xfrm>
            <a:off x="457200" y="1785960"/>
            <a:ext cx="8229600" cy="4340160"/>
          </a:xfrm>
          <a:prstGeom prst="rect">
            <a:avLst/>
          </a:prstGeom>
          <a:noFill/>
          <a:ln w="0">
            <a:noFill/>
          </a:ln>
        </p:spPr>
        <p:txBody>
          <a:bodyPr anchor="t">
            <a:normAutofit/>
          </a:bodyPr>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Analisi di stabilità: variazioni dei coefficienti di costo e dei coefficienti delle risorse, introduzione di un ulteriore vincolo.</a:t>
            </a:r>
            <a:endParaRPr b="0" lang="it-IT" sz="2000" spc="-1" strike="noStrike">
              <a:solidFill>
                <a:srgbClr val="000000"/>
              </a:solidFill>
              <a:latin typeface="Calibri"/>
            </a:endParaRPr>
          </a:p>
        </p:txBody>
      </p:sp>
      <p:sp>
        <p:nvSpPr>
          <p:cNvPr id="7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L'analisi post-ottimale: argomenti</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
          <p:cNvSpPr txBox="1"/>
          <p:nvPr/>
        </p:nvSpPr>
        <p:spPr>
          <a:xfrm>
            <a:off x="457200" y="1785960"/>
            <a:ext cx="8229600" cy="4340160"/>
          </a:xfrm>
          <a:prstGeom prst="rect">
            <a:avLst/>
          </a:prstGeom>
          <a:noFill/>
          <a:ln w="0">
            <a:noFill/>
          </a:ln>
        </p:spPr>
        <p:txBody>
          <a:bodyPr anchor="t">
            <a:normAutofit/>
          </a:bodyPr>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Grafi: concetti fondamentali.</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Problema di trasporto: modello, proprietà della matrice dei coefficienti dei vincoli, proprietà di interezza della soluzione ottima. Metodi del nord-ovest, dei minimi costi, di Vogel. Metodo del simplesso per il problema dei trasporti.</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Problemi di assegnamento: modello, metodo ungherese.</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Problema del minimo albero ricoprente: algoritmi di Prim e di Kruskal.</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Problema del massimo flusso su rete: formulazione di PL. Algoritmo di Ford e Fulkerson.</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Problemi di flusso a minimo costo: formulazione di PL, metodo del simplesso su rete.</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Problemi di cammino minimo: algoritmo di Dijkstra.</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Tecniche reticolari per la gestione dei progetti: PERT-Time, percorso critico.</a:t>
            </a:r>
            <a:endParaRPr b="0" lang="it-IT" sz="2000" spc="-1" strike="noStrike">
              <a:solidFill>
                <a:srgbClr val="000000"/>
              </a:solidFill>
              <a:latin typeface="Calibri"/>
            </a:endParaRPr>
          </a:p>
        </p:txBody>
      </p:sp>
      <p:sp>
        <p:nvSpPr>
          <p:cNvPr id="81"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Ottimizzazione su rete: argomenti</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
          <p:cNvSpPr txBox="1"/>
          <p:nvPr/>
        </p:nvSpPr>
        <p:spPr>
          <a:xfrm>
            <a:off x="457200" y="1785960"/>
            <a:ext cx="8229600" cy="4340160"/>
          </a:xfrm>
          <a:prstGeom prst="rect">
            <a:avLst/>
          </a:prstGeom>
          <a:noFill/>
          <a:ln w="0">
            <a:noFill/>
          </a:ln>
        </p:spPr>
        <p:txBody>
          <a:bodyPr anchor="t">
            <a:normAutofit/>
          </a:bodyPr>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Modelli di programmazione intera. Modelli di programmazione intera mista. Modelli di programmazione lineare binaria. Rilassamento lineare. Metodi di risoluzione: metodo dei piani di taglio, metodo di "branch and bound". Interpretazione geometrica dei metodi di soluzione.</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Problema della dieta ottima, problemi di ottimizzazione dei turni giornalieri e settimanali del personale (staff scheduling), problemi di scheduling dei veicoli (VSP), problema del commesso viaggiatore (TSP), problemi di taglio ottimo (cutting stock), problemi dello zaino (knapsack), problemi di bin packing, problemi di localizzazione.</a:t>
            </a:r>
            <a:endParaRPr b="0" lang="it-IT" sz="2000" spc="-1" strike="noStrike">
              <a:solidFill>
                <a:srgbClr val="000000"/>
              </a:solidFill>
              <a:latin typeface="Calibri"/>
            </a:endParaRPr>
          </a:p>
        </p:txBody>
      </p:sp>
      <p:sp>
        <p:nvSpPr>
          <p:cNvPr id="8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Programmazione a numeri interi ed applicazioni: argomenti</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685800" y="2499840"/>
            <a:ext cx="7772400" cy="2584440"/>
          </a:xfrm>
          <a:prstGeom prst="rect">
            <a:avLst/>
          </a:prstGeom>
          <a:noFill/>
          <a:ln w="0">
            <a:noFill/>
          </a:ln>
        </p:spPr>
        <p:txBody>
          <a:bodyPr lIns="90000" rIns="90000" tIns="46800" bIns="46800" anchor="t">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6000" spc="-1" strike="noStrike">
                <a:solidFill>
                  <a:srgbClr val="000000"/>
                </a:solidFill>
                <a:latin typeface="Tahoma"/>
              </a:rPr>
              <a:t>REQUISITI DI CONOSCENZA</a:t>
            </a:r>
            <a:br>
              <a:rPr sz="3600"/>
            </a:br>
            <a:endParaRPr b="1" lang="it-IT" sz="6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
          <p:cNvSpPr txBox="1"/>
          <p:nvPr/>
        </p:nvSpPr>
        <p:spPr>
          <a:xfrm>
            <a:off x="457200" y="1785960"/>
            <a:ext cx="8229600" cy="4340160"/>
          </a:xfrm>
          <a:prstGeom prst="rect">
            <a:avLst/>
          </a:prstGeom>
          <a:noFill/>
          <a:ln w="0">
            <a:noFill/>
          </a:ln>
        </p:spPr>
        <p:txBody>
          <a:bodyPr anchor="t">
            <a:normAutofit/>
          </a:bodyPr>
          <a:p>
            <a:pPr>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ea typeface="Tahoma"/>
              </a:rPr>
              <a:t> </a:t>
            </a:r>
            <a:r>
              <a:rPr b="0" lang="it-IT" sz="3200" spc="-1" strike="noStrike">
                <a:solidFill>
                  <a:srgbClr val="000000"/>
                </a:solidFill>
                <a:latin typeface="Calibri"/>
                <a:ea typeface="Tahoma"/>
              </a:rPr>
              <a:t>La Ricerca  Operativa</a:t>
            </a:r>
            <a:endParaRPr b="0" lang="it-IT" sz="3200" spc="-1" strike="noStrike">
              <a:solidFill>
                <a:srgbClr val="000000"/>
              </a:solidFill>
              <a:latin typeface="Calibri"/>
            </a:endParaRPr>
          </a:p>
          <a:p>
            <a:pPr>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ea typeface="Tahoma"/>
              </a:rPr>
              <a:t> </a:t>
            </a:r>
            <a:r>
              <a:rPr b="0" lang="it-IT" sz="3200" spc="-1" strike="noStrike">
                <a:solidFill>
                  <a:srgbClr val="000000"/>
                </a:solidFill>
                <a:latin typeface="Calibri"/>
                <a:ea typeface="Tahoma"/>
              </a:rPr>
              <a:t>Il programma del corso</a:t>
            </a:r>
            <a:endParaRPr b="0" lang="it-IT" sz="3200" spc="-1" strike="noStrike">
              <a:solidFill>
                <a:srgbClr val="000000"/>
              </a:solidFill>
              <a:latin typeface="Calibri"/>
            </a:endParaRPr>
          </a:p>
          <a:p>
            <a:pPr>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ea typeface="Tahoma"/>
              </a:rPr>
              <a:t> </a:t>
            </a:r>
            <a:r>
              <a:rPr b="0" lang="it-IT" sz="3200" spc="-1" strike="noStrike">
                <a:solidFill>
                  <a:srgbClr val="000000"/>
                </a:solidFill>
                <a:latin typeface="Calibri"/>
                <a:ea typeface="Tahoma"/>
              </a:rPr>
              <a:t>Requisiti di  conoscenza</a:t>
            </a:r>
            <a:endParaRPr b="0" lang="it-IT" sz="3200" spc="-1" strike="noStrike">
              <a:solidFill>
                <a:srgbClr val="000000"/>
              </a:solidFill>
              <a:latin typeface="Calibri"/>
            </a:endParaRPr>
          </a:p>
          <a:p>
            <a:pPr>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ea typeface="Tahoma"/>
              </a:rPr>
              <a:t> </a:t>
            </a:r>
            <a:r>
              <a:rPr b="0" lang="it-IT" sz="3200" spc="-1" strike="noStrike">
                <a:solidFill>
                  <a:srgbClr val="000000"/>
                </a:solidFill>
                <a:latin typeface="Calibri"/>
                <a:ea typeface="Tahoma"/>
              </a:rPr>
              <a:t>Come e dove studiare</a:t>
            </a:r>
            <a:endParaRPr b="0" lang="it-IT" sz="3200" spc="-1" strike="noStrike">
              <a:solidFill>
                <a:srgbClr val="000000"/>
              </a:solidFill>
              <a:latin typeface="Calibri"/>
            </a:endParaRPr>
          </a:p>
          <a:p>
            <a:pPr>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ea typeface="Tahoma"/>
              </a:rPr>
              <a:t> </a:t>
            </a:r>
            <a:r>
              <a:rPr b="0" lang="it-IT" sz="3200" spc="-1" strike="noStrike">
                <a:solidFill>
                  <a:srgbClr val="000000"/>
                </a:solidFill>
                <a:latin typeface="Calibri"/>
                <a:ea typeface="Tahoma"/>
              </a:rPr>
              <a:t>Modalità d’esame</a:t>
            </a:r>
            <a:endParaRPr b="0" lang="it-IT" sz="3200" spc="-1" strike="noStrike">
              <a:solidFill>
                <a:srgbClr val="000000"/>
              </a:solidFill>
              <a:latin typeface="Calibri"/>
            </a:endParaRPr>
          </a:p>
        </p:txBody>
      </p:sp>
      <p:sp>
        <p:nvSpPr>
          <p:cNvPr id="5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Indice</a:t>
            </a:r>
            <a:br>
              <a:rPr sz="2000"/>
            </a:b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txBox="1"/>
          <p:nvPr/>
        </p:nvSpPr>
        <p:spPr>
          <a:xfrm>
            <a:off x="457200" y="1785960"/>
            <a:ext cx="8229600" cy="4340160"/>
          </a:xfrm>
          <a:prstGeom prst="rect">
            <a:avLst/>
          </a:prstGeom>
          <a:noFill/>
          <a:ln w="0">
            <a:noFill/>
          </a:ln>
        </p:spPr>
        <p:txBody>
          <a:bodyPr anchor="t">
            <a:norm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Conoscenza della notazione matematica usata nei corsi di </a:t>
            </a:r>
            <a:r>
              <a:rPr b="0" i="1" lang="it-IT" sz="2400" spc="-1" strike="noStrike">
                <a:solidFill>
                  <a:srgbClr val="000000"/>
                </a:solidFill>
                <a:latin typeface="Calibri"/>
                <a:ea typeface="Tahoma"/>
              </a:rPr>
              <a:t>Analisi Matematica</a:t>
            </a:r>
            <a:r>
              <a:rPr b="0" lang="it-IT" sz="2400" spc="-1" strike="noStrike">
                <a:solidFill>
                  <a:srgbClr val="000000"/>
                </a:solidFill>
                <a:latin typeface="Calibri"/>
                <a:ea typeface="Tahoma"/>
              </a:rPr>
              <a:t>.</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Conoscenza di alcuni elementi di </a:t>
            </a:r>
            <a:r>
              <a:rPr b="0" i="1" lang="it-IT" sz="2400" spc="-1" strike="noStrike">
                <a:solidFill>
                  <a:srgbClr val="000000"/>
                </a:solidFill>
                <a:latin typeface="Calibri"/>
                <a:ea typeface="Tahoma"/>
              </a:rPr>
              <a:t>Algebra Lineare</a:t>
            </a:r>
            <a:r>
              <a:rPr b="0" lang="it-IT" sz="2400" spc="-1" strike="noStrike">
                <a:solidFill>
                  <a:srgbClr val="000000"/>
                </a:solidFill>
                <a:latin typeface="Calibri"/>
                <a:ea typeface="Tahoma"/>
              </a:rPr>
              <a:t>, in parte ripresi durante il corso.</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Conoscenza di alcuni elementi di </a:t>
            </a:r>
            <a:r>
              <a:rPr b="0" i="1" lang="it-IT" sz="2400" spc="-1" strike="noStrike">
                <a:solidFill>
                  <a:srgbClr val="000000"/>
                </a:solidFill>
                <a:latin typeface="Calibri"/>
                <a:ea typeface="Tahoma"/>
              </a:rPr>
              <a:t>Analisi Matematica</a:t>
            </a:r>
            <a:r>
              <a:rPr b="0" lang="it-IT" sz="2400" spc="-1" strike="noStrike">
                <a:solidFill>
                  <a:srgbClr val="000000"/>
                </a:solidFill>
                <a:latin typeface="Calibri"/>
                <a:ea typeface="Tahoma"/>
              </a:rPr>
              <a:t>, in parte ripresi durante il corso.</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Competenze di </a:t>
            </a:r>
            <a:r>
              <a:rPr b="0" i="1" lang="it-IT" sz="2400" spc="-1" strike="noStrike">
                <a:solidFill>
                  <a:srgbClr val="000000"/>
                </a:solidFill>
                <a:latin typeface="Calibri"/>
                <a:ea typeface="Tahoma"/>
              </a:rPr>
              <a:t>Analisi Numerica</a:t>
            </a:r>
            <a:r>
              <a:rPr b="0" lang="it-IT" sz="2400" spc="-1" strike="noStrike">
                <a:solidFill>
                  <a:srgbClr val="000000"/>
                </a:solidFill>
                <a:latin typeface="Calibri"/>
                <a:ea typeface="Tahoma"/>
              </a:rPr>
              <a:t> e di </a:t>
            </a:r>
            <a:r>
              <a:rPr b="0" i="1" lang="it-IT" sz="2400" spc="-1" strike="noStrike">
                <a:solidFill>
                  <a:srgbClr val="000000"/>
                </a:solidFill>
                <a:latin typeface="Calibri"/>
                <a:ea typeface="Tahoma"/>
              </a:rPr>
              <a:t>Algoritmi e Strutture Dati</a:t>
            </a:r>
            <a:r>
              <a:rPr b="0" lang="it-IT" sz="2400" spc="-1" strike="noStrike">
                <a:solidFill>
                  <a:srgbClr val="000000"/>
                </a:solidFill>
                <a:latin typeface="Calibri"/>
                <a:ea typeface="Tahoma"/>
              </a:rPr>
              <a:t> potrebbero risultare utili a chi volesse sperimentare i metodi presentati nel corso implementandoli al calcolatore.</a:t>
            </a:r>
            <a:endParaRPr b="0" lang="it-IT" sz="2400" spc="-1" strike="noStrike">
              <a:solidFill>
                <a:srgbClr val="000000"/>
              </a:solidFill>
              <a:latin typeface="Calibri"/>
            </a:endParaRPr>
          </a:p>
        </p:txBody>
      </p:sp>
      <p:sp>
        <p:nvSpPr>
          <p:cNvPr id="86"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Il corso di Ricerca  Operativa: prerequisiti</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1">
                                  <p:stCondLst>
                                    <p:cond delay="0"/>
                                  </p:stCondLst>
                                  <p:childTnLst>
                                    <p:set>
                                      <p:cBhvr>
                                        <p:cTn id="6" dur="1" fill="hold">
                                          <p:stCondLst>
                                            <p:cond delay="0"/>
                                          </p:stCondLst>
                                        </p:cTn>
                                        <p:tgtEl>
                                          <p:spTgt spid="8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txBox="1"/>
          <p:nvPr/>
        </p:nvSpPr>
        <p:spPr>
          <a:xfrm>
            <a:off x="457200" y="1785960"/>
            <a:ext cx="8229600" cy="4340160"/>
          </a:xfrm>
          <a:prstGeom prst="rect">
            <a:avLst/>
          </a:prstGeom>
          <a:noFill/>
          <a:ln w="0">
            <a:noFill/>
          </a:ln>
        </p:spPr>
        <p:txBody>
          <a:bodyPr anchor="t">
            <a:normAutofit fontScale="98427" lnSpcReduction="20000"/>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Possedere le basi matematiche per formulare e risolvere alcuni problemi di programmazione matematica.</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Saper formulare semplici problemi di ottimizzazione delle decisioni utilizzando modelli di programmazione lineare, lineare intera e 0/1 o ottimizzazione su rete.</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Conoscere gli algoritmi di risoluzione di alcune classi di problemi di ottimizzazione.</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Possedere un insieme di modelli e metodi di risoluzione dei problemi affrontati.</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Saper scegliere gli algoritmi più efficienti per la risoluzione di problemi di </a:t>
            </a:r>
            <a:r>
              <a:rPr b="0" lang="it-IT" sz="2400" spc="-1" strike="noStrike">
                <a:solidFill>
                  <a:srgbClr val="000000"/>
                </a:solidFill>
                <a:latin typeface="Calibri"/>
                <a:ea typeface="Tahoma"/>
              </a:rPr>
              <a:t>ottimizzazione</a:t>
            </a:r>
            <a:r>
              <a:rPr b="0" lang="it-IT" sz="2400" spc="-1" strike="noStrike">
                <a:solidFill>
                  <a:srgbClr val="000000"/>
                </a:solidFill>
                <a:latin typeface="Calibri"/>
                <a:ea typeface="Tahoma"/>
              </a:rPr>
              <a:t>.</a:t>
            </a:r>
            <a:endParaRPr b="0" lang="it-IT" sz="2400" spc="-1" strike="noStrike">
              <a:solidFill>
                <a:srgbClr val="000000"/>
              </a:solidFill>
              <a:latin typeface="Calibri"/>
            </a:endParaRPr>
          </a:p>
        </p:txBody>
      </p:sp>
      <p:sp>
        <p:nvSpPr>
          <p:cNvPr id="88"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Il corso di Ricerca  Operativa: requisiti per superare l’esame</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
          <p:cNvSpPr txBox="1"/>
          <p:nvPr/>
        </p:nvSpPr>
        <p:spPr>
          <a:xfrm>
            <a:off x="457200" y="1785960"/>
            <a:ext cx="8229600" cy="4340160"/>
          </a:xfrm>
          <a:prstGeom prst="rect">
            <a:avLst/>
          </a:prstGeom>
          <a:noFill/>
          <a:ln w="0">
            <a:noFill/>
          </a:ln>
        </p:spPr>
        <p:txBody>
          <a:bodyPr anchor="t">
            <a:normAutofit fontScale="98427" lnSpcReduction="10000"/>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L'approccio della Ricerca Operativa e le fasi tipiche di uno studio di Ricerca Operativa.</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Il modello di programmazione lineare.</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Il </a:t>
            </a:r>
            <a:r>
              <a:rPr b="0" lang="it-IT" sz="2400" spc="-1" strike="noStrike" u="sng">
                <a:solidFill>
                  <a:srgbClr val="c00000"/>
                </a:solidFill>
                <a:uFillTx/>
                <a:latin typeface="Calibri"/>
                <a:ea typeface="Tahoma"/>
              </a:rPr>
              <a:t>metodo grafico</a:t>
            </a:r>
            <a:r>
              <a:rPr b="0" lang="it-IT" sz="2400" spc="-1" strike="noStrike" baseline="30000">
                <a:solidFill>
                  <a:srgbClr val="c00000"/>
                </a:solidFill>
                <a:latin typeface="Calibri"/>
                <a:ea typeface="Tahoma"/>
              </a:rPr>
              <a:t>1</a:t>
            </a:r>
            <a:r>
              <a:rPr b="0" lang="it-IT" sz="2400" spc="-1" strike="noStrike">
                <a:solidFill>
                  <a:srgbClr val="000000"/>
                </a:solidFill>
                <a:latin typeface="Calibri"/>
                <a:ea typeface="Tahoma"/>
              </a:rPr>
              <a:t> per la risoluzione di problemi di programmazione lineare in due variabili.</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L'</a:t>
            </a:r>
            <a:r>
              <a:rPr b="0" lang="it-IT" sz="2400" spc="-1" strike="noStrike" u="sng">
                <a:solidFill>
                  <a:srgbClr val="c00000"/>
                </a:solidFill>
                <a:uFillTx/>
                <a:latin typeface="Calibri"/>
                <a:ea typeface="Tahoma"/>
              </a:rPr>
              <a:t>analisi post-ottimale</a:t>
            </a:r>
            <a:r>
              <a:rPr b="0" lang="it-IT" sz="2400" spc="-1" strike="noStrike">
                <a:solidFill>
                  <a:srgbClr val="000000"/>
                </a:solidFill>
                <a:latin typeface="Calibri"/>
                <a:ea typeface="Tahoma"/>
              </a:rPr>
              <a:t> della soluzione ottima di problemi di programmazione lineare in due variabili utilizzando il metodo grafico.</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4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baseline="30000">
                <a:solidFill>
                  <a:srgbClr val="c00000"/>
                </a:solidFill>
                <a:latin typeface="Calibri"/>
                <a:ea typeface="Tahoma"/>
              </a:rPr>
              <a:t>1 </a:t>
            </a:r>
            <a:r>
              <a:rPr b="0" lang="it-IT" sz="2000" spc="-1" strike="noStrike">
                <a:solidFill>
                  <a:srgbClr val="c00000"/>
                </a:solidFill>
                <a:latin typeface="Calibri"/>
                <a:ea typeface="Tahoma"/>
              </a:rPr>
              <a:t>Per gli argomenti sottolineati è prevista una eventuale risoluzione di un esercizio per iscritto</a:t>
            </a:r>
            <a:r>
              <a:rPr b="0" lang="it-IT" sz="2000" spc="-1" strike="noStrike">
                <a:solidFill>
                  <a:srgbClr val="000000"/>
                </a:solidFill>
                <a:latin typeface="Calibri"/>
                <a:ea typeface="Tahoma"/>
              </a:rPr>
              <a:t>.</a:t>
            </a:r>
            <a:endParaRPr b="0" lang="it-IT" sz="2000" spc="-1" strike="noStrike">
              <a:solidFill>
                <a:srgbClr val="000000"/>
              </a:solidFill>
              <a:latin typeface="Calibri"/>
            </a:endParaRPr>
          </a:p>
        </p:txBody>
      </p:sp>
      <p:sp>
        <p:nvSpPr>
          <p:cNvPr id="90"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Introduzione alla Ricerca Operativa: domande d’esame</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
          <p:cNvSpPr txBox="1"/>
          <p:nvPr/>
        </p:nvSpPr>
        <p:spPr>
          <a:xfrm>
            <a:off x="457200" y="1785960"/>
            <a:ext cx="8229600" cy="4340160"/>
          </a:xfrm>
          <a:prstGeom prst="rect">
            <a:avLst/>
          </a:prstGeom>
          <a:noFill/>
          <a:ln w="0">
            <a:noFill/>
          </a:ln>
        </p:spPr>
        <p:txBody>
          <a:bodyPr anchor="t">
            <a:norm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Non sono argomento d'esame ma sono essenziali per comprendere gli argomenti sviluppati nel resto del corso.</a:t>
            </a:r>
            <a:endParaRPr b="0" lang="it-IT" sz="2400" spc="-1" strike="noStrike">
              <a:solidFill>
                <a:srgbClr val="000000"/>
              </a:solidFill>
              <a:latin typeface="Calibri"/>
            </a:endParaRPr>
          </a:p>
        </p:txBody>
      </p:sp>
      <p:sp>
        <p:nvSpPr>
          <p:cNvPr id="92"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Richiami di Algebra Lineare…</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
          <p:cNvSpPr txBox="1"/>
          <p:nvPr/>
        </p:nvSpPr>
        <p:spPr>
          <a:xfrm>
            <a:off x="457200" y="1785960"/>
            <a:ext cx="8229600" cy="4340160"/>
          </a:xfrm>
          <a:prstGeom prst="rect">
            <a:avLst/>
          </a:prstGeom>
          <a:noFill/>
          <a:ln w="0">
            <a:noFill/>
          </a:ln>
        </p:spPr>
        <p:txBody>
          <a:bodyPr anchor="t">
            <a:norm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Forma standard e forma canonica della P.L.  Ipotesi della forma standard e della forma canonica. </a:t>
            </a:r>
            <a:r>
              <a:rPr b="0" lang="it-IT" sz="2400" spc="-1" strike="noStrike" u="sng">
                <a:solidFill>
                  <a:srgbClr val="c00000"/>
                </a:solidFill>
                <a:uFillTx/>
                <a:latin typeface="Calibri"/>
                <a:ea typeface="Tahoma"/>
              </a:rPr>
              <a:t>Trasformazione di un problema di P.L. in forma standard</a:t>
            </a:r>
            <a:r>
              <a:rPr b="0" lang="it-IT" sz="2400" spc="-1" strike="noStrike">
                <a:solidFill>
                  <a:srgbClr val="000000"/>
                </a:solidFill>
                <a:latin typeface="Calibri"/>
                <a:ea typeface="Tahoma"/>
              </a:rPr>
              <a:t>. </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Soluzioni di base, ammissibili e degeneri. Teoremi fondamentali della programmazione lineare.</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u="sng">
                <a:solidFill>
                  <a:srgbClr val="c00000"/>
                </a:solidFill>
                <a:uFillTx/>
                <a:latin typeface="Calibri"/>
                <a:ea typeface="Tahoma"/>
              </a:rPr>
              <a:t>Il metodo del simplesso in forma tabellare</a:t>
            </a:r>
            <a:r>
              <a:rPr b="0" lang="it-IT" sz="2400" spc="-1" strike="noStrike">
                <a:solidFill>
                  <a:srgbClr val="000000"/>
                </a:solidFill>
                <a:latin typeface="Calibri"/>
                <a:ea typeface="Tahoma"/>
              </a:rPr>
              <a:t>.</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Inizializzazione del metodo del simplesso: con variabili slack, </a:t>
            </a:r>
            <a:r>
              <a:rPr b="0" lang="it-IT" sz="2400" spc="-1" strike="noStrike" u="sng">
                <a:solidFill>
                  <a:srgbClr val="c00000"/>
                </a:solidFill>
                <a:uFillTx/>
                <a:latin typeface="Calibri"/>
                <a:ea typeface="Tahoma"/>
              </a:rPr>
              <a:t>metodo delle due fasi</a:t>
            </a:r>
            <a:r>
              <a:rPr b="0" lang="it-IT" sz="2400" spc="-1" strike="noStrike">
                <a:solidFill>
                  <a:srgbClr val="000000"/>
                </a:solidFill>
                <a:latin typeface="Calibri"/>
                <a:ea typeface="Tahoma"/>
              </a:rPr>
              <a:t>, </a:t>
            </a:r>
            <a:r>
              <a:rPr b="0" lang="it-IT" sz="2400" spc="-1" strike="noStrike" u="sng">
                <a:solidFill>
                  <a:srgbClr val="c00000"/>
                </a:solidFill>
                <a:uFillTx/>
                <a:latin typeface="Calibri"/>
                <a:ea typeface="Tahoma"/>
              </a:rPr>
              <a:t>metodo del big M</a:t>
            </a:r>
            <a:r>
              <a:rPr b="0" lang="it-IT" sz="2400" spc="-1" strike="noStrike">
                <a:solidFill>
                  <a:srgbClr val="000000"/>
                </a:solidFill>
                <a:latin typeface="Calibri"/>
                <a:ea typeface="Tahoma"/>
              </a:rPr>
              <a:t>.</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Metodo del simplesso in forma matriciale.</a:t>
            </a:r>
            <a:endParaRPr b="0" lang="it-IT" sz="2400" spc="-1" strike="noStrike">
              <a:solidFill>
                <a:srgbClr val="000000"/>
              </a:solidFill>
              <a:latin typeface="Calibri"/>
            </a:endParaRPr>
          </a:p>
        </p:txBody>
      </p:sp>
      <p:sp>
        <p:nvSpPr>
          <p:cNvPr id="94"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Il metodo del Simplesso: domande d’esame</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
          <p:cNvSpPr txBox="1"/>
          <p:nvPr/>
        </p:nvSpPr>
        <p:spPr>
          <a:xfrm>
            <a:off x="457200" y="1785960"/>
            <a:ext cx="8229600" cy="4340160"/>
          </a:xfrm>
          <a:prstGeom prst="rect">
            <a:avLst/>
          </a:prstGeom>
          <a:noFill/>
          <a:ln w="0">
            <a:noFill/>
          </a:ln>
        </p:spPr>
        <p:txBody>
          <a:bodyPr anchor="t">
            <a:norm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Dualità in programmazione lineare, </a:t>
            </a:r>
            <a:r>
              <a:rPr b="0" lang="it-IT" sz="2400" spc="-1" strike="noStrike" u="sng">
                <a:solidFill>
                  <a:srgbClr val="c00000"/>
                </a:solidFill>
                <a:uFillTx/>
                <a:latin typeface="Calibri"/>
                <a:ea typeface="Tahoma"/>
              </a:rPr>
              <a:t>formulazione del problema duale</a:t>
            </a:r>
            <a:r>
              <a:rPr b="0" lang="it-IT" sz="2400" spc="-1" strike="noStrike">
                <a:solidFill>
                  <a:srgbClr val="000000"/>
                </a:solidFill>
                <a:latin typeface="Calibri"/>
                <a:ea typeface="Tahoma"/>
              </a:rPr>
              <a:t>, relazioni primale-duale.</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Teorema della dualità in forma debole, teorema della dualità in forma forte, teorema degli scarti complementari e corollario, significato economico delle variabili duali, </a:t>
            </a:r>
            <a:r>
              <a:rPr b="0" lang="it-IT" sz="2400" spc="-1" strike="noStrike" u="sng">
                <a:solidFill>
                  <a:srgbClr val="c00000"/>
                </a:solidFill>
                <a:uFillTx/>
                <a:latin typeface="Calibri"/>
                <a:ea typeface="Tahoma"/>
              </a:rPr>
              <a:t>lettura del duale dal primale</a:t>
            </a:r>
            <a:r>
              <a:rPr b="0" lang="it-IT" sz="2400" spc="-1" strike="noStrike">
                <a:solidFill>
                  <a:srgbClr val="000000"/>
                </a:solidFill>
                <a:latin typeface="Calibri"/>
                <a:ea typeface="Tahoma"/>
              </a:rPr>
              <a:t>.</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u="sng">
                <a:solidFill>
                  <a:srgbClr val="c00000"/>
                </a:solidFill>
                <a:uFillTx/>
                <a:latin typeface="Calibri"/>
                <a:ea typeface="Tahoma"/>
              </a:rPr>
              <a:t>Metodo duale del simplesso</a:t>
            </a:r>
            <a:r>
              <a:rPr b="0" lang="it-IT" sz="2400" spc="-1" strike="noStrike">
                <a:solidFill>
                  <a:srgbClr val="000000"/>
                </a:solidFill>
                <a:latin typeface="Calibri"/>
                <a:ea typeface="Tahoma"/>
              </a:rPr>
              <a:t>: ipotesi di base, algoritmo duale del simplesso.</a:t>
            </a:r>
            <a:endParaRPr b="0" lang="it-IT" sz="2400" spc="-1" strike="noStrike">
              <a:solidFill>
                <a:srgbClr val="000000"/>
              </a:solidFill>
              <a:latin typeface="Calibri"/>
            </a:endParaRPr>
          </a:p>
        </p:txBody>
      </p:sp>
      <p:sp>
        <p:nvSpPr>
          <p:cNvPr id="96"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La teoria della Dualità: domande d’esame</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
          <p:cNvSpPr txBox="1"/>
          <p:nvPr/>
        </p:nvSpPr>
        <p:spPr>
          <a:xfrm>
            <a:off x="457200" y="1752120"/>
            <a:ext cx="8229600" cy="4340520"/>
          </a:xfrm>
          <a:prstGeom prst="rect">
            <a:avLst/>
          </a:prstGeom>
          <a:noFill/>
          <a:ln w="0">
            <a:noFill/>
          </a:ln>
        </p:spPr>
        <p:txBody>
          <a:bodyPr anchor="t">
            <a:normAutofit/>
          </a:bodyPr>
          <a:p>
            <a:pPr marL="343080" indent="-343080">
              <a:spcBef>
                <a:spcPts val="601"/>
              </a:spcBef>
              <a:buClr>
                <a:srgbClr val="c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u="sng">
                <a:solidFill>
                  <a:srgbClr val="c00000"/>
                </a:solidFill>
                <a:uFillTx/>
                <a:latin typeface="Calibri"/>
                <a:ea typeface="Tahoma"/>
              </a:rPr>
              <a:t>Analisi di stabilità</a:t>
            </a:r>
            <a:r>
              <a:rPr b="0" lang="it-IT" sz="2400" spc="-1" strike="noStrike">
                <a:solidFill>
                  <a:srgbClr val="000000"/>
                </a:solidFill>
                <a:latin typeface="Calibri"/>
                <a:ea typeface="Tahoma"/>
              </a:rPr>
              <a:t>: variazioni dei coefficienti di costo e dei coefficienti delle risorse, introduzione di un ulteriore vincolo.</a:t>
            </a:r>
            <a:endParaRPr b="0" lang="it-IT" sz="2400" spc="-1" strike="noStrike">
              <a:solidFill>
                <a:srgbClr val="000000"/>
              </a:solidFill>
              <a:latin typeface="Calibri"/>
            </a:endParaRPr>
          </a:p>
        </p:txBody>
      </p:sp>
      <p:sp>
        <p:nvSpPr>
          <p:cNvPr id="98"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L'analisi post-ottimale: domande d’esame</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
          <p:cNvSpPr txBox="1"/>
          <p:nvPr/>
        </p:nvSpPr>
        <p:spPr>
          <a:xfrm>
            <a:off x="457200" y="1785960"/>
            <a:ext cx="8229600" cy="4340160"/>
          </a:xfrm>
          <a:prstGeom prst="rect">
            <a:avLst/>
          </a:prstGeom>
          <a:noFill/>
          <a:ln w="0">
            <a:noFill/>
          </a:ln>
        </p:spPr>
        <p:txBody>
          <a:bodyPr anchor="t">
            <a:normAutofit/>
          </a:bodyPr>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Grafi: concetti fondamentali.</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Problema di trasporto: modello, proprietà della matrice dei coefficienti dei vincoli, proprietà di interezza della soluzione ottima. </a:t>
            </a:r>
            <a:r>
              <a:rPr b="0" lang="it-IT" sz="2000" spc="-1" strike="noStrike" u="sng">
                <a:solidFill>
                  <a:srgbClr val="c00000"/>
                </a:solidFill>
                <a:uFillTx/>
                <a:latin typeface="Calibri"/>
                <a:ea typeface="Tahoma"/>
              </a:rPr>
              <a:t>Metodi del nord-ovest</a:t>
            </a:r>
            <a:r>
              <a:rPr b="0" lang="it-IT" sz="2000" spc="-1" strike="noStrike">
                <a:solidFill>
                  <a:srgbClr val="000000"/>
                </a:solidFill>
                <a:latin typeface="Calibri"/>
                <a:ea typeface="Tahoma"/>
              </a:rPr>
              <a:t>, </a:t>
            </a:r>
            <a:r>
              <a:rPr b="0" lang="it-IT" sz="2000" spc="-1" strike="noStrike" u="sng">
                <a:solidFill>
                  <a:srgbClr val="c00000"/>
                </a:solidFill>
                <a:uFillTx/>
                <a:latin typeface="Calibri"/>
                <a:ea typeface="Tahoma"/>
              </a:rPr>
              <a:t>dei minimi costi</a:t>
            </a:r>
            <a:r>
              <a:rPr b="0" lang="it-IT" sz="2000" spc="-1" strike="noStrike">
                <a:solidFill>
                  <a:srgbClr val="000000"/>
                </a:solidFill>
                <a:latin typeface="Calibri"/>
                <a:ea typeface="Tahoma"/>
              </a:rPr>
              <a:t>, </a:t>
            </a:r>
            <a:r>
              <a:rPr b="0" lang="it-IT" sz="2000" spc="-1" strike="noStrike" u="sng">
                <a:solidFill>
                  <a:srgbClr val="c00000"/>
                </a:solidFill>
                <a:uFillTx/>
                <a:latin typeface="Calibri"/>
                <a:ea typeface="Tahoma"/>
              </a:rPr>
              <a:t>di Vogel</a:t>
            </a:r>
            <a:r>
              <a:rPr b="0" lang="it-IT" sz="2000" spc="-1" strike="noStrike">
                <a:solidFill>
                  <a:srgbClr val="000000"/>
                </a:solidFill>
                <a:latin typeface="Calibri"/>
                <a:ea typeface="Tahoma"/>
              </a:rPr>
              <a:t>. </a:t>
            </a:r>
            <a:r>
              <a:rPr b="0" lang="it-IT" sz="2000" spc="-1" strike="noStrike" u="sng">
                <a:solidFill>
                  <a:srgbClr val="c00000"/>
                </a:solidFill>
                <a:uFillTx/>
                <a:latin typeface="Calibri"/>
                <a:ea typeface="Tahoma"/>
              </a:rPr>
              <a:t>Metodo del simplesso per il problema dei trasporti</a:t>
            </a:r>
            <a:r>
              <a:rPr b="0" lang="it-IT" sz="2000" spc="-1" strike="noStrike">
                <a:solidFill>
                  <a:srgbClr val="000000"/>
                </a:solidFill>
                <a:latin typeface="Calibri"/>
                <a:ea typeface="Tahoma"/>
              </a:rPr>
              <a:t>.</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Problemi di assegnamento: modello, </a:t>
            </a:r>
            <a:r>
              <a:rPr b="0" lang="it-IT" sz="2000" spc="-1" strike="noStrike" u="sng">
                <a:solidFill>
                  <a:srgbClr val="c00000"/>
                </a:solidFill>
                <a:uFillTx/>
                <a:latin typeface="Calibri"/>
                <a:ea typeface="Tahoma"/>
              </a:rPr>
              <a:t>metodo ungherese</a:t>
            </a:r>
            <a:r>
              <a:rPr b="0" lang="it-IT" sz="2000" spc="-1" strike="noStrike">
                <a:solidFill>
                  <a:srgbClr val="000000"/>
                </a:solidFill>
                <a:latin typeface="Calibri"/>
                <a:ea typeface="Tahoma"/>
              </a:rPr>
              <a:t>.</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Problema del minimo albero ricoprente: </a:t>
            </a:r>
            <a:r>
              <a:rPr b="0" lang="it-IT" sz="2000" spc="-1" strike="noStrike" u="sng">
                <a:solidFill>
                  <a:srgbClr val="c00000"/>
                </a:solidFill>
                <a:uFillTx/>
                <a:latin typeface="Calibri"/>
                <a:ea typeface="Tahoma"/>
              </a:rPr>
              <a:t>algoritmi di</a:t>
            </a:r>
            <a:r>
              <a:rPr b="0" lang="it-IT" sz="2000" spc="-1" strike="noStrike" u="sng">
                <a:solidFill>
                  <a:srgbClr val="000000"/>
                </a:solidFill>
                <a:uFillTx/>
                <a:latin typeface="Calibri"/>
                <a:ea typeface="Tahoma"/>
              </a:rPr>
              <a:t> </a:t>
            </a:r>
            <a:r>
              <a:rPr b="0" lang="it-IT" sz="2000" spc="-1" strike="noStrike" u="sng">
                <a:solidFill>
                  <a:srgbClr val="c00000"/>
                </a:solidFill>
                <a:uFillTx/>
                <a:latin typeface="Calibri"/>
                <a:ea typeface="Tahoma"/>
              </a:rPr>
              <a:t>Prim </a:t>
            </a:r>
            <a:r>
              <a:rPr b="0" lang="it-IT" sz="2000" spc="-1" strike="noStrike">
                <a:solidFill>
                  <a:srgbClr val="000000"/>
                </a:solidFill>
                <a:latin typeface="Calibri"/>
                <a:ea typeface="Tahoma"/>
              </a:rPr>
              <a:t>e </a:t>
            </a:r>
            <a:r>
              <a:rPr b="0" lang="it-IT" sz="2000" spc="-1" strike="noStrike" u="sng">
                <a:solidFill>
                  <a:srgbClr val="c00000"/>
                </a:solidFill>
                <a:uFillTx/>
                <a:latin typeface="Calibri"/>
                <a:ea typeface="Tahoma"/>
              </a:rPr>
              <a:t>di Kruskal</a:t>
            </a:r>
            <a:r>
              <a:rPr b="0" lang="it-IT" sz="2000" spc="-1" strike="noStrike">
                <a:solidFill>
                  <a:srgbClr val="000000"/>
                </a:solidFill>
                <a:latin typeface="Calibri"/>
                <a:ea typeface="Tahoma"/>
              </a:rPr>
              <a:t>.</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Problema del massimo flusso su rete: formulazione di PL. Algoritmo di Ford e Fulkerson.</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Problemi di flusso a minimo costo: formulazione di PL, metodo del simplesso su rete.</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Problemi di cammino minimo: </a:t>
            </a:r>
            <a:r>
              <a:rPr b="0" lang="it-IT" sz="2000" spc="-1" strike="noStrike" u="sng">
                <a:solidFill>
                  <a:srgbClr val="c00000"/>
                </a:solidFill>
                <a:uFillTx/>
                <a:latin typeface="Calibri"/>
                <a:ea typeface="Tahoma"/>
              </a:rPr>
              <a:t>algoritmo di Dijkstra</a:t>
            </a:r>
            <a:r>
              <a:rPr b="0" lang="it-IT" sz="2000" spc="-1" strike="noStrike">
                <a:solidFill>
                  <a:srgbClr val="000000"/>
                </a:solidFill>
                <a:latin typeface="Calibri"/>
                <a:ea typeface="Tahoma"/>
              </a:rPr>
              <a:t>.</a:t>
            </a:r>
            <a:endParaRPr b="0" lang="it-IT" sz="2000" spc="-1" strike="noStrike">
              <a:solidFill>
                <a:srgbClr val="000000"/>
              </a:solidFill>
              <a:latin typeface="Calibri"/>
            </a:endParaRPr>
          </a:p>
          <a:p>
            <a:pPr>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Tecniche reticolari per la gestione dei progetti: PERT-Time, percorso critico.</a:t>
            </a:r>
            <a:endParaRPr b="0" lang="it-IT" sz="2000" spc="-1" strike="noStrike">
              <a:solidFill>
                <a:srgbClr val="000000"/>
              </a:solidFill>
              <a:latin typeface="Calibri"/>
            </a:endParaRPr>
          </a:p>
        </p:txBody>
      </p:sp>
      <p:sp>
        <p:nvSpPr>
          <p:cNvPr id="100"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Ottimizzazione su rete: domande d’esame</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
          <p:cNvSpPr txBox="1"/>
          <p:nvPr/>
        </p:nvSpPr>
        <p:spPr>
          <a:xfrm>
            <a:off x="457200" y="1785960"/>
            <a:ext cx="8229600" cy="4340160"/>
          </a:xfrm>
          <a:prstGeom prst="rect">
            <a:avLst/>
          </a:prstGeom>
          <a:noFill/>
          <a:ln w="0">
            <a:noFill/>
          </a:ln>
        </p:spPr>
        <p:txBody>
          <a:bodyPr anchor="t">
            <a:normAutofit fontScale="96865"/>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Modelli di programmazione intera. Modelli di programmazione intera mista. Modelli di programmazione lineare binaria. Rilassamento lineare. Metodi di risoluzione: metodo dei piani di taglio, metodo di "branch and bound". Interpretazione geometrica dei metodi di soluzione.</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Problema della dieta ottima, problemi di ottimizzazione dei turni giornalieri e settimanali del personale (staff scheduling), problemi di scheduling dei veicoli (VSP), problema del commesso viaggiatore (TSP), problemi di taglio ottimo (cutting stock), problemi dello zaino (knapsack), problemi di bin packing, problemi di localizzazione.</a:t>
            </a:r>
            <a:endParaRPr b="0" lang="it-IT" sz="2400" spc="-1" strike="noStrike">
              <a:solidFill>
                <a:srgbClr val="000000"/>
              </a:solidFill>
              <a:latin typeface="Calibri"/>
            </a:endParaRPr>
          </a:p>
        </p:txBody>
      </p:sp>
      <p:sp>
        <p:nvSpPr>
          <p:cNvPr id="102"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Progr. a numeri interi ed applicazioni: domande d’esame</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685800" y="2499840"/>
            <a:ext cx="7772400" cy="2584440"/>
          </a:xfrm>
          <a:prstGeom prst="rect">
            <a:avLst/>
          </a:prstGeom>
          <a:noFill/>
          <a:ln w="0">
            <a:noFill/>
          </a:ln>
        </p:spPr>
        <p:txBody>
          <a:bodyPr lIns="90000" rIns="90000" tIns="46800" bIns="46800" anchor="t">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6000" spc="-1" strike="noStrike">
                <a:solidFill>
                  <a:srgbClr val="000000"/>
                </a:solidFill>
                <a:latin typeface="Tahoma"/>
              </a:rPr>
              <a:t>COME E DOVE STUDIARE</a:t>
            </a:r>
            <a:br>
              <a:rPr sz="6000"/>
            </a:br>
            <a:br>
              <a:rPr sz="3600"/>
            </a:br>
            <a:endParaRPr b="1" lang="it-IT" sz="6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685800" y="2499840"/>
            <a:ext cx="7772400" cy="2584440"/>
          </a:xfrm>
          <a:prstGeom prst="rect">
            <a:avLst/>
          </a:prstGeom>
          <a:noFill/>
          <a:ln w="0">
            <a:noFill/>
          </a:ln>
        </p:spPr>
        <p:txBody>
          <a:bodyPr lIns="90000" rIns="90000" tIns="46800" bIns="46800" anchor="t">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6000" spc="-1" strike="noStrike">
                <a:solidFill>
                  <a:srgbClr val="000000"/>
                </a:solidFill>
                <a:latin typeface="Tahoma"/>
              </a:rPr>
              <a:t>LA RICERCA OPERATIVA</a:t>
            </a:r>
            <a:br>
              <a:rPr sz="6000"/>
            </a:br>
            <a:br>
              <a:rPr sz="3600"/>
            </a:br>
            <a:endParaRPr b="1" lang="it-IT" sz="6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
          <p:cNvSpPr txBox="1"/>
          <p:nvPr/>
        </p:nvSpPr>
        <p:spPr>
          <a:xfrm>
            <a:off x="457200" y="1785960"/>
            <a:ext cx="8229600" cy="4340160"/>
          </a:xfrm>
          <a:prstGeom prst="rect">
            <a:avLst/>
          </a:prstGeom>
          <a:noFill/>
          <a:ln w="0">
            <a:noFill/>
          </a:ln>
        </p:spPr>
        <p:txBody>
          <a:bodyPr anchor="t">
            <a:normAutofit/>
          </a:bodyPr>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Le lezioni teoriche sono costituite da lucidi e documenti di testo.</a:t>
            </a:r>
            <a:endParaRPr b="0" lang="it-IT" sz="2400" spc="-1" strike="noStrike">
              <a:solidFill>
                <a:srgbClr val="000000"/>
              </a:solidFill>
              <a:latin typeface="Calibri"/>
            </a:endParaRPr>
          </a:p>
        </p:txBody>
      </p:sp>
      <p:sp>
        <p:nvSpPr>
          <p:cNvPr id="10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Lezioni del corso</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txBox="1"/>
          <p:nvPr/>
        </p:nvSpPr>
        <p:spPr>
          <a:xfrm>
            <a:off x="457200" y="1785960"/>
            <a:ext cx="8229600" cy="4340160"/>
          </a:xfrm>
          <a:prstGeom prst="rect">
            <a:avLst/>
          </a:prstGeom>
          <a:noFill/>
          <a:ln w="0">
            <a:noFill/>
          </a:ln>
        </p:spPr>
        <p:txBody>
          <a:bodyPr anchor="t">
            <a:normAutofit fontScale="96865"/>
          </a:bodyPr>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Le sezioni di studio consistono  in</a:t>
            </a:r>
            <a:endParaRPr b="0" lang="it-IT" sz="2400" spc="-1" strike="noStrike">
              <a:solidFill>
                <a:srgbClr val="000000"/>
              </a:solidFill>
              <a:latin typeface="Calibri"/>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letture e approfondimenti, con eventuale produzione di una relazione;</a:t>
            </a:r>
            <a:endParaRPr b="0" lang="it-IT" sz="2400" spc="-1" strike="noStrike">
              <a:solidFill>
                <a:srgbClr val="000000"/>
              </a:solidFill>
              <a:latin typeface="Calibri"/>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svolgimento di esercizi;</a:t>
            </a:r>
            <a:endParaRPr b="0" lang="it-IT" sz="2400" spc="-1" strike="noStrike">
              <a:solidFill>
                <a:srgbClr val="000000"/>
              </a:solidFill>
              <a:latin typeface="Calibri"/>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attività pratiche consistenti nell’uso di software per la risoluzione di problemi.</a:t>
            </a:r>
            <a:endParaRPr b="0" lang="it-IT" sz="2400" spc="-1" strike="noStrike">
              <a:solidFill>
                <a:srgbClr val="000000"/>
              </a:solidFill>
              <a:latin typeface="Calibri"/>
            </a:endParaRPr>
          </a:p>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Tutte le relazioni e gli esercizi richiedono la produzione di un elaborato scritto e dovranno essere presentati in formato elettronico oppure cartaceo,  su richiesta, in sede d’esame.</a:t>
            </a:r>
            <a:endParaRPr b="0" lang="it-IT" sz="2400" spc="-1" strike="noStrike">
              <a:solidFill>
                <a:srgbClr val="000000"/>
              </a:solidFill>
              <a:latin typeface="Calibri"/>
            </a:endParaRPr>
          </a:p>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Lo svolgimento degli esercizi è fondamentale per Il superamento dell'esame.</a:t>
            </a:r>
            <a:endParaRPr b="0" lang="it-IT" sz="2400" spc="-1" strike="noStrike">
              <a:solidFill>
                <a:srgbClr val="000000"/>
              </a:solidFill>
              <a:latin typeface="Calibri"/>
            </a:endParaRPr>
          </a:p>
        </p:txBody>
      </p:sp>
      <p:sp>
        <p:nvSpPr>
          <p:cNvPr id="107"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Sessioni di studio</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
          <p:cNvSpPr txBox="1"/>
          <p:nvPr/>
        </p:nvSpPr>
        <p:spPr>
          <a:xfrm>
            <a:off x="457200" y="1785960"/>
            <a:ext cx="8229600" cy="4340160"/>
          </a:xfrm>
          <a:prstGeom prst="rect">
            <a:avLst/>
          </a:prstGeom>
          <a:noFill/>
          <a:ln w="0">
            <a:noFill/>
          </a:ln>
        </p:spPr>
        <p:txBody>
          <a:bodyPr anchor="t">
            <a:normAutofit/>
          </a:bodyPr>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Il libro di testo e riferimento fondamentale per il corso  è</a:t>
            </a:r>
            <a:endParaRPr b="0" lang="it-IT" sz="2400" spc="-1" strike="noStrike">
              <a:solidFill>
                <a:srgbClr val="000000"/>
              </a:solidFill>
              <a:latin typeface="Calibri"/>
            </a:endParaRPr>
          </a:p>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400" spc="-1" strike="noStrike">
              <a:solidFill>
                <a:srgbClr val="000000"/>
              </a:solidFill>
              <a:latin typeface="Calibri"/>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800" spc="-1" strike="noStrike">
                <a:solidFill>
                  <a:srgbClr val="000000"/>
                </a:solidFill>
                <a:latin typeface="Calibri"/>
              </a:rPr>
              <a:t>F.S. Hillier, G.J. Lieberman</a:t>
            </a:r>
            <a:br>
              <a:rPr sz="2800"/>
            </a:br>
            <a:r>
              <a:rPr b="0" lang="it-IT" sz="2800" spc="-1" strike="noStrike">
                <a:solidFill>
                  <a:srgbClr val="000000"/>
                </a:solidFill>
                <a:latin typeface="Calibri"/>
              </a:rPr>
              <a:t>Ricerca operativa 9/ed - Fondamenti</a:t>
            </a:r>
            <a:br>
              <a:rPr sz="2800"/>
            </a:br>
            <a:r>
              <a:rPr b="0" lang="it-IT" sz="2800" spc="-1" strike="noStrike">
                <a:solidFill>
                  <a:srgbClr val="000000"/>
                </a:solidFill>
                <a:latin typeface="Calibri"/>
              </a:rPr>
              <a:t>McGraw-Hill (Italia)</a:t>
            </a:r>
            <a:br>
              <a:rPr sz="2800"/>
            </a:br>
            <a:r>
              <a:rPr b="0" lang="it-IT" sz="2800" spc="-1" strike="noStrike">
                <a:solidFill>
                  <a:srgbClr val="000000"/>
                </a:solidFill>
                <a:latin typeface="Calibri"/>
              </a:rPr>
              <a:t>2010</a:t>
            </a:r>
            <a:endParaRPr b="0" lang="it-IT" sz="2800" spc="-1" strike="noStrike">
              <a:solidFill>
                <a:srgbClr val="000000"/>
              </a:solidFill>
              <a:latin typeface="Calibri"/>
            </a:endParaRPr>
          </a:p>
        </p:txBody>
      </p:sp>
      <p:sp>
        <p:nvSpPr>
          <p:cNvPr id="10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Testo di riferimento e bibliografia</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
          <p:cNvSpPr txBox="1"/>
          <p:nvPr/>
        </p:nvSpPr>
        <p:spPr>
          <a:xfrm>
            <a:off x="457200" y="1785960"/>
            <a:ext cx="8229600" cy="4340160"/>
          </a:xfrm>
          <a:prstGeom prst="rect">
            <a:avLst/>
          </a:prstGeom>
          <a:noFill/>
          <a:ln w="0">
            <a:noFill/>
          </a:ln>
        </p:spPr>
        <p:txBody>
          <a:bodyPr anchor="t">
            <a:normAutofit/>
          </a:bodyPr>
          <a:p>
            <a:pPr>
              <a:spcBef>
                <a:spcPts val="55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200" spc="-1" strike="noStrike">
                <a:solidFill>
                  <a:srgbClr val="000000"/>
                </a:solidFill>
                <a:latin typeface="Calibri"/>
                <a:ea typeface="Tahoma"/>
              </a:rPr>
              <a:t>  </a:t>
            </a:r>
            <a:r>
              <a:rPr b="0" lang="it-IT" sz="2200" spc="-1" strike="noStrike">
                <a:solidFill>
                  <a:srgbClr val="000000"/>
                </a:solidFill>
                <a:latin typeface="Calibri"/>
                <a:ea typeface="Tahoma"/>
              </a:rPr>
              <a:t>Il libro di testo per le applicazioni della programmazione lineare continua, intera e intera mista ai problemi di gestione della produzione </a:t>
            </a:r>
            <a:endParaRPr b="0" lang="it-IT" sz="2200" spc="-1" strike="noStrike">
              <a:solidFill>
                <a:srgbClr val="000000"/>
              </a:solidFill>
              <a:latin typeface="Calibri"/>
            </a:endParaRPr>
          </a:p>
          <a:p>
            <a:pPr lvl="1" marL="743040" indent="-285840">
              <a:spcBef>
                <a:spcPts val="55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200" spc="-1" strike="noStrike">
                <a:solidFill>
                  <a:srgbClr val="000000"/>
                </a:solidFill>
                <a:latin typeface="Calibri"/>
              </a:rPr>
              <a:t>F. Pezzella, E. Faggioli</a:t>
            </a:r>
            <a:br>
              <a:rPr sz="2200"/>
            </a:br>
            <a:r>
              <a:rPr b="0" lang="it-IT" sz="2200" spc="-1" strike="noStrike">
                <a:solidFill>
                  <a:srgbClr val="000000"/>
                </a:solidFill>
                <a:latin typeface="Calibri"/>
              </a:rPr>
              <a:t>Ricerca operativa.</a:t>
            </a:r>
            <a:br>
              <a:rPr sz="2200"/>
            </a:br>
            <a:r>
              <a:rPr b="0" lang="it-IT" sz="2200" spc="-1" strike="noStrike">
                <a:solidFill>
                  <a:srgbClr val="000000"/>
                </a:solidFill>
                <a:latin typeface="Calibri"/>
              </a:rPr>
              <a:t>Problemi di gestione della produzione</a:t>
            </a:r>
            <a:br>
              <a:rPr sz="2200"/>
            </a:br>
            <a:r>
              <a:rPr b="0" lang="it-IT" sz="2200" spc="-1" strike="noStrike">
                <a:solidFill>
                  <a:srgbClr val="000000"/>
                </a:solidFill>
                <a:latin typeface="Calibri"/>
              </a:rPr>
              <a:t>Pitagora Editrice, Bologna</a:t>
            </a:r>
            <a:endParaRPr b="0" lang="it-IT" sz="2200" spc="-1" strike="noStrike">
              <a:solidFill>
                <a:srgbClr val="000000"/>
              </a:solidFill>
              <a:latin typeface="Calibri"/>
            </a:endParaRPr>
          </a:p>
          <a:p>
            <a:pPr>
              <a:spcBef>
                <a:spcPts val="55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200" spc="-1" strike="noStrike">
              <a:solidFill>
                <a:srgbClr val="000000"/>
              </a:solidFill>
              <a:latin typeface="Calibri"/>
            </a:endParaRPr>
          </a:p>
          <a:p>
            <a:pPr>
              <a:spcBef>
                <a:spcPts val="55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200" spc="-1" strike="noStrike">
                <a:solidFill>
                  <a:srgbClr val="000000"/>
                </a:solidFill>
                <a:latin typeface="Calibri"/>
                <a:ea typeface="Tahoma"/>
              </a:rPr>
              <a:t>  </a:t>
            </a:r>
            <a:r>
              <a:rPr b="0" lang="it-IT" sz="2200" spc="-1" strike="noStrike">
                <a:solidFill>
                  <a:srgbClr val="000000"/>
                </a:solidFill>
                <a:latin typeface="Calibri"/>
                <a:ea typeface="Tahoma"/>
              </a:rPr>
              <a:t>Un libro complementare per lo studio della programmazione lineare </a:t>
            </a:r>
            <a:endParaRPr b="0" lang="it-IT" sz="2200" spc="-1" strike="noStrike">
              <a:solidFill>
                <a:srgbClr val="000000"/>
              </a:solidFill>
              <a:latin typeface="Calibri"/>
            </a:endParaRPr>
          </a:p>
          <a:p>
            <a:pPr lvl="1" marL="743040" indent="-285840">
              <a:spcBef>
                <a:spcPts val="55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200" spc="-1" strike="noStrike">
                <a:solidFill>
                  <a:srgbClr val="000000"/>
                </a:solidFill>
                <a:latin typeface="Calibri"/>
              </a:rPr>
              <a:t>F. Pezzella</a:t>
            </a:r>
            <a:br>
              <a:rPr sz="2200"/>
            </a:br>
            <a:r>
              <a:rPr b="0" lang="it-IT" sz="2200" spc="-1" strike="noStrike">
                <a:solidFill>
                  <a:srgbClr val="000000"/>
                </a:solidFill>
                <a:latin typeface="Calibri"/>
              </a:rPr>
              <a:t>Elementi di Programmazione Lineare</a:t>
            </a:r>
            <a:br>
              <a:rPr sz="2200"/>
            </a:br>
            <a:r>
              <a:rPr b="0" lang="it-IT" sz="2200" spc="-1" strike="noStrike">
                <a:solidFill>
                  <a:srgbClr val="000000"/>
                </a:solidFill>
                <a:latin typeface="Calibri"/>
              </a:rPr>
              <a:t>Liguori Editore, Napoli</a:t>
            </a:r>
            <a:endParaRPr b="0" lang="it-IT" sz="2200" spc="-1" strike="noStrike">
              <a:solidFill>
                <a:srgbClr val="000000"/>
              </a:solidFill>
              <a:latin typeface="Calibri"/>
            </a:endParaRPr>
          </a:p>
          <a:p>
            <a:pPr>
              <a:spcBef>
                <a:spcPts val="5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200" spc="-1" strike="noStrike">
              <a:solidFill>
                <a:srgbClr val="000000"/>
              </a:solidFill>
              <a:latin typeface="Calibri"/>
            </a:endParaRPr>
          </a:p>
        </p:txBody>
      </p:sp>
      <p:sp>
        <p:nvSpPr>
          <p:cNvPr id="111"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Testo di riferimento e bibliografia</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
          <p:cNvSpPr txBox="1"/>
          <p:nvPr/>
        </p:nvSpPr>
        <p:spPr>
          <a:xfrm>
            <a:off x="457200" y="1785960"/>
            <a:ext cx="8229600" cy="4340160"/>
          </a:xfrm>
          <a:prstGeom prst="rect">
            <a:avLst/>
          </a:prstGeom>
          <a:noFill/>
          <a:ln w="0">
            <a:noFill/>
          </a:ln>
        </p:spPr>
        <p:txBody>
          <a:bodyPr anchor="t">
            <a:normAutofit fontScale="98427" lnSpcReduction="10000"/>
          </a:bodyPr>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Software di ottimizzazione per la risoluzione di modelli di programmazione lineare continua, intera e intera mista</a:t>
            </a:r>
            <a:endParaRPr b="0" lang="it-IT" sz="2400" spc="-1" strike="noStrike">
              <a:solidFill>
                <a:srgbClr val="000000"/>
              </a:solidFill>
              <a:latin typeface="Calibri"/>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it-IT" sz="2400" spc="-1" strike="noStrike">
                <a:solidFill>
                  <a:srgbClr val="000000"/>
                </a:solidFill>
                <a:latin typeface="Calibri"/>
              </a:rPr>
              <a:t>Classic LINDO</a:t>
            </a:r>
            <a:r>
              <a:rPr b="0" lang="it-IT" sz="2400" spc="-1" strike="noStrike">
                <a:solidFill>
                  <a:srgbClr val="000000"/>
                </a:solidFill>
                <a:latin typeface="Calibri"/>
              </a:rPr>
              <a:t> - scaricabile dal sito </a:t>
            </a:r>
            <a:r>
              <a:rPr b="0" lang="it-IT" sz="2400" spc="-1" strike="noStrike" u="sng">
                <a:solidFill>
                  <a:srgbClr val="0000ff"/>
                </a:solidFill>
                <a:uFillTx/>
                <a:latin typeface="Calibri"/>
                <a:hlinkClick r:id="rId1"/>
              </a:rPr>
              <a:t>http://www.lindo.com/</a:t>
            </a:r>
            <a:endParaRPr b="0" lang="it-IT" sz="2400" spc="-1" strike="noStrike">
              <a:solidFill>
                <a:srgbClr val="000000"/>
              </a:solidFill>
              <a:latin typeface="Calibri"/>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it-IT" sz="2400" spc="-1" strike="noStrike">
                <a:solidFill>
                  <a:srgbClr val="000000"/>
                </a:solidFill>
                <a:latin typeface="Calibri"/>
              </a:rPr>
              <a:t>LINGO</a:t>
            </a:r>
            <a:r>
              <a:rPr b="0" lang="it-IT" sz="2400" spc="-1" strike="noStrike">
                <a:solidFill>
                  <a:srgbClr val="000000"/>
                </a:solidFill>
                <a:latin typeface="Calibri"/>
              </a:rPr>
              <a:t> - scaricabile dal sito </a:t>
            </a:r>
            <a:r>
              <a:rPr b="0" lang="it-IT" sz="2400" spc="-1" strike="noStrike" u="sng">
                <a:solidFill>
                  <a:srgbClr val="0000ff"/>
                </a:solidFill>
                <a:uFillTx/>
                <a:latin typeface="Calibri"/>
                <a:hlinkClick r:id="rId2"/>
              </a:rPr>
              <a:t>http://www.lindo.com/</a:t>
            </a:r>
            <a:endParaRPr b="0" lang="it-IT" sz="2400" spc="-1" strike="noStrike">
              <a:solidFill>
                <a:srgbClr val="000000"/>
              </a:solidFill>
              <a:latin typeface="Calibri"/>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400" spc="-1" strike="noStrike">
              <a:solidFill>
                <a:srgbClr val="000000"/>
              </a:solidFill>
              <a:latin typeface="Calibri"/>
            </a:endParaRPr>
          </a:p>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Ambiente di calcolo per sperimentare alcuni metodi numerici</a:t>
            </a:r>
            <a:endParaRPr b="0" lang="it-IT" sz="2400" spc="-1" strike="noStrike">
              <a:solidFill>
                <a:srgbClr val="000000"/>
              </a:solidFill>
              <a:latin typeface="Calibri"/>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it-IT" sz="2400" spc="-1" strike="noStrike">
                <a:solidFill>
                  <a:srgbClr val="000000"/>
                </a:solidFill>
                <a:latin typeface="Calibri"/>
              </a:rPr>
              <a:t>Octave</a:t>
            </a:r>
            <a:r>
              <a:rPr b="0" lang="it-IT" sz="2400" spc="-1" strike="noStrike">
                <a:solidFill>
                  <a:srgbClr val="000000"/>
                </a:solidFill>
                <a:latin typeface="Calibri"/>
              </a:rPr>
              <a:t> - scaricabile dal sito </a:t>
            </a:r>
            <a:r>
              <a:rPr b="0" lang="it-IT" sz="2400" spc="-1" strike="noStrike" u="sng">
                <a:solidFill>
                  <a:srgbClr val="0000ff"/>
                </a:solidFill>
                <a:uFillTx/>
                <a:latin typeface="Calibri"/>
                <a:hlinkClick r:id="rId3"/>
              </a:rPr>
              <a:t>http://www.octave.org/</a:t>
            </a:r>
            <a:endParaRPr b="0" lang="it-IT" sz="2400" spc="-1" strike="noStrike">
              <a:solidFill>
                <a:srgbClr val="000000"/>
              </a:solidFill>
              <a:latin typeface="Calibri"/>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400" spc="-1" strike="noStrike">
              <a:solidFill>
                <a:srgbClr val="000000"/>
              </a:solidFill>
              <a:latin typeface="Calibri"/>
            </a:endParaRPr>
          </a:p>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Software utilizzabile per la risoluzione grafica della PL </a:t>
            </a:r>
            <a:endParaRPr b="0" lang="it-IT" sz="2400" spc="-1" strike="noStrike">
              <a:solidFill>
                <a:srgbClr val="000000"/>
              </a:solidFill>
              <a:latin typeface="Calibri"/>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it-IT" sz="2400" spc="-1" strike="noStrike">
                <a:solidFill>
                  <a:srgbClr val="000000"/>
                </a:solidFill>
                <a:latin typeface="Calibri"/>
              </a:rPr>
              <a:t>GeoGebra</a:t>
            </a:r>
            <a:r>
              <a:rPr b="0" lang="it-IT" sz="2400" spc="-1" strike="noStrike">
                <a:solidFill>
                  <a:srgbClr val="000000"/>
                </a:solidFill>
                <a:latin typeface="Calibri"/>
              </a:rPr>
              <a:t> - scaricabile dal sito </a:t>
            </a:r>
            <a:r>
              <a:rPr b="0" lang="it-IT" sz="2400" spc="-1" strike="noStrike" u="sng">
                <a:solidFill>
                  <a:srgbClr val="0000ff"/>
                </a:solidFill>
                <a:uFillTx/>
                <a:latin typeface="Calibri"/>
                <a:hlinkClick r:id="rId4"/>
              </a:rPr>
              <a:t>http://www.geogebra.org</a:t>
            </a:r>
            <a:r>
              <a:rPr b="0" lang="it-IT" sz="2400" spc="-1" strike="noStrike" u="sng">
                <a:solidFill>
                  <a:srgbClr val="0000ff"/>
                </a:solidFill>
                <a:uFillTx/>
                <a:latin typeface="Calibri"/>
                <a:hlinkClick r:id="rId5"/>
              </a:rPr>
              <a:t>/</a:t>
            </a:r>
            <a:endParaRPr b="0" lang="it-IT" sz="2400" spc="-1" strike="noStrike">
              <a:solidFill>
                <a:srgbClr val="000000"/>
              </a:solidFill>
              <a:latin typeface="Calibri"/>
            </a:endParaRPr>
          </a:p>
        </p:txBody>
      </p:sp>
      <p:sp>
        <p:nvSpPr>
          <p:cNvPr id="11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Software di supporto allo studio</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685800" y="2499840"/>
            <a:ext cx="7772400" cy="2584440"/>
          </a:xfrm>
          <a:prstGeom prst="rect">
            <a:avLst/>
          </a:prstGeom>
          <a:noFill/>
          <a:ln w="0">
            <a:noFill/>
          </a:ln>
        </p:spPr>
        <p:txBody>
          <a:bodyPr lIns="90000" rIns="90000" tIns="46800" bIns="46800" anchor="t">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6000" spc="-1" strike="noStrike">
                <a:solidFill>
                  <a:srgbClr val="000000"/>
                </a:solidFill>
                <a:latin typeface="Tahoma"/>
              </a:rPr>
              <a:t>MODALITÀ D'ESAME</a:t>
            </a:r>
            <a:br>
              <a:rPr sz="6000"/>
            </a:br>
            <a:br>
              <a:rPr sz="3600"/>
            </a:br>
            <a:endParaRPr b="1" lang="it-IT" sz="6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
          <p:cNvSpPr txBox="1"/>
          <p:nvPr/>
        </p:nvSpPr>
        <p:spPr>
          <a:xfrm>
            <a:off x="457200" y="1785960"/>
            <a:ext cx="8229600" cy="4340160"/>
          </a:xfrm>
          <a:prstGeom prst="rect">
            <a:avLst/>
          </a:prstGeom>
          <a:noFill/>
          <a:ln w="0">
            <a:noFill/>
          </a:ln>
        </p:spPr>
        <p:txBody>
          <a:bodyPr anchor="t">
            <a:normAutofit fontScale="93740"/>
          </a:bodyPr>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In sede di esame lo studente dovrà presentare </a:t>
            </a:r>
            <a:r>
              <a:rPr b="0" lang="it-IT" sz="2400" spc="-1" strike="noStrike" u="sng">
                <a:solidFill>
                  <a:srgbClr val="000000"/>
                </a:solidFill>
                <a:uFillTx/>
                <a:latin typeface="Calibri"/>
                <a:ea typeface="Tahoma"/>
              </a:rPr>
              <a:t>tutti gli elaborati richiesti durante lo svolgimento del corso</a:t>
            </a:r>
            <a:r>
              <a:rPr b="0" lang="it-IT" sz="2400" spc="-1" strike="noStrike">
                <a:solidFill>
                  <a:srgbClr val="000000"/>
                </a:solidFill>
                <a:latin typeface="Calibri"/>
                <a:ea typeface="Tahoma"/>
              </a:rPr>
              <a:t> (esercizi svolti, relazioni, eventuali codici software elaborati) .</a:t>
            </a:r>
            <a:endParaRPr b="0" lang="it-IT" sz="2400" spc="-1" strike="noStrike">
              <a:solidFill>
                <a:srgbClr val="000000"/>
              </a:solidFill>
              <a:latin typeface="Calibri"/>
            </a:endParaRPr>
          </a:p>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La prova d'esame sarà finalizzata alla verifica della comprensione degli argomenti teorici sviluppati nel corso ed alla capacità di applicazione degli stessi in casi pratici.</a:t>
            </a:r>
            <a:endParaRPr b="0" lang="it-IT" sz="2400" spc="-1" strike="noStrike">
              <a:solidFill>
                <a:srgbClr val="000000"/>
              </a:solidFill>
              <a:latin typeface="Calibri"/>
            </a:endParaRPr>
          </a:p>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Potrà essere richiesta l’illustrazione degli elaborati svolti e traendo spunto da essi potrà essere verificata la comprensione dei concetti di teoria a cui tali elaborati fanno riferimento.</a:t>
            </a:r>
            <a:endParaRPr b="0" lang="it-IT" sz="2400" spc="-1" strike="noStrike">
              <a:solidFill>
                <a:srgbClr val="000000"/>
              </a:solidFill>
              <a:latin typeface="Calibri"/>
            </a:endParaRPr>
          </a:p>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ea typeface="Tahoma"/>
              </a:rPr>
              <a:t> </a:t>
            </a:r>
            <a:r>
              <a:rPr b="0" lang="it-IT" sz="2400" spc="-1" strike="noStrike">
                <a:solidFill>
                  <a:srgbClr val="000000"/>
                </a:solidFill>
                <a:latin typeface="Calibri"/>
                <a:ea typeface="Tahoma"/>
              </a:rPr>
              <a:t>In sede d'esame verrà richiesto di risolvere per iscritto alcuni esercizi e verranno formulate domande circa gli aspetti teorici connessi a tali esercizi.</a:t>
            </a:r>
            <a:endParaRPr b="0" lang="it-IT" sz="2400" spc="-1" strike="noStrike">
              <a:solidFill>
                <a:srgbClr val="000000"/>
              </a:solidFill>
              <a:latin typeface="Calibri"/>
            </a:endParaRPr>
          </a:p>
        </p:txBody>
      </p:sp>
      <p:sp>
        <p:nvSpPr>
          <p:cNvPr id="116"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Esame e modalità di valutazione</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
          <p:cNvSpPr txBox="1"/>
          <p:nvPr/>
        </p:nvSpPr>
        <p:spPr>
          <a:xfrm>
            <a:off x="457200" y="1785960"/>
            <a:ext cx="8229600" cy="4340160"/>
          </a:xfrm>
          <a:prstGeom prst="rect">
            <a:avLst/>
          </a:prstGeom>
          <a:noFill/>
          <a:ln w="0">
            <a:noFill/>
          </a:ln>
        </p:spPr>
        <p:txBody>
          <a:bodyPr anchor="t">
            <a:normAutofit fontScale="93740"/>
          </a:bodyPr>
          <a:p>
            <a:pPr>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Il significato di </a:t>
            </a:r>
            <a:r>
              <a:rPr b="0" i="1" lang="it-IT" sz="2000" spc="-1" strike="noStrike">
                <a:solidFill>
                  <a:srgbClr val="000000"/>
                </a:solidFill>
                <a:latin typeface="Calibri"/>
                <a:ea typeface="Tahoma"/>
              </a:rPr>
              <a:t>Ricerca Operativa</a:t>
            </a:r>
            <a:r>
              <a:rPr b="0" lang="it-IT" sz="2000" spc="-1" strike="noStrike">
                <a:solidFill>
                  <a:srgbClr val="000000"/>
                </a:solidFill>
                <a:latin typeface="Calibri"/>
                <a:ea typeface="Tahoma"/>
              </a:rPr>
              <a:t> non è oggettivamente chiaro</a:t>
            </a:r>
            <a:endParaRPr b="0" lang="it-IT" sz="2000" spc="-1" strike="noStrike">
              <a:solidFill>
                <a:srgbClr val="000000"/>
              </a:solidFill>
              <a:latin typeface="Calibri"/>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 </a:t>
            </a:r>
            <a:r>
              <a:rPr b="0" lang="it-IT" sz="2000" spc="-1" strike="noStrike">
                <a:solidFill>
                  <a:srgbClr val="000000"/>
                </a:solidFill>
                <a:latin typeface="Calibri"/>
              </a:rPr>
              <a:t>traduzione dall'inglese di </a:t>
            </a:r>
            <a:r>
              <a:rPr b="0" i="1" lang="it-IT" sz="2000" spc="-1" strike="noStrike">
                <a:solidFill>
                  <a:srgbClr val="000000"/>
                </a:solidFill>
                <a:latin typeface="Calibri"/>
              </a:rPr>
              <a:t>Operations </a:t>
            </a:r>
            <a:r>
              <a:rPr b="0" i="1" lang="en-US" sz="2000" spc="-1" strike="noStrike">
                <a:solidFill>
                  <a:srgbClr val="000000"/>
                </a:solidFill>
                <a:latin typeface="Calibri"/>
              </a:rPr>
              <a:t>Research</a:t>
            </a:r>
            <a:r>
              <a:rPr b="0" lang="it-IT" sz="2000" spc="-1" strike="noStrike">
                <a:solidFill>
                  <a:srgbClr val="000000"/>
                </a:solidFill>
                <a:latin typeface="Calibri"/>
              </a:rPr>
              <a:t>: ricerca delle operazioni</a:t>
            </a:r>
            <a:endParaRPr b="0" lang="it-IT" sz="2000" spc="-1" strike="noStrike">
              <a:solidFill>
                <a:srgbClr val="000000"/>
              </a:solidFill>
              <a:latin typeface="Calibri"/>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 </a:t>
            </a:r>
            <a:r>
              <a:rPr b="0" lang="it-IT" sz="2000" spc="-1" strike="noStrike">
                <a:solidFill>
                  <a:srgbClr val="000000"/>
                </a:solidFill>
                <a:latin typeface="Calibri"/>
              </a:rPr>
              <a:t>è anche detta </a:t>
            </a:r>
            <a:r>
              <a:rPr b="0" i="1" lang="it-IT" sz="2000" spc="-1" strike="noStrike">
                <a:solidFill>
                  <a:srgbClr val="000000"/>
                </a:solidFill>
                <a:latin typeface="Calibri"/>
              </a:rPr>
              <a:t>Management Science</a:t>
            </a:r>
            <a:r>
              <a:rPr b="0" lang="it-IT" sz="2000" spc="-1" strike="noStrike">
                <a:solidFill>
                  <a:srgbClr val="000000"/>
                </a:solidFill>
                <a:latin typeface="Calibri"/>
              </a:rPr>
              <a:t>: scienza che studia i problemi di gestione di sistemi complessi</a:t>
            </a:r>
            <a:endParaRPr b="0" lang="it-IT" sz="2000" spc="-1" strike="noStrike">
              <a:solidFill>
                <a:srgbClr val="000000"/>
              </a:solidFill>
              <a:latin typeface="Calibri"/>
            </a:endParaRPr>
          </a:p>
          <a:p>
            <a:pPr>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000" spc="-1" strike="noStrike">
              <a:solidFill>
                <a:srgbClr val="000000"/>
              </a:solidFill>
              <a:latin typeface="Calibri"/>
            </a:endParaRPr>
          </a:p>
          <a:p>
            <a:pPr>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La </a:t>
            </a:r>
            <a:r>
              <a:rPr b="0" i="1" lang="it-IT" sz="2000" spc="-1" strike="noStrike">
                <a:solidFill>
                  <a:srgbClr val="000000"/>
                </a:solidFill>
                <a:latin typeface="Calibri"/>
                <a:ea typeface="Tahoma"/>
              </a:rPr>
              <a:t>Ricerca Operativa</a:t>
            </a:r>
            <a:endParaRPr b="0" lang="it-IT" sz="2000" spc="-1" strike="noStrike">
              <a:solidFill>
                <a:srgbClr val="000000"/>
              </a:solidFill>
              <a:latin typeface="Calibri"/>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 </a:t>
            </a:r>
            <a:r>
              <a:rPr b="0" lang="it-IT" sz="2000" spc="-1" strike="noStrike">
                <a:solidFill>
                  <a:srgbClr val="000000"/>
                </a:solidFill>
                <a:latin typeface="Calibri"/>
              </a:rPr>
              <a:t>è un approccio scientifico che ha come oggetto lo studio (analisi) e la messa a punto di metodologie e strumenti quantitativi per la soluzione di problemi decisionali;</a:t>
            </a:r>
            <a:endParaRPr b="0" lang="it-IT" sz="2000" spc="-1" strike="noStrike">
              <a:solidFill>
                <a:srgbClr val="000000"/>
              </a:solidFill>
              <a:latin typeface="Calibri"/>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 </a:t>
            </a:r>
            <a:r>
              <a:rPr b="0" lang="it-IT" sz="2000" spc="-1" strike="noStrike">
                <a:solidFill>
                  <a:srgbClr val="000000"/>
                </a:solidFill>
                <a:latin typeface="Calibri"/>
              </a:rPr>
              <a:t>fornisce metodi e strumenti per aiutare manager, professionisti, in generale operatori umani a prendere delle decisioni in situazioni complesse (si dice che fornisce un supporto alle decisioni) attraverso modelli matematici ed algoritmi.</a:t>
            </a:r>
            <a:endParaRPr b="0" lang="it-IT" sz="2000" spc="-1" strike="noStrike">
              <a:solidFill>
                <a:srgbClr val="000000"/>
              </a:solidFill>
              <a:latin typeface="Calibri"/>
            </a:endParaRPr>
          </a:p>
        </p:txBody>
      </p:sp>
      <p:sp>
        <p:nvSpPr>
          <p:cNvPr id="56"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La Ricerca Operativa: di cosa tratta</a:t>
            </a:r>
            <a:br>
              <a:rPr sz="2000"/>
            </a:b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
          <p:cNvSpPr txBox="1"/>
          <p:nvPr/>
        </p:nvSpPr>
        <p:spPr>
          <a:xfrm>
            <a:off x="457200" y="1785960"/>
            <a:ext cx="8229600" cy="4340160"/>
          </a:xfrm>
          <a:prstGeom prst="rect">
            <a:avLst/>
          </a:prstGeom>
          <a:noFill/>
          <a:ln w="0">
            <a:noFill/>
          </a:ln>
        </p:spPr>
        <p:txBody>
          <a:bodyPr anchor="t">
            <a:normAutofit/>
          </a:bodyPr>
          <a:p>
            <a:pPr>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La </a:t>
            </a:r>
            <a:r>
              <a:rPr b="0" i="1" lang="it-IT" sz="2000" spc="-1" strike="noStrike">
                <a:solidFill>
                  <a:srgbClr val="000000"/>
                </a:solidFill>
                <a:latin typeface="Calibri"/>
                <a:ea typeface="Tahoma"/>
              </a:rPr>
              <a:t>Ricerca Operativa</a:t>
            </a:r>
            <a:r>
              <a:rPr b="0" lang="it-IT" sz="2000" spc="-1" strike="noStrike">
                <a:solidFill>
                  <a:srgbClr val="000000"/>
                </a:solidFill>
                <a:latin typeface="Calibri"/>
                <a:ea typeface="Tahoma"/>
              </a:rPr>
              <a:t> è una disciplina costituita dall’insieme dei modelli (matematici) e dei metodi quantitativi (algoritmi) utilizzabili per lo sviluppo e il supporto dei processi decisionali.</a:t>
            </a:r>
            <a:endParaRPr b="0" lang="it-IT" sz="2000" spc="-1" strike="noStrike">
              <a:solidFill>
                <a:srgbClr val="000000"/>
              </a:solidFill>
              <a:latin typeface="Calibri"/>
            </a:endParaRPr>
          </a:p>
          <a:p>
            <a:pPr>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000" spc="-1" strike="noStrike">
              <a:solidFill>
                <a:srgbClr val="000000"/>
              </a:solidFill>
              <a:latin typeface="Calibri"/>
            </a:endParaRPr>
          </a:p>
          <a:p>
            <a:pPr>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E’ una materia d’interfaccia fra le discipline matematiche di base e le discipline ingegneristiche ed economiche di tipo applicativo.</a:t>
            </a:r>
            <a:endParaRPr b="0" lang="it-IT" sz="2000" spc="-1" strike="noStrike">
              <a:solidFill>
                <a:srgbClr val="000000"/>
              </a:solidFill>
              <a:latin typeface="Calibri"/>
            </a:endParaRPr>
          </a:p>
          <a:p>
            <a:pPr>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000" spc="-1" strike="noStrike">
              <a:solidFill>
                <a:srgbClr val="000000"/>
              </a:solidFill>
              <a:latin typeface="Calibri"/>
            </a:endParaRPr>
          </a:p>
          <a:p>
            <a:pPr>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Si colloca a valle dell’</a:t>
            </a:r>
            <a:r>
              <a:rPr b="0" i="1" lang="it-IT" sz="2000" spc="-1" strike="noStrike">
                <a:solidFill>
                  <a:srgbClr val="000000"/>
                </a:solidFill>
                <a:latin typeface="Calibri"/>
                <a:ea typeface="Tahoma"/>
              </a:rPr>
              <a:t>Analisi Matematica</a:t>
            </a:r>
            <a:r>
              <a:rPr b="0" lang="it-IT" sz="2000" spc="-1" strike="noStrike">
                <a:solidFill>
                  <a:srgbClr val="000000"/>
                </a:solidFill>
                <a:latin typeface="Calibri"/>
                <a:ea typeface="Tahoma"/>
              </a:rPr>
              <a:t> e dell’</a:t>
            </a:r>
            <a:r>
              <a:rPr b="0" i="1" lang="it-IT" sz="2000" spc="-1" strike="noStrike">
                <a:solidFill>
                  <a:srgbClr val="000000"/>
                </a:solidFill>
                <a:latin typeface="Calibri"/>
                <a:ea typeface="Tahoma"/>
              </a:rPr>
              <a:t>Algebra Lineare</a:t>
            </a:r>
            <a:r>
              <a:rPr b="0" lang="it-IT" sz="2000" spc="-1" strike="noStrike">
                <a:solidFill>
                  <a:srgbClr val="000000"/>
                </a:solidFill>
                <a:latin typeface="Calibri"/>
                <a:ea typeface="Tahoma"/>
              </a:rPr>
              <a:t> e si caratterizza come matematica applicata.</a:t>
            </a:r>
            <a:endParaRPr b="0" lang="it-IT" sz="2000" spc="-1" strike="noStrike">
              <a:solidFill>
                <a:srgbClr val="000000"/>
              </a:solidFill>
              <a:latin typeface="Calibri"/>
            </a:endParaRPr>
          </a:p>
          <a:p>
            <a:pPr>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000" spc="-1" strike="noStrike">
              <a:solidFill>
                <a:srgbClr val="000000"/>
              </a:solidFill>
              <a:latin typeface="Calibri"/>
            </a:endParaRPr>
          </a:p>
          <a:p>
            <a:pPr>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Studia modelli e dei metodi di ottimizzazione matematica che vengono implementati come programmi di calcolo.</a:t>
            </a:r>
            <a:endParaRPr b="0" lang="it-IT" sz="2000" spc="-1" strike="noStrike">
              <a:solidFill>
                <a:srgbClr val="000000"/>
              </a:solidFill>
              <a:latin typeface="Calibri"/>
            </a:endParaRPr>
          </a:p>
        </p:txBody>
      </p:sp>
      <p:sp>
        <p:nvSpPr>
          <p:cNvPr id="58"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La Ricerca Operativa: dove si colloca</a:t>
            </a:r>
            <a:br>
              <a:rPr sz="2000"/>
            </a:b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txBox="1"/>
          <p:nvPr/>
        </p:nvSpPr>
        <p:spPr>
          <a:xfrm>
            <a:off x="457200" y="1785960"/>
            <a:ext cx="8229600" cy="4340160"/>
          </a:xfrm>
          <a:prstGeom prst="rect">
            <a:avLst/>
          </a:prstGeom>
          <a:noFill/>
          <a:ln w="0">
            <a:noFill/>
          </a:ln>
        </p:spPr>
        <p:txBody>
          <a:bodyPr anchor="t">
            <a:normAutofit/>
          </a:bodyPr>
          <a:p>
            <a:pPr>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 </a:t>
            </a:r>
            <a:r>
              <a:rPr b="0" lang="it-IT" sz="2000" spc="-1" strike="noStrike">
                <a:solidFill>
                  <a:srgbClr val="000000"/>
                </a:solidFill>
                <a:latin typeface="Calibri"/>
                <a:ea typeface="Tahoma"/>
              </a:rPr>
              <a:t>Un consulente di ricerca operativa per fornire supporto alle decisioni deve:</a:t>
            </a:r>
            <a:endParaRPr b="0" lang="it-IT" sz="2000" spc="-1" strike="noStrike">
              <a:solidFill>
                <a:srgbClr val="000000"/>
              </a:solidFill>
              <a:latin typeface="Calibri"/>
            </a:endParaRPr>
          </a:p>
          <a:p>
            <a:pPr lvl="1" marL="1085760" indent="-34272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individuare il problema e le sue caratteristiche - questa fase è detta di analisi del problema e conduce ad una descrizione formale del sistema;</a:t>
            </a:r>
            <a:endParaRPr b="0" lang="it-IT" sz="2000" spc="-1" strike="noStrike">
              <a:solidFill>
                <a:srgbClr val="000000"/>
              </a:solidFill>
              <a:latin typeface="Calibri"/>
            </a:endParaRPr>
          </a:p>
          <a:p>
            <a:pPr lvl="1" marL="1085760" indent="-34272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costruire un modello logico-matematico che rappresenti il processo decisionale;</a:t>
            </a:r>
            <a:endParaRPr b="0" lang="it-IT" sz="2000" spc="-1" strike="noStrike">
              <a:solidFill>
                <a:srgbClr val="000000"/>
              </a:solidFill>
              <a:latin typeface="Calibri"/>
            </a:endParaRPr>
          </a:p>
          <a:p>
            <a:pPr lvl="1" marL="1085760" indent="-34272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determinare una o più soluzioni al modello – che avviene utilizzando gli algoritmi noti più efficienti per la risoluzione di tale modello o attraverso lo sviluppo di nuovi algoritmi ad hoc;</a:t>
            </a:r>
            <a:endParaRPr b="0" lang="it-IT" sz="2000" spc="-1" strike="noStrike">
              <a:solidFill>
                <a:srgbClr val="000000"/>
              </a:solidFill>
              <a:latin typeface="Calibri"/>
            </a:endParaRPr>
          </a:p>
          <a:p>
            <a:pPr lvl="1" marL="1085760" indent="-34272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analizzare i risultati ottenuti.</a:t>
            </a:r>
            <a:endParaRPr b="0" lang="it-IT" sz="2000" spc="-1" strike="noStrike">
              <a:solidFill>
                <a:srgbClr val="000000"/>
              </a:solidFill>
              <a:latin typeface="Calibri"/>
            </a:endParaRPr>
          </a:p>
        </p:txBody>
      </p:sp>
      <p:sp>
        <p:nvSpPr>
          <p:cNvPr id="60"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La Ricerca Operativa: come opera</a:t>
            </a:r>
            <a:br>
              <a:rPr sz="2000"/>
            </a:b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La Ricerca Operativa: come opera</a:t>
            </a:r>
            <a:br>
              <a:rPr sz="2000"/>
            </a:br>
            <a:endParaRPr b="1" lang="it-IT" sz="2000" spc="-1" strike="noStrike">
              <a:solidFill>
                <a:srgbClr val="000000"/>
              </a:solidFill>
              <a:latin typeface="Tahoma"/>
            </a:endParaRPr>
          </a:p>
        </p:txBody>
      </p:sp>
      <p:pic>
        <p:nvPicPr>
          <p:cNvPr id="62" name="Segnaposto contenuto 3" descr=""/>
          <p:cNvPicPr/>
          <p:nvPr/>
        </p:nvPicPr>
        <p:blipFill>
          <a:blip r:embed="rId1"/>
          <a:stretch/>
        </p:blipFill>
        <p:spPr>
          <a:xfrm>
            <a:off x="378000" y="1773360"/>
            <a:ext cx="8321400" cy="43653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
          <p:cNvSpPr txBox="1"/>
          <p:nvPr/>
        </p:nvSpPr>
        <p:spPr>
          <a:xfrm>
            <a:off x="457200" y="1785960"/>
            <a:ext cx="8229600" cy="4340160"/>
          </a:xfrm>
          <a:prstGeom prst="rect">
            <a:avLst/>
          </a:prstGeom>
          <a:noFill/>
          <a:ln w="0">
            <a:noFill/>
          </a:ln>
        </p:spPr>
        <p:txBody>
          <a:bodyPr anchor="t">
            <a:normAutofit fontScale="98427" lnSpcReduction="20000"/>
          </a:bodyPr>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La Ricerca Operativa studia, progetta ed impiega modelli matematici, metodi quantitativi, strumenti software avanzati, simulazione ed altre tecniche analitiche per affrontare e risolvere problemi complessi ed identificarne le soluzioni.</a:t>
            </a:r>
            <a:endParaRPr b="0" lang="it-IT" sz="2000" spc="-1" strike="noStrike">
              <a:solidFill>
                <a:srgbClr val="000000"/>
              </a:solidFill>
              <a:latin typeface="Calibri"/>
            </a:endParaRPr>
          </a:p>
          <a:p>
            <a:pPr marL="343080" indent="-34308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000" spc="-1" strike="noStrike">
              <a:solidFill>
                <a:srgbClr val="000000"/>
              </a:solidFill>
              <a:latin typeface="Calibri"/>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ea typeface="Tahoma"/>
              </a:rPr>
              <a:t>La Ricerca Operativa viene applicata nella Logistica, nei Trasporti, nella  Finanza, nella Gestione delle Risorse Umane, nella Gestione dei Servizi Sanitari, nelle Telecomunicazioni, nello Scheduling, nella Progettazione Industriale, in Data Mining, in Bio-informatica.</a:t>
            </a:r>
            <a:endParaRPr b="0" lang="it-IT" sz="2000" spc="-1" strike="noStrike">
              <a:solidFill>
                <a:srgbClr val="000000"/>
              </a:solidFill>
              <a:latin typeface="Calibri"/>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000" spc="-1" strike="noStrike">
              <a:solidFill>
                <a:srgbClr val="000000"/>
              </a:solidFill>
              <a:latin typeface="Calibri"/>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000" spc="-1" strike="noStrike">
              <a:solidFill>
                <a:srgbClr val="000000"/>
              </a:solidFill>
              <a:latin typeface="Calibri"/>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000" spc="-1" strike="noStrike">
              <a:solidFill>
                <a:srgbClr val="000000"/>
              </a:solidFill>
              <a:latin typeface="Calibri"/>
            </a:endParaRPr>
          </a:p>
          <a:p>
            <a:pPr marL="343080" indent="-34308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2060"/>
                </a:solidFill>
                <a:latin typeface="Calibri"/>
                <a:ea typeface="Tahoma"/>
              </a:rPr>
              <a:t>www.airo.org</a:t>
            </a:r>
            <a:endParaRPr b="0" lang="it-IT" sz="2000" spc="-1" strike="noStrike">
              <a:solidFill>
                <a:srgbClr val="000000"/>
              </a:solidFill>
              <a:latin typeface="Calibri"/>
            </a:endParaRPr>
          </a:p>
        </p:txBody>
      </p:sp>
      <p:sp>
        <p:nvSpPr>
          <p:cNvPr id="64"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La Ricerca Operativa: una definizione</a:t>
            </a:r>
            <a:br>
              <a:rPr sz="2000"/>
            </a:b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2499840"/>
            <a:ext cx="7772400" cy="2584440"/>
          </a:xfrm>
          <a:prstGeom prst="rect">
            <a:avLst/>
          </a:prstGeom>
          <a:noFill/>
          <a:ln w="0">
            <a:noFill/>
          </a:ln>
        </p:spPr>
        <p:txBody>
          <a:bodyPr lIns="90000" rIns="90000" tIns="46800" bIns="46800" anchor="t">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6000" spc="-1" strike="noStrike">
                <a:solidFill>
                  <a:srgbClr val="000000"/>
                </a:solidFill>
                <a:latin typeface="Tahoma"/>
              </a:rPr>
              <a:t>IL PROGRAMMA DEL CORSO</a:t>
            </a:r>
            <a:br>
              <a:rPr sz="3600"/>
            </a:br>
            <a:endParaRPr b="1" lang="it-IT" sz="6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2052</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2011-01-29T12:27:55Z</dcterms:created>
  <dc:creator>Gionata Massi</dc:creator>
  <dc:description/>
  <dc:language>it-IT</dc:language>
  <cp:lastModifiedBy>Gionata Massi</cp:lastModifiedBy>
  <dcterms:modified xsi:type="dcterms:W3CDTF">2012-05-12T17:03:42Z</dcterms:modified>
  <cp:revision>130</cp:revision>
  <dc:subject/>
  <dc:title>Diapositiva 1</dc:title>
</cp:coreProperties>
</file>