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media/image1.jpe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p:notesSz cx="9925050" cy="679608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1" name="PlaceHolder 2"/>
          <p:cNvSpPr>
            <a:spLocks noGrp="1"/>
          </p:cNvSpPr>
          <p:nvPr>
            <p:ph/>
          </p:nvPr>
        </p:nvSpPr>
        <p:spPr>
          <a:xfrm>
            <a:off x="457200" y="1600200"/>
            <a:ext cx="822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2" name="PlaceHolder 3"/>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4"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5"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6"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7" name="PlaceHolder 5"/>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9" name="PlaceHolder 2"/>
          <p:cNvSpPr>
            <a:spLocks noGrp="1"/>
          </p:cNvSpPr>
          <p:nvPr>
            <p:ph/>
          </p:nvPr>
        </p:nvSpPr>
        <p:spPr>
          <a:xfrm>
            <a:off x="457200" y="160020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0" name="PlaceHolder 3"/>
          <p:cNvSpPr>
            <a:spLocks noGrp="1"/>
          </p:cNvSpPr>
          <p:nvPr>
            <p:ph/>
          </p:nvPr>
        </p:nvSpPr>
        <p:spPr>
          <a:xfrm>
            <a:off x="3239640" y="160020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1" name="PlaceHolder 4"/>
          <p:cNvSpPr>
            <a:spLocks noGrp="1"/>
          </p:cNvSpPr>
          <p:nvPr>
            <p:ph/>
          </p:nvPr>
        </p:nvSpPr>
        <p:spPr>
          <a:xfrm>
            <a:off x="6022080" y="160020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2" name="PlaceHolder 5"/>
          <p:cNvSpPr>
            <a:spLocks noGrp="1"/>
          </p:cNvSpPr>
          <p:nvPr>
            <p:ph/>
          </p:nvPr>
        </p:nvSpPr>
        <p:spPr>
          <a:xfrm>
            <a:off x="457200" y="396432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3" name="PlaceHolder 6"/>
          <p:cNvSpPr>
            <a:spLocks noGrp="1"/>
          </p:cNvSpPr>
          <p:nvPr>
            <p:ph/>
          </p:nvPr>
        </p:nvSpPr>
        <p:spPr>
          <a:xfrm>
            <a:off x="3239640" y="396432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4" name="PlaceHolder 7"/>
          <p:cNvSpPr>
            <a:spLocks noGrp="1"/>
          </p:cNvSpPr>
          <p:nvPr>
            <p:ph/>
          </p:nvPr>
        </p:nvSpPr>
        <p:spPr>
          <a:xfrm>
            <a:off x="6022080" y="396432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0" name="PlaceHolder 2"/>
          <p:cNvSpPr>
            <a:spLocks noGrp="1"/>
          </p:cNvSpPr>
          <p:nvPr>
            <p:ph type="subTitle"/>
          </p:nvPr>
        </p:nvSpPr>
        <p:spPr>
          <a:xfrm>
            <a:off x="457200" y="1600200"/>
            <a:ext cx="8229600" cy="4525920"/>
          </a:xfrm>
          <a:prstGeom prst="rect">
            <a:avLst/>
          </a:prstGeom>
          <a:noFill/>
          <a:ln w="0">
            <a:noFill/>
          </a:ln>
        </p:spPr>
        <p:txBody>
          <a:bodyPr lIns="0" rIns="0" tIns="0" bIns="0" anchor="ctr">
            <a:noAutofit/>
          </a:bodyPr>
          <a:p>
            <a:pPr indent="0"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2" name="PlaceHolder 2"/>
          <p:cNvSpPr>
            <a:spLocks noGrp="1"/>
          </p:cNvSpPr>
          <p:nvPr>
            <p:ph/>
          </p:nvPr>
        </p:nvSpPr>
        <p:spPr>
          <a:xfrm>
            <a:off x="457200" y="1600200"/>
            <a:ext cx="82296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4"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15"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9"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0"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1"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3"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5" name="PlaceHolder 4"/>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7"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8"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9" name="PlaceHolder 4"/>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hyperlink" Target="mailto:info@uniecampus.it" TargetMode="External"/><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457200" y="1600200"/>
            <a:ext cx="8229600" cy="4525920"/>
          </a:xfrm>
          <a:prstGeom prst="rect">
            <a:avLst/>
          </a:prstGeom>
          <a:noFill/>
          <a:ln w="0">
            <a:noFill/>
          </a:ln>
        </p:spPr>
        <p:txBody>
          <a:bodyPr lIns="90000" rIns="90000" tIns="46800" bIns="46800" anchor="t">
            <a:normAutofit fontScale="99052" lnSpcReduction="10000"/>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Fai clic per modificare il formato del testo della struttura</a:t>
            </a:r>
            <a:endParaRPr b="0" lang="it-IT" sz="3200" spc="-1" strike="noStrike">
              <a:solidFill>
                <a:srgbClr val="000000"/>
              </a:solidFill>
              <a:latin typeface="Calibri"/>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Secondo livello struttura</a:t>
            </a:r>
            <a:endParaRPr b="0" lang="it-IT" sz="3200" spc="-1" strike="noStrike">
              <a:solidFill>
                <a:srgbClr val="000000"/>
              </a:solidFill>
              <a:latin typeface="Calibri"/>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Terzo livello struttura</a:t>
            </a:r>
            <a:endParaRPr b="0" lang="it-IT" sz="3200" spc="-1" strike="noStrike">
              <a:solidFill>
                <a:srgbClr val="000000"/>
              </a:solidFill>
              <a:latin typeface="Calibri"/>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Quarto livello struttura</a:t>
            </a:r>
            <a:endParaRPr b="0" lang="it-IT" sz="3200" spc="-1" strike="noStrike">
              <a:solidFill>
                <a:srgbClr val="000000"/>
              </a:solidFill>
              <a:latin typeface="Calibri"/>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Quinto livello struttura</a:t>
            </a:r>
            <a:endParaRPr b="0" lang="it-IT" sz="3200" spc="-1" strike="noStrike">
              <a:solidFill>
                <a:srgbClr val="000000"/>
              </a:solidFill>
              <a:latin typeface="Calibri"/>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Sesto livello struttura</a:t>
            </a:r>
            <a:endParaRPr b="0" lang="it-IT" sz="3200" spc="-1" strike="noStrike">
              <a:solidFill>
                <a:srgbClr val="000000"/>
              </a:solidFill>
              <a:latin typeface="Calibri"/>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Settimo livello struttura</a:t>
            </a:r>
            <a:endParaRPr b="0" lang="it-IT" sz="3200" spc="-1" strike="noStrike">
              <a:solidFill>
                <a:srgbClr val="000000"/>
              </a:solidFill>
              <a:latin typeface="Calibri"/>
            </a:endParaRPr>
          </a:p>
        </p:txBody>
      </p:sp>
      <p:sp>
        <p:nvSpPr>
          <p:cNvPr id="1" name="CasellaDiTesto 6"/>
          <p:cNvSpPr/>
          <p:nvPr/>
        </p:nvSpPr>
        <p:spPr>
          <a:xfrm>
            <a:off x="6500880" y="915840"/>
            <a:ext cx="2685960" cy="36828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800" spc="-1" strike="noStrike">
                <a:solidFill>
                  <a:srgbClr val="ffffff"/>
                </a:solidFill>
                <a:latin typeface="Tahoma"/>
                <a:ea typeface="Tahoma"/>
              </a:rPr>
              <a:t>Facoltà di Ingegneria</a:t>
            </a:r>
            <a:endParaRPr b="0" lang="it-IT" sz="1800" spc="-1" strike="noStrike">
              <a:solidFill>
                <a:srgbClr val="000000"/>
              </a:solidFill>
              <a:latin typeface="Arial"/>
            </a:endParaRPr>
          </a:p>
        </p:txBody>
      </p:sp>
      <p:sp>
        <p:nvSpPr>
          <p:cNvPr id="2" name="CasellaDiTesto 7"/>
          <p:cNvSpPr/>
          <p:nvPr/>
        </p:nvSpPr>
        <p:spPr>
          <a:xfrm>
            <a:off x="3489480" y="0"/>
            <a:ext cx="1082520" cy="78156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Corso di Laurea:</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Insegnamento: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Lezione n°:</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Titolo: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Attività n°:</a:t>
            </a:r>
            <a:endParaRPr b="0" lang="it-IT" sz="900" spc="-1" strike="noStrike">
              <a:solidFill>
                <a:srgbClr val="000000"/>
              </a:solidFill>
              <a:latin typeface="Arial"/>
            </a:endParaRPr>
          </a:p>
        </p:txBody>
      </p:sp>
      <p:sp>
        <p:nvSpPr>
          <p:cNvPr id="3"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nvGrpSpPr>
          <p:cNvPr id="4" name=""/>
          <p:cNvGrpSpPr/>
          <p:nvPr/>
        </p:nvGrpSpPr>
        <p:grpSpPr>
          <a:xfrm>
            <a:off x="428760" y="6428880"/>
            <a:ext cx="8286840" cy="720"/>
            <a:chOff x="428760" y="6428880"/>
            <a:chExt cx="8286840" cy="720"/>
          </a:xfrm>
        </p:grpSpPr>
        <p:cxnSp>
          <p:nvCxnSpPr>
            <p:cNvPr id="5" name="AutoShape 10"/>
            <p:cNvCxnSpPr/>
            <p:nvPr/>
          </p:nvCxnSpPr>
          <p:spPr>
            <a:xfrm>
              <a:off x="428760" y="6428880"/>
              <a:ext cx="8287200" cy="1080"/>
            </a:xfrm>
            <a:prstGeom prst="straightConnector1">
              <a:avLst/>
            </a:prstGeom>
            <a:ln w="12600">
              <a:solidFill>
                <a:srgbClr val="000000"/>
              </a:solidFill>
              <a:miter/>
            </a:ln>
          </p:spPr>
        </p:cxnSp>
        <p:sp>
          <p:nvSpPr>
            <p:cNvPr id="6" name=""/>
            <p:cNvSpPr txBox="1"/>
            <p:nvPr/>
          </p:nvSpPr>
          <p:spPr>
            <a:xfrm>
              <a:off x="428760" y="6428880"/>
              <a:ext cx="8286480" cy="360"/>
            </a:xfrm>
            <a:prstGeom prst="rect">
              <a:avLst/>
            </a:prstGeom>
            <a:noFill/>
            <a:ln w="0">
              <a:noFill/>
            </a:ln>
          </p:spPr>
          <p:txBody>
            <a:bodyPr lIns="90000" rIns="90000" tIns="-46440" bIns="-4644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sp>
        <p:nvSpPr>
          <p:cNvPr id="7" name="Rectangle 13"/>
          <p:cNvSpPr/>
          <p:nvPr/>
        </p:nvSpPr>
        <p:spPr>
          <a:xfrm>
            <a:off x="0" y="6359040"/>
            <a:ext cx="9144000" cy="413640"/>
          </a:xfrm>
          <a:prstGeom prst="rect">
            <a:avLst/>
          </a:prstGeom>
          <a:noFill/>
          <a:ln w="0">
            <a:noFill/>
          </a:ln>
        </p:spPr>
        <p:style>
          <a:lnRef idx="0"/>
          <a:fillRef idx="0"/>
          <a:effectRef idx="0"/>
          <a:fontRef idx="minor"/>
        </p:style>
        <p:txBody>
          <a:bodyPr lIns="90000" rIns="90000" tIns="46800" bIns="46800" anchor="ctr">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7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700" spc="-1" strike="noStrike">
                <a:solidFill>
                  <a:srgbClr val="000000"/>
                </a:solidFill>
                <a:latin typeface="Arial"/>
              </a:rPr>
              <a:t>©</a:t>
            </a:r>
            <a:r>
              <a:rPr b="0" lang="it-IT" sz="700" spc="-1" strike="noStrike">
                <a:solidFill>
                  <a:srgbClr val="000000"/>
                </a:solidFill>
                <a:latin typeface="Tahoma"/>
              </a:rPr>
              <a:t> 2007 Universit</a:t>
            </a:r>
            <a:r>
              <a:rPr b="0" lang="it-IT" sz="700" spc="-1" strike="noStrike">
                <a:solidFill>
                  <a:srgbClr val="000000"/>
                </a:solidFill>
                <a:latin typeface="Arial"/>
              </a:rPr>
              <a:t>à</a:t>
            </a:r>
            <a:r>
              <a:rPr b="0" lang="it-IT" sz="700" spc="-1" strike="noStrike">
                <a:solidFill>
                  <a:srgbClr val="000000"/>
                </a:solidFill>
                <a:latin typeface="Tahoma"/>
              </a:rPr>
              <a:t> degli studi e-Campus - Via Isimbardi 10 - 22060 Novedrate (CO) - C.F. 08549051004 </a:t>
            </a:r>
            <a:br>
              <a:rPr sz="700"/>
            </a:br>
            <a:r>
              <a:rPr b="0" lang="it-IT" sz="700" spc="-1" strike="noStrike">
                <a:solidFill>
                  <a:srgbClr val="000000"/>
                </a:solidFill>
                <a:latin typeface="Tahoma"/>
              </a:rPr>
              <a:t>Tel: 031/7942500-7942505 Fax: 031/7942501 - </a:t>
            </a:r>
            <a:r>
              <a:rPr b="0" lang="it-IT" sz="700" spc="-1" strike="noStrike" u="sng">
                <a:solidFill>
                  <a:srgbClr val="0000ff"/>
                </a:solidFill>
                <a:uFillTx/>
                <a:latin typeface="Tahoma"/>
                <a:hlinkClick r:id="rId3"/>
              </a:rPr>
              <a:t>info@uniecampus.it</a:t>
            </a:r>
            <a:endParaRPr b="0" lang="it-IT" sz="700" spc="-1" strike="noStrike">
              <a:solidFill>
                <a:srgbClr val="000000"/>
              </a:solidFill>
              <a:latin typeface="Arial"/>
            </a:endParaRPr>
          </a:p>
        </p:txBody>
      </p:sp>
      <p:sp>
        <p:nvSpPr>
          <p:cNvPr id="8"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INGEGNERIA INFORMATICA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RICERCA OPERATIVA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2</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INTRODUZIONE ALLA  RICERCA OPERATIVA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1</a:t>
            </a:r>
            <a:endParaRPr b="0" lang="it-IT" sz="9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2130120"/>
            <a:ext cx="7772400" cy="2584440"/>
          </a:xfrm>
          <a:prstGeom prst="rect">
            <a:avLst/>
          </a:prstGeom>
          <a:noFill/>
          <a:ln w="0">
            <a:noFill/>
          </a:ln>
        </p:spPr>
        <p:txBody>
          <a:bodyPr lIns="90000" rIns="90000" tIns="46800" bIns="46800" anchor="t">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3600" spc="-1" strike="noStrike">
                <a:solidFill>
                  <a:srgbClr val="000000"/>
                </a:solidFill>
                <a:latin typeface="Tahoma"/>
              </a:rPr>
              <a:t>RICERCA OPERATIVA</a:t>
            </a:r>
            <a:br>
              <a:rPr sz="3600"/>
            </a:br>
            <a:br>
              <a:rPr sz="3600"/>
            </a:br>
            <a:r>
              <a:rPr b="1" lang="it-IT" sz="3600" spc="-1" strike="noStrike">
                <a:solidFill>
                  <a:srgbClr val="000000"/>
                </a:solidFill>
                <a:latin typeface="Tahoma"/>
              </a:rPr>
              <a:t>2. INTRODUZIONE ALLA RICERCA OPERATIVA</a:t>
            </a:r>
            <a:endParaRPr b="1" lang="it-IT" sz="3600" spc="-1" strike="noStrike">
              <a:solidFill>
                <a:srgbClr val="000000"/>
              </a:solidFill>
              <a:latin typeface="Tahoma"/>
            </a:endParaRPr>
          </a:p>
        </p:txBody>
      </p:sp>
      <p:sp>
        <p:nvSpPr>
          <p:cNvPr id="46" name="CasellaDiTesto 4"/>
          <p:cNvSpPr/>
          <p:nvPr/>
        </p:nvSpPr>
        <p:spPr>
          <a:xfrm>
            <a:off x="3507840" y="5415120"/>
            <a:ext cx="2128320" cy="45972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Arial"/>
              </a:rPr>
              <a:t>Gionata Massi</a:t>
            </a:r>
            <a:endParaRPr b="0" lang="it-IT"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La descrizione di un problema a monte di uno studio di ricerca operativa spesso:</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è vaga e imprecisa,</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non presenta obiettivi in modo chiaro e ben definito,</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non delimita ciò che il sistema può fare.</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Per far fronte alla carenza di informazioni e determinare come intervenire si deve procedere ad un’analisi tecnica che descriva e permetta di formalizzare il problema. Occorre:</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individuare il decisore (o i decisori),</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individuare l’obiettivo (o gli obiettivi),</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determinare a quali vincoli deve sottostare il sistema in esame per delimitare le possibili decisioni tra cui scegliere quella migliore.</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Una volta descritto il problema è possibile procedere parallelamente alla costruzione di un modello (spesso descritto in termini matematici) del sistema ed alla raccolta dei dati rilevanti.</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Frequentemente si predispone un sistema automatizzato per la raccolta dei dati e la gestione delle informazioni.</a:t>
            </a:r>
            <a:endParaRPr b="0" lang="it-IT" sz="1600" spc="-1" strike="noStrike">
              <a:solidFill>
                <a:srgbClr val="000000"/>
              </a:solidFill>
              <a:latin typeface="Calibri"/>
            </a:endParaRPr>
          </a:p>
        </p:txBody>
      </p:sp>
      <p:sp>
        <p:nvSpPr>
          <p:cNvPr id="7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DEFINIZIONE DEL PROBLEMA E RACCOLTA DEI DATI</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La  costruzione di un modello matematico permette di rappresentare l’essenza del problema in modo in modo non ambiguo e tale da poter operare con tecniche risolutive numeriche per ottenere una risposta al problema decisionale.</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Il modello matematico è una rappresentazione astratta del problema espressa mediante simboli ed espressioni matematiche.</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Le decisioni </a:t>
            </a:r>
            <a:r>
              <a:rPr b="0" lang="it-IT" sz="1600" spc="-1" strike="noStrike">
                <a:solidFill>
                  <a:srgbClr val="000000"/>
                </a:solidFill>
                <a:latin typeface="Calibri"/>
                <a:ea typeface="Tahoma"/>
              </a:rPr>
              <a:t> da intraprendere </a:t>
            </a:r>
            <a:r>
              <a:rPr b="0" lang="it-IT" sz="1600" spc="-1" strike="noStrike">
                <a:solidFill>
                  <a:srgbClr val="000000"/>
                </a:solidFill>
                <a:latin typeface="Calibri"/>
                <a:ea typeface="Tahoma"/>
              </a:rPr>
              <a:t>(che sono valori numerici) vengono modellate da variabili incognite dette </a:t>
            </a:r>
            <a:r>
              <a:rPr b="1" lang="it-IT" sz="1600" spc="-1" strike="noStrike">
                <a:solidFill>
                  <a:srgbClr val="000000"/>
                </a:solidFill>
                <a:latin typeface="Calibri"/>
                <a:ea typeface="Tahoma"/>
              </a:rPr>
              <a:t>variabili decisionali</a:t>
            </a:r>
            <a:r>
              <a:rPr b="0" lang="it-IT" sz="1600" spc="-1" strike="noStrike">
                <a:solidFill>
                  <a:srgbClr val="000000"/>
                </a:solidFill>
                <a:latin typeface="Calibri"/>
                <a:ea typeface="Tahoma"/>
              </a:rPr>
              <a:t>.</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it-IT" sz="1600" spc="-1" strike="noStrike">
                <a:solidFill>
                  <a:srgbClr val="000000"/>
                </a:solidFill>
                <a:latin typeface="Calibri"/>
                <a:ea typeface="Tahoma"/>
              </a:rPr>
              <a:t> </a:t>
            </a:r>
            <a:r>
              <a:rPr b="0" lang="it-IT" sz="1600" spc="-1" strike="noStrike">
                <a:solidFill>
                  <a:srgbClr val="000000"/>
                </a:solidFill>
                <a:latin typeface="Calibri"/>
                <a:ea typeface="Tahoma"/>
              </a:rPr>
              <a:t>Le misure di prestazione sono espresse da funzioni matematiche . Nel corso tratteremo solo modelli in cui esiste una sola misura di prestazione dipendente dalle variabili decisionali e questa prende il nome di </a:t>
            </a:r>
            <a:r>
              <a:rPr b="1" lang="it-IT" sz="1600" spc="-1" strike="noStrike">
                <a:solidFill>
                  <a:srgbClr val="000000"/>
                </a:solidFill>
                <a:latin typeface="Calibri"/>
                <a:ea typeface="Tahoma"/>
              </a:rPr>
              <a:t>funzione obiettivo</a:t>
            </a:r>
            <a:r>
              <a:rPr b="0" lang="it-IT" sz="1600" spc="-1" strike="noStrike">
                <a:solidFill>
                  <a:srgbClr val="000000"/>
                </a:solidFill>
                <a:latin typeface="Calibri"/>
                <a:ea typeface="Tahoma"/>
              </a:rPr>
              <a:t>.</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Le restrizioni sui valori che possono essere assegnati alle variabili decisionali sono espresse da equazioni e/o disequazioni che sono dette </a:t>
            </a:r>
            <a:r>
              <a:rPr b="1" lang="it-IT" sz="1600" spc="-1" strike="noStrike">
                <a:solidFill>
                  <a:srgbClr val="000000"/>
                </a:solidFill>
                <a:latin typeface="Calibri"/>
                <a:ea typeface="Tahoma"/>
              </a:rPr>
              <a:t>vincoli</a:t>
            </a:r>
            <a:r>
              <a:rPr b="0" lang="it-IT" sz="1600" spc="-1" strike="noStrike">
                <a:solidFill>
                  <a:srgbClr val="000000"/>
                </a:solidFill>
                <a:latin typeface="Calibri"/>
                <a:ea typeface="Tahoma"/>
              </a:rPr>
              <a:t>.</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 valori costanti presenti nella funzione obiettivo e nei vincoli sono detti </a:t>
            </a:r>
            <a:r>
              <a:rPr b="1" lang="it-IT" sz="1600" spc="-1" strike="noStrike">
                <a:solidFill>
                  <a:srgbClr val="000000"/>
                </a:solidFill>
                <a:latin typeface="Calibri"/>
                <a:ea typeface="Tahoma"/>
              </a:rPr>
              <a:t>parametri </a:t>
            </a:r>
            <a:r>
              <a:rPr b="0" lang="it-IT" sz="1600" spc="-1" strike="noStrike">
                <a:solidFill>
                  <a:srgbClr val="000000"/>
                </a:solidFill>
                <a:latin typeface="Calibri"/>
                <a:ea typeface="Tahoma"/>
              </a:rPr>
              <a:t>del modello matematico.</a:t>
            </a:r>
            <a:endParaRPr b="0" lang="it-IT" sz="1600" spc="-1" strike="noStrike">
              <a:solidFill>
                <a:srgbClr val="000000"/>
              </a:solidFill>
              <a:latin typeface="Calibri"/>
            </a:endParaRPr>
          </a:p>
        </p:txBody>
      </p:sp>
      <p:sp>
        <p:nvSpPr>
          <p:cNvPr id="77"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FORMULAZIONE DEL MODELLO MATEMATICO</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 parametri del modello costituiscono un’</a:t>
            </a:r>
            <a:r>
              <a:rPr b="1" lang="it-IT" sz="1600" spc="-1" strike="noStrike">
                <a:solidFill>
                  <a:srgbClr val="000000"/>
                </a:solidFill>
                <a:latin typeface="Calibri"/>
                <a:ea typeface="Tahoma"/>
              </a:rPr>
              <a:t>istanza</a:t>
            </a:r>
            <a:r>
              <a:rPr b="0" lang="it-IT" sz="1600" spc="-1" strike="noStrike">
                <a:solidFill>
                  <a:srgbClr val="000000"/>
                </a:solidFill>
                <a:latin typeface="Calibri"/>
                <a:ea typeface="Tahoma"/>
              </a:rPr>
              <a:t> del problema.</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 problemi di ricerca operativa che saranno trattati durante il corso sono problemi di ottimizzazione , ossia problemi in cui si richiede di determinare i valori da assegnare alle variabili decisionali per </a:t>
            </a:r>
            <a:r>
              <a:rPr b="1" lang="it-IT" sz="1600" spc="-1" strike="noStrike">
                <a:solidFill>
                  <a:srgbClr val="000000"/>
                </a:solidFill>
                <a:latin typeface="Calibri"/>
                <a:ea typeface="Tahoma"/>
              </a:rPr>
              <a:t>minimizzare</a:t>
            </a:r>
            <a:r>
              <a:rPr b="0" lang="it-IT" sz="1600" spc="-1" strike="noStrike">
                <a:solidFill>
                  <a:srgbClr val="000000"/>
                </a:solidFill>
                <a:latin typeface="Calibri"/>
                <a:ea typeface="Tahoma"/>
              </a:rPr>
              <a:t> o </a:t>
            </a:r>
            <a:r>
              <a:rPr b="1" lang="it-IT" sz="1600" spc="-1" strike="noStrike">
                <a:solidFill>
                  <a:srgbClr val="000000"/>
                </a:solidFill>
                <a:latin typeface="Calibri"/>
                <a:ea typeface="Tahoma"/>
              </a:rPr>
              <a:t>massimizzare</a:t>
            </a:r>
            <a:r>
              <a:rPr b="0" lang="it-IT" sz="1600" spc="-1" strike="noStrike">
                <a:solidFill>
                  <a:srgbClr val="000000"/>
                </a:solidFill>
                <a:latin typeface="Calibri"/>
                <a:ea typeface="Tahoma"/>
              </a:rPr>
              <a:t> la funzione obiettivo.</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NOTE:</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Uno stesso problema può essere formulato con più modelli matematici.</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scelta di un modello rispetto ad un altro dipende dalla facilità con cui è possibile risolvere il problema.</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 modelli presentati saranno risolti numericamente mediante l’impiego di algoritmi.</a:t>
            </a:r>
            <a:endParaRPr b="0" lang="it-IT" sz="1600" spc="-1" strike="noStrike">
              <a:solidFill>
                <a:srgbClr val="000000"/>
              </a:solidFill>
              <a:latin typeface="Calibri"/>
            </a:endParaRPr>
          </a:p>
        </p:txBody>
      </p:sp>
      <p:sp>
        <p:nvSpPr>
          <p:cNvPr id="7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FORMULAZIONE DEL MODELLO MATEMATICO</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
          <p:cNvSpPr txBox="1"/>
          <p:nvPr/>
        </p:nvSpPr>
        <p:spPr>
          <a:xfrm>
            <a:off x="457200" y="1785960"/>
            <a:ext cx="8229600" cy="4340160"/>
          </a:xfrm>
          <a:prstGeom prst="rect">
            <a:avLst/>
          </a:prstGeom>
          <a:noFill/>
          <a:ln w="0">
            <a:noFill/>
          </a:ln>
        </p:spPr>
        <p:txBody>
          <a:bodyPr anchor="t">
            <a:normAutofit fontScale="98427" lnSpcReduction="20000"/>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Dopo aver costruito modello si devono calcolare le sue soluzioni.</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Per calcolare le soluzioni si fa uso di algoritmi.</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Gli algoritmi sono</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o esatti, ossia determinano una soluzione al problema che è garantita essere ottima,</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o euristici, ossia che determinano una buona soluzione (subottima) senza comprovarne l’ottimalità.</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 metodi esatti possono essere</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analitici, se determinano le soluzioni attraverso le condizioni analitiche fornite dall’analisi matematica;</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esaustivi, se enumerano tutte le possibili soluzioni del problema o se enumerano solo alcune delle soluzioni garantendo di non perdere quella ottima.</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 metodi euristici sono frequentemente impiegati per risolvere problemi difficili. Essi  devono produrre buone soluzioni impiegando poche risorse computazionali (tempo di calcolo e quantità di memoria richiesta)-</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 metodi metaeuristici sono particolari metodi euristici che propongono strutture generali o linee guida per adattare euristiche generali a problemi particolari.</a:t>
            </a:r>
            <a:endParaRPr b="0" lang="it-IT" sz="1600" spc="-1" strike="noStrike">
              <a:solidFill>
                <a:srgbClr val="000000"/>
              </a:solidFill>
              <a:latin typeface="Calibri"/>
            </a:endParaRPr>
          </a:p>
        </p:txBody>
      </p:sp>
      <p:sp>
        <p:nvSpPr>
          <p:cNvPr id="81"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DETERMINAZIONE DELLE SOLUZIONI DEL MODELLO</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La soluzione è relativa al modello matematico del problema e non al problema in sé. Ad esempio potrebbero esistere soluzioni distinte di un modello che corrispondono alle stesse scelte per la soluzione del problema.</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Determinata la soluzione ottima  del modello è possibbile effettuare un’analisi post-ottimale, a volte detta analisi “what if”. L’analisi post-ottimale risponde all’esigenza di sapere come cambia la soluzione ottima se cambiano le ipotesi sul problema, che si traducono nei parametri del modello.</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L’analisi post-ottimale può essere intesa come analisi della sensitività, ovvero permette di determinare i parametri da conoscere con minore incertezza  perché influenzano maggiormente la soluzione.</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Tale analisi è utile al manager perché potrebbe intervenire su alcuni parametri del modello in modo da ottenere soluzioni migliori.</a:t>
            </a:r>
            <a:endParaRPr b="0" lang="it-IT" sz="1600" spc="-1" strike="noStrike">
              <a:solidFill>
                <a:srgbClr val="000000"/>
              </a:solidFill>
              <a:latin typeface="Calibri"/>
            </a:endParaRPr>
          </a:p>
        </p:txBody>
      </p:sp>
      <p:sp>
        <p:nvSpPr>
          <p:cNvPr id="8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DETERMINAZIONE DELLE SOLUZIONI DEL MODELLO</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
          <p:cNvSpPr txBox="1"/>
          <p:nvPr/>
        </p:nvSpPr>
        <p:spPr>
          <a:xfrm>
            <a:off x="457200" y="1785960"/>
            <a:ext cx="8229600" cy="4340160"/>
          </a:xfrm>
          <a:prstGeom prst="rect">
            <a:avLst/>
          </a:prstGeom>
          <a:noFill/>
          <a:ln w="0">
            <a:noFill/>
          </a:ln>
        </p:spPr>
        <p:txBody>
          <a:bodyPr anchor="t">
            <a:normAutofit fontScale="98427" lnSpcReduction="10000"/>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Il modello matematico di un problema potrebbe essere costruito in modo non corretto, ad esempio potrebbe ad esempio fornire soluzioni illimitate o non ammettere soluzioni.</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Il modello potrebbe altresì non rappresentare in modo aderente il problema da affrontare.</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Come nella progettazione di un programma software è necessario verificare che esso si comporti nel modo corretto in quanto è molto probabile che si siano introdotti errori, così nella costruzione di un modello occorre verificare che esso sia corretto. L’insieme di processi di ricerca degli errori e di correzione degli stessi è detto, in inglese, testing.</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Il processo di collaudo e miglioramento del modello è detto validazione del modello.</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Il test retrospettivo è uno dei metodi di </a:t>
            </a:r>
            <a:r>
              <a:rPr b="0" lang="it-IT" sz="1600" spc="-1" strike="noStrike">
                <a:solidFill>
                  <a:srgbClr val="000000"/>
                </a:solidFill>
                <a:latin typeface="Calibri"/>
                <a:ea typeface="Tahoma"/>
              </a:rPr>
              <a:t>verifica della correttezza </a:t>
            </a:r>
            <a:r>
              <a:rPr b="0" lang="it-IT" sz="1600" spc="-1" strike="noStrike">
                <a:solidFill>
                  <a:srgbClr val="000000"/>
                </a:solidFill>
                <a:latin typeface="Calibri"/>
                <a:ea typeface="Tahoma"/>
              </a:rPr>
              <a:t>di un modello e consiste nell’assegnare alle variabili dei valori noti (in quanto assunti nel passato dal sistema oggetto di modellazione) e dalla verifica che i risultati siano aderenti alla soluzione attesa (realizzatasi nel sistema). Il superamento del test non è sufficiente a garantire la correttezza del modello.</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8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TEST E VALIDAZIONE DEL MODELLO</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Se il modello è corretto e si dispone di algoritmi che ne permettano la risoluzione con un consumo di risorse computazionali accettabili, allora si giunge alla fase di predisposizione di un sistema informatico che permetta  al manager di prendere le scelte ottimali in modo automatico o in modo interattivo.</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Il sistema dovrà includere il modello del problema decisionale, gli algoritmi per la determinazione di una soluzione ottima e le procedure operative per l’implementazione delle soluzioni.</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Terminata la progettazione del DSS giunge la fase di implementazione del sistema e la sua messa in opera.</a:t>
            </a:r>
            <a:endParaRPr b="0" lang="it-IT" sz="1600" spc="-1" strike="noStrike">
              <a:solidFill>
                <a:srgbClr val="000000"/>
              </a:solidFill>
              <a:latin typeface="Calibri"/>
            </a:endParaRPr>
          </a:p>
        </p:txBody>
      </p:sp>
      <p:sp>
        <p:nvSpPr>
          <p:cNvPr id="87"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PREDISPOSIZIONE ED IMPLEMENTAZIONE DEL DSS</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LE FASI TIPICHE DI UN PROGETTO DI RICERCA OPERATIVA</a:t>
            </a:r>
            <a:endParaRPr b="1" lang="it-IT" sz="2000" spc="-1" strike="noStrike">
              <a:solidFill>
                <a:srgbClr val="000000"/>
              </a:solidFill>
              <a:latin typeface="Tahoma"/>
            </a:endParaRPr>
          </a:p>
        </p:txBody>
      </p:sp>
      <p:sp>
        <p:nvSpPr>
          <p:cNvPr id="89" name="CasellaDiTesto 3"/>
          <p:cNvSpPr/>
          <p:nvPr/>
        </p:nvSpPr>
        <p:spPr>
          <a:xfrm>
            <a:off x="1093680" y="1773360"/>
            <a:ext cx="3576600" cy="337680"/>
          </a:xfrm>
          <a:prstGeom prst="rect">
            <a:avLst/>
          </a:prstGeom>
          <a:noFill/>
          <a:ln w="0">
            <a:noFill/>
          </a:ln>
        </p:spPr>
        <p:style>
          <a:lnRef idx="0"/>
          <a:fillRef idx="0"/>
          <a:effectRef idx="0"/>
          <a:fontRef idx="minor"/>
        </p:style>
        <p:txBody>
          <a:bodyPr lIns="90000" rIns="90000" tIns="46800" bIns="46800" anchor="t">
            <a:spAutoFit/>
          </a:bodyPr>
          <a:p>
            <a:pPr lvl="1"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Arial"/>
              </a:rPr>
              <a:t>definizione e formulazione del problema</a:t>
            </a:r>
            <a:endParaRPr b="0" lang="it-IT" sz="1600" spc="-1" strike="noStrike">
              <a:solidFill>
                <a:srgbClr val="000000"/>
              </a:solidFill>
              <a:latin typeface="Arial"/>
            </a:endParaRPr>
          </a:p>
        </p:txBody>
      </p:sp>
      <p:sp>
        <p:nvSpPr>
          <p:cNvPr id="90" name="CasellaDiTesto 4"/>
          <p:cNvSpPr/>
          <p:nvPr/>
        </p:nvSpPr>
        <p:spPr>
          <a:xfrm>
            <a:off x="1760760" y="2413080"/>
            <a:ext cx="2253240" cy="581400"/>
          </a:xfrm>
          <a:prstGeom prst="rect">
            <a:avLst/>
          </a:prstGeom>
          <a:noFill/>
          <a:ln w="0">
            <a:noFill/>
          </a:ln>
        </p:spPr>
        <p:style>
          <a:lnRef idx="0"/>
          <a:fillRef idx="0"/>
          <a:effectRef idx="0"/>
          <a:fontRef idx="minor"/>
        </p:style>
        <p:txBody>
          <a:bodyPr wrap="none" lIns="90000" rIns="90000" tIns="46800" bIns="46800" anchor="t">
            <a:spAutoFit/>
          </a:bodyPr>
          <a:p>
            <a:pPr lvl="1"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Arial"/>
              </a:rPr>
              <a:t>definizione degli obiettivi</a:t>
            </a:r>
            <a:br>
              <a:rPr sz="1600"/>
            </a:br>
            <a:r>
              <a:rPr b="0" lang="it-IT" sz="1600" spc="-1" strike="noStrike">
                <a:solidFill>
                  <a:srgbClr val="000000"/>
                </a:solidFill>
                <a:latin typeface="Calibri"/>
                <a:ea typeface="Arial"/>
              </a:rPr>
              <a:t>progettazione dei test</a:t>
            </a:r>
            <a:endParaRPr b="0" lang="it-IT" sz="1600" spc="-1" strike="noStrike">
              <a:solidFill>
                <a:srgbClr val="000000"/>
              </a:solidFill>
              <a:latin typeface="Arial"/>
            </a:endParaRPr>
          </a:p>
        </p:txBody>
      </p:sp>
      <p:sp>
        <p:nvSpPr>
          <p:cNvPr id="91" name="CasellaDiTesto 8"/>
          <p:cNvSpPr/>
          <p:nvPr/>
        </p:nvSpPr>
        <p:spPr>
          <a:xfrm>
            <a:off x="751680" y="3235320"/>
            <a:ext cx="2161800" cy="337680"/>
          </a:xfrm>
          <a:prstGeom prst="rect">
            <a:avLst/>
          </a:prstGeom>
          <a:noFill/>
          <a:ln w="0">
            <a:noFill/>
          </a:ln>
        </p:spPr>
        <p:style>
          <a:lnRef idx="0"/>
          <a:fillRef idx="0"/>
          <a:effectRef idx="0"/>
          <a:fontRef idx="minor"/>
        </p:style>
        <p:txBody>
          <a:bodyPr wrap="none" lIns="90000" rIns="90000" tIns="46800" bIns="46800" anchor="t">
            <a:spAutoFit/>
          </a:bodyPr>
          <a:p>
            <a:pPr lvl="1"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Arial"/>
              </a:rPr>
              <a:t>costruzione del modello</a:t>
            </a:r>
            <a:endParaRPr b="0" lang="it-IT" sz="1600" spc="-1" strike="noStrike">
              <a:solidFill>
                <a:srgbClr val="000000"/>
              </a:solidFill>
              <a:latin typeface="Arial"/>
            </a:endParaRPr>
          </a:p>
        </p:txBody>
      </p:sp>
      <p:sp>
        <p:nvSpPr>
          <p:cNvPr id="92" name="CasellaDiTesto 9"/>
          <p:cNvSpPr/>
          <p:nvPr/>
        </p:nvSpPr>
        <p:spPr>
          <a:xfrm>
            <a:off x="3194640" y="3235320"/>
            <a:ext cx="1501920" cy="337680"/>
          </a:xfrm>
          <a:prstGeom prst="rect">
            <a:avLst/>
          </a:prstGeom>
          <a:noFill/>
          <a:ln w="0">
            <a:noFill/>
          </a:ln>
        </p:spPr>
        <p:style>
          <a:lnRef idx="0"/>
          <a:fillRef idx="0"/>
          <a:effectRef idx="0"/>
          <a:fontRef idx="minor"/>
        </p:style>
        <p:txBody>
          <a:bodyPr wrap="none" lIns="90000" rIns="90000" tIns="46800" bIns="46800" anchor="t">
            <a:spAutoFit/>
          </a:bodyPr>
          <a:p>
            <a:pPr lvl="1"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Arial"/>
              </a:rPr>
              <a:t>raccolta dei dati</a:t>
            </a:r>
            <a:endParaRPr b="0" lang="it-IT" sz="1600" spc="-1" strike="noStrike">
              <a:solidFill>
                <a:srgbClr val="000000"/>
              </a:solidFill>
              <a:latin typeface="Arial"/>
            </a:endParaRPr>
          </a:p>
        </p:txBody>
      </p:sp>
      <p:cxnSp>
        <p:nvCxnSpPr>
          <p:cNvPr id="93" name="Connettore 2 11"/>
          <p:cNvCxnSpPr>
            <a:stCxn id="90" idx="2"/>
            <a:endCxn id="91" idx="0"/>
          </p:cNvCxnSpPr>
          <p:nvPr/>
        </p:nvCxnSpPr>
        <p:spPr>
          <a:xfrm flipH="1">
            <a:off x="1831680" y="2997000"/>
            <a:ext cx="1056240" cy="238680"/>
          </a:xfrm>
          <a:prstGeom prst="straightConnector1">
            <a:avLst/>
          </a:prstGeom>
          <a:ln w="9360">
            <a:solidFill>
              <a:srgbClr val="4a7ebb"/>
            </a:solidFill>
            <a:miter/>
            <a:tailEnd len="med" type="arrow" w="med"/>
          </a:ln>
        </p:spPr>
      </p:cxnSp>
      <p:cxnSp>
        <p:nvCxnSpPr>
          <p:cNvPr id="94" name="Connettore 2 13"/>
          <p:cNvCxnSpPr>
            <a:stCxn id="90" idx="2"/>
            <a:endCxn id="92" idx="0"/>
          </p:cNvCxnSpPr>
          <p:nvPr/>
        </p:nvCxnSpPr>
        <p:spPr>
          <a:xfrm>
            <a:off x="2886480" y="2997000"/>
            <a:ext cx="1058040" cy="238680"/>
          </a:xfrm>
          <a:prstGeom prst="straightConnector1">
            <a:avLst/>
          </a:prstGeom>
          <a:ln w="9360">
            <a:solidFill>
              <a:srgbClr val="4a7ebb"/>
            </a:solidFill>
            <a:miter/>
            <a:tailEnd len="med" type="arrow" w="med"/>
          </a:ln>
        </p:spPr>
      </p:cxnSp>
      <p:cxnSp>
        <p:nvCxnSpPr>
          <p:cNvPr id="95" name="Connettore 2 15"/>
          <p:cNvCxnSpPr>
            <a:stCxn id="89" idx="2"/>
            <a:endCxn id="90" idx="0"/>
          </p:cNvCxnSpPr>
          <p:nvPr/>
        </p:nvCxnSpPr>
        <p:spPr>
          <a:xfrm>
            <a:off x="2881800" y="2111400"/>
            <a:ext cx="5400" cy="302400"/>
          </a:xfrm>
          <a:prstGeom prst="straightConnector1">
            <a:avLst/>
          </a:prstGeom>
          <a:ln w="9360">
            <a:solidFill>
              <a:srgbClr val="4a7ebb"/>
            </a:solidFill>
            <a:miter/>
            <a:tailEnd len="med" type="arrow" w="med"/>
          </a:ln>
        </p:spPr>
      </p:cxnSp>
      <p:sp>
        <p:nvSpPr>
          <p:cNvPr id="96" name="CasellaDiTesto 16"/>
          <p:cNvSpPr/>
          <p:nvPr/>
        </p:nvSpPr>
        <p:spPr>
          <a:xfrm>
            <a:off x="2266200" y="3860640"/>
            <a:ext cx="1244520" cy="337680"/>
          </a:xfrm>
          <a:prstGeom prst="rect">
            <a:avLst/>
          </a:prstGeom>
          <a:noFill/>
          <a:ln w="0">
            <a:noFill/>
          </a:ln>
        </p:spPr>
        <p:style>
          <a:lnRef idx="0"/>
          <a:fillRef idx="0"/>
          <a:effectRef idx="0"/>
          <a:fontRef idx="minor"/>
        </p:style>
        <p:txBody>
          <a:bodyPr wrap="none" lIns="90000" rIns="90000" tIns="46800" bIns="46800" anchor="t">
            <a:spAutoFit/>
          </a:bodyPr>
          <a:p>
            <a:pPr lvl="1"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Arial"/>
              </a:rPr>
              <a:t>realizzazione</a:t>
            </a:r>
            <a:endParaRPr b="0" lang="it-IT" sz="1600" spc="-1" strike="noStrike">
              <a:solidFill>
                <a:srgbClr val="000000"/>
              </a:solidFill>
              <a:latin typeface="Arial"/>
            </a:endParaRPr>
          </a:p>
        </p:txBody>
      </p:sp>
      <p:sp>
        <p:nvSpPr>
          <p:cNvPr id="97" name="CasellaDiTesto 17"/>
          <p:cNvSpPr/>
          <p:nvPr/>
        </p:nvSpPr>
        <p:spPr>
          <a:xfrm>
            <a:off x="1915560" y="4459320"/>
            <a:ext cx="1945440" cy="337680"/>
          </a:xfrm>
          <a:prstGeom prst="rect">
            <a:avLst/>
          </a:prstGeom>
          <a:noFill/>
          <a:ln w="0">
            <a:noFill/>
          </a:ln>
        </p:spPr>
        <p:style>
          <a:lnRef idx="0"/>
          <a:fillRef idx="0"/>
          <a:effectRef idx="0"/>
          <a:fontRef idx="minor"/>
        </p:style>
        <p:txBody>
          <a:bodyPr wrap="none" lIns="90000" rIns="90000" tIns="46800" bIns="46800" anchor="t">
            <a:spAutoFit/>
          </a:bodyPr>
          <a:p>
            <a:pPr lvl="1"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Arial"/>
              </a:rPr>
              <a:t>verifica di correttezza</a:t>
            </a:r>
            <a:endParaRPr b="0" lang="it-IT" sz="1600" spc="-1" strike="noStrike">
              <a:solidFill>
                <a:srgbClr val="000000"/>
              </a:solidFill>
              <a:latin typeface="Arial"/>
            </a:endParaRPr>
          </a:p>
        </p:txBody>
      </p:sp>
      <p:cxnSp>
        <p:nvCxnSpPr>
          <p:cNvPr id="98" name="Connettore 2 19"/>
          <p:cNvCxnSpPr>
            <a:stCxn id="91" idx="2"/>
            <a:endCxn id="96" idx="0"/>
          </p:cNvCxnSpPr>
          <p:nvPr/>
        </p:nvCxnSpPr>
        <p:spPr>
          <a:xfrm>
            <a:off x="1832040" y="3573360"/>
            <a:ext cx="1056240" cy="288000"/>
          </a:xfrm>
          <a:prstGeom prst="straightConnector1">
            <a:avLst/>
          </a:prstGeom>
          <a:ln w="9360">
            <a:solidFill>
              <a:srgbClr val="4a7ebb"/>
            </a:solidFill>
            <a:miter/>
            <a:tailEnd len="med" type="arrow" w="med"/>
          </a:ln>
        </p:spPr>
      </p:cxnSp>
      <p:cxnSp>
        <p:nvCxnSpPr>
          <p:cNvPr id="99" name="Connettore 2 21"/>
          <p:cNvCxnSpPr>
            <a:stCxn id="92" idx="2"/>
            <a:endCxn id="96" idx="0"/>
          </p:cNvCxnSpPr>
          <p:nvPr/>
        </p:nvCxnSpPr>
        <p:spPr>
          <a:xfrm flipH="1">
            <a:off x="2886840" y="3573360"/>
            <a:ext cx="1058040" cy="288000"/>
          </a:xfrm>
          <a:prstGeom prst="straightConnector1">
            <a:avLst/>
          </a:prstGeom>
          <a:ln w="9360">
            <a:solidFill>
              <a:srgbClr val="4a7ebb"/>
            </a:solidFill>
            <a:miter/>
            <a:tailEnd len="med" type="arrow" w="med"/>
          </a:ln>
        </p:spPr>
      </p:cxnSp>
      <p:sp>
        <p:nvSpPr>
          <p:cNvPr id="100" name="CasellaDiTesto 22"/>
          <p:cNvSpPr/>
          <p:nvPr/>
        </p:nvSpPr>
        <p:spPr>
          <a:xfrm>
            <a:off x="2337120" y="5106960"/>
            <a:ext cx="1110240" cy="337680"/>
          </a:xfrm>
          <a:prstGeom prst="rect">
            <a:avLst/>
          </a:prstGeom>
          <a:noFill/>
          <a:ln w="0">
            <a:noFill/>
          </a:ln>
        </p:spPr>
        <p:style>
          <a:lnRef idx="0"/>
          <a:fillRef idx="0"/>
          <a:effectRef idx="0"/>
          <a:fontRef idx="minor"/>
        </p:style>
        <p:txBody>
          <a:bodyPr wrap="none" lIns="90000" rIns="90000" tIns="46800" bIns="46800" anchor="t">
            <a:spAutoFit/>
          </a:bodyPr>
          <a:p>
            <a:pPr lvl="1"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Arial"/>
              </a:rPr>
              <a:t>validazione</a:t>
            </a:r>
            <a:endParaRPr b="0" lang="it-IT" sz="1600" spc="-1" strike="noStrike">
              <a:solidFill>
                <a:srgbClr val="000000"/>
              </a:solidFill>
              <a:latin typeface="Arial"/>
            </a:endParaRPr>
          </a:p>
        </p:txBody>
      </p:sp>
      <p:cxnSp>
        <p:nvCxnSpPr>
          <p:cNvPr id="101" name="Connettore 2 24"/>
          <p:cNvCxnSpPr>
            <a:stCxn id="96" idx="2"/>
            <a:endCxn id="97" idx="0"/>
          </p:cNvCxnSpPr>
          <p:nvPr/>
        </p:nvCxnSpPr>
        <p:spPr>
          <a:xfrm>
            <a:off x="2886480" y="4198680"/>
            <a:ext cx="1080" cy="261000"/>
          </a:xfrm>
          <a:prstGeom prst="straightConnector1">
            <a:avLst/>
          </a:prstGeom>
          <a:ln w="9360">
            <a:solidFill>
              <a:srgbClr val="4a7ebb"/>
            </a:solidFill>
            <a:miter/>
            <a:tailEnd len="med" type="arrow" w="med"/>
          </a:ln>
        </p:spPr>
      </p:cxnSp>
      <p:cxnSp>
        <p:nvCxnSpPr>
          <p:cNvPr id="102" name="Connettore 2 26"/>
          <p:cNvCxnSpPr>
            <a:stCxn id="97" idx="2"/>
            <a:endCxn id="100" idx="0"/>
          </p:cNvCxnSpPr>
          <p:nvPr/>
        </p:nvCxnSpPr>
        <p:spPr>
          <a:xfrm>
            <a:off x="2887560" y="4797360"/>
            <a:ext cx="5760" cy="310320"/>
          </a:xfrm>
          <a:prstGeom prst="straightConnector1">
            <a:avLst/>
          </a:prstGeom>
          <a:ln w="9360">
            <a:solidFill>
              <a:srgbClr val="4a7ebb"/>
            </a:solidFill>
            <a:miter/>
            <a:tailEnd len="med" type="arrow" w="med"/>
          </a:ln>
        </p:spPr>
      </p:cxnSp>
      <p:sp>
        <p:nvSpPr>
          <p:cNvPr id="103" name="CasellaDiTesto 27"/>
          <p:cNvSpPr/>
          <p:nvPr/>
        </p:nvSpPr>
        <p:spPr>
          <a:xfrm>
            <a:off x="5947200" y="2514600"/>
            <a:ext cx="2286720" cy="337680"/>
          </a:xfrm>
          <a:prstGeom prst="rect">
            <a:avLst/>
          </a:prstGeom>
          <a:noFill/>
          <a:ln w="0">
            <a:noFill/>
          </a:ln>
        </p:spPr>
        <p:style>
          <a:lnRef idx="0"/>
          <a:fillRef idx="0"/>
          <a:effectRef idx="0"/>
          <a:fontRef idx="minor"/>
        </p:style>
        <p:txBody>
          <a:bodyPr wrap="none" lIns="90000" rIns="90000" tIns="46800" bIns="46800" anchor="t">
            <a:spAutoFit/>
          </a:bodyPr>
          <a:p>
            <a:pPr lvl="1"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Arial"/>
              </a:rPr>
              <a:t>pianificazione delle prove</a:t>
            </a:r>
            <a:endParaRPr b="0" lang="it-IT" sz="1600" spc="-1" strike="noStrike">
              <a:solidFill>
                <a:srgbClr val="000000"/>
              </a:solidFill>
              <a:latin typeface="Arial"/>
            </a:endParaRPr>
          </a:p>
        </p:txBody>
      </p:sp>
      <p:sp>
        <p:nvSpPr>
          <p:cNvPr id="104" name="CasellaDiTesto 28"/>
          <p:cNvSpPr/>
          <p:nvPr/>
        </p:nvSpPr>
        <p:spPr>
          <a:xfrm>
            <a:off x="6009480" y="3235320"/>
            <a:ext cx="2161800" cy="337680"/>
          </a:xfrm>
          <a:prstGeom prst="rect">
            <a:avLst/>
          </a:prstGeom>
          <a:noFill/>
          <a:ln w="0">
            <a:noFill/>
          </a:ln>
        </p:spPr>
        <p:style>
          <a:lnRef idx="0"/>
          <a:fillRef idx="0"/>
          <a:effectRef idx="0"/>
          <a:fontRef idx="minor"/>
        </p:style>
        <p:txBody>
          <a:bodyPr wrap="none" lIns="90000" rIns="90000" tIns="46800" bIns="46800" anchor="t">
            <a:spAutoFit/>
          </a:bodyPr>
          <a:p>
            <a:pPr lvl="1"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Arial"/>
              </a:rPr>
              <a:t>campagna sperimentale</a:t>
            </a:r>
            <a:endParaRPr b="0" lang="it-IT" sz="1600" spc="-1" strike="noStrike">
              <a:solidFill>
                <a:srgbClr val="000000"/>
              </a:solidFill>
              <a:latin typeface="Arial"/>
            </a:endParaRPr>
          </a:p>
        </p:txBody>
      </p:sp>
      <p:sp>
        <p:nvSpPr>
          <p:cNvPr id="105" name="CasellaDiTesto 29"/>
          <p:cNvSpPr/>
          <p:nvPr/>
        </p:nvSpPr>
        <p:spPr>
          <a:xfrm>
            <a:off x="6615360" y="3860640"/>
            <a:ext cx="950400" cy="337680"/>
          </a:xfrm>
          <a:prstGeom prst="rect">
            <a:avLst/>
          </a:prstGeom>
          <a:noFill/>
          <a:ln w="0">
            <a:noFill/>
          </a:ln>
        </p:spPr>
        <p:style>
          <a:lnRef idx="0"/>
          <a:fillRef idx="0"/>
          <a:effectRef idx="0"/>
          <a:fontRef idx="minor"/>
        </p:style>
        <p:txBody>
          <a:bodyPr wrap="none" lIns="90000" rIns="90000" tIns="46800" bIns="46800" anchor="t">
            <a:spAutoFit/>
          </a:bodyPr>
          <a:p>
            <a:pPr lvl="1"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Arial"/>
              </a:rPr>
              <a:t>reporting</a:t>
            </a:r>
            <a:endParaRPr b="0" lang="it-IT" sz="1600" spc="-1" strike="noStrike">
              <a:solidFill>
                <a:srgbClr val="000000"/>
              </a:solidFill>
              <a:latin typeface="Arial"/>
            </a:endParaRPr>
          </a:p>
        </p:txBody>
      </p:sp>
      <p:sp>
        <p:nvSpPr>
          <p:cNvPr id="106" name="CasellaDiTesto 30"/>
          <p:cNvSpPr/>
          <p:nvPr/>
        </p:nvSpPr>
        <p:spPr>
          <a:xfrm>
            <a:off x="6492960" y="4459320"/>
            <a:ext cx="1195560" cy="337680"/>
          </a:xfrm>
          <a:prstGeom prst="rect">
            <a:avLst/>
          </a:prstGeom>
          <a:noFill/>
          <a:ln w="0">
            <a:noFill/>
          </a:ln>
        </p:spPr>
        <p:style>
          <a:lnRef idx="0"/>
          <a:fillRef idx="0"/>
          <a:effectRef idx="0"/>
          <a:fontRef idx="minor"/>
        </p:style>
        <p:txBody>
          <a:bodyPr wrap="none" lIns="90000" rIns="90000" tIns="46800" bIns="46800" anchor="t">
            <a:spAutoFit/>
          </a:bodyPr>
          <a:p>
            <a:pPr lvl="1"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Arial"/>
              </a:rPr>
              <a:t>utilizzazione</a:t>
            </a:r>
            <a:endParaRPr b="0" lang="it-IT" sz="1600" spc="-1" strike="noStrike">
              <a:solidFill>
                <a:srgbClr val="000000"/>
              </a:solidFill>
              <a:latin typeface="Arial"/>
            </a:endParaRPr>
          </a:p>
        </p:txBody>
      </p:sp>
      <p:cxnSp>
        <p:nvCxnSpPr>
          <p:cNvPr id="107" name="Connettore 4 34"/>
          <p:cNvCxnSpPr>
            <a:stCxn id="97" idx="1"/>
            <a:endCxn id="96" idx="1"/>
          </p:cNvCxnSpPr>
          <p:nvPr/>
        </p:nvCxnSpPr>
        <p:spPr>
          <a:xfrm flipH="1" rot="10800000">
            <a:off x="1906200" y="4029840"/>
            <a:ext cx="356400" cy="597600"/>
          </a:xfrm>
          <a:prstGeom prst="bentConnector3">
            <a:avLst>
              <a:gd name="adj1" fmla="val -64307"/>
            </a:avLst>
          </a:prstGeom>
          <a:ln w="9360">
            <a:solidFill>
              <a:srgbClr val="4a7ebb"/>
            </a:solidFill>
            <a:miter/>
            <a:tailEnd len="med" type="arrow" w="med"/>
          </a:ln>
        </p:spPr>
      </p:cxnSp>
      <p:cxnSp>
        <p:nvCxnSpPr>
          <p:cNvPr id="108" name="Connettore 4 36"/>
          <p:cNvCxnSpPr>
            <a:stCxn id="100" idx="1"/>
            <a:endCxn id="91" idx="1"/>
          </p:cNvCxnSpPr>
          <p:nvPr/>
        </p:nvCxnSpPr>
        <p:spPr>
          <a:xfrm rot="10800000">
            <a:off x="739080" y="3402720"/>
            <a:ext cx="1594440" cy="1874160"/>
          </a:xfrm>
          <a:prstGeom prst="bentConnector3">
            <a:avLst>
              <a:gd name="adj1" fmla="val 114317"/>
            </a:avLst>
          </a:prstGeom>
          <a:ln w="9360">
            <a:solidFill>
              <a:srgbClr val="4a7ebb"/>
            </a:solidFill>
            <a:miter/>
            <a:tailEnd len="med" type="arrow" w="med"/>
          </a:ln>
        </p:spPr>
      </p:cxnSp>
      <p:cxnSp>
        <p:nvCxnSpPr>
          <p:cNvPr id="109" name="Connettore 4 38"/>
          <p:cNvCxnSpPr>
            <a:stCxn id="100" idx="3"/>
            <a:endCxn id="92" idx="3"/>
          </p:cNvCxnSpPr>
          <p:nvPr/>
        </p:nvCxnSpPr>
        <p:spPr>
          <a:xfrm flipV="1">
            <a:off x="3451320" y="3403080"/>
            <a:ext cx="1249920" cy="1874160"/>
          </a:xfrm>
          <a:prstGeom prst="bentConnector3">
            <a:avLst>
              <a:gd name="adj1" fmla="val 118294"/>
            </a:avLst>
          </a:prstGeom>
          <a:ln w="9360">
            <a:solidFill>
              <a:srgbClr val="4a7ebb"/>
            </a:solidFill>
            <a:miter/>
            <a:tailEnd len="med" type="arrow" w="med"/>
          </a:ln>
        </p:spPr>
      </p:cxnSp>
      <p:cxnSp>
        <p:nvCxnSpPr>
          <p:cNvPr id="110" name="Forma 40"/>
          <p:cNvCxnSpPr>
            <a:stCxn id="100" idx="2"/>
            <a:endCxn id="103" idx="0"/>
          </p:cNvCxnSpPr>
          <p:nvPr/>
        </p:nvCxnSpPr>
        <p:spPr>
          <a:xfrm flipH="1" flipV="1" rot="5400000">
            <a:off x="3524760" y="1880640"/>
            <a:ext cx="2931120" cy="4197960"/>
          </a:xfrm>
          <a:prstGeom prst="bentConnector5">
            <a:avLst>
              <a:gd name="adj1" fmla="val -7800"/>
              <a:gd name="adj2" fmla="val 59519"/>
              <a:gd name="adj3" fmla="val 107800"/>
            </a:avLst>
          </a:prstGeom>
          <a:ln w="9360">
            <a:solidFill>
              <a:srgbClr val="4a7ebb"/>
            </a:solidFill>
            <a:miter/>
            <a:tailEnd len="med" type="arrow" w="med"/>
          </a:ln>
        </p:spPr>
      </p:cxnSp>
      <p:cxnSp>
        <p:nvCxnSpPr>
          <p:cNvPr id="111" name="Connettore 2 43"/>
          <p:cNvCxnSpPr>
            <a:stCxn id="103" idx="2"/>
            <a:endCxn id="104" idx="0"/>
          </p:cNvCxnSpPr>
          <p:nvPr/>
        </p:nvCxnSpPr>
        <p:spPr>
          <a:xfrm>
            <a:off x="7088760" y="2852280"/>
            <a:ext cx="1080" cy="383400"/>
          </a:xfrm>
          <a:prstGeom prst="straightConnector1">
            <a:avLst/>
          </a:prstGeom>
          <a:ln w="9360">
            <a:solidFill>
              <a:srgbClr val="4a7ebb"/>
            </a:solidFill>
            <a:miter/>
            <a:tailEnd len="med" type="arrow" w="med"/>
          </a:ln>
        </p:spPr>
      </p:cxnSp>
      <p:cxnSp>
        <p:nvCxnSpPr>
          <p:cNvPr id="112" name="Connettore 2 45"/>
          <p:cNvCxnSpPr>
            <a:stCxn id="104" idx="2"/>
            <a:endCxn id="105" idx="0"/>
          </p:cNvCxnSpPr>
          <p:nvPr/>
        </p:nvCxnSpPr>
        <p:spPr>
          <a:xfrm flipH="1">
            <a:off x="7089120" y="3573360"/>
            <a:ext cx="1080" cy="288000"/>
          </a:xfrm>
          <a:prstGeom prst="straightConnector1">
            <a:avLst/>
          </a:prstGeom>
          <a:ln w="9360">
            <a:solidFill>
              <a:srgbClr val="4a7ebb"/>
            </a:solidFill>
            <a:miter/>
            <a:tailEnd len="med" type="arrow" w="med"/>
          </a:ln>
        </p:spPr>
      </p:cxnSp>
      <p:cxnSp>
        <p:nvCxnSpPr>
          <p:cNvPr id="113" name="Connettore 2 47"/>
          <p:cNvCxnSpPr>
            <a:stCxn id="105" idx="2"/>
            <a:endCxn id="106" idx="0"/>
          </p:cNvCxnSpPr>
          <p:nvPr/>
        </p:nvCxnSpPr>
        <p:spPr>
          <a:xfrm flipH="1">
            <a:off x="7089120" y="4198680"/>
            <a:ext cx="1080" cy="261000"/>
          </a:xfrm>
          <a:prstGeom prst="straightConnector1">
            <a:avLst/>
          </a:prstGeom>
          <a:ln w="9360">
            <a:solidFill>
              <a:srgbClr val="4a7ebb"/>
            </a:solidFill>
            <a:miter/>
            <a:tailEnd len="med" type="arrow" w="med"/>
          </a:ln>
        </p:spPr>
      </p:cxnSp>
      <p:cxnSp>
        <p:nvCxnSpPr>
          <p:cNvPr id="114" name="Connettore 4 49"/>
          <p:cNvCxnSpPr>
            <a:stCxn id="104" idx="3"/>
            <a:endCxn id="103" idx="3"/>
          </p:cNvCxnSpPr>
          <p:nvPr/>
        </p:nvCxnSpPr>
        <p:spPr>
          <a:xfrm flipV="1">
            <a:off x="8178480" y="2683800"/>
            <a:ext cx="65520" cy="719640"/>
          </a:xfrm>
          <a:prstGeom prst="bentConnector3">
            <a:avLst>
              <a:gd name="adj1" fmla="val 459116"/>
            </a:avLst>
          </a:prstGeom>
          <a:ln w="9360">
            <a:solidFill>
              <a:srgbClr val="4a7ebb"/>
            </a:solidFill>
            <a:miter/>
            <a:tailEnd len="med" type="arrow" w="med"/>
          </a:ln>
        </p:spPr>
      </p:cxnSp>
      <p:sp>
        <p:nvSpPr>
          <p:cNvPr id="115" name="CasellaDiTesto 31"/>
          <p:cNvSpPr/>
          <p:nvPr/>
        </p:nvSpPr>
        <p:spPr>
          <a:xfrm>
            <a:off x="3038040" y="5877000"/>
            <a:ext cx="324864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Il flusso di lavori per uno studio di RO</a:t>
            </a:r>
            <a:endParaRPr b="0" lang="it-IT"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Il settore della ricerca operativa nasce durante la seconda guerra mondiale in risposta alle esigenze belliche.</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Si è sviluppato come un approccio scientifico per la ricerca del miglior modo con cui utilizzare le limitate risorse disponibili per eseguire delle operazioni (militari).</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 team di lavoro erano interdisciplinari essendo composti da matematici, fisici, ingegneri ed esperti di altri settori.</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Il nome </a:t>
            </a:r>
            <a:r>
              <a:rPr b="0" lang="en-US" sz="1600" spc="-1" strike="noStrike">
                <a:solidFill>
                  <a:srgbClr val="000000"/>
                </a:solidFill>
                <a:latin typeface="Calibri"/>
                <a:ea typeface="Tahoma"/>
              </a:rPr>
              <a:t>Operations Research</a:t>
            </a:r>
            <a:r>
              <a:rPr b="0" lang="it-IT" sz="1600" spc="-1" strike="noStrike">
                <a:solidFill>
                  <a:srgbClr val="000000"/>
                </a:solidFill>
                <a:latin typeface="Calibri"/>
                <a:ea typeface="Tahoma"/>
              </a:rPr>
              <a:t> deriva da </a:t>
            </a:r>
            <a:r>
              <a:rPr b="0" lang="en-US" sz="1600" spc="-1" strike="noStrike">
                <a:solidFill>
                  <a:srgbClr val="000000"/>
                </a:solidFill>
                <a:latin typeface="Calibri"/>
                <a:ea typeface="Tahoma"/>
              </a:rPr>
              <a:t>Research in military Operations</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lgn="ct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Una delle prime applicazioni della ricerca operativa</a:t>
            </a:r>
            <a:endParaRPr b="0" lang="it-IT" sz="1600" spc="-1" strike="noStrike">
              <a:solidFill>
                <a:srgbClr val="000000"/>
              </a:solidFill>
              <a:latin typeface="Calibri"/>
            </a:endParaRPr>
          </a:p>
          <a:p>
            <a:pP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8"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LE ORIGINI DELLA RICERCA OPERATIVA</a:t>
            </a:r>
            <a:endParaRPr b="1" lang="it-IT" sz="2000" spc="-1" strike="noStrike">
              <a:solidFill>
                <a:srgbClr val="000000"/>
              </a:solidFill>
              <a:latin typeface="Tahoma"/>
            </a:endParaRPr>
          </a:p>
        </p:txBody>
      </p:sp>
      <p:graphicFrame>
        <p:nvGraphicFramePr>
          <p:cNvPr id="49" name=""/>
          <p:cNvGraphicFramePr/>
          <p:nvPr/>
        </p:nvGraphicFramePr>
        <p:xfrm>
          <a:off x="301680" y="4392720"/>
          <a:ext cx="8532720" cy="1844640"/>
        </p:xfrm>
        <a:graphic>
          <a:graphicData uri="http://schemas.openxmlformats.org/drawingml/2006/table">
            <a:tbl>
              <a:tblPr/>
              <a:tblGrid>
                <a:gridCol w="987480"/>
                <a:gridCol w="7545240"/>
              </a:tblGrid>
              <a:tr h="335520">
                <a:tc>
                  <a:txBody>
                    <a:bodyPr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Anno</a:t>
                      </a:r>
                      <a:endParaRPr b="0" lang="it-IT" sz="1600" spc="-1" strike="noStrike">
                        <a:solidFill>
                          <a:srgbClr val="000000"/>
                        </a:solidFill>
                        <a:latin typeface="Arial"/>
                      </a:endParaRPr>
                    </a:p>
                  </a:txBody>
                  <a:tcPr anchor="t" marL="91440" marR="9144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1941, Gran Bretagna</a:t>
                      </a:r>
                      <a:endParaRPr b="0" lang="it-IT" sz="1600" spc="-1" strike="noStrike">
                        <a:solidFill>
                          <a:srgbClr val="000000"/>
                        </a:solidFill>
                        <a:latin typeface="Arial"/>
                      </a:endParaRPr>
                    </a:p>
                  </a:txBody>
                  <a:tcPr anchor="t" marL="91440" marR="9144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r>
              <a:tr h="579600">
                <a:tc>
                  <a:txBody>
                    <a:bodyPr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Problema</a:t>
                      </a:r>
                      <a:endParaRPr b="0" lang="it-IT" sz="1600" spc="-1" strike="noStrike">
                        <a:solidFill>
                          <a:srgbClr val="000000"/>
                        </a:solidFill>
                        <a:latin typeface="Arial"/>
                      </a:endParaRPr>
                    </a:p>
                  </a:txBody>
                  <a:tcPr anchor="t" marL="91440" marR="9144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Ottimizzare manutenzione e organizzazione della flotta aerea utilizzata per l’avvistamento e l’attacco di sottomarini tedeschi</a:t>
                      </a:r>
                      <a:endParaRPr b="0" lang="it-IT" sz="1600" spc="-1" strike="noStrike">
                        <a:solidFill>
                          <a:srgbClr val="000000"/>
                        </a:solidFill>
                        <a:latin typeface="Arial"/>
                      </a:endParaRPr>
                    </a:p>
                  </a:txBody>
                  <a:tcPr anchor="t" marL="91440" marR="9144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r>
              <a:tr h="929520">
                <a:tc>
                  <a:txBody>
                    <a:bodyPr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Risultati</a:t>
                      </a:r>
                      <a:br>
                        <a:rPr sz="1600"/>
                      </a:br>
                      <a:endParaRPr b="0" lang="it-IT" sz="1600" spc="-1" strike="noStrike">
                        <a:solidFill>
                          <a:srgbClr val="000000"/>
                        </a:solidFill>
                        <a:latin typeface="Arial"/>
                      </a:endParaRPr>
                    </a:p>
                  </a:txBody>
                  <a:tcPr anchor="t" marL="91440" marR="9144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Su un orizzonte temporale di 5 mesi, le tecniche di Ricerca Operativa hanno consentito:</a:t>
                      </a: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un incremento delle ore di volo del 61%, mantenendo lo stesso numero di aerei</a:t>
                      </a: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di incremento della probabilità  di colpire i sottomarini dal 37% senza aggiunta di risorse</a:t>
                      </a:r>
                      <a:endParaRPr b="0" lang="it-IT" sz="1600" spc="-1" strike="noStrike">
                        <a:solidFill>
                          <a:srgbClr val="000000"/>
                        </a:solidFill>
                        <a:latin typeface="Arial"/>
                      </a:endParaRPr>
                    </a:p>
                  </a:txBody>
                  <a:tcPr anchor="t" marL="91440" marR="9144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Al termine della seconda guerra mondiale le tecniche della ricerca operativa vengono trasferite nei contesti civili (industrie, trasporti, amministrazione pubblica, servizi...).</a:t>
            </a:r>
            <a:endParaRPr b="0" lang="it-IT" sz="1600" spc="-1" strike="noStrike">
              <a:solidFill>
                <a:srgbClr val="000000"/>
              </a:solidFill>
              <a:latin typeface="Calibri"/>
            </a:endParaRPr>
          </a:p>
          <a:p>
            <a:pP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E’ cresciuta congiuntamente con lo sviluppo industriale.</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La crescita della RO è stata spinta dal bisogno di determinare soluzioni ottimali ai problemi sempre più complessi che si presentavano durante la crescita delle organizzazioni (aziende pubbliche e private, governi...).</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Due  importanti fattori di crescita sono stati:</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lo sviluppo di tecniche di grande successo negli anni ‘50 (es., il metodo del Simplesso, George Dantzig, 1947);</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crescente disponibilità di calcolatori elettronici sempre più potenti dagli anni ‘50 in poi.</a:t>
            </a:r>
            <a:endParaRPr b="0" lang="it-IT" sz="1600" spc="-1" strike="noStrike">
              <a:solidFill>
                <a:srgbClr val="000000"/>
              </a:solidFill>
              <a:latin typeface="Calibri"/>
            </a:endParaRPr>
          </a:p>
        </p:txBody>
      </p:sp>
      <p:sp>
        <p:nvSpPr>
          <p:cNvPr id="51"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LE ORIGINI DELLA RICERCA OPERATIVA</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La RO è un approccio scientifico che ha come oggetto lo studio (analisi) e la messa a punto di metodologie e strumenti quantitativi per la soluzione di problemi decisionali.</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La RO fornisce metodi e strumenti per aiutare manager, professionisti, in generale operatori umani a prendere delle decisioni in situazioni complesse (si dice che fornisce un supporto alle decisioni) attraverso modelli matematici ed algoritmi.</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La RO usa in modo combinato metodi matematici, algoritmi e calcolatori elettronici per progettare e risolvere modelli che consentono di predire le conseguenze delle decisioni per una vastissima gamma di problemi e di determinare le decisioni ottime.</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 consulenti di RO affrontano problemi reali analizzandone le diverse prospettive e interagendo con gli attori coinvolti</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raccolgono e selezionano dati;</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sviluppano ed adattano modelli ed algoritmi.</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Il processo di risoluzione dei problemi (Problem Solving) richiede la valutazione di molti fattori, sia soggettivi e legati alle persone coinvolte nel problema, che oggettivi quali la disponibilità di informazioni, la loro affidabilità...</a:t>
            </a:r>
            <a:endParaRPr b="0" lang="it-IT" sz="1600" spc="-1" strike="noStrike">
              <a:solidFill>
                <a:srgbClr val="000000"/>
              </a:solidFill>
              <a:latin typeface="Calibri"/>
            </a:endParaRPr>
          </a:p>
        </p:txBody>
      </p:sp>
      <p:sp>
        <p:nvSpPr>
          <p:cNvPr id="5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LA NATURA DELLA RICERCA OPERATIVA</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La RO fornisce strumenti di supporto per affrontare problemi decisionali reali attraverso un insieme di metodi quantitativi.</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La RO è stata anche definita “the science of better” (www.scienceofbetter.org)</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questo sito (in inglese) propone una serie di casi recenti in cui i metodi della RO hanno permesso di ottenere grandi miglioramenti nella gestione di problemi complessi ottimizzando l’uso delle risorse disponibili.</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Tipicamente i metodi della RO sono utilizzati per determinare l’utilizzo ottimo di un insieme di risorse (strumenti, persone, tempo, denaro, energia, ...) limitate per affrontare un problema.</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Il prodotto di uno studio di ricerca operativa è uno strumento di supporto alle decisioni. Se tale strumento diventa un programma per calcolatore esso viene definito </a:t>
            </a:r>
            <a:r>
              <a:rPr b="0" i="1" lang="it-IT" sz="1600" spc="-1" strike="noStrike" u="sng">
                <a:solidFill>
                  <a:srgbClr val="000000"/>
                </a:solidFill>
                <a:uFillTx/>
                <a:latin typeface="Calibri"/>
                <a:ea typeface="Tahoma"/>
              </a:rPr>
              <a:t>sistema di supporto alle decisioni</a:t>
            </a:r>
            <a:r>
              <a:rPr b="0" lang="it-IT" sz="1600" spc="-1" strike="noStrike">
                <a:solidFill>
                  <a:srgbClr val="000000"/>
                </a:solidFill>
                <a:latin typeface="Calibri"/>
                <a:ea typeface="Tahoma"/>
              </a:rPr>
              <a:t> (decision support system, DSS).</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5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LA NATURA DELLA RICERCA OPERATIVA</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 settori di applicazione in cui sono maggiormente applicati i metodi e i modelli della RO sono quelli:</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della produzione manifatturiera;</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dei trasporti;</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delle telecomunicazioni;</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della finanza;</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della salute;</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dei servizi pubblici;</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della gestione dei progetti;</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della gestione dei magazzini;</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della  pianificazione territoriale;</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Il campo di applicazione della RO si estende ai più disparati contesti applicativi, ovunque si presenti la scelta tra alternative diverse.</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57"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L’INFLUENZA DELLA RICERCA OPERATIVA</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Ad esempio nel settore della Logistica la RO fornisce metodi per affrontare:</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la pianificazione della produzione (Production planning and scheduling);</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la gestione delle scorte e dei magazzini (Inventory management);</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il posizionamento di impianti (Facility location);</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l’instradamento di veicoli (Vehicle routing);</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l’utilizzo nel tempo di risorse (Resource scheduling):</a:t>
            </a:r>
            <a:endParaRPr b="0" lang="it-IT" sz="1600" spc="-1" strike="noStrike">
              <a:solidFill>
                <a:srgbClr val="000000"/>
              </a:solidFill>
              <a:latin typeface="Calibri"/>
            </a:endParaRPr>
          </a:p>
          <a:p>
            <a:pPr lvl="2" marL="1143000" indent="-228600">
              <a:spcBef>
                <a:spcPts val="400"/>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orari del personale (staff/crew scheduling);</a:t>
            </a:r>
            <a:endParaRPr b="0" lang="it-IT" sz="1600" spc="-1" strike="noStrike">
              <a:solidFill>
                <a:srgbClr val="000000"/>
              </a:solidFill>
              <a:latin typeface="Calibri"/>
            </a:endParaRPr>
          </a:p>
          <a:p>
            <a:pPr lvl="2" marL="1143000" indent="-228600">
              <a:spcBef>
                <a:spcPts val="400"/>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utilizzo delle macchine (machine scheduling);</a:t>
            </a:r>
            <a:endParaRPr b="0" lang="it-IT" sz="1600" spc="-1" strike="noStrike">
              <a:solidFill>
                <a:srgbClr val="000000"/>
              </a:solidFill>
              <a:latin typeface="Calibri"/>
            </a:endParaRPr>
          </a:p>
          <a:p>
            <a:pPr lvl="2" marL="1143000" indent="-228600">
              <a:spcBef>
                <a:spcPts val="400"/>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gestione ottima delle risorse dei terminal container (piazzale, banchine, gru...);</a:t>
            </a:r>
            <a:endParaRPr b="0" lang="it-IT" sz="1600" spc="-1" strike="noStrike">
              <a:solidFill>
                <a:srgbClr val="000000"/>
              </a:solidFill>
              <a:latin typeface="Calibri"/>
            </a:endParaRPr>
          </a:p>
          <a:p>
            <a:pPr lvl="2" marL="1143000" indent="-228600">
              <a:spcBef>
                <a:spcPts val="400"/>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a:t>
            </a:r>
            <a:endParaRPr b="0" lang="it-IT" sz="1600" spc="-1" strike="noStrike">
              <a:solidFill>
                <a:srgbClr val="000000"/>
              </a:solidFill>
              <a:latin typeface="Calibri"/>
            </a:endParaRPr>
          </a:p>
          <a:p>
            <a:pPr lvl="2" marL="1143000" indent="-228600">
              <a:spcBef>
                <a:spcPts val="400"/>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Il libro di testo propone alcuni dei campi di </a:t>
            </a:r>
            <a:r>
              <a:rPr b="0" lang="it-IT" sz="1600" spc="-1" strike="noStrike">
                <a:solidFill>
                  <a:srgbClr val="000000"/>
                </a:solidFill>
                <a:latin typeface="Calibri"/>
                <a:ea typeface="Tahoma"/>
              </a:rPr>
              <a:t>applicazioni della ricerca operativa  e </a:t>
            </a:r>
            <a:r>
              <a:rPr b="0" lang="it-IT" sz="1600" spc="-1" strike="noStrike">
                <a:solidFill>
                  <a:srgbClr val="000000"/>
                </a:solidFill>
                <a:latin typeface="Calibri"/>
                <a:ea typeface="Tahoma"/>
              </a:rPr>
              <a:t>l’impatto che hanno avuto.</a:t>
            </a:r>
            <a:endParaRPr b="0" lang="it-IT" sz="1600" spc="-1" strike="noStrike">
              <a:solidFill>
                <a:srgbClr val="000000"/>
              </a:solidFill>
              <a:latin typeface="Calibri"/>
            </a:endParaRPr>
          </a:p>
        </p:txBody>
      </p:sp>
      <p:sp>
        <p:nvSpPr>
          <p:cNvPr id="5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L’INFLUENZA DELLA RICERCA OPERATIVA</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
          <p:cNvSpPr txBox="1"/>
          <p:nvPr/>
        </p:nvSpPr>
        <p:spPr>
          <a:xfrm>
            <a:off x="457200" y="17733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La RO supporta il Decision Making: è il processo di selezione tra un insieme di alternative (anche in numero infinito) definite in modo esplicito (enumerate) o in modo implicito, sulla base di uno o più criteri decisionali.</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Problema reale: la percezione di un’esigenza da parte di qualcuno (es., il management pubblico o privato).</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Formulazione:</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identificazione delle informazioni necessarie per risolvere il problema (dati), delle finalità della decisione (criteri di scelta, obiettivi), delle condizioni che devono essere rispettate;</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costruzione di un modello matematico, sviluppo di un algoritmo.</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Il modello permette una valutazione quantitativa (numerica) delle alternative.</a:t>
            </a:r>
            <a:endParaRPr b="0" lang="it-IT" sz="1600" spc="-1" strike="noStrike">
              <a:solidFill>
                <a:srgbClr val="000000"/>
              </a:solidFill>
              <a:latin typeface="Calibri"/>
            </a:endParaRPr>
          </a:p>
        </p:txBody>
      </p:sp>
      <p:sp>
        <p:nvSpPr>
          <p:cNvPr id="61"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L’APPROCCIO DELLA RICERCA OPERATIVA</a:t>
            </a:r>
            <a:endParaRPr b="1" lang="it-IT" sz="2000" spc="-1" strike="noStrike">
              <a:solidFill>
                <a:srgbClr val="000000"/>
              </a:solidFill>
              <a:latin typeface="Tahoma"/>
            </a:endParaRPr>
          </a:p>
        </p:txBody>
      </p:sp>
      <p:sp>
        <p:nvSpPr>
          <p:cNvPr id="62" name="Rettangolo 4"/>
          <p:cNvSpPr/>
          <p:nvPr/>
        </p:nvSpPr>
        <p:spPr>
          <a:xfrm>
            <a:off x="2662200" y="3149640"/>
            <a:ext cx="1584360" cy="792000"/>
          </a:xfrm>
          <a:prstGeom prst="rect">
            <a:avLst/>
          </a:prstGeom>
          <a:gradFill rotWithShape="0">
            <a:gsLst>
              <a:gs pos="0">
                <a:srgbClr val="9eeaff"/>
              </a:gs>
              <a:gs pos="100000">
                <a:srgbClr val="e4f9ff"/>
              </a:gs>
            </a:gsLst>
            <a:lin ang="16200000"/>
          </a:gradFill>
          <a:ln w="9360">
            <a:solidFill>
              <a:srgbClr val="46aac5"/>
            </a:solidFill>
            <a:miter/>
          </a:ln>
          <a:effectLst>
            <a:outerShdw dist="20160" dir="5400000" blurRad="0" rotWithShape="0">
              <a:srgbClr val="000000">
                <a:alpha val="38000"/>
              </a:srgbClr>
            </a:outerShdw>
          </a:effectLst>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Modello</a:t>
            </a:r>
            <a:br>
              <a:rPr sz="1600"/>
            </a:br>
            <a:r>
              <a:rPr b="0" lang="it-IT" sz="1600" spc="-1" strike="noStrike">
                <a:solidFill>
                  <a:srgbClr val="000000"/>
                </a:solidFill>
                <a:latin typeface="Calibri"/>
              </a:rPr>
              <a:t>quantitativo</a:t>
            </a:r>
            <a:endParaRPr b="0" lang="it-IT" sz="1600" spc="-1" strike="noStrike">
              <a:solidFill>
                <a:srgbClr val="000000"/>
              </a:solidFill>
              <a:latin typeface="Arial"/>
            </a:endParaRPr>
          </a:p>
        </p:txBody>
      </p:sp>
      <p:sp>
        <p:nvSpPr>
          <p:cNvPr id="63" name="Rettangolo 5"/>
          <p:cNvSpPr/>
          <p:nvPr/>
        </p:nvSpPr>
        <p:spPr>
          <a:xfrm>
            <a:off x="4535640" y="3149640"/>
            <a:ext cx="1584000" cy="792000"/>
          </a:xfrm>
          <a:prstGeom prst="rect">
            <a:avLst/>
          </a:prstGeom>
          <a:gradFill rotWithShape="0">
            <a:gsLst>
              <a:gs pos="0">
                <a:srgbClr val="ffa2a1"/>
              </a:gs>
              <a:gs pos="100000">
                <a:srgbClr val="ffe5e5"/>
              </a:gs>
            </a:gsLst>
            <a:lin ang="16200000"/>
          </a:gradFill>
          <a:ln w="9360">
            <a:solidFill>
              <a:srgbClr val="be4b48"/>
            </a:solidFill>
            <a:miter/>
          </a:ln>
          <a:effectLst>
            <a:outerShdw dist="20160" dir="5400000" blurRad="0" rotWithShape="0">
              <a:srgbClr val="000000">
                <a:alpha val="38000"/>
              </a:srgbClr>
            </a:outerShdw>
          </a:effectLst>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Soluzione</a:t>
            </a:r>
            <a:br>
              <a:rPr sz="1600"/>
            </a:br>
            <a:r>
              <a:rPr b="0" lang="it-IT" sz="1600" spc="-1" strike="noStrike">
                <a:solidFill>
                  <a:srgbClr val="000000"/>
                </a:solidFill>
                <a:latin typeface="Calibri"/>
              </a:rPr>
              <a:t>del modello</a:t>
            </a:r>
            <a:endParaRPr b="0" lang="it-IT" sz="1600" spc="-1" strike="noStrike">
              <a:solidFill>
                <a:srgbClr val="000000"/>
              </a:solidFill>
              <a:latin typeface="Arial"/>
            </a:endParaRPr>
          </a:p>
        </p:txBody>
      </p:sp>
      <p:cxnSp>
        <p:nvCxnSpPr>
          <p:cNvPr id="64" name="Connettore 2 7"/>
          <p:cNvCxnSpPr/>
          <p:nvPr/>
        </p:nvCxnSpPr>
        <p:spPr>
          <a:xfrm>
            <a:off x="6119280" y="3579840"/>
            <a:ext cx="288360" cy="2160"/>
          </a:xfrm>
          <a:prstGeom prst="straightConnector1">
            <a:avLst/>
          </a:prstGeom>
          <a:ln w="9360">
            <a:solidFill>
              <a:srgbClr val="4a7ebb"/>
            </a:solidFill>
            <a:miter/>
            <a:tailEnd len="med" type="arrow" w="med"/>
          </a:ln>
        </p:spPr>
      </p:cxnSp>
      <p:sp>
        <p:nvSpPr>
          <p:cNvPr id="65" name="Ovale 8"/>
          <p:cNvSpPr/>
          <p:nvPr/>
        </p:nvSpPr>
        <p:spPr>
          <a:xfrm>
            <a:off x="826920" y="3222720"/>
            <a:ext cx="1440000" cy="647640"/>
          </a:xfrm>
          <a:prstGeom prst="ellipse">
            <a:avLst/>
          </a:prstGeom>
          <a:gradFill rotWithShape="0">
            <a:gsLst>
              <a:gs pos="0">
                <a:srgbClr val="dafda7"/>
              </a:gs>
              <a:gs pos="100000">
                <a:srgbClr val="f5ffe6"/>
              </a:gs>
            </a:gsLst>
            <a:lin ang="16200000"/>
          </a:gradFill>
          <a:ln w="9360">
            <a:solidFill>
              <a:srgbClr val="98b954"/>
            </a:solidFill>
            <a:miter/>
          </a:ln>
          <a:effectLst>
            <a:outerShdw dist="20160" dir="5400000" blurRad="0" rotWithShape="0">
              <a:srgbClr val="000000">
                <a:alpha val="38000"/>
              </a:srgbClr>
            </a:outerShdw>
          </a:effectLst>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Problema</a:t>
            </a:r>
            <a:br>
              <a:rPr sz="1600"/>
            </a:br>
            <a:r>
              <a:rPr b="0" lang="it-IT" sz="1600" spc="-1" strike="noStrike">
                <a:solidFill>
                  <a:srgbClr val="000000"/>
                </a:solidFill>
                <a:latin typeface="Calibri"/>
              </a:rPr>
              <a:t>reale</a:t>
            </a:r>
            <a:endParaRPr b="0" lang="it-IT" sz="1600" spc="-1" strike="noStrike">
              <a:solidFill>
                <a:srgbClr val="000000"/>
              </a:solidFill>
              <a:latin typeface="Arial"/>
            </a:endParaRPr>
          </a:p>
        </p:txBody>
      </p:sp>
      <p:sp>
        <p:nvSpPr>
          <p:cNvPr id="66" name="Ovale 9"/>
          <p:cNvSpPr/>
          <p:nvPr/>
        </p:nvSpPr>
        <p:spPr>
          <a:xfrm>
            <a:off x="6415200" y="3222720"/>
            <a:ext cx="1763640" cy="647640"/>
          </a:xfrm>
          <a:prstGeom prst="ellipse">
            <a:avLst/>
          </a:prstGeom>
          <a:gradFill rotWithShape="0">
            <a:gsLst>
              <a:gs pos="0">
                <a:srgbClr val="dafda7"/>
              </a:gs>
              <a:gs pos="100000">
                <a:srgbClr val="f5ffe6"/>
              </a:gs>
            </a:gsLst>
            <a:lin ang="16200000"/>
          </a:gradFill>
          <a:ln w="9360">
            <a:solidFill>
              <a:srgbClr val="98b954"/>
            </a:solidFill>
            <a:miter/>
          </a:ln>
          <a:effectLst>
            <a:outerShdw dist="20160" dir="5400000" blurRad="0" rotWithShape="0">
              <a:srgbClr val="000000">
                <a:alpha val="38000"/>
              </a:srgbClr>
            </a:outerShdw>
          </a:effectLst>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Decisioni</a:t>
            </a:r>
            <a:br>
              <a:rPr sz="1600"/>
            </a:br>
            <a:r>
              <a:rPr b="0" lang="it-IT" sz="1600" spc="-1" strike="noStrike">
                <a:solidFill>
                  <a:srgbClr val="000000"/>
                </a:solidFill>
                <a:latin typeface="Calibri"/>
              </a:rPr>
              <a:t>ottime</a:t>
            </a:r>
            <a:endParaRPr b="0" lang="it-IT" sz="1600" spc="-1" strike="noStrike">
              <a:solidFill>
                <a:srgbClr val="000000"/>
              </a:solidFill>
              <a:latin typeface="Arial"/>
            </a:endParaRPr>
          </a:p>
        </p:txBody>
      </p:sp>
      <p:cxnSp>
        <p:nvCxnSpPr>
          <p:cNvPr id="67" name="Connettore 4 25"/>
          <p:cNvCxnSpPr>
            <a:stCxn id="65" idx="6"/>
            <a:endCxn id="62" idx="1"/>
          </p:cNvCxnSpPr>
          <p:nvPr/>
        </p:nvCxnSpPr>
        <p:spPr>
          <a:xfrm>
            <a:off x="2266920" y="3546000"/>
            <a:ext cx="396000" cy="1080"/>
          </a:xfrm>
          <a:prstGeom prst="straightConnector1">
            <a:avLst/>
          </a:prstGeom>
          <a:ln w="9360">
            <a:solidFill>
              <a:srgbClr val="4a7ebb"/>
            </a:solidFill>
            <a:miter/>
            <a:tailEnd len="med" type="arrow" w="med"/>
          </a:ln>
        </p:spPr>
      </p:cxnSp>
      <p:cxnSp>
        <p:nvCxnSpPr>
          <p:cNvPr id="68" name="Connettore 4 11"/>
          <p:cNvCxnSpPr>
            <a:stCxn id="62" idx="3"/>
            <a:endCxn id="63" idx="1"/>
          </p:cNvCxnSpPr>
          <p:nvPr/>
        </p:nvCxnSpPr>
        <p:spPr>
          <a:xfrm>
            <a:off x="4246200" y="3546000"/>
            <a:ext cx="289440" cy="2520"/>
          </a:xfrm>
          <a:prstGeom prst="bentConnector3">
            <a:avLst>
              <a:gd name="adj1" fmla="val 49937"/>
            </a:avLst>
          </a:prstGeom>
          <a:ln w="9360">
            <a:solidFill>
              <a:srgbClr val="4a7ebb"/>
            </a:solidFill>
            <a:miter/>
            <a:tailEnd len="med" type="arrow" w="med"/>
          </a:ln>
        </p:spPr>
      </p:cxnSp>
      <p:sp>
        <p:nvSpPr>
          <p:cNvPr id="69" name="CasellaDiTesto 36"/>
          <p:cNvSpPr/>
          <p:nvPr/>
        </p:nvSpPr>
        <p:spPr>
          <a:xfrm>
            <a:off x="1712160" y="2708280"/>
            <a:ext cx="1447200" cy="3682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Formulazione</a:t>
            </a:r>
            <a:endParaRPr b="0" lang="it-IT" sz="1800" spc="-1" strike="noStrike">
              <a:solidFill>
                <a:srgbClr val="000000"/>
              </a:solidFill>
              <a:latin typeface="Arial"/>
            </a:endParaRPr>
          </a:p>
        </p:txBody>
      </p:sp>
      <p:sp>
        <p:nvSpPr>
          <p:cNvPr id="70" name="CasellaDiTesto 59"/>
          <p:cNvSpPr/>
          <p:nvPr/>
        </p:nvSpPr>
        <p:spPr>
          <a:xfrm>
            <a:off x="3896280" y="2717640"/>
            <a:ext cx="1235160" cy="3682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Risoluzione</a:t>
            </a:r>
            <a:endParaRPr b="0" lang="it-IT" sz="1800" spc="-1" strike="noStrike">
              <a:solidFill>
                <a:srgbClr val="000000"/>
              </a:solidFill>
              <a:latin typeface="Arial"/>
            </a:endParaRPr>
          </a:p>
        </p:txBody>
      </p:sp>
      <p:sp>
        <p:nvSpPr>
          <p:cNvPr id="71" name="CasellaDiTesto 59"/>
          <p:cNvSpPr/>
          <p:nvPr/>
        </p:nvSpPr>
        <p:spPr>
          <a:xfrm>
            <a:off x="5156280" y="2708280"/>
            <a:ext cx="2722680" cy="3682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Interpretazione dei risultati</a:t>
            </a:r>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Le  fasi tipiche di un progetto di ricerca operativa sono:</a:t>
            </a:r>
            <a:endParaRPr b="0" lang="it-IT" sz="1600" spc="-1" strike="noStrike">
              <a:solidFill>
                <a:srgbClr val="000000"/>
              </a:solidFill>
              <a:latin typeface="Calibri"/>
            </a:endParaRPr>
          </a:p>
          <a:p>
            <a:pPr lvl="1" marL="971640" indent="-514440">
              <a:spcBef>
                <a:spcPts val="400"/>
              </a:spcBef>
              <a:buClr>
                <a:srgbClr val="000000"/>
              </a:buClr>
              <a:buFont typeface="Calibri"/>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la definizione del problema e raccolta dei dati rilevanti;</a:t>
            </a:r>
            <a:endParaRPr b="0" lang="it-IT" sz="1600" spc="-1" strike="noStrike">
              <a:solidFill>
                <a:srgbClr val="000000"/>
              </a:solidFill>
              <a:latin typeface="Calibri"/>
            </a:endParaRPr>
          </a:p>
          <a:p>
            <a:pPr lvl="1" marL="971640" indent="-514440">
              <a:spcBef>
                <a:spcPts val="400"/>
              </a:spcBef>
              <a:buClr>
                <a:srgbClr val="000000"/>
              </a:buClr>
              <a:buFont typeface="Calibri"/>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la formulazione del modello matematico che rappresenta il problema;</a:t>
            </a:r>
            <a:endParaRPr b="0" lang="it-IT" sz="1600" spc="-1" strike="noStrike">
              <a:solidFill>
                <a:srgbClr val="000000"/>
              </a:solidFill>
              <a:latin typeface="Calibri"/>
            </a:endParaRPr>
          </a:p>
          <a:p>
            <a:pPr lvl="1" marL="971640" indent="-514440">
              <a:spcBef>
                <a:spcPts val="400"/>
              </a:spcBef>
              <a:buClr>
                <a:srgbClr val="000000"/>
              </a:buClr>
              <a:buFont typeface="Calibri"/>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la determinazione della soluzione del problema a partire dalla soluzione del modello;</a:t>
            </a:r>
            <a:endParaRPr b="0" lang="it-IT" sz="1600" spc="-1" strike="noStrike">
              <a:solidFill>
                <a:srgbClr val="000000"/>
              </a:solidFill>
              <a:latin typeface="Calibri"/>
            </a:endParaRPr>
          </a:p>
          <a:p>
            <a:pPr lvl="1" marL="971640" indent="-514440">
              <a:spcBef>
                <a:spcPts val="400"/>
              </a:spcBef>
              <a:buClr>
                <a:srgbClr val="000000"/>
              </a:buClr>
              <a:buFont typeface="Calibri"/>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la verifica di correttezza del modello, la sua validazione ed eventuali affinamenti;</a:t>
            </a:r>
            <a:endParaRPr b="0" lang="it-IT" sz="1600" spc="-1" strike="noStrike">
              <a:solidFill>
                <a:srgbClr val="000000"/>
              </a:solidFill>
              <a:latin typeface="Calibri"/>
            </a:endParaRPr>
          </a:p>
          <a:p>
            <a:pPr lvl="1" marL="971640" indent="-514440">
              <a:spcBef>
                <a:spcPts val="400"/>
              </a:spcBef>
              <a:buClr>
                <a:srgbClr val="000000"/>
              </a:buClr>
              <a:buFont typeface="Calibri"/>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la predisposizione di un sistema di supporto all’applicazione  pratica del modello;</a:t>
            </a:r>
            <a:endParaRPr b="0" lang="it-IT" sz="1600" spc="-1" strike="noStrike">
              <a:solidFill>
                <a:srgbClr val="000000"/>
              </a:solidFill>
              <a:latin typeface="Calibri"/>
            </a:endParaRPr>
          </a:p>
          <a:p>
            <a:pPr lvl="1" marL="971640" indent="-514440">
              <a:spcBef>
                <a:spcPts val="400"/>
              </a:spcBef>
              <a:buClr>
                <a:srgbClr val="000000"/>
              </a:buClr>
              <a:buFont typeface="Calibri"/>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l’implementazione del sistema di supporto alle decisioni.</a:t>
            </a:r>
            <a:endParaRPr b="0" lang="it-IT" sz="1600" spc="-1" strike="noStrike">
              <a:solidFill>
                <a:srgbClr val="000000"/>
              </a:solidFill>
              <a:latin typeface="Calibri"/>
            </a:endParaRPr>
          </a:p>
        </p:txBody>
      </p:sp>
      <p:sp>
        <p:nvSpPr>
          <p:cNvPr id="7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LE FASI TIPICHE DI UN PROGETTO DI RICERCA OPERATIVA</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2701</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2011-01-29T12:27:55Z</dcterms:created>
  <dc:creator>Gionata Massi</dc:creator>
  <dc:description/>
  <dc:language>it-IT</dc:language>
  <cp:lastModifiedBy>Gionata Massi</cp:lastModifiedBy>
  <dcterms:modified xsi:type="dcterms:W3CDTF">2012-05-12T17:24:05Z</dcterms:modified>
  <cp:revision>156</cp:revision>
  <dc:subject/>
  <dc:title>Diapositiva 1</dc:title>
</cp:coreProperties>
</file>