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 METODI E MODELLI PER SUPPORTO DECISIONI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3. INTRODUZIONE AI METODI E AI MODELLI PER IL SUPPORTO ALLE DECISIONI 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esempio: il problema di assegnamento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Quattro operai devono essere assegnati a quattro lavori; sapendo che il tempo impiegato da ognuno di essi per ogni lavoro è quello indicato in tabella, determinare un assegnamento di  operai a lavori che minimizzi la somma dei tempi impiegati.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operaio può eseguire solo un lavoro (vincolo).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Ogni lavoro deve essere eseguito (vincolo).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Lo scopo (decisione) è stabilire chi fa che cosa in modo che il tempo sia minimo (obiettivo).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PROBLEMI, MODELLI E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65" name="Object 6"/>
          <p:cNvGraphicFramePr/>
          <p:nvPr/>
        </p:nvGraphicFramePr>
        <p:xfrm>
          <a:off x="2124000" y="3147840"/>
          <a:ext cx="4680000" cy="1793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Sviluppo parziale dell’albero delle decisioni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PROBLEMI, MODELLI E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Ovale 11"/>
          <p:cNvSpPr/>
          <p:nvPr/>
        </p:nvSpPr>
        <p:spPr>
          <a:xfrm>
            <a:off x="4356000" y="2133720"/>
            <a:ext cx="287280" cy="2872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vale 12"/>
          <p:cNvSpPr/>
          <p:nvPr/>
        </p:nvSpPr>
        <p:spPr>
          <a:xfrm>
            <a:off x="2268360" y="2816280"/>
            <a:ext cx="287640" cy="28872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vale 13"/>
          <p:cNvSpPr/>
          <p:nvPr/>
        </p:nvSpPr>
        <p:spPr>
          <a:xfrm>
            <a:off x="3684600" y="2816280"/>
            <a:ext cx="287280" cy="28872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Ovale 14"/>
          <p:cNvSpPr/>
          <p:nvPr/>
        </p:nvSpPr>
        <p:spPr>
          <a:xfrm>
            <a:off x="5100480" y="2816280"/>
            <a:ext cx="287640" cy="28872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vale 15"/>
          <p:cNvSpPr/>
          <p:nvPr/>
        </p:nvSpPr>
        <p:spPr>
          <a:xfrm>
            <a:off x="6516720" y="2816280"/>
            <a:ext cx="287280" cy="28872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Ovale 16"/>
          <p:cNvSpPr/>
          <p:nvPr/>
        </p:nvSpPr>
        <p:spPr>
          <a:xfrm>
            <a:off x="971640" y="3608280"/>
            <a:ext cx="287280" cy="2890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e 17"/>
          <p:cNvSpPr/>
          <p:nvPr/>
        </p:nvSpPr>
        <p:spPr>
          <a:xfrm>
            <a:off x="2243160" y="3608280"/>
            <a:ext cx="289080" cy="2890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vale 18"/>
          <p:cNvSpPr/>
          <p:nvPr/>
        </p:nvSpPr>
        <p:spPr>
          <a:xfrm>
            <a:off x="2987640" y="3608280"/>
            <a:ext cx="289080" cy="2890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Ovale 19"/>
          <p:cNvSpPr/>
          <p:nvPr/>
        </p:nvSpPr>
        <p:spPr>
          <a:xfrm>
            <a:off x="563400" y="4398840"/>
            <a:ext cx="287640" cy="28764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Ovale 20"/>
          <p:cNvSpPr/>
          <p:nvPr/>
        </p:nvSpPr>
        <p:spPr>
          <a:xfrm>
            <a:off x="1332000" y="4398840"/>
            <a:ext cx="287280" cy="28764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Ovale 21"/>
          <p:cNvSpPr/>
          <p:nvPr/>
        </p:nvSpPr>
        <p:spPr>
          <a:xfrm>
            <a:off x="539640" y="5157720"/>
            <a:ext cx="287280" cy="2872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Ovale 22"/>
          <p:cNvSpPr/>
          <p:nvPr/>
        </p:nvSpPr>
        <p:spPr>
          <a:xfrm>
            <a:off x="1332000" y="5157720"/>
            <a:ext cx="287280" cy="2872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Connettore 2 26"/>
          <p:cNvCxnSpPr>
            <a:stCxn id="68" idx="4"/>
            <a:endCxn id="70" idx="7"/>
          </p:cNvCxnSpPr>
          <p:nvPr/>
        </p:nvCxnSpPr>
        <p:spPr>
          <a:xfrm flipH="1">
            <a:off x="3928680" y="2420640"/>
            <a:ext cx="572400" cy="43884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1" name="Connettore 2 28"/>
          <p:cNvCxnSpPr>
            <a:stCxn id="68" idx="4"/>
            <a:endCxn id="71" idx="0"/>
          </p:cNvCxnSpPr>
          <p:nvPr/>
        </p:nvCxnSpPr>
        <p:spPr>
          <a:xfrm>
            <a:off x="4499640" y="2421000"/>
            <a:ext cx="743400" cy="396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2" name="Connettore 2 30"/>
          <p:cNvCxnSpPr>
            <a:stCxn id="68" idx="4"/>
            <a:endCxn id="72" idx="0"/>
          </p:cNvCxnSpPr>
          <p:nvPr/>
        </p:nvCxnSpPr>
        <p:spPr>
          <a:xfrm>
            <a:off x="4499640" y="2421000"/>
            <a:ext cx="2159640" cy="396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3" name="Connettore 2 32"/>
          <p:cNvCxnSpPr>
            <a:stCxn id="68" idx="4"/>
            <a:endCxn id="69" idx="0"/>
          </p:cNvCxnSpPr>
          <p:nvPr/>
        </p:nvCxnSpPr>
        <p:spPr>
          <a:xfrm flipH="1">
            <a:off x="2410920" y="2421000"/>
            <a:ext cx="2090160" cy="396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4" name="Connettore 2 35"/>
          <p:cNvCxnSpPr>
            <a:stCxn id="69" idx="4"/>
            <a:endCxn id="73" idx="0"/>
          </p:cNvCxnSpPr>
          <p:nvPr/>
        </p:nvCxnSpPr>
        <p:spPr>
          <a:xfrm flipH="1">
            <a:off x="1115640" y="3105000"/>
            <a:ext cx="1296000" cy="504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5" name="Connettore 2 38"/>
          <p:cNvCxnSpPr>
            <a:stCxn id="69" idx="4"/>
            <a:endCxn id="74" idx="0"/>
          </p:cNvCxnSpPr>
          <p:nvPr/>
        </p:nvCxnSpPr>
        <p:spPr>
          <a:xfrm flipH="1">
            <a:off x="2387160" y="3105000"/>
            <a:ext cx="24480" cy="504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6" name="Connettore 2 40"/>
          <p:cNvCxnSpPr>
            <a:stCxn id="69" idx="4"/>
            <a:endCxn id="75" idx="0"/>
          </p:cNvCxnSpPr>
          <p:nvPr/>
        </p:nvCxnSpPr>
        <p:spPr>
          <a:xfrm>
            <a:off x="2411280" y="3105000"/>
            <a:ext cx="721440" cy="5040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7" name="Connettore 2 42"/>
          <p:cNvCxnSpPr>
            <a:stCxn id="73" idx="4"/>
            <a:endCxn id="76" idx="0"/>
          </p:cNvCxnSpPr>
          <p:nvPr/>
        </p:nvCxnSpPr>
        <p:spPr>
          <a:xfrm flipH="1">
            <a:off x="707400" y="3897000"/>
            <a:ext cx="408600" cy="50184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8" name="Connettore 2 44"/>
          <p:cNvCxnSpPr>
            <a:endCxn id="77" idx="0"/>
          </p:cNvCxnSpPr>
          <p:nvPr/>
        </p:nvCxnSpPr>
        <p:spPr>
          <a:xfrm>
            <a:off x="1114920" y="3966840"/>
            <a:ext cx="361080" cy="4323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89" name="Connettore 2 46"/>
          <p:cNvCxnSpPr>
            <a:stCxn id="76" idx="4"/>
            <a:endCxn id="78" idx="0"/>
          </p:cNvCxnSpPr>
          <p:nvPr/>
        </p:nvCxnSpPr>
        <p:spPr>
          <a:xfrm flipH="1">
            <a:off x="684000" y="4686120"/>
            <a:ext cx="24480" cy="4719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90" name="Connettore 2 49"/>
          <p:cNvCxnSpPr>
            <a:stCxn id="77" idx="4"/>
            <a:endCxn id="79" idx="0"/>
          </p:cNvCxnSpPr>
          <p:nvPr/>
        </p:nvCxnSpPr>
        <p:spPr>
          <a:xfrm flipH="1">
            <a:off x="1474560" y="4687560"/>
            <a:ext cx="2160" cy="4705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91" name="Ovale 50"/>
          <p:cNvSpPr/>
          <p:nvPr/>
        </p:nvSpPr>
        <p:spPr>
          <a:xfrm>
            <a:off x="1859040" y="4398840"/>
            <a:ext cx="288720" cy="28764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vale 51"/>
          <p:cNvSpPr/>
          <p:nvPr/>
        </p:nvSpPr>
        <p:spPr>
          <a:xfrm>
            <a:off x="2627280" y="4398840"/>
            <a:ext cx="289080" cy="28764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e 52"/>
          <p:cNvSpPr/>
          <p:nvPr/>
        </p:nvSpPr>
        <p:spPr>
          <a:xfrm>
            <a:off x="1835280" y="5157720"/>
            <a:ext cx="288720" cy="2872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vale 53"/>
          <p:cNvSpPr/>
          <p:nvPr/>
        </p:nvSpPr>
        <p:spPr>
          <a:xfrm>
            <a:off x="2627280" y="5157720"/>
            <a:ext cx="289080" cy="2872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Connettore 2 54"/>
          <p:cNvCxnSpPr>
            <a:endCxn id="91" idx="0"/>
          </p:cNvCxnSpPr>
          <p:nvPr/>
        </p:nvCxnSpPr>
        <p:spPr>
          <a:xfrm flipH="1">
            <a:off x="2002680" y="3930120"/>
            <a:ext cx="408600" cy="46908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96" name="Connettore 2 55"/>
          <p:cNvCxnSpPr>
            <a:endCxn id="92" idx="0"/>
          </p:cNvCxnSpPr>
          <p:nvPr/>
        </p:nvCxnSpPr>
        <p:spPr>
          <a:xfrm>
            <a:off x="2410200" y="3966840"/>
            <a:ext cx="361080" cy="4323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97" name="Connettore 2 56"/>
          <p:cNvCxnSpPr>
            <a:stCxn id="91" idx="4"/>
            <a:endCxn id="93" idx="0"/>
          </p:cNvCxnSpPr>
          <p:nvPr/>
        </p:nvCxnSpPr>
        <p:spPr>
          <a:xfrm flipH="1">
            <a:off x="1979280" y="4686120"/>
            <a:ext cx="24480" cy="4719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98" name="Connettore 2 57"/>
          <p:cNvCxnSpPr>
            <a:stCxn id="92" idx="4"/>
            <a:endCxn id="94" idx="0"/>
          </p:cNvCxnSpPr>
          <p:nvPr/>
        </p:nvCxnSpPr>
        <p:spPr>
          <a:xfrm flipH="1">
            <a:off x="2770920" y="4687560"/>
            <a:ext cx="2520" cy="4705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99" name="CasellaDiTesto 58"/>
          <p:cNvSpPr/>
          <p:nvPr/>
        </p:nvSpPr>
        <p:spPr>
          <a:xfrm>
            <a:off x="329040" y="5646600"/>
            <a:ext cx="686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1234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59"/>
          <p:cNvSpPr/>
          <p:nvPr/>
        </p:nvSpPr>
        <p:spPr>
          <a:xfrm>
            <a:off x="1048680" y="5646600"/>
            <a:ext cx="686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1243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sellaDiTesto 60"/>
          <p:cNvSpPr/>
          <p:nvPr/>
        </p:nvSpPr>
        <p:spPr>
          <a:xfrm>
            <a:off x="2489400" y="5646600"/>
            <a:ext cx="686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1342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sellaDiTesto 61"/>
          <p:cNvSpPr/>
          <p:nvPr/>
        </p:nvSpPr>
        <p:spPr>
          <a:xfrm>
            <a:off x="1719720" y="5646600"/>
            <a:ext cx="686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1324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sellaDiTesto 63"/>
          <p:cNvSpPr/>
          <p:nvPr/>
        </p:nvSpPr>
        <p:spPr>
          <a:xfrm>
            <a:off x="3379680" y="5565600"/>
            <a:ext cx="409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sellaDiTesto 64"/>
          <p:cNvSpPr/>
          <p:nvPr/>
        </p:nvSpPr>
        <p:spPr>
          <a:xfrm>
            <a:off x="3381480" y="4311720"/>
            <a:ext cx="409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sellaDiTesto 65"/>
          <p:cNvSpPr/>
          <p:nvPr/>
        </p:nvSpPr>
        <p:spPr>
          <a:xfrm>
            <a:off x="3381480" y="3500280"/>
            <a:ext cx="409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tangolo 66"/>
          <p:cNvSpPr/>
          <p:nvPr/>
        </p:nvSpPr>
        <p:spPr>
          <a:xfrm>
            <a:off x="468360" y="2752560"/>
            <a:ext cx="8207280" cy="43200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Lavoro 1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ttangolo 67"/>
          <p:cNvSpPr/>
          <p:nvPr/>
        </p:nvSpPr>
        <p:spPr>
          <a:xfrm>
            <a:off x="468360" y="3530520"/>
            <a:ext cx="8207280" cy="43200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Lavoro 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ttangolo 68"/>
          <p:cNvSpPr/>
          <p:nvPr/>
        </p:nvSpPr>
        <p:spPr>
          <a:xfrm>
            <a:off x="468360" y="4327560"/>
            <a:ext cx="8207280" cy="43164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Lavoro 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ttangolo 70"/>
          <p:cNvSpPr/>
          <p:nvPr/>
        </p:nvSpPr>
        <p:spPr>
          <a:xfrm>
            <a:off x="468360" y="5084640"/>
            <a:ext cx="8207280" cy="43200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Lavoro 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sellaDiTesto 71"/>
          <p:cNvSpPr/>
          <p:nvPr/>
        </p:nvSpPr>
        <p:spPr>
          <a:xfrm>
            <a:off x="6372360" y="2276640"/>
            <a:ext cx="20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4 scelte possibili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sellaDiTesto 72"/>
          <p:cNvSpPr/>
          <p:nvPr/>
        </p:nvSpPr>
        <p:spPr>
          <a:xfrm>
            <a:off x="6372360" y="4005360"/>
            <a:ext cx="20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 scelte possibili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asellaDiTesto 73"/>
          <p:cNvSpPr/>
          <p:nvPr/>
        </p:nvSpPr>
        <p:spPr>
          <a:xfrm>
            <a:off x="6372360" y="4746600"/>
            <a:ext cx="20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1 scelte possibili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sellaDiTesto 74"/>
          <p:cNvSpPr/>
          <p:nvPr/>
        </p:nvSpPr>
        <p:spPr>
          <a:xfrm>
            <a:off x="6372360" y="3213000"/>
            <a:ext cx="20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3 scelte possibili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sellaDiTesto 75"/>
          <p:cNvSpPr/>
          <p:nvPr/>
        </p:nvSpPr>
        <p:spPr>
          <a:xfrm>
            <a:off x="3381480" y="5148360"/>
            <a:ext cx="409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asellaDiTesto 58"/>
          <p:cNvSpPr/>
          <p:nvPr/>
        </p:nvSpPr>
        <p:spPr>
          <a:xfrm>
            <a:off x="468360" y="6093000"/>
            <a:ext cx="82072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Per il problema in esame si hanno 4*3*2*1=4! possibili scelte di assegnamento.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sellaDiTesto 60"/>
          <p:cNvSpPr/>
          <p:nvPr/>
        </p:nvSpPr>
        <p:spPr>
          <a:xfrm>
            <a:off x="7840800" y="5637240"/>
            <a:ext cx="686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4321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sellaDiTesto 63"/>
          <p:cNvSpPr/>
          <p:nvPr/>
        </p:nvSpPr>
        <p:spPr>
          <a:xfrm>
            <a:off x="7472520" y="5565600"/>
            <a:ext cx="409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Sviluppare tutto l’albero con i possibili assegnamenti e valutarne il tempo per scegliere la soluzione ottima è un metodo, detto di ricerca esaustiva, per risolvere il problema.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metodi che valutano tutte le possibili soluzioni sono detti metodi enumerativi totali, o anche metodi della Forza Bruta (Brute Force).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numero di soluzioni da generare e valutare è pari al fattoriale del numero di risorse e di lavori da effettuare.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considerino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operai che devono effettuare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lavori. Il numero di valutazioni al variare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varia come segue: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 4, n! = 24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10, n! = 3628800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3,6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6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20,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2,4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18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30,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2,7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32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40,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8,2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47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50,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3,0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64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PROBLEMI, MODELLI E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Supponendo di avere un calcolatore che valuta un milione (10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6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di soluzioni al secondo, per il numero di assegnamenti in esame si impiegherà un tempo di calcolo pari 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 4, n! =  2,4 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, t = 24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10,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3,6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6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, t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3,6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20,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2,4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18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, t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2,4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12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 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7,7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anni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30,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2,7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32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, t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2,7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26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 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8,4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18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anni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40,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8,2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47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, t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8,2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41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 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2,6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34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anni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= 50, n!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 3,0 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64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, t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3,0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58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 ≈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9,6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 10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50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anni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tempi di calcolo per risolvere il problema dell’assegnamento con il metodo della forza bruta sono inaccettabili anche per risolvere problemi di piccola dimensione: 77000 anni per risolvere un problema con 20 operai e 20 lavori!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L’utilizzo di Calcolatori più veloci e/o di calcolatori in parallelo non è sufficiente ad abbassare i tempi di calcolo per renderli ragionevoli per la risoluzione di un problema decisionale.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l’algoritmo della forza bruta fosse l’unico disponibile per risolvere il problema dell’assegnamento questo sarebbe considerato un problema difficile.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PROBLEMI, MODELLI,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un problema è difficile in generale la soluzione ottima per esso può essere trovata solo per casi di ridotte dimensioni.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E’ importante conoscere la natura del problema che si deve affrontare per non commettere l’errore di utilizzare un algoritmo inadeguato.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L’algoritmo della forza bruta è un algoritmo esatto poiché determina la soluzione ottima: ogni altra soluzione ha un costo (un tempo nell’esempio) non inferiore.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L’algoritmo della forza bruta è un algoritmo di enumerazione esplicita delle soluzioni: le genera ed analizza tutte.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FORMULAZIONE DEL MODELLO MATEMATICO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Quando si procede alla formulazione ed alla modellazione di un problema decisionale si deve determinare: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cos’è realmente importante,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sono gli aspetti rilevanti e quali ipotesi semplificative sono verificate,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obiettivi ci si prefigge,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sistemi vengono coinvolti, ossia quali sono le entità e quali sono gli attori,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sono i parametri di interesse,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esistono disturbi,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condizioni e regole devono essere modellate.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Nella ricerca operativa si impiegano vari tipi di modelli, tra cui: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matematica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lineare (P.L.)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lineare binaria (P.L.B.)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lineare intera(P.L.I.)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non lineare (P.N.L.)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programmazione non lineare intera (P.N.L.I.)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su reti e grafi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teoria delle code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della teoria dei giochi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Inventory (gestione delle scorte)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Modelli di simulazione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 corso s’incontreranno modelli di P.L. ,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P.L.B.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P.L.I. e  modelli su reti e grafi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modelli possono essere: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Lineari o non lineari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relazioni che legano le quantità coinvolte sono lineari (somme, prodotto per parametri costanti) o non lineari (esponenziali, prodotti tra variabili, ...)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Continui o discreti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quantità da determinare possono variare con continuità in un sottoinsieme di valori reali (es., sono ammesse soluzioni rappresentate da numeri frazionali) oppure possono solamente assumere valori interi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Deterministici o stocastici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tutti parametri coinvolti sono noti a priori e non variano oppure il valore di alcuni di tali parametri è noto solo in probabilità (sono variabili aleatorie)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Misti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modelli includono più di una sola tra le precedenti caratteristiche alternative (esempio, modelli con parte delle quantità incognite di tipo continuo e parte di  tipo discreto)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 MODELLI NELLA RICERCA OPERATIVA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Modelli di Simulazione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riproducono le caratteristiche salienti (di interesse) del sistema che si sta considerando (come si comporta)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prendono decisioni osservando gli effetti di queste su un modello del sistema reale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Modelli di Ottimizzazione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descrivono in forma analitica le relazioni salienti (di interesse) che regolano il sistema considerato (come si comporta) e nello stesso modo descrivono le caratteristiche desiderate per le alternative decisionali cercate (cosa si vuole ottenere)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MODELLI DI OTTIMIZZAZIONE E DI SIMULAZIONE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Confronto tra modelli di Simulazione (MS) e di Ottimizzazione (MO)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MS spesso risultano più semplici da costruire e da comprendere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MS di solito sono più semplici da modificare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MS sono più “vicini” al reale sistema considerato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MS possono essere a volte gli unici disponibili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MO sono di solito meno costosi da sviluppare e da validare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MS richiedono una lunga campagna sperimentale per produrre informazioni statisticamente significative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cattiva esecuzione della campagna sperimentale e/o una inadeguata conoscenza statistica può produrre conclusioni erronee dall’utilizzo di MS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MO sono solitamente focalizzati solo sugli aspetti realmente rilevanti del sistema considerato, ovvero quelli che influenzano principalmente la decisione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MODELLI DI OTTIMIZZAZIONE E DI SIMULAZIONE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Alcune linee guida sulla scelta del modello sono le seguenti.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modello deve risultare il più semplice possibile, ossia, la complessità del modello deve essere tenuta sotto controllo.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buona pratica è partire da un modello base conosciuto per un caso più semplice di quello in esame, quindi adattarlo progressivamente al problema analizzato.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E’ importante tenere in considerazione quali dati sono realmente disponibili e quanto questi possano essere considerati certi/affidabili (un modello dettagliato che si basa su dati mancanti o inaffidabili ha ovviamente poco senso).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E’ sempre indispensabile coinvolgere il decisore (il responsabile dell’applicazione delle decisioni) nel processo di definizione del modello.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LA SCELTA DEL MODELLO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modello descrive formalmente un problema decisionale: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tale descrizione rappresenta sia come il sistema oggetto della decisione si comporta sia qual è la natura delle decisioni che si vogliono prendere (come deve essere “fatta” una soluzione al problema).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algoritmo è lo strumento utilizzato per determinare la/le soluzioni al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Compito del ricercatore operativo è, una volta costruito il modello del problema, individuare l’algoritmo più idoneo a determinarne le soluzioni, ovvero progettare tale algoritmo.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algoritmo è una procedura iterativa costituita da un numero finito di passi.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 parte situazioni molto semplici (pochi dati, poche alternative) l’esecuzione di un algoritmo è sempre affidata ad un computer.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MODELLI ED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Problemi, modelli e algoritmi sono strettamente collegati tra loro.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Purtroppo la maggior parte dei problemi che emergono in contesti gestionali hanno una natura complessa (problemi difficili).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difficoltà di un problema non è legata all’incapacità di modellarlo, né all’incapacità di trovare una procedura che lo risolva.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facilità o difficoltà di un problema è legata all’esistenza di un algoritmo di soluzione cosiddetto efficiente.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PROBLEMI, MODELLI E ALGORITMI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2012-05-12T17:44:01Z</dcterms:modified>
  <cp:revision>172</cp:revision>
  <dc:subject/>
  <dc:title>Diapositiva 1</dc:title>
</cp:coreProperties>
</file>