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PROGRAMMAZIONE LINEARE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4. INTRODUZIONE ALLA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management di un’azienda deve scegliere fra più alternative di produzione in presenza di fattori scarsi. Si consideri l’esempio seguente.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Un’azienda di produzione vuole determinare il tasso di produzione mensile di due prodotti in modo da massimizzare il profitto netto totale,  sapendo che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produrre un quintale di prodotto 1 occorrono 40 quintali di materia prima e 8 ore di lavoro;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produrre un quintale di prodotto 2 occorrono 20 quintali di materia prima e 2 ore di lavoro;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commerciale ha stabilito che la produzione totale mensile non può superare 100 quintali;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disponibilità mensile di materia prima è di 2200 quintali e quella di lavoro di 320 ore;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profitto netto per la vendita dei prodotti 1 e 2 sia rispettivamente 120 e 40 euro.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1" name="Rettangolo 3"/>
          <p:cNvSpPr/>
          <p:nvPr/>
        </p:nvSpPr>
        <p:spPr>
          <a:xfrm>
            <a:off x="3851280" y="5300640"/>
            <a:ext cx="1297080" cy="93672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Processo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produttivo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Connettore 2 5"/>
          <p:cNvCxnSpPr/>
          <p:nvPr/>
        </p:nvCxnSpPr>
        <p:spPr>
          <a:xfrm>
            <a:off x="2700000" y="5516640"/>
            <a:ext cx="1151640" cy="21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113" name="Connettore 2 6"/>
          <p:cNvCxnSpPr/>
          <p:nvPr/>
        </p:nvCxnSpPr>
        <p:spPr>
          <a:xfrm>
            <a:off x="2700000" y="5950080"/>
            <a:ext cx="1151640" cy="21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114" name="Connettore 2 7"/>
          <p:cNvCxnSpPr/>
          <p:nvPr/>
        </p:nvCxnSpPr>
        <p:spPr>
          <a:xfrm>
            <a:off x="5148000" y="5516640"/>
            <a:ext cx="1152720" cy="21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115" name="Connettore 2 8"/>
          <p:cNvCxnSpPr/>
          <p:nvPr/>
        </p:nvCxnSpPr>
        <p:spPr>
          <a:xfrm>
            <a:off x="5148000" y="5950080"/>
            <a:ext cx="1152720" cy="21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16" name="CasellaDiTesto 9"/>
          <p:cNvSpPr/>
          <p:nvPr/>
        </p:nvSpPr>
        <p:spPr>
          <a:xfrm>
            <a:off x="2410200" y="5229360"/>
            <a:ext cx="13647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Materia prima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sellaDiTesto 10"/>
          <p:cNvSpPr/>
          <p:nvPr/>
        </p:nvSpPr>
        <p:spPr>
          <a:xfrm>
            <a:off x="2413440" y="5683320"/>
            <a:ext cx="11941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Forza lavoro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sellaDiTesto 11"/>
          <p:cNvSpPr/>
          <p:nvPr/>
        </p:nvSpPr>
        <p:spPr>
          <a:xfrm>
            <a:off x="5158800" y="5229360"/>
            <a:ext cx="18313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Quantità prodotto 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asellaDiTesto 12"/>
          <p:cNvSpPr/>
          <p:nvPr/>
        </p:nvSpPr>
        <p:spPr>
          <a:xfrm>
            <a:off x="5152320" y="5683320"/>
            <a:ext cx="18313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Quantità prodotto 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 risolvere il problema con la programmazione matematica occorre definire tre elementi: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decisionali,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funzione obiettivo,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l’insieme dei vincoli che delimitano la regione ammissibile.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Rettangolo 3"/>
          <p:cNvSpPr/>
          <p:nvPr/>
        </p:nvSpPr>
        <p:spPr>
          <a:xfrm>
            <a:off x="2050920" y="4257720"/>
            <a:ext cx="1441440" cy="5763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formulazione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matematica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ttangolo 13"/>
          <p:cNvSpPr/>
          <p:nvPr/>
        </p:nvSpPr>
        <p:spPr>
          <a:xfrm>
            <a:off x="4356000" y="4257720"/>
            <a:ext cx="1440000" cy="5763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definizione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dell’obiettivo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ttangolo 14"/>
          <p:cNvSpPr/>
          <p:nvPr/>
        </p:nvSpPr>
        <p:spPr>
          <a:xfrm>
            <a:off x="4356000" y="3357720"/>
            <a:ext cx="1440000" cy="57600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definizione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delle variabili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ttangolo 15"/>
          <p:cNvSpPr/>
          <p:nvPr/>
        </p:nvSpPr>
        <p:spPr>
          <a:xfrm>
            <a:off x="4356000" y="5157720"/>
            <a:ext cx="1440000" cy="57492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definizione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dei vincoli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onnettore 1 17"/>
          <p:cNvSpPr/>
          <p:nvPr/>
        </p:nvSpPr>
        <p:spPr>
          <a:xfrm>
            <a:off x="3492360" y="4545000"/>
            <a:ext cx="863640" cy="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Connettore 4 25"/>
          <p:cNvCxnSpPr>
            <a:stCxn id="124" idx="1"/>
            <a:endCxn id="125" idx="1"/>
          </p:cNvCxnSpPr>
          <p:nvPr/>
        </p:nvCxnSpPr>
        <p:spPr>
          <a:xfrm flipV="1" rot="10800000">
            <a:off x="4355280" y="3644640"/>
            <a:ext cx="2520" cy="1800720"/>
          </a:xfrm>
          <a:prstGeom prst="bentConnector3">
            <a:avLst>
              <a:gd name="adj1" fmla="val 25350000"/>
            </a:avLst>
          </a:prstGeom>
          <a:ln w="9360">
            <a:solidFill>
              <a:srgbClr val="4a7ebb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Variabili: assegnando un valore alle variabili si determina una soluzione del problema (esprimono la soluzione).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Obiettivo: quantifica la qualità di una soluzione in funzione dei valori delle variabili.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Vincoli: individuano l’insieme di valori che le variabili possono assumere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permettono di definire le soluzioni ammissibili;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esprimono condizioni di accettabilità della soluzione (vincoli tecnologici, di budget, vincoli operativi…).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delle variabili: si deve determinare un tasso di produzione mensile di due prodotti, per cui definiamo due variabili che rappresentano la quantità di prodotto di tipo 1 e di tipo 2 prodotte (e vendute) mensilmente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quantità di prodotto 1 da produrre (q/mese),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quantità di prodotto 2 da produrre (q/mese).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sono continue e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dell’obiettivo: si deve determinare un tasso di produzione mensile di due prodotti, che massimizzi il profitto totale. Il profitto, espresso in funzione delle variabili decisionale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profitto è espresso da una funzione lineare.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34" name="Object 2"/>
          <p:cNvGraphicFramePr/>
          <p:nvPr/>
        </p:nvGraphicFramePr>
        <p:xfrm>
          <a:off x="1166760" y="3519360"/>
          <a:ext cx="2613240" cy="5572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dei vincoli: la produzione deve rispettare  le condizioni rilevate in fase di analisi del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sull’uso delle materie prime: la quantità di materia prima consumata in un mese non può superare la disponibilità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sull’uso della forza lavoro: il numero di ore necessario per completare la produzione mensile non può eccedere la disponibilità oraria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conseguenti le indagini di mercato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37" name="Object 3"/>
          <p:cNvGraphicFramePr/>
          <p:nvPr/>
        </p:nvGraphicFramePr>
        <p:xfrm>
          <a:off x="3036960" y="2860560"/>
          <a:ext cx="3070080" cy="559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38" name="Object 4"/>
          <p:cNvGraphicFramePr/>
          <p:nvPr/>
        </p:nvGraphicFramePr>
        <p:xfrm>
          <a:off x="3340080" y="3913200"/>
          <a:ext cx="246528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39" name="Object 5"/>
          <p:cNvGraphicFramePr/>
          <p:nvPr/>
        </p:nvGraphicFramePr>
        <p:xfrm>
          <a:off x="3513240" y="4660920"/>
          <a:ext cx="2117520" cy="5572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40" name="Object 6"/>
          <p:cNvGraphicFramePr/>
          <p:nvPr/>
        </p:nvGraphicFramePr>
        <p:xfrm>
          <a:off x="3568680" y="5452920"/>
          <a:ext cx="2006640" cy="5590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La formulazione completa del problema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MIX OTTIMO DI PRODUZIONE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43" name="Object 6"/>
          <p:cNvGraphicFramePr/>
          <p:nvPr/>
        </p:nvGraphicFramePr>
        <p:xfrm>
          <a:off x="676440" y="2552760"/>
          <a:ext cx="5408280" cy="299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144" name="Rettangolo 8"/>
          <p:cNvSpPr/>
          <p:nvPr/>
        </p:nvSpPr>
        <p:spPr>
          <a:xfrm>
            <a:off x="6516720" y="2492280"/>
            <a:ext cx="2016000" cy="649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funzione obiettivo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ttangolo 9"/>
          <p:cNvSpPr/>
          <p:nvPr/>
        </p:nvSpPr>
        <p:spPr>
          <a:xfrm>
            <a:off x="5842080" y="5565600"/>
            <a:ext cx="2881080" cy="86544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vincoli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relazioni che definiscono la regione ammissibile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nettore 2 11"/>
          <p:cNvCxnSpPr/>
          <p:nvPr/>
        </p:nvCxnSpPr>
        <p:spPr>
          <a:xfrm flipH="1" flipV="1">
            <a:off x="4860360" y="2817000"/>
            <a:ext cx="1656360" cy="1080"/>
          </a:xfrm>
          <a:prstGeom prst="straightConnector1">
            <a:avLst/>
          </a:prstGeom>
          <a:ln w="25560">
            <a:solidFill>
              <a:srgbClr val="c00000"/>
            </a:solidFill>
            <a:miter/>
            <a:tailEnd len="med" type="triangle" w="med"/>
          </a:ln>
        </p:spPr>
      </p:cxnSp>
      <p:sp>
        <p:nvSpPr>
          <p:cNvPr id="147" name="Rettangolo 16"/>
          <p:cNvSpPr/>
          <p:nvPr/>
        </p:nvSpPr>
        <p:spPr>
          <a:xfrm>
            <a:off x="2050920" y="2565360"/>
            <a:ext cx="2810160" cy="50328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ttangolo 17"/>
          <p:cNvSpPr/>
          <p:nvPr/>
        </p:nvSpPr>
        <p:spPr>
          <a:xfrm>
            <a:off x="2195640" y="3213000"/>
            <a:ext cx="4105080" cy="230364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Forma 13"/>
          <p:cNvCxnSpPr>
            <a:stCxn id="145" idx="0"/>
            <a:endCxn id="148" idx="3"/>
          </p:cNvCxnSpPr>
          <p:nvPr/>
        </p:nvCxnSpPr>
        <p:spPr>
          <a:xfrm flipV="1" rot="16200000">
            <a:off x="6190560" y="4474440"/>
            <a:ext cx="1200600" cy="981720"/>
          </a:xfrm>
          <a:prstGeom prst="bentConnector2">
            <a:avLst/>
          </a:prstGeom>
          <a:ln w="25560">
            <a:solidFill>
              <a:srgbClr val="c00000"/>
            </a:solidFill>
            <a:miter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programmazione matematica (PM) è una metodologia con cui affrontare problemi decisionali complessi espressi sotto forma di problemi di ottimizzazione.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Decidere corrisponde a scegliere tra un insieme di alternative, tipicamente in numero elevato o infinito, descritte in modo implicito, quella o quelle che permettono di ottenere il miglior valore per una misura prestazionale specificata.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descrizione delle soluzioni attuabili è implicita: le alternative ammesse non sono elencate ma sono espresse le proprietà che devono essere rispettate sotto forma di vincoli (espressioni matematiche).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LA PROGRAMMAZIONE MATEMATICA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Ottimizzare attraverso la PM significa determinare il valore massimo o minimo di una funzione, detta funzione obiettivo, che modella la prestazione di interesse (esempio, minimizzare il costo, massimizzare il profitto).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generale per risolvere un problema decisionale è necessario considerare molti obiettivi simultaneamente e spesso tali obiettivi non sono commensurabili (esempio, minimizzare i costi, massimizzare l’efficacia di un servizio di trasporto pubblico) e sono contrastanti (migliorare una prestazione tende a farne peggiorare almeno un’altra).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parla in questo caso di ottimizzazione multiobiettivo.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Ci occuperemo della PM di tipo scalare, ossia in presenza di un singolo obiettivo (faremo l’ipotesi che eventuali obiettivi multipli siano stati aggregati in una sola funzione).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sellaDiTesto 28"/>
          <p:cNvSpPr/>
          <p:nvPr/>
        </p:nvSpPr>
        <p:spPr>
          <a:xfrm>
            <a:off x="4282920" y="2924280"/>
            <a:ext cx="3602160" cy="32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dove: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è detta  soluzione ottima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3" name="Object 4"/>
          <p:cNvGraphicFramePr/>
          <p:nvPr/>
        </p:nvGraphicFramePr>
        <p:xfrm>
          <a:off x="1754280" y="3583080"/>
          <a:ext cx="2338200" cy="1423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54" name="Rettangolo 6"/>
          <p:cNvSpPr/>
          <p:nvPr/>
        </p:nvSpPr>
        <p:spPr>
          <a:xfrm>
            <a:off x="2484360" y="2276640"/>
            <a:ext cx="1079640" cy="91440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funzione obiettivo (scalare)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ttangolo 7"/>
          <p:cNvSpPr/>
          <p:nvPr/>
        </p:nvSpPr>
        <p:spPr>
          <a:xfrm>
            <a:off x="34920" y="4265640"/>
            <a:ext cx="1081080" cy="91440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variabili decisionali (vettore)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ttangolo 8"/>
          <p:cNvSpPr/>
          <p:nvPr/>
        </p:nvSpPr>
        <p:spPr>
          <a:xfrm>
            <a:off x="2136600" y="5467320"/>
            <a:ext cx="1152720" cy="91440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soluzioni ammissibili (insieme)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Connettore 2 10"/>
          <p:cNvCxnSpPr/>
          <p:nvPr/>
        </p:nvCxnSpPr>
        <p:spPr>
          <a:xfrm>
            <a:off x="1116000" y="4696920"/>
            <a:ext cx="720000" cy="2520"/>
          </a:xfrm>
          <a:prstGeom prst="straightConnector1">
            <a:avLst/>
          </a:prstGeom>
          <a:ln w="9360">
            <a:solidFill>
              <a:srgbClr val="c00000"/>
            </a:solidFill>
            <a:miter/>
            <a:tailEnd len="med" type="arrow" w="med"/>
          </a:ln>
        </p:spPr>
      </p:cxnSp>
      <p:cxnSp>
        <p:nvCxnSpPr>
          <p:cNvPr id="58" name="Connettore 2 12"/>
          <p:cNvCxnSpPr>
            <a:stCxn id="56" idx="0"/>
          </p:cNvCxnSpPr>
          <p:nvPr/>
        </p:nvCxnSpPr>
        <p:spPr>
          <a:xfrm flipV="1">
            <a:off x="2711880" y="4798800"/>
            <a:ext cx="2520" cy="670320"/>
          </a:xfrm>
          <a:prstGeom prst="straightConnector1">
            <a:avLst/>
          </a:prstGeom>
          <a:ln w="9360">
            <a:solidFill>
              <a:srgbClr val="c00000"/>
            </a:solidFill>
            <a:miter/>
            <a:tailEnd len="med" type="arrow" w="med"/>
          </a:ln>
        </p:spPr>
      </p:cxnSp>
      <p:cxnSp>
        <p:nvCxnSpPr>
          <p:cNvPr id="59" name="Connettore 2 14"/>
          <p:cNvCxnSpPr>
            <a:stCxn id="54" idx="2"/>
          </p:cNvCxnSpPr>
          <p:nvPr/>
        </p:nvCxnSpPr>
        <p:spPr>
          <a:xfrm>
            <a:off x="3023280" y="3191040"/>
            <a:ext cx="1080" cy="383040"/>
          </a:xfrm>
          <a:prstGeom prst="straightConnector1">
            <a:avLst/>
          </a:prstGeom>
          <a:ln w="9360">
            <a:solidFill>
              <a:srgbClr val="c00000"/>
            </a:solidFill>
            <a:miter/>
            <a:tailEnd len="med" type="arrow" w="med"/>
          </a:ln>
        </p:spPr>
      </p:cxnSp>
      <p:sp>
        <p:nvSpPr>
          <p:cNvPr id="60" name="Rectangle 1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6440" bIns="-4644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1" name="Object 13"/>
              <p:cNvSpPr txBox="1"/>
              <p:nvPr/>
            </p:nvSpPr>
            <p:spPr>
              <a:xfrm>
                <a:off x="0" y="0"/>
                <a:ext cx="1266840" cy="343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  <m:r>
                      <m:t xml:space="preserve">=</m:t>
                    </m:r>
                    <m:r>
                      <m:t xml:space="preserve">(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)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2" name="Rectangle 1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6440" bIns="-4644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3" name="Object 15"/>
              <p:cNvSpPr txBox="1"/>
              <p:nvPr/>
            </p:nvSpPr>
            <p:spPr>
              <a:xfrm>
                <a:off x="0" y="0"/>
                <a:ext cx="1266840" cy="343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  <m:r>
                      <m:t xml:space="preserve">=</m:t>
                    </m:r>
                    <m:r>
                      <m:t xml:space="preserve">(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)</m:t>
                    </m:r>
                  </m:oMath>
                </a14:m>
              </a:p>
            </p:txBody>
          </p:sp>
        </mc:Choice>
        <mc:Fallback/>
      </mc:AlternateContent>
      <p:graphicFrame>
        <p:nvGraphicFramePr>
          <p:cNvPr id="64" name="Object 17"/>
          <p:cNvGraphicFramePr/>
          <p:nvPr/>
        </p:nvGraphicFramePr>
        <p:xfrm>
          <a:off x="4427640" y="3429000"/>
          <a:ext cx="2076480" cy="5572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65" name="CasellaDiTesto 22"/>
          <p:cNvSpPr/>
          <p:nvPr/>
        </p:nvSpPr>
        <p:spPr>
          <a:xfrm>
            <a:off x="6443640" y="3368520"/>
            <a:ext cx="217656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vettore delle variabili decisionali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Object 18"/>
          <p:cNvGraphicFramePr/>
          <p:nvPr/>
        </p:nvGraphicFramePr>
        <p:xfrm>
          <a:off x="4414680" y="4149720"/>
          <a:ext cx="733680" cy="4557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67" name="Object 19"/>
          <p:cNvGraphicFramePr/>
          <p:nvPr/>
        </p:nvGraphicFramePr>
        <p:xfrm>
          <a:off x="7075440" y="4097160"/>
          <a:ext cx="1828800" cy="5083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sp>
        <p:nvSpPr>
          <p:cNvPr id="68" name="CasellaDiTesto 27"/>
          <p:cNvSpPr/>
          <p:nvPr/>
        </p:nvSpPr>
        <p:spPr>
          <a:xfrm>
            <a:off x="5076720" y="4133880"/>
            <a:ext cx="21956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funzione obiettivo: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asellaDiTesto 29"/>
          <p:cNvSpPr/>
          <p:nvPr/>
        </p:nvSpPr>
        <p:spPr>
          <a:xfrm>
            <a:off x="485280" y="1779480"/>
            <a:ext cx="49489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modello di programmazione matematica è il seguente: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onnettore 1 31"/>
          <p:cNvSpPr/>
          <p:nvPr/>
        </p:nvSpPr>
        <p:spPr>
          <a:xfrm>
            <a:off x="4067280" y="2421000"/>
            <a:ext cx="0" cy="34560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6440" bIns="-4644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2" name="Object 22"/>
              <p:cNvSpPr txBox="1"/>
              <p:nvPr/>
            </p:nvSpPr>
            <p:spPr>
              <a:xfrm>
                <a:off x="0" y="0"/>
                <a:ext cx="352440" cy="31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3" name="Rectangle 2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6440" bIns="-4644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4" name="Object 24"/>
              <p:cNvSpPr txBox="1"/>
              <p:nvPr/>
            </p:nvSpPr>
            <p:spPr>
              <a:xfrm>
                <a:off x="0" y="0"/>
                <a:ext cx="352440" cy="31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</m:oMath>
                </a14:m>
              </a:p>
            </p:txBody>
          </p:sp>
        </mc:Choice>
        <mc:Fallback/>
      </mc:AlternateContent>
      <p:graphicFrame>
        <p:nvGraphicFramePr>
          <p:cNvPr id="75" name="Object 26"/>
          <p:cNvGraphicFramePr/>
          <p:nvPr/>
        </p:nvGraphicFramePr>
        <p:xfrm>
          <a:off x="4459320" y="4802040"/>
          <a:ext cx="355680" cy="3556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sp>
        <p:nvSpPr>
          <p:cNvPr id="76" name="CasellaDiTesto 37"/>
          <p:cNvSpPr/>
          <p:nvPr/>
        </p:nvSpPr>
        <p:spPr>
          <a:xfrm>
            <a:off x="4716360" y="4754520"/>
            <a:ext cx="31323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regione ammissibile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28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6440" bIns="-46440" anchor="ctr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8" name="Object 27"/>
              <p:cNvSpPr txBox="1"/>
              <p:nvPr/>
            </p:nvSpPr>
            <p:spPr>
              <a:xfrm>
                <a:off x="0" y="0"/>
                <a:ext cx="1400040" cy="476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x</m:t>
                        </m:r>
                      </m:e>
                      <m:sup/>
                    </m:sSup>
                  </m:oMath>
                </a14:m>
              </a:p>
            </p:txBody>
          </p:sp>
        </mc:Choice>
        <mc:Fallback/>
      </mc:AlternateContent>
      <p:graphicFrame>
        <p:nvGraphicFramePr>
          <p:cNvPr id="79" name="Object 29"/>
          <p:cNvGraphicFramePr/>
          <p:nvPr/>
        </p:nvGraphicFramePr>
        <p:xfrm>
          <a:off x="4465800" y="5300640"/>
          <a:ext cx="380880" cy="43200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80" name="Object 30"/>
          <p:cNvGraphicFramePr/>
          <p:nvPr/>
        </p:nvGraphicFramePr>
        <p:xfrm>
          <a:off x="5646600" y="5300640"/>
          <a:ext cx="1878120" cy="50652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  <p:graphicFrame>
        <p:nvGraphicFramePr>
          <p:cNvPr id="81" name="Object 31"/>
          <p:cNvGraphicFramePr/>
          <p:nvPr/>
        </p:nvGraphicFramePr>
        <p:xfrm>
          <a:off x="7505640" y="5349960"/>
          <a:ext cx="1170000" cy="382680"/>
        </p:xfrm>
        <a:graphic>
          <a:graphicData uri="http://schemas.openxmlformats.org/presentationml/2006/ole">
            <p:oleObj r:id="rId8" spid="">
              <p:embed/>
            </p:oleObj>
          </a:graphicData>
        </a:graphic>
      </p:graphicFrame>
      <p:sp>
        <p:nvSpPr>
          <p:cNvPr id="82" name="CasellaDiTesto 43"/>
          <p:cNvSpPr/>
          <p:nvPr/>
        </p:nvSpPr>
        <p:spPr>
          <a:xfrm>
            <a:off x="4772160" y="5373720"/>
            <a:ext cx="11523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tale che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sellaDiTesto 44"/>
          <p:cNvSpPr/>
          <p:nvPr/>
        </p:nvSpPr>
        <p:spPr>
          <a:xfrm>
            <a:off x="833400" y="3614760"/>
            <a:ext cx="95040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(PM)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992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della (PM) consiste nel determinare i valori (reali) per un vettore di n variabili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in modo tale che tali valori rispettino un insieme di condizioni o vincoli (indicate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), ossia risultino ammissibili nel contesto considerato, e rendano massima (o minima) la funzione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f(x).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PM può rappresentare una molteplicità di modelli di programmazione matematica diverse in funzione della natura delle sue componenti.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Questa è la forma più generale di un problema di programmazione matematica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6" name="Object 4"/>
          <p:cNvGraphicFramePr/>
          <p:nvPr/>
        </p:nvGraphicFramePr>
        <p:xfrm>
          <a:off x="3411360" y="1781280"/>
          <a:ext cx="2338560" cy="1423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Questa è la forma più generale di un problema di programmazione matematica.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è detto non vincolato.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espresso attraverso relazioni non lineari 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f(x)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una funzione scalare non lineare, il problema è detto non lineare (P.N.L).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espresso attraverso relazioni  lineari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(x) è una funzione scalare lineare, il problema è detto lineare (P.L).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9" name="Object 4"/>
          <p:cNvGraphicFramePr/>
          <p:nvPr/>
        </p:nvGraphicFramePr>
        <p:xfrm>
          <a:off x="3411360" y="1781280"/>
          <a:ext cx="2338560" cy="1423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0" name="Object 5"/>
          <p:cNvGraphicFramePr/>
          <p:nvPr/>
        </p:nvGraphicFramePr>
        <p:xfrm>
          <a:off x="1087560" y="4076640"/>
          <a:ext cx="860400" cy="3240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91" name="Object 6"/>
          <p:cNvGraphicFramePr/>
          <p:nvPr/>
        </p:nvGraphicFramePr>
        <p:xfrm>
          <a:off x="1087560" y="4449600"/>
          <a:ext cx="291960" cy="2667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92" name="Object 7"/>
          <p:cNvGraphicFramePr/>
          <p:nvPr/>
        </p:nvGraphicFramePr>
        <p:xfrm>
          <a:off x="1087560" y="4964040"/>
          <a:ext cx="291960" cy="2667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46836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E’ possibile riscrivere il modello di PM rendendo più esplicite la funzione obiettivo e la regione ammissibile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95" name="Object 3"/>
          <p:cNvGraphicFramePr/>
          <p:nvPr/>
        </p:nvGraphicFramePr>
        <p:xfrm>
          <a:off x="3129120" y="3449520"/>
          <a:ext cx="4106880" cy="24336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6" name="Object 4"/>
          <p:cNvGraphicFramePr/>
          <p:nvPr/>
        </p:nvGraphicFramePr>
        <p:xfrm>
          <a:off x="2556000" y="2997360"/>
          <a:ext cx="3159000" cy="5569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97" name="Rettangolo 6"/>
          <p:cNvSpPr/>
          <p:nvPr/>
        </p:nvSpPr>
        <p:spPr>
          <a:xfrm>
            <a:off x="971640" y="2968560"/>
            <a:ext cx="1079280" cy="64764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funzione obiettivo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ttangolo 7"/>
          <p:cNvSpPr/>
          <p:nvPr/>
        </p:nvSpPr>
        <p:spPr>
          <a:xfrm>
            <a:off x="1258920" y="4414680"/>
            <a:ext cx="1079640" cy="57636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nettore 2 8"/>
          <p:cNvCxnSpPr/>
          <p:nvPr/>
        </p:nvCxnSpPr>
        <p:spPr>
          <a:xfrm>
            <a:off x="2340000" y="4689000"/>
            <a:ext cx="504000" cy="2520"/>
          </a:xfrm>
          <a:prstGeom prst="straightConnector1">
            <a:avLst/>
          </a:prstGeom>
          <a:ln w="9360">
            <a:solidFill>
              <a:srgbClr val="c00000"/>
            </a:solidFill>
            <a:miter/>
            <a:tailEnd len="med" type="arrow" w="med"/>
          </a:ln>
        </p:spPr>
      </p:cxnSp>
      <p:cxnSp>
        <p:nvCxnSpPr>
          <p:cNvPr id="100" name="Connettore 2 9"/>
          <p:cNvCxnSpPr>
            <a:stCxn id="97" idx="3"/>
          </p:cNvCxnSpPr>
          <p:nvPr/>
        </p:nvCxnSpPr>
        <p:spPr>
          <a:xfrm flipV="1">
            <a:off x="2050560" y="3256920"/>
            <a:ext cx="505800" cy="1080"/>
          </a:xfrm>
          <a:prstGeom prst="straightConnector1">
            <a:avLst/>
          </a:prstGeom>
          <a:ln w="9360">
            <a:solidFill>
              <a:srgbClr val="c00000"/>
            </a:solidFill>
            <a:miter/>
            <a:tailEnd len="med" type="arrow" w="med"/>
          </a:ln>
        </p:spPr>
      </p:cxnSp>
      <p:sp>
        <p:nvSpPr>
          <p:cNvPr id="101" name="Parentesi graffa aperta 10"/>
          <p:cNvSpPr/>
          <p:nvPr/>
        </p:nvSpPr>
        <p:spPr>
          <a:xfrm>
            <a:off x="2851200" y="3546360"/>
            <a:ext cx="433440" cy="2270160"/>
          </a:xfrm>
          <a:custGeom>
            <a:avLst/>
            <a:gdLst>
              <a:gd name="textAreaLeft" fmla="*/ 276840 w 433440"/>
              <a:gd name="textAreaRight" fmla="*/ 433800 w 433440"/>
              <a:gd name="textAreaTop" fmla="*/ 11160 h 2270160"/>
              <a:gd name="textAreaBottom" fmla="*/ 2259000 h 22701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172"/>
                  <a:pt x="10800" y="343"/>
                </a:cubicBezTo>
                <a:lnTo>
                  <a:pt x="10800" y="10457"/>
                </a:lnTo>
                <a:cubicBezTo>
                  <a:pt x="10800" y="10629"/>
                  <a:pt x="5400" y="10800"/>
                  <a:pt x="0" y="10800"/>
                </a:cubicBezTo>
                <a:cubicBezTo>
                  <a:pt x="5400" y="10800"/>
                  <a:pt x="10800" y="10972"/>
                  <a:pt x="10800" y="11143"/>
                </a:cubicBezTo>
                <a:lnTo>
                  <a:pt x="10800" y="21257"/>
                </a:lnTo>
                <a:cubicBezTo>
                  <a:pt x="10800" y="21429"/>
                  <a:pt x="16200" y="21600"/>
                  <a:pt x="21600" y="21600"/>
                </a:cubicBezTo>
              </a:path>
            </a:pathLst>
          </a:custGeom>
          <a:noFill/>
          <a:ln w="93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modello di programmazione lineare può essere scritto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MODELLO DI PROGRAMMAZIONE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CasellaDiTesto 6"/>
          <p:cNvSpPr/>
          <p:nvPr/>
        </p:nvSpPr>
        <p:spPr>
          <a:xfrm>
            <a:off x="999000" y="2459160"/>
            <a:ext cx="8528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(PL)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Object 5"/>
          <p:cNvGraphicFramePr/>
          <p:nvPr/>
        </p:nvGraphicFramePr>
        <p:xfrm>
          <a:off x="2979720" y="2959200"/>
          <a:ext cx="4905360" cy="2990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6" name="Object 6"/>
          <p:cNvGraphicFramePr/>
          <p:nvPr/>
        </p:nvGraphicFramePr>
        <p:xfrm>
          <a:off x="1835280" y="2446200"/>
          <a:ext cx="5257800" cy="5572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1" i="1" lang="it-IT" sz="1600" spc="-1" strike="noStrike" baseline="-25000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i coefficienti dei costi variabili (parametri noti);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i coefficienti delle risorse o richieste (parametri noti);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la funzione obiettivo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il problema di partenza è di minimo definisce il costo totale;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il problema di partenza è di massimo definisce il profitto totale;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it-IT" sz="16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i coefficienti tecnologici (parametri noti);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le variabili decisionali (incognite).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MODELLO DI PROGRAMMAZIONE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2011-03-09T13:51:18Z</dcterms:modified>
  <cp:revision>239</cp:revision>
  <dc:subject/>
  <dc:title>Diapositiva 1</dc:title>
</cp:coreProperties>
</file>