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media/image1.jpeg" ContentType="image/jpeg"/>
  <Override PartName="/ppt/embeddings/oleObject1.bin" ContentType="application/vnd.openxmlformats-officedocument.oleObject"/>
  <Override PartName="/ppt/slides/_rels/slide1.xml.rels" ContentType="application/vnd.openxmlformats-package.relationships+xml"/>
  <Override PartName="/ppt/slides/_rels/slide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1" name="PlaceHolder 2"/>
          <p:cNvSpPr>
            <a:spLocks noGrp="1"/>
          </p:cNvSpPr>
          <p:nvPr>
            <p:ph/>
          </p:nvPr>
        </p:nvSpPr>
        <p:spPr>
          <a:xfrm>
            <a:off x="457200" y="1600200"/>
            <a:ext cx="822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2" name="PlaceHolder 3"/>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4"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5"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6"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37" name="PlaceHolder 5"/>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9" name="PlaceHolder 2"/>
          <p:cNvSpPr>
            <a:spLocks noGrp="1"/>
          </p:cNvSpPr>
          <p:nvPr>
            <p:ph/>
          </p:nvPr>
        </p:nvSpPr>
        <p:spPr>
          <a:xfrm>
            <a:off x="457200" y="160020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0" name="PlaceHolder 3"/>
          <p:cNvSpPr>
            <a:spLocks noGrp="1"/>
          </p:cNvSpPr>
          <p:nvPr>
            <p:ph/>
          </p:nvPr>
        </p:nvSpPr>
        <p:spPr>
          <a:xfrm>
            <a:off x="3239640" y="160020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1" name="PlaceHolder 4"/>
          <p:cNvSpPr>
            <a:spLocks noGrp="1"/>
          </p:cNvSpPr>
          <p:nvPr>
            <p:ph/>
          </p:nvPr>
        </p:nvSpPr>
        <p:spPr>
          <a:xfrm>
            <a:off x="6022080" y="160020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2" name="PlaceHolder 5"/>
          <p:cNvSpPr>
            <a:spLocks noGrp="1"/>
          </p:cNvSpPr>
          <p:nvPr>
            <p:ph/>
          </p:nvPr>
        </p:nvSpPr>
        <p:spPr>
          <a:xfrm>
            <a:off x="457200" y="396432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3" name="PlaceHolder 6"/>
          <p:cNvSpPr>
            <a:spLocks noGrp="1"/>
          </p:cNvSpPr>
          <p:nvPr>
            <p:ph/>
          </p:nvPr>
        </p:nvSpPr>
        <p:spPr>
          <a:xfrm>
            <a:off x="3239640" y="396432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44" name="PlaceHolder 7"/>
          <p:cNvSpPr>
            <a:spLocks noGrp="1"/>
          </p:cNvSpPr>
          <p:nvPr>
            <p:ph/>
          </p:nvPr>
        </p:nvSpPr>
        <p:spPr>
          <a:xfrm>
            <a:off x="6022080" y="3964320"/>
            <a:ext cx="264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0" name="PlaceHolder 2"/>
          <p:cNvSpPr>
            <a:spLocks noGrp="1"/>
          </p:cNvSpPr>
          <p:nvPr>
            <p:ph type="subTitle"/>
          </p:nvPr>
        </p:nvSpPr>
        <p:spPr>
          <a:xfrm>
            <a:off x="457200" y="1600200"/>
            <a:ext cx="8229600" cy="4525920"/>
          </a:xfrm>
          <a:prstGeom prst="rect">
            <a:avLst/>
          </a:prstGeom>
          <a:noFill/>
          <a:ln w="0">
            <a:noFill/>
          </a:ln>
        </p:spPr>
        <p:txBody>
          <a:bodyPr lIns="0" rIns="0" tIns="0" bIns="0" anchor="ctr">
            <a:noAutofit/>
          </a:bodyPr>
          <a:p>
            <a:pPr indent="0" algn="ctr">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2" name="PlaceHolder 2"/>
          <p:cNvSpPr>
            <a:spLocks noGrp="1"/>
          </p:cNvSpPr>
          <p:nvPr>
            <p:ph/>
          </p:nvPr>
        </p:nvSpPr>
        <p:spPr>
          <a:xfrm>
            <a:off x="457200" y="1600200"/>
            <a:ext cx="82296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4"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15"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9"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0"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1"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3"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5" name="PlaceHolder 4"/>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7"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8"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
        <p:nvSpPr>
          <p:cNvPr id="29" name="PlaceHolder 4"/>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hyperlink" Target="mailto:info@uniecampus.it" TargetMode="External"/><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457200" y="1600200"/>
            <a:ext cx="8229600" cy="4525920"/>
          </a:xfrm>
          <a:prstGeom prst="rect">
            <a:avLst/>
          </a:prstGeom>
          <a:noFill/>
          <a:ln w="0">
            <a:noFill/>
          </a:ln>
        </p:spPr>
        <p:txBody>
          <a:bodyPr lIns="90000" rIns="90000" tIns="46800" bIns="46800" anchor="t">
            <a:normAutofit fontScale="99052" lnSpcReduction="10000"/>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Fai clic per modificare il formato del testo della struttura</a:t>
            </a:r>
            <a:endParaRPr b="0" lang="it-IT" sz="3200" spc="-1" strike="noStrike">
              <a:solidFill>
                <a:srgbClr val="000000"/>
              </a:solidFill>
              <a:latin typeface="Calibri"/>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Secondo livello struttura</a:t>
            </a:r>
            <a:endParaRPr b="0" lang="it-IT" sz="3200" spc="-1" strike="noStrike">
              <a:solidFill>
                <a:srgbClr val="000000"/>
              </a:solidFill>
              <a:latin typeface="Calibri"/>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Terzo livello struttura</a:t>
            </a:r>
            <a:endParaRPr b="0" lang="it-IT" sz="3200" spc="-1" strike="noStrike">
              <a:solidFill>
                <a:srgbClr val="000000"/>
              </a:solidFill>
              <a:latin typeface="Calibri"/>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Quarto livello struttura</a:t>
            </a:r>
            <a:endParaRPr b="0" lang="it-IT" sz="3200" spc="-1" strike="noStrike">
              <a:solidFill>
                <a:srgbClr val="000000"/>
              </a:solidFill>
              <a:latin typeface="Calibri"/>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Quinto livello struttura</a:t>
            </a:r>
            <a:endParaRPr b="0" lang="it-IT" sz="3200" spc="-1" strike="noStrike">
              <a:solidFill>
                <a:srgbClr val="000000"/>
              </a:solidFill>
              <a:latin typeface="Calibri"/>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Sesto livello struttura</a:t>
            </a:r>
            <a:endParaRPr b="0" lang="it-IT" sz="3200" spc="-1" strike="noStrike">
              <a:solidFill>
                <a:srgbClr val="000000"/>
              </a:solidFill>
              <a:latin typeface="Calibri"/>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3200" spc="-1" strike="noStrike">
                <a:solidFill>
                  <a:srgbClr val="000000"/>
                </a:solidFill>
                <a:latin typeface="Calibri"/>
              </a:rPr>
              <a:t>Settimo livello struttura</a:t>
            </a:r>
            <a:endParaRPr b="0" lang="it-IT" sz="3200" spc="-1" strike="noStrike">
              <a:solidFill>
                <a:srgbClr val="000000"/>
              </a:solidFill>
              <a:latin typeface="Calibri"/>
            </a:endParaRPr>
          </a:p>
        </p:txBody>
      </p:sp>
      <p:sp>
        <p:nvSpPr>
          <p:cNvPr id="1" name="CasellaDiTesto 6"/>
          <p:cNvSpPr/>
          <p:nvPr/>
        </p:nvSpPr>
        <p:spPr>
          <a:xfrm>
            <a:off x="6500880" y="915840"/>
            <a:ext cx="2685960" cy="36828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800" spc="-1" strike="noStrike">
                <a:solidFill>
                  <a:srgbClr val="ffffff"/>
                </a:solidFill>
                <a:latin typeface="Tahoma"/>
                <a:ea typeface="Tahoma"/>
              </a:rPr>
              <a:t>Facoltà di Ingegneria</a:t>
            </a:r>
            <a:endParaRPr b="0" lang="it-IT" sz="1800" spc="-1" strike="noStrike">
              <a:solidFill>
                <a:srgbClr val="000000"/>
              </a:solidFill>
              <a:latin typeface="Arial"/>
            </a:endParaRPr>
          </a:p>
        </p:txBody>
      </p:sp>
      <p:sp>
        <p:nvSpPr>
          <p:cNvPr id="2" name="CasellaDiTesto 7"/>
          <p:cNvSpPr/>
          <p:nvPr/>
        </p:nvSpPr>
        <p:spPr>
          <a:xfrm>
            <a:off x="3489480" y="0"/>
            <a:ext cx="1082520" cy="78156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Corso di Laurea:</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Insegnamento: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Lezione n°:</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Titolo: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Attività n°:</a:t>
            </a:r>
            <a:endParaRPr b="0" lang="it-IT" sz="900" spc="-1" strike="noStrike">
              <a:solidFill>
                <a:srgbClr val="000000"/>
              </a:solidFill>
              <a:latin typeface="Arial"/>
            </a:endParaRPr>
          </a:p>
        </p:txBody>
      </p:sp>
      <p:sp>
        <p:nvSpPr>
          <p:cNvPr id="3"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nvGrpSpPr>
          <p:cNvPr id="4" name=""/>
          <p:cNvGrpSpPr/>
          <p:nvPr/>
        </p:nvGrpSpPr>
        <p:grpSpPr>
          <a:xfrm>
            <a:off x="428760" y="6428880"/>
            <a:ext cx="8286840" cy="720"/>
            <a:chOff x="428760" y="6428880"/>
            <a:chExt cx="8286840" cy="720"/>
          </a:xfrm>
        </p:grpSpPr>
        <p:cxnSp>
          <p:nvCxnSpPr>
            <p:cNvPr id="5" name="AutoShape 10"/>
            <p:cNvCxnSpPr/>
            <p:nvPr/>
          </p:nvCxnSpPr>
          <p:spPr>
            <a:xfrm>
              <a:off x="428760" y="6428880"/>
              <a:ext cx="8287200" cy="1080"/>
            </a:xfrm>
            <a:prstGeom prst="straightConnector1">
              <a:avLst/>
            </a:prstGeom>
            <a:ln w="12600">
              <a:solidFill>
                <a:srgbClr val="000000"/>
              </a:solidFill>
              <a:miter/>
            </a:ln>
          </p:spPr>
        </p:cxnSp>
        <p:sp>
          <p:nvSpPr>
            <p:cNvPr id="6" name=""/>
            <p:cNvSpPr txBox="1"/>
            <p:nvPr/>
          </p:nvSpPr>
          <p:spPr>
            <a:xfrm>
              <a:off x="428760" y="6428880"/>
              <a:ext cx="8286480" cy="360"/>
            </a:xfrm>
            <a:prstGeom prst="rect">
              <a:avLst/>
            </a:prstGeom>
            <a:noFill/>
            <a:ln w="0">
              <a:noFill/>
            </a:ln>
          </p:spPr>
          <p:txBody>
            <a:bodyPr lIns="90000" rIns="90000" tIns="-46440" bIns="-4644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sp>
        <p:nvSpPr>
          <p:cNvPr id="7" name="Rectangle 13"/>
          <p:cNvSpPr/>
          <p:nvPr/>
        </p:nvSpPr>
        <p:spPr>
          <a:xfrm>
            <a:off x="0" y="6359040"/>
            <a:ext cx="9144000" cy="413640"/>
          </a:xfrm>
          <a:prstGeom prst="rect">
            <a:avLst/>
          </a:prstGeom>
          <a:noFill/>
          <a:ln w="0">
            <a:noFill/>
          </a:ln>
        </p:spPr>
        <p:style>
          <a:lnRef idx="0"/>
          <a:fillRef idx="0"/>
          <a:effectRef idx="0"/>
          <a:fontRef idx="minor"/>
        </p:style>
        <p:txBody>
          <a:bodyPr lIns="90000" rIns="90000" tIns="46800" bIns="46800" anchor="ctr">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7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700" spc="-1" strike="noStrike">
                <a:solidFill>
                  <a:srgbClr val="000000"/>
                </a:solidFill>
                <a:latin typeface="Arial"/>
              </a:rPr>
              <a:t>©</a:t>
            </a:r>
            <a:r>
              <a:rPr b="0" lang="it-IT" sz="700" spc="-1" strike="noStrike">
                <a:solidFill>
                  <a:srgbClr val="000000"/>
                </a:solidFill>
                <a:latin typeface="Tahoma"/>
              </a:rPr>
              <a:t> 2007 Universit</a:t>
            </a:r>
            <a:r>
              <a:rPr b="0" lang="it-IT" sz="700" spc="-1" strike="noStrike">
                <a:solidFill>
                  <a:srgbClr val="000000"/>
                </a:solidFill>
                <a:latin typeface="Arial"/>
              </a:rPr>
              <a:t>à</a:t>
            </a:r>
            <a:r>
              <a:rPr b="0" lang="it-IT" sz="700" spc="-1" strike="noStrike">
                <a:solidFill>
                  <a:srgbClr val="000000"/>
                </a:solidFill>
                <a:latin typeface="Tahoma"/>
              </a:rPr>
              <a:t> degli studi e-Campus - Via Isimbardi 10 - 22060 Novedrate (CO) - C.F. 08549051004 </a:t>
            </a:r>
            <a:br>
              <a:rPr sz="700"/>
            </a:br>
            <a:r>
              <a:rPr b="0" lang="it-IT" sz="700" spc="-1" strike="noStrike">
                <a:solidFill>
                  <a:srgbClr val="000000"/>
                </a:solidFill>
                <a:latin typeface="Tahoma"/>
              </a:rPr>
              <a:t>Tel: 031/7942500-7942505 Fax: 031/7942501 - </a:t>
            </a:r>
            <a:r>
              <a:rPr b="0" lang="it-IT" sz="700" spc="-1" strike="noStrike" u="sng">
                <a:solidFill>
                  <a:srgbClr val="0000ff"/>
                </a:solidFill>
                <a:uFillTx/>
                <a:latin typeface="Tahoma"/>
                <a:hlinkClick r:id="rId3"/>
              </a:rPr>
              <a:t>info@uniecampus.it</a:t>
            </a:r>
            <a:endParaRPr b="0" lang="it-IT" sz="700" spc="-1" strike="noStrike">
              <a:solidFill>
                <a:srgbClr val="000000"/>
              </a:solidFill>
              <a:latin typeface="Arial"/>
            </a:endParaRPr>
          </a:p>
        </p:txBody>
      </p:sp>
      <p:sp>
        <p:nvSpPr>
          <p:cNvPr id="8"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INGEGNERIA INFORMATICA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RICERCA OPERATIVA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4/S2</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INTRODUZIONE ALLA PROGRAMMAZIONE LINEARE</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1</a:t>
            </a:r>
            <a:endParaRPr b="0" lang="it-IT" sz="9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2130120"/>
            <a:ext cx="7772400" cy="2584440"/>
          </a:xfrm>
          <a:prstGeom prst="rect">
            <a:avLst/>
          </a:prstGeom>
          <a:noFill/>
          <a:ln w="0">
            <a:noFill/>
          </a:ln>
        </p:spPr>
        <p:txBody>
          <a:bodyPr lIns="90000" rIns="90000" tIns="46800" bIns="46800" anchor="t">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3600" spc="-1" strike="noStrike">
                <a:solidFill>
                  <a:srgbClr val="000000"/>
                </a:solidFill>
                <a:latin typeface="Tahoma"/>
              </a:rPr>
              <a:t>RICERCA OPERATIVA</a:t>
            </a:r>
            <a:br>
              <a:rPr sz="3600"/>
            </a:br>
            <a:br>
              <a:rPr sz="3600"/>
            </a:br>
            <a:r>
              <a:rPr b="1" lang="it-IT" sz="3600" spc="-1" strike="noStrike">
                <a:solidFill>
                  <a:srgbClr val="000000"/>
                </a:solidFill>
                <a:latin typeface="Tahoma"/>
              </a:rPr>
              <a:t> 4. INTRODUZIONE ALLA PROGRAMMAZIONE LINEARE</a:t>
            </a:r>
            <a:endParaRPr b="1" lang="it-IT" sz="3600" spc="-1" strike="noStrike">
              <a:solidFill>
                <a:srgbClr val="000000"/>
              </a:solidFill>
              <a:latin typeface="Tahoma"/>
            </a:endParaRPr>
          </a:p>
        </p:txBody>
      </p:sp>
      <p:sp>
        <p:nvSpPr>
          <p:cNvPr id="46" name="CasellaDiTesto 4"/>
          <p:cNvSpPr/>
          <p:nvPr/>
        </p:nvSpPr>
        <p:spPr>
          <a:xfrm>
            <a:off x="2991960" y="4929120"/>
            <a:ext cx="3160080" cy="119124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Arial"/>
              </a:rPr>
              <a:t>Sessione di studio 4.2</a:t>
            </a:r>
            <a:endParaRPr b="0" lang="it-IT" sz="24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24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Arial"/>
              </a:rPr>
              <a:t>Gionata Massi</a:t>
            </a:r>
            <a:endParaRPr b="0" lang="it-IT"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txBox="1"/>
          <p:nvPr/>
        </p:nvSpPr>
        <p:spPr>
          <a:xfrm>
            <a:off x="457200" y="1785960"/>
            <a:ext cx="8229600" cy="4340160"/>
          </a:xfrm>
          <a:prstGeom prst="rect">
            <a:avLst/>
          </a:prstGeom>
          <a:noFill/>
          <a:ln w="0">
            <a:noFill/>
          </a:ln>
        </p:spPr>
        <p:txBody>
          <a:bodyPr anchor="t">
            <a:normAutofit fontScale="93740" lnSpcReduction="20000"/>
          </a:bodyPr>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L’azienda Vetro &amp; Vetri produce prodotti in vetro per porte e finestre in tre stabilimenti produttivi. Nello stabilimento A si producono i riquadri in alluminio, nello stabilimento B si producono i riquadri in legno e nello stabilimento C i vetri. L’azienda sta valutando l’introduzione di due nuovi prodotti all’interno del proprio mix produttivo: una nuova finestra in alluminio (prodotto 1) e un nuovo portoncino in legno (prodotto 2). Poiché i due nuovi prodotti utilizzeranno la stessa capacità produttiva occorre decidere quale sarà il mix ottimale di produzione dei due prodotti (numero di pezzi da produrre per ciascun prodotto) da introdurre nel nuovo piano di produzione. In particolare i seguenti dati sono disponibili:</a:t>
            </a:r>
            <a:endParaRPr b="0" lang="it-IT" sz="1600" spc="-1" strike="noStrike">
              <a:solidFill>
                <a:srgbClr val="000000"/>
              </a:solidFill>
              <a:latin typeface="Calibri"/>
            </a:endParaRPr>
          </a:p>
          <a:p>
            <a:pP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Formulare un modello matematico di P.L.</a:t>
            </a:r>
            <a:endParaRPr b="0" lang="it-IT" sz="1600" spc="-1" strike="noStrike">
              <a:solidFill>
                <a:srgbClr val="000000"/>
              </a:solidFill>
              <a:latin typeface="Calibri"/>
            </a:endParaRPr>
          </a:p>
        </p:txBody>
      </p:sp>
      <p:sp>
        <p:nvSpPr>
          <p:cNvPr id="48"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Esercizio</a:t>
            </a:r>
            <a:br>
              <a:rPr sz="2000"/>
            </a:br>
            <a:endParaRPr b="1" lang="it-IT" sz="2000" spc="-1" strike="noStrike">
              <a:solidFill>
                <a:srgbClr val="000000"/>
              </a:solidFill>
              <a:latin typeface="Tahoma"/>
            </a:endParaRPr>
          </a:p>
        </p:txBody>
      </p:sp>
      <p:graphicFrame>
        <p:nvGraphicFramePr>
          <p:cNvPr id="49" name="Object 7"/>
          <p:cNvGraphicFramePr/>
          <p:nvPr/>
        </p:nvGraphicFramePr>
        <p:xfrm>
          <a:off x="1763640" y="3862440"/>
          <a:ext cx="5494320" cy="201456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1176</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2011-01-29T12:27:55Z</dcterms:created>
  <dc:creator>Gionata Massi</dc:creator>
  <dc:description/>
  <dc:language>it-IT</dc:language>
  <cp:lastModifiedBy>Gionata Massi</cp:lastModifiedBy>
  <dcterms:modified xsi:type="dcterms:W3CDTF">2011-03-09T16:37:31Z</dcterms:modified>
  <cp:revision>102</cp:revision>
  <dc:subject/>
  <dc:title>Diapositiva 1</dc:title>
</cp:coreProperties>
</file>