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Slides/_rels/notesSlide8.xml.rels" ContentType="application/vnd.openxmlformats-package.relationships+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media/image1.jpeg" ContentType="image/jpeg"/>
  <Override PartName="/ppt/media/image8.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9925050" cy="679608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
          <p:cNvSpPr/>
          <p:nvPr/>
        </p:nvSpPr>
        <p:spPr>
          <a:xfrm>
            <a:off x="0" y="0"/>
            <a:ext cx="9925200" cy="6796800"/>
          </a:xfrm>
          <a:prstGeom prst="rect">
            <a:avLst/>
          </a:pr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46" name="PlaceHolder 1"/>
          <p:cNvSpPr>
            <a:spLocks noGrp="1"/>
          </p:cNvSpPr>
          <p:nvPr>
            <p:ph type="hdr"/>
          </p:nvPr>
        </p:nvSpPr>
        <p:spPr>
          <a:xfrm>
            <a:off x="0" y="0"/>
            <a:ext cx="4302000" cy="33984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47" name="PlaceHolder 2"/>
          <p:cNvSpPr>
            <a:spLocks noGrp="1"/>
          </p:cNvSpPr>
          <p:nvPr>
            <p:ph type="dt" idx="1"/>
          </p:nvPr>
        </p:nvSpPr>
        <p:spPr>
          <a:xfrm>
            <a:off x="5622480" y="0"/>
            <a:ext cx="4302360" cy="33984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it-IT" sz="1200" spc="-1" strike="noStrike">
                <a:solidFill>
                  <a:srgbClr val="000000"/>
                </a:solidFill>
                <a:latin typeface="Arial"/>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Arial"/>
              </a:rPr>
              <a:t>&lt;data/ora&gt;</a:t>
            </a:r>
            <a:endParaRPr b="0" lang="it-IT" sz="1200" spc="-1" strike="noStrike">
              <a:solidFill>
                <a:srgbClr val="000000"/>
              </a:solidFill>
              <a:latin typeface="Arial"/>
            </a:endParaRPr>
          </a:p>
        </p:txBody>
      </p:sp>
      <p:sp>
        <p:nvSpPr>
          <p:cNvPr id="48" name="PlaceHolder 3"/>
          <p:cNvSpPr>
            <a:spLocks noGrp="1"/>
          </p:cNvSpPr>
          <p:nvPr>
            <p:ph type="sldImg"/>
          </p:nvPr>
        </p:nvSpPr>
        <p:spPr>
          <a:xfrm>
            <a:off x="3263760" y="509760"/>
            <a:ext cx="3399120" cy="2549520"/>
          </a:xfrm>
          <a:prstGeom prst="rect">
            <a:avLst/>
          </a:prstGeom>
          <a:noFill/>
          <a:ln w="12600">
            <a:solidFill>
              <a:srgbClr val="000000"/>
            </a:solidFill>
            <a:miter/>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900" spc="-1" strike="noStrike">
                <a:solidFill>
                  <a:srgbClr val="000000"/>
                </a:solidFill>
                <a:latin typeface="Tahoma"/>
              </a:rPr>
              <a:t>Fai clic per spostare la diapositiva</a:t>
            </a:r>
            <a:endParaRPr b="1" lang="it-IT" sz="900" spc="-1" strike="noStrike">
              <a:solidFill>
                <a:srgbClr val="000000"/>
              </a:solidFill>
              <a:latin typeface="Tahoma"/>
            </a:endParaRPr>
          </a:p>
        </p:txBody>
      </p:sp>
      <p:sp>
        <p:nvSpPr>
          <p:cNvPr id="49" name="PlaceHolder 4"/>
          <p:cNvSpPr>
            <a:spLocks noGrp="1"/>
          </p:cNvSpPr>
          <p:nvPr>
            <p:ph type="body"/>
          </p:nvPr>
        </p:nvSpPr>
        <p:spPr>
          <a:xfrm>
            <a:off x="992160" y="3228840"/>
            <a:ext cx="7942320" cy="305928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Fai clic per modificare il formato delle note</a:t>
            </a:r>
            <a:endParaRPr b="0" lang="it-IT" sz="1200" spc="-1" strike="noStrike">
              <a:solidFill>
                <a:srgbClr val="000000"/>
              </a:solidFill>
              <a:latin typeface="Calibri"/>
            </a:endParaRPr>
          </a:p>
        </p:txBody>
      </p:sp>
      <p:sp>
        <p:nvSpPr>
          <p:cNvPr id="50" name="PlaceHolder 5"/>
          <p:cNvSpPr>
            <a:spLocks noGrp="1"/>
          </p:cNvSpPr>
          <p:nvPr>
            <p:ph type="ftr" idx="2"/>
          </p:nvPr>
        </p:nvSpPr>
        <p:spPr>
          <a:xfrm>
            <a:off x="0" y="6456240"/>
            <a:ext cx="4302000" cy="339840"/>
          </a:xfrm>
          <a:prstGeom prst="rect">
            <a:avLst/>
          </a:prstGeom>
          <a:noFill/>
          <a:ln w="0">
            <a:noFill/>
          </a:ln>
        </p:spPr>
        <p:txBody>
          <a:bodyPr lIns="90000" rIns="90000" tIns="46800" bIns="46800" anchor="b">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51" name="PlaceHolder 6"/>
          <p:cNvSpPr>
            <a:spLocks noGrp="1"/>
          </p:cNvSpPr>
          <p:nvPr>
            <p:ph type="sldNum" idx="3"/>
          </p:nvPr>
        </p:nvSpPr>
        <p:spPr>
          <a:xfrm>
            <a:off x="5622480" y="6456240"/>
            <a:ext cx="4302360" cy="339840"/>
          </a:xfrm>
          <a:prstGeom prst="rect">
            <a:avLst/>
          </a:prstGeom>
          <a:noFill/>
          <a:ln w="0">
            <a:noFill/>
          </a:ln>
        </p:spPr>
        <p:txBody>
          <a:bodyPr lIns="90000" rIns="90000" tIns="46800" bIns="46800" anchor="b">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it-IT" sz="1200" spc="-1" strike="noStrike">
                <a:solidFill>
                  <a:srgbClr val="000000"/>
                </a:solidFill>
                <a:latin typeface="Arial"/>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E06C61E-7086-41C9-BA22-DEE192EC6521}"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3263760" y="509760"/>
            <a:ext cx="3399120" cy="2549520"/>
          </a:xfrm>
          <a:prstGeom prst="rect">
            <a:avLst/>
          </a:prstGeom>
          <a:ln w="0">
            <a:noFill/>
          </a:ln>
        </p:spPr>
      </p:sp>
      <p:sp>
        <p:nvSpPr>
          <p:cNvPr id="146"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47"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703BCDE-E670-4153-9ABF-40FDFDA6A63F}"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1" name="PlaceHolder 2"/>
          <p:cNvSpPr>
            <a:spLocks noGrp="1"/>
          </p:cNvSpPr>
          <p:nvPr>
            <p:ph/>
          </p:nvPr>
        </p:nvSpPr>
        <p:spPr>
          <a:xfrm>
            <a:off x="457200" y="1600200"/>
            <a:ext cx="822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2" name="PlaceHolder 3"/>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4"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5"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6"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7" name="PlaceHolder 5"/>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9" name="PlaceHolder 2"/>
          <p:cNvSpPr>
            <a:spLocks noGrp="1"/>
          </p:cNvSpPr>
          <p:nvPr>
            <p:ph/>
          </p:nvPr>
        </p:nvSpPr>
        <p:spPr>
          <a:xfrm>
            <a:off x="457200" y="160020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0" name="PlaceHolder 3"/>
          <p:cNvSpPr>
            <a:spLocks noGrp="1"/>
          </p:cNvSpPr>
          <p:nvPr>
            <p:ph/>
          </p:nvPr>
        </p:nvSpPr>
        <p:spPr>
          <a:xfrm>
            <a:off x="3239640" y="160020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1" name="PlaceHolder 4"/>
          <p:cNvSpPr>
            <a:spLocks noGrp="1"/>
          </p:cNvSpPr>
          <p:nvPr>
            <p:ph/>
          </p:nvPr>
        </p:nvSpPr>
        <p:spPr>
          <a:xfrm>
            <a:off x="6022080" y="160020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2" name="PlaceHolder 5"/>
          <p:cNvSpPr>
            <a:spLocks noGrp="1"/>
          </p:cNvSpPr>
          <p:nvPr>
            <p:ph/>
          </p:nvPr>
        </p:nvSpPr>
        <p:spPr>
          <a:xfrm>
            <a:off x="457200" y="396432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3" name="PlaceHolder 6"/>
          <p:cNvSpPr>
            <a:spLocks noGrp="1"/>
          </p:cNvSpPr>
          <p:nvPr>
            <p:ph/>
          </p:nvPr>
        </p:nvSpPr>
        <p:spPr>
          <a:xfrm>
            <a:off x="3239640" y="396432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4" name="PlaceHolder 7"/>
          <p:cNvSpPr>
            <a:spLocks noGrp="1"/>
          </p:cNvSpPr>
          <p:nvPr>
            <p:ph/>
          </p:nvPr>
        </p:nvSpPr>
        <p:spPr>
          <a:xfrm>
            <a:off x="6022080" y="396432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0" name="PlaceHolder 2"/>
          <p:cNvSpPr>
            <a:spLocks noGrp="1"/>
          </p:cNvSpPr>
          <p:nvPr>
            <p:ph type="subTitle"/>
          </p:nvPr>
        </p:nvSpPr>
        <p:spPr>
          <a:xfrm>
            <a:off x="457200" y="1600200"/>
            <a:ext cx="8229600" cy="4525920"/>
          </a:xfrm>
          <a:prstGeom prst="rect">
            <a:avLst/>
          </a:prstGeom>
          <a:noFill/>
          <a:ln w="0">
            <a:noFill/>
          </a:ln>
        </p:spPr>
        <p:txBody>
          <a:bodyPr lIns="0" rIns="0" tIns="0" bIns="0" anchor="ctr">
            <a:noAutofit/>
          </a:bodyPr>
          <a:p>
            <a:pPr indent="0"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2" name="PlaceHolder 2"/>
          <p:cNvSpPr>
            <a:spLocks noGrp="1"/>
          </p:cNvSpPr>
          <p:nvPr>
            <p:ph/>
          </p:nvPr>
        </p:nvSpPr>
        <p:spPr>
          <a:xfrm>
            <a:off x="457200" y="1600200"/>
            <a:ext cx="82296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4"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15"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9"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0"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1"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3"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5" name="PlaceHolder 4"/>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7"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8"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9" name="PlaceHolder 4"/>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hyperlink" Target="mailto:info@uniecampus.it" TargetMode="External"/><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457200" y="1600200"/>
            <a:ext cx="8229600" cy="4525920"/>
          </a:xfrm>
          <a:prstGeom prst="rect">
            <a:avLst/>
          </a:prstGeom>
          <a:noFill/>
          <a:ln w="0">
            <a:noFill/>
          </a:ln>
        </p:spPr>
        <p:txBody>
          <a:bodyPr lIns="90000" rIns="90000" tIns="46800" bIns="46800" anchor="t">
            <a:normAutofit fontScale="99052" lnSpcReduction="10000"/>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Fai clic per modificare il formato del testo della struttura</a:t>
            </a:r>
            <a:endParaRPr b="0" lang="it-IT" sz="3200" spc="-1" strike="noStrike">
              <a:solidFill>
                <a:srgbClr val="000000"/>
              </a:solidFill>
              <a:latin typeface="Calibri"/>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Secondo livello struttura</a:t>
            </a:r>
            <a:endParaRPr b="0" lang="it-IT" sz="3200" spc="-1" strike="noStrike">
              <a:solidFill>
                <a:srgbClr val="000000"/>
              </a:solidFill>
              <a:latin typeface="Calibri"/>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Terzo livello struttura</a:t>
            </a:r>
            <a:endParaRPr b="0" lang="it-IT" sz="3200" spc="-1" strike="noStrike">
              <a:solidFill>
                <a:srgbClr val="000000"/>
              </a:solidFill>
              <a:latin typeface="Calibri"/>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Quarto livello struttura</a:t>
            </a:r>
            <a:endParaRPr b="0" lang="it-IT" sz="3200" spc="-1" strike="noStrike">
              <a:solidFill>
                <a:srgbClr val="000000"/>
              </a:solidFill>
              <a:latin typeface="Calibri"/>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Quinto livello struttura</a:t>
            </a:r>
            <a:endParaRPr b="0" lang="it-IT" sz="3200" spc="-1" strike="noStrike">
              <a:solidFill>
                <a:srgbClr val="000000"/>
              </a:solidFill>
              <a:latin typeface="Calibri"/>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Sesto livello struttura</a:t>
            </a:r>
            <a:endParaRPr b="0" lang="it-IT" sz="3200" spc="-1" strike="noStrike">
              <a:solidFill>
                <a:srgbClr val="000000"/>
              </a:solidFill>
              <a:latin typeface="Calibri"/>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Settimo livello struttura</a:t>
            </a:r>
            <a:endParaRPr b="0" lang="it-IT" sz="3200" spc="-1" strike="noStrike">
              <a:solidFill>
                <a:srgbClr val="000000"/>
              </a:solidFill>
              <a:latin typeface="Calibri"/>
            </a:endParaRPr>
          </a:p>
        </p:txBody>
      </p:sp>
      <p:sp>
        <p:nvSpPr>
          <p:cNvPr id="1" name="CasellaDiTesto 6"/>
          <p:cNvSpPr/>
          <p:nvPr/>
        </p:nvSpPr>
        <p:spPr>
          <a:xfrm>
            <a:off x="6500880" y="915840"/>
            <a:ext cx="2685960" cy="36828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800" spc="-1" strike="noStrike">
                <a:solidFill>
                  <a:srgbClr val="ffffff"/>
                </a:solidFill>
                <a:latin typeface="Tahoma"/>
                <a:ea typeface="Tahoma"/>
              </a:rPr>
              <a:t>Facoltà di Ingegneria</a:t>
            </a:r>
            <a:endParaRPr b="0" lang="it-IT" sz="1800" spc="-1" strike="noStrike">
              <a:solidFill>
                <a:srgbClr val="000000"/>
              </a:solidFill>
              <a:latin typeface="Arial"/>
            </a:endParaRPr>
          </a:p>
        </p:txBody>
      </p:sp>
      <p:sp>
        <p:nvSpPr>
          <p:cNvPr id="2" name="CasellaDiTesto 7"/>
          <p:cNvSpPr/>
          <p:nvPr/>
        </p:nvSpPr>
        <p:spPr>
          <a:xfrm>
            <a:off x="3489480" y="0"/>
            <a:ext cx="1082520" cy="78156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Corso di Laurea:</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Insegnamento: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Lezione n°:</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Titolo: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Attività n°:</a:t>
            </a:r>
            <a:endParaRPr b="0" lang="it-IT" sz="900" spc="-1" strike="noStrike">
              <a:solidFill>
                <a:srgbClr val="000000"/>
              </a:solidFill>
              <a:latin typeface="Arial"/>
            </a:endParaRPr>
          </a:p>
        </p:txBody>
      </p:sp>
      <p:sp>
        <p:nvSpPr>
          <p:cNvPr id="3"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nvGrpSpPr>
          <p:cNvPr id="4" name=""/>
          <p:cNvGrpSpPr/>
          <p:nvPr/>
        </p:nvGrpSpPr>
        <p:grpSpPr>
          <a:xfrm>
            <a:off x="428760" y="6428880"/>
            <a:ext cx="8286840" cy="720"/>
            <a:chOff x="428760" y="6428880"/>
            <a:chExt cx="8286840" cy="720"/>
          </a:xfrm>
        </p:grpSpPr>
        <p:cxnSp>
          <p:nvCxnSpPr>
            <p:cNvPr id="5" name="AutoShape 10"/>
            <p:cNvCxnSpPr/>
            <p:nvPr/>
          </p:nvCxnSpPr>
          <p:spPr>
            <a:xfrm>
              <a:off x="428760" y="6428880"/>
              <a:ext cx="8287200" cy="1080"/>
            </a:xfrm>
            <a:prstGeom prst="straightConnector1">
              <a:avLst/>
            </a:prstGeom>
            <a:ln w="12600">
              <a:solidFill>
                <a:srgbClr val="000000"/>
              </a:solidFill>
              <a:miter/>
            </a:ln>
          </p:spPr>
        </p:cxnSp>
        <p:sp>
          <p:nvSpPr>
            <p:cNvPr id="6" name=""/>
            <p:cNvSpPr txBox="1"/>
            <p:nvPr/>
          </p:nvSpPr>
          <p:spPr>
            <a:xfrm>
              <a:off x="428760" y="6428880"/>
              <a:ext cx="8286480" cy="360"/>
            </a:xfrm>
            <a:prstGeom prst="rect">
              <a:avLst/>
            </a:prstGeom>
            <a:noFill/>
            <a:ln w="0">
              <a:noFill/>
            </a:ln>
          </p:spPr>
          <p:txBody>
            <a:bodyPr lIns="90000" rIns="90000" tIns="-46440" bIns="-4644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sp>
        <p:nvSpPr>
          <p:cNvPr id="7" name="Rectangle 13"/>
          <p:cNvSpPr/>
          <p:nvPr/>
        </p:nvSpPr>
        <p:spPr>
          <a:xfrm>
            <a:off x="0" y="6359040"/>
            <a:ext cx="9144000" cy="413640"/>
          </a:xfrm>
          <a:prstGeom prst="rect">
            <a:avLst/>
          </a:prstGeom>
          <a:noFill/>
          <a:ln w="0">
            <a:noFill/>
          </a:ln>
        </p:spPr>
        <p:style>
          <a:lnRef idx="0"/>
          <a:fillRef idx="0"/>
          <a:effectRef idx="0"/>
          <a:fontRef idx="minor"/>
        </p:style>
        <p:txBody>
          <a:bodyPr lIns="90000" rIns="90000" tIns="46800" bIns="46800" anchor="ctr">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7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700" spc="-1" strike="noStrike">
                <a:solidFill>
                  <a:srgbClr val="000000"/>
                </a:solidFill>
                <a:latin typeface="Arial"/>
              </a:rPr>
              <a:t>©</a:t>
            </a:r>
            <a:r>
              <a:rPr b="0" lang="it-IT" sz="700" spc="-1" strike="noStrike">
                <a:solidFill>
                  <a:srgbClr val="000000"/>
                </a:solidFill>
                <a:latin typeface="Tahoma"/>
              </a:rPr>
              <a:t> 2007 Universit</a:t>
            </a:r>
            <a:r>
              <a:rPr b="0" lang="it-IT" sz="700" spc="-1" strike="noStrike">
                <a:solidFill>
                  <a:srgbClr val="000000"/>
                </a:solidFill>
                <a:latin typeface="Arial"/>
              </a:rPr>
              <a:t>à</a:t>
            </a:r>
            <a:r>
              <a:rPr b="0" lang="it-IT" sz="700" spc="-1" strike="noStrike">
                <a:solidFill>
                  <a:srgbClr val="000000"/>
                </a:solidFill>
                <a:latin typeface="Tahoma"/>
              </a:rPr>
              <a:t> degli studi e-Campus - Via Isimbardi 10 - 22060 Novedrate (CO) - C.F. 08549051004 </a:t>
            </a:r>
            <a:br>
              <a:rPr sz="700"/>
            </a:br>
            <a:r>
              <a:rPr b="0" lang="it-IT" sz="700" spc="-1" strike="noStrike">
                <a:solidFill>
                  <a:srgbClr val="000000"/>
                </a:solidFill>
                <a:latin typeface="Tahoma"/>
              </a:rPr>
              <a:t>Tel: 031/7942500-7942505 Fax: 031/7942501 - </a:t>
            </a:r>
            <a:r>
              <a:rPr b="0" lang="it-IT" sz="700" spc="-1" strike="noStrike" u="sng">
                <a:solidFill>
                  <a:srgbClr val="0000ff"/>
                </a:solidFill>
                <a:uFillTx/>
                <a:latin typeface="Tahoma"/>
                <a:hlinkClick r:id="rId3"/>
              </a:rPr>
              <a:t>info@uniecampus.it</a:t>
            </a:r>
            <a:endParaRPr b="0" lang="it-IT" sz="700" spc="-1" strike="noStrike">
              <a:solidFill>
                <a:srgbClr val="000000"/>
              </a:solidFill>
              <a:latin typeface="Arial"/>
            </a:endParaRPr>
          </a:p>
        </p:txBody>
      </p:sp>
      <p:sp>
        <p:nvSpPr>
          <p:cNvPr id="8"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INGEGNERIA INFORMATICA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RICERCA OPERATIVA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5</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METODO GRAFICO PER SOLUZIONE PROBLEMI DI PL</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1</a:t>
            </a:r>
            <a:endParaRPr b="0" lang="it-IT" sz="9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2130120"/>
            <a:ext cx="7772400" cy="2584440"/>
          </a:xfrm>
          <a:prstGeom prst="rect">
            <a:avLst/>
          </a:prstGeom>
          <a:noFill/>
          <a:ln w="0">
            <a:noFill/>
          </a:ln>
        </p:spPr>
        <p:txBody>
          <a:bodyPr lIns="90000" rIns="90000" tIns="46800" bIns="46800" anchor="t">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3600" spc="-1" strike="noStrike">
                <a:solidFill>
                  <a:srgbClr val="000000"/>
                </a:solidFill>
                <a:latin typeface="Tahoma"/>
              </a:rPr>
              <a:t>RICERCA OPERATIVA</a:t>
            </a:r>
            <a:br>
              <a:rPr sz="3600"/>
            </a:br>
            <a:br>
              <a:rPr sz="3600"/>
            </a:br>
            <a:r>
              <a:rPr b="1" lang="it-IT" sz="3600" spc="-1" strike="noStrike">
                <a:solidFill>
                  <a:srgbClr val="000000"/>
                </a:solidFill>
                <a:latin typeface="Tahoma"/>
              </a:rPr>
              <a:t>5. METODO GRAFICO PER LA PROGRAMMAZIONE LINEARE</a:t>
            </a:r>
            <a:endParaRPr b="1" lang="it-IT" sz="3600" spc="-1" strike="noStrike">
              <a:solidFill>
                <a:srgbClr val="000000"/>
              </a:solidFill>
              <a:latin typeface="Tahoma"/>
            </a:endParaRPr>
          </a:p>
        </p:txBody>
      </p:sp>
      <p:sp>
        <p:nvSpPr>
          <p:cNvPr id="53" name="CasellaDiTesto 4"/>
          <p:cNvSpPr/>
          <p:nvPr/>
        </p:nvSpPr>
        <p:spPr>
          <a:xfrm>
            <a:off x="3507840" y="5415120"/>
            <a:ext cx="2128320" cy="45972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Arial"/>
              </a:rPr>
              <a:t>Gionata Massi</a:t>
            </a:r>
            <a:endParaRPr b="0" lang="it-IT"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
          <p:cNvSpPr txBox="1"/>
          <p:nvPr/>
        </p:nvSpPr>
        <p:spPr>
          <a:xfrm>
            <a:off x="457200" y="18255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ea typeface="Tahoma"/>
              </a:rPr>
              <a:t> </a:t>
            </a:r>
            <a:r>
              <a:rPr b="0" i="1" lang="it-IT" sz="1600" spc="-1" strike="noStrike">
                <a:solidFill>
                  <a:srgbClr val="000000"/>
                </a:solidFill>
                <a:latin typeface="Calibri"/>
                <a:ea typeface="Tahoma"/>
              </a:rPr>
              <a:t>z</a:t>
            </a:r>
            <a:r>
              <a:rPr b="0" lang="it-IT" sz="1600" spc="-1" strike="noStrike" baseline="30000">
                <a:solidFill>
                  <a:srgbClr val="000000"/>
                </a:solidFill>
                <a:latin typeface="Calibri"/>
                <a:ea typeface="Tahoma"/>
              </a:rPr>
              <a:t>*</a:t>
            </a:r>
            <a:r>
              <a:rPr b="0" lang="it-IT" sz="1600" spc="-1" strike="noStrike">
                <a:solidFill>
                  <a:srgbClr val="000000"/>
                </a:solidFill>
                <a:latin typeface="Calibri"/>
                <a:ea typeface="Tahoma"/>
              </a:rPr>
              <a:t> è il valore ottimo della funzione obiettivo.</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La soluzione del problema (</a:t>
            </a:r>
            <a:r>
              <a:rPr b="0" i="1" lang="it-IT" sz="1600" spc="-1" strike="noStrike">
                <a:solidFill>
                  <a:srgbClr val="000000"/>
                </a:solidFill>
                <a:latin typeface="Calibri"/>
                <a:ea typeface="Tahoma"/>
              </a:rPr>
              <a:t>x</a:t>
            </a:r>
            <a:r>
              <a:rPr b="0" lang="it-IT" sz="1600" spc="-1" strike="noStrike" baseline="-25000">
                <a:solidFill>
                  <a:srgbClr val="000000"/>
                </a:solidFill>
                <a:latin typeface="Calibri"/>
                <a:ea typeface="Tahoma"/>
              </a:rPr>
              <a:t>1</a:t>
            </a:r>
            <a:r>
              <a:rPr b="0" lang="it-IT" sz="1600" spc="-1" strike="noStrike" baseline="30000">
                <a:solidFill>
                  <a:srgbClr val="000000"/>
                </a:solidFill>
                <a:latin typeface="Calibri"/>
                <a:ea typeface="Tahoma"/>
              </a:rPr>
              <a:t>*</a:t>
            </a:r>
            <a:r>
              <a:rPr b="0" lang="it-IT" sz="1600" spc="-1" strike="noStrike">
                <a:solidFill>
                  <a:srgbClr val="000000"/>
                </a:solidFill>
                <a:latin typeface="Calibri"/>
                <a:ea typeface="Tahoma"/>
              </a:rPr>
              <a:t>, </a:t>
            </a:r>
            <a:r>
              <a:rPr b="0" i="1" lang="it-IT" sz="1600" spc="-1" strike="noStrike">
                <a:solidFill>
                  <a:srgbClr val="000000"/>
                </a:solidFill>
                <a:latin typeface="Calibri"/>
                <a:ea typeface="Tahoma"/>
              </a:rPr>
              <a:t>x</a:t>
            </a:r>
            <a:r>
              <a:rPr b="0" lang="it-IT" sz="1600" spc="-1" strike="noStrike" baseline="-25000">
                <a:solidFill>
                  <a:srgbClr val="000000"/>
                </a:solidFill>
                <a:latin typeface="Calibri"/>
                <a:ea typeface="Tahoma"/>
              </a:rPr>
              <a:t>2</a:t>
            </a:r>
            <a:r>
              <a:rPr b="0" lang="it-IT" sz="1600" spc="-1" strike="noStrike" baseline="30000">
                <a:solidFill>
                  <a:srgbClr val="000000"/>
                </a:solidFill>
                <a:latin typeface="Calibri"/>
                <a:ea typeface="Tahoma"/>
              </a:rPr>
              <a:t>*</a:t>
            </a:r>
            <a:r>
              <a:rPr b="0" lang="it-IT" sz="1600" spc="-1" strike="noStrike">
                <a:solidFill>
                  <a:srgbClr val="000000"/>
                </a:solidFill>
                <a:latin typeface="Calibri"/>
                <a:ea typeface="Tahoma"/>
              </a:rPr>
              <a:t>) è il punto di </a:t>
            </a:r>
            <a:r>
              <a:rPr b="0" i="1" lang="it-IT" sz="1600" spc="-1" strike="noStrike">
                <a:solidFill>
                  <a:srgbClr val="000000"/>
                </a:solidFill>
                <a:latin typeface="Calibri"/>
                <a:ea typeface="Tahoma"/>
              </a:rPr>
              <a:t>X</a:t>
            </a:r>
            <a:r>
              <a:rPr b="0" lang="it-IT" sz="1600" spc="-1" strike="noStrike">
                <a:solidFill>
                  <a:srgbClr val="000000"/>
                </a:solidFill>
                <a:latin typeface="Calibri"/>
                <a:ea typeface="Tahoma"/>
              </a:rPr>
              <a:t> tale che </a:t>
            </a:r>
            <a:r>
              <a:rPr b="0" i="1" lang="it-IT" sz="1600" spc="-1" strike="noStrike">
                <a:solidFill>
                  <a:srgbClr val="000000"/>
                </a:solidFill>
                <a:latin typeface="Calibri"/>
                <a:ea typeface="Tahoma"/>
              </a:rPr>
              <a:t>z</a:t>
            </a:r>
            <a:r>
              <a:rPr b="0" lang="it-IT" sz="1600" spc="-1" strike="noStrike" baseline="30000">
                <a:solidFill>
                  <a:srgbClr val="000000"/>
                </a:solidFill>
                <a:latin typeface="Calibri"/>
                <a:ea typeface="Tahoma"/>
              </a:rPr>
              <a:t>*</a:t>
            </a:r>
            <a:r>
              <a:rPr b="0" lang="it-IT" sz="1600" spc="-1" strike="noStrike">
                <a:solidFill>
                  <a:srgbClr val="000000"/>
                </a:solidFill>
                <a:latin typeface="Calibri"/>
                <a:ea typeface="Tahoma"/>
              </a:rPr>
              <a:t> =  120 </a:t>
            </a:r>
            <a:r>
              <a:rPr b="0" i="1" lang="it-IT" sz="1600" spc="-1" strike="noStrike">
                <a:solidFill>
                  <a:srgbClr val="000000"/>
                </a:solidFill>
                <a:latin typeface="Calibri"/>
                <a:ea typeface="Tahoma"/>
              </a:rPr>
              <a:t>x</a:t>
            </a:r>
            <a:r>
              <a:rPr b="0" lang="it-IT" sz="1600" spc="-1" strike="noStrike" baseline="-25000">
                <a:solidFill>
                  <a:srgbClr val="000000"/>
                </a:solidFill>
                <a:latin typeface="Calibri"/>
                <a:ea typeface="Tahoma"/>
              </a:rPr>
              <a:t>1</a:t>
            </a:r>
            <a:r>
              <a:rPr b="0" lang="it-IT" sz="1600" spc="-1" strike="noStrike" baseline="30000">
                <a:solidFill>
                  <a:srgbClr val="000000"/>
                </a:solidFill>
                <a:latin typeface="Calibri"/>
                <a:ea typeface="Tahoma"/>
              </a:rPr>
              <a:t>*</a:t>
            </a:r>
            <a:r>
              <a:rPr b="0" lang="it-IT" sz="1600" spc="-1" strike="noStrike">
                <a:solidFill>
                  <a:srgbClr val="000000"/>
                </a:solidFill>
                <a:latin typeface="Calibri"/>
                <a:ea typeface="Tahoma"/>
              </a:rPr>
              <a:t> + 40 </a:t>
            </a:r>
            <a:r>
              <a:rPr b="0" i="1" lang="it-IT" sz="1600" spc="-1" strike="noStrike">
                <a:solidFill>
                  <a:srgbClr val="000000"/>
                </a:solidFill>
                <a:latin typeface="Calibri"/>
                <a:ea typeface="Tahoma"/>
              </a:rPr>
              <a:t>x</a:t>
            </a:r>
            <a:r>
              <a:rPr b="0" lang="it-IT" sz="1600" spc="-1" strike="noStrike" baseline="-25000">
                <a:solidFill>
                  <a:srgbClr val="000000"/>
                </a:solidFill>
                <a:latin typeface="Calibri"/>
                <a:ea typeface="Tahoma"/>
              </a:rPr>
              <a:t>2</a:t>
            </a:r>
            <a:r>
              <a:rPr b="0" lang="it-IT" sz="1600" spc="-1" strike="noStrike" baseline="30000">
                <a:solidFill>
                  <a:srgbClr val="000000"/>
                </a:solidFill>
                <a:latin typeface="Calibri"/>
                <a:ea typeface="Tahoma"/>
              </a:rPr>
              <a:t>*</a:t>
            </a:r>
            <a:r>
              <a:rPr b="0" lang="it-IT" sz="1600" spc="-1" strike="noStrike">
                <a:solidFill>
                  <a:srgbClr val="000000"/>
                </a:solidFill>
                <a:latin typeface="Calibri"/>
                <a:ea typeface="Tahoma"/>
              </a:rPr>
              <a:t>.</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Per via della linearità dei vincoli e della funzione obiettivo, il punto di ottimo (se esiste finito come nel caso dell’esempio) può essere cercato considerando solo l’insieme finito di punti corrispondenti ai vertici del poliedro </a:t>
            </a:r>
            <a:r>
              <a:rPr b="0" i="1" lang="it-IT" sz="1600" spc="-1" strike="noStrike">
                <a:solidFill>
                  <a:srgbClr val="000000"/>
                </a:solidFill>
                <a:latin typeface="Calibri"/>
                <a:ea typeface="Tahoma"/>
              </a:rPr>
              <a:t>X</a:t>
            </a:r>
            <a:r>
              <a:rPr b="0" lang="it-IT" sz="1600" spc="-1" strike="noStrike">
                <a:solidFill>
                  <a:srgbClr val="000000"/>
                </a:solidFill>
                <a:latin typeface="Calibri"/>
                <a:ea typeface="Tahoma"/>
              </a:rPr>
              <a:t>.</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Anche se le soluzioni ammissibili per un problema di LP possono essere infinite, la ricerca dell’ottimo avviene solamente esplorando un numero finito di punti.</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11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RISOLUZIONE GEOMETRICA DELLA P.L.</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Picture 4" descr="C:\Users\gim-i3\Pictures\fine2.png"/>
          <p:cNvPicPr/>
          <p:nvPr/>
        </p:nvPicPr>
        <p:blipFill>
          <a:blip r:embed="rId1"/>
          <a:stretch/>
        </p:blipFill>
        <p:spPr>
          <a:xfrm>
            <a:off x="587520" y="2940120"/>
            <a:ext cx="7618320" cy="3571920"/>
          </a:xfrm>
          <a:prstGeom prst="rect">
            <a:avLst/>
          </a:prstGeom>
          <a:ln w="0">
            <a:noFill/>
          </a:ln>
        </p:spPr>
      </p:pic>
      <p:sp>
        <p:nvSpPr>
          <p:cNvPr id="121" name=""/>
          <p:cNvSpPr txBox="1"/>
          <p:nvPr/>
        </p:nvSpPr>
        <p:spPr>
          <a:xfrm>
            <a:off x="457200" y="170028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Possono esistere in generale più soluzioni ottime equivalenti, ossia con lo stesso valore ottimo della funzione obiettivo.</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Se nell’esempio precedente ulteriori regole sulla produzione imponessero che:</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122"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RISOLUZIONE GEOMETRICA DELLA P.L.</a:t>
            </a:r>
            <a:endParaRPr b="1" lang="it-IT" sz="2000" spc="-1" strike="noStrike">
              <a:solidFill>
                <a:srgbClr val="000000"/>
              </a:solidFill>
              <a:latin typeface="Tahoma"/>
            </a:endParaRPr>
          </a:p>
        </p:txBody>
      </p:sp>
      <mc:AlternateContent>
        <mc:Choice xmlns:a14="http://schemas.microsoft.com/office/drawing/2010/main" Requires="a14">
          <p:sp>
            <p:nvSpPr>
              <p:cNvPr id="123" name="Object 2"/>
              <p:cNvSpPr txBox="1"/>
              <p:nvPr/>
            </p:nvSpPr>
            <p:spPr>
              <a:xfrm>
                <a:off x="2411280" y="2708280"/>
                <a:ext cx="1870200" cy="504720"/>
              </a:xfrm>
              <a:prstGeom prst="rect">
                <a:avLst/>
              </a:prstGeom>
            </p:spPr>
            <p:txBody>
              <a:bodyPr/>
              <a:p>
                <a14:m>
                  <m:oMath xmlns:m="http://schemas.openxmlformats.org/officeDocument/2006/math">
                    <m:r>
                      <m:rPr>
                        <m:lit/>
                        <m:nor/>
                      </m:rPr>
                      <m:t xml:space="preserve">3 </m:t>
                    </m:r>
                    <m:sSub>
                      <m:e>
                        <m:r>
                          <m:t xml:space="preserve">x</m:t>
                        </m:r>
                      </m:e>
                      <m:sub>
                        <m:r>
                          <m:t xml:space="preserve">1</m:t>
                        </m:r>
                      </m:sub>
                    </m:sSub>
                    <m:r>
                      <m:t xml:space="preserve">+</m:t>
                    </m:r>
                    <m:sSub>
                      <m:e>
                        <m:r>
                          <m:t xml:space="preserve">x</m:t>
                        </m:r>
                      </m:e>
                      <m:sub>
                        <m:r>
                          <m:t xml:space="preserve">2</m:t>
                        </m:r>
                      </m:sub>
                    </m:sSub>
                    <m:r>
                      <m:t xml:space="preserve">≤</m:t>
                    </m:r>
                    <m:r>
                      <m:rPr>
                        <m:lit/>
                        <m:nor/>
                      </m:rPr>
                      <m:t xml:space="preserve">120</m:t>
                    </m:r>
                  </m:oMath>
                </a14:m>
              </a:p>
            </p:txBody>
          </p:sp>
        </mc:Choice>
        <mc:Fallback/>
      </mc:AlternateContent>
      <p:sp>
        <p:nvSpPr>
          <p:cNvPr id="124" name="CasellaDiTesto 6"/>
          <p:cNvSpPr/>
          <p:nvPr/>
        </p:nvSpPr>
        <p:spPr>
          <a:xfrm>
            <a:off x="3095280" y="5013360"/>
            <a:ext cx="465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(4)</a:t>
            </a:r>
            <a:endParaRPr b="0" lang="it-IT" sz="2000" spc="-1" strike="noStrike">
              <a:solidFill>
                <a:srgbClr val="000000"/>
              </a:solidFill>
              <a:latin typeface="Arial"/>
            </a:endParaRPr>
          </a:p>
        </p:txBody>
      </p:sp>
      <p:sp>
        <p:nvSpPr>
          <p:cNvPr id="125" name="CasellaDiTesto 7"/>
          <p:cNvSpPr/>
          <p:nvPr/>
        </p:nvSpPr>
        <p:spPr>
          <a:xfrm>
            <a:off x="1477440" y="3932280"/>
            <a:ext cx="465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(3)</a:t>
            </a:r>
            <a:endParaRPr b="0" lang="it-IT" sz="2000" spc="-1" strike="noStrike">
              <a:solidFill>
                <a:srgbClr val="000000"/>
              </a:solidFill>
              <a:latin typeface="Arial"/>
            </a:endParaRPr>
          </a:p>
        </p:txBody>
      </p:sp>
      <p:sp>
        <p:nvSpPr>
          <p:cNvPr id="126" name="CasellaDiTesto 8"/>
          <p:cNvSpPr/>
          <p:nvPr/>
        </p:nvSpPr>
        <p:spPr>
          <a:xfrm>
            <a:off x="2806200" y="5548320"/>
            <a:ext cx="465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(2)</a:t>
            </a:r>
            <a:endParaRPr b="0" lang="it-IT" sz="2000" spc="-1" strike="noStrike">
              <a:solidFill>
                <a:srgbClr val="000000"/>
              </a:solidFill>
              <a:latin typeface="Arial"/>
            </a:endParaRPr>
          </a:p>
        </p:txBody>
      </p:sp>
      <p:cxnSp>
        <p:nvCxnSpPr>
          <p:cNvPr id="127" name="Connettore 2 9"/>
          <p:cNvCxnSpPr/>
          <p:nvPr/>
        </p:nvCxnSpPr>
        <p:spPr>
          <a:xfrm flipV="1">
            <a:off x="971640" y="5516280"/>
            <a:ext cx="5185440" cy="792720"/>
          </a:xfrm>
          <a:prstGeom prst="straightConnector1">
            <a:avLst/>
          </a:prstGeom>
          <a:ln w="38160">
            <a:solidFill>
              <a:srgbClr val="ff0000"/>
            </a:solidFill>
            <a:miter/>
            <a:tailEnd len="med" type="triangle" w="med"/>
          </a:ln>
        </p:spPr>
      </p:cxnSp>
      <p:sp>
        <p:nvSpPr>
          <p:cNvPr id="128" name="AutoShape 394"/>
          <p:cNvSpPr/>
          <p:nvPr/>
        </p:nvSpPr>
        <p:spPr>
          <a:xfrm>
            <a:off x="611280" y="2781360"/>
            <a:ext cx="7632720" cy="3816360"/>
          </a:xfrm>
          <a:prstGeom prst="rect">
            <a:avLst/>
          </a:prstGeom>
          <a:noFill/>
          <a:ln w="0">
            <a:noFill/>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29" name="CasellaDiTesto 11"/>
          <p:cNvSpPr/>
          <p:nvPr/>
        </p:nvSpPr>
        <p:spPr>
          <a:xfrm>
            <a:off x="5909400" y="4941720"/>
            <a:ext cx="55080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a:t>
            </a:r>
            <a:r>
              <a:rPr b="0" lang="it-IT" sz="2400" spc="-1" strike="noStrike">
                <a:solidFill>
                  <a:srgbClr val="000000"/>
                </a:solidFill>
                <a:latin typeface="Calibri"/>
              </a:rPr>
              <a:t>z</a:t>
            </a:r>
            <a:endParaRPr b="0" lang="it-IT" sz="2400" spc="-1" strike="noStrike">
              <a:solidFill>
                <a:srgbClr val="000000"/>
              </a:solidFill>
              <a:latin typeface="Arial"/>
            </a:endParaRPr>
          </a:p>
        </p:txBody>
      </p:sp>
      <p:sp>
        <p:nvSpPr>
          <p:cNvPr id="130" name="CasellaDiTesto 12"/>
          <p:cNvSpPr/>
          <p:nvPr/>
        </p:nvSpPr>
        <p:spPr>
          <a:xfrm>
            <a:off x="5304600" y="2708280"/>
            <a:ext cx="330336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O = ( 0,      0);  </a:t>
            </a:r>
            <a:r>
              <a:rPr b="0" i="1" lang="it-IT" sz="2400" spc="-1" strike="noStrike">
                <a:solidFill>
                  <a:srgbClr val="000000"/>
                </a:solidFill>
                <a:latin typeface="Calibri"/>
              </a:rPr>
              <a:t>z</a:t>
            </a:r>
            <a:r>
              <a:rPr b="0" lang="it-IT" sz="2400" spc="-1" strike="noStrike">
                <a:solidFill>
                  <a:srgbClr val="000000"/>
                </a:solidFill>
                <a:latin typeface="Calibri"/>
              </a:rPr>
              <a:t>(O) =       0</a:t>
            </a:r>
            <a:endParaRPr b="0" lang="it-IT" sz="2400" spc="-1" strike="noStrike">
              <a:solidFill>
                <a:srgbClr val="000000"/>
              </a:solidFill>
              <a:latin typeface="Arial"/>
            </a:endParaRPr>
          </a:p>
        </p:txBody>
      </p:sp>
      <p:sp>
        <p:nvSpPr>
          <p:cNvPr id="131" name="Connettore 1 13"/>
          <p:cNvSpPr/>
          <p:nvPr/>
        </p:nvSpPr>
        <p:spPr>
          <a:xfrm>
            <a:off x="755640" y="3716280"/>
            <a:ext cx="2016000" cy="2665440"/>
          </a:xfrm>
          <a:prstGeom prst="line">
            <a:avLst/>
          </a:prstGeom>
          <a:ln w="38160">
            <a:solidFill>
              <a:srgbClr val="00b0f0"/>
            </a:solidFill>
            <a:miter/>
          </a:ln>
        </p:spPr>
        <p:style>
          <a:lnRef idx="0"/>
          <a:fillRef idx="0"/>
          <a:effectRef idx="0"/>
          <a:fontRef idx="minor"/>
        </p:style>
        <p:txBody>
          <a:bodyPr lIns="90000" rIns="90000" tIns="46800" bIns="46800" anchor="t">
            <a:noAutofit/>
          </a:bodyPr>
          <a:p>
            <a:endParaRPr b="0" lang="it-IT" sz="1800" spc="-1" strike="noStrike">
              <a:solidFill>
                <a:srgbClr val="000000"/>
              </a:solidFill>
              <a:latin typeface="Arial"/>
            </a:endParaRPr>
          </a:p>
        </p:txBody>
      </p:sp>
      <p:sp>
        <p:nvSpPr>
          <p:cNvPr id="132" name="Connettore 1 14"/>
          <p:cNvSpPr/>
          <p:nvPr/>
        </p:nvSpPr>
        <p:spPr>
          <a:xfrm>
            <a:off x="468360" y="3716280"/>
            <a:ext cx="2016000" cy="2665440"/>
          </a:xfrm>
          <a:prstGeom prst="line">
            <a:avLst/>
          </a:prstGeom>
          <a:ln w="38160">
            <a:solidFill>
              <a:srgbClr val="00b0f0"/>
            </a:solidFill>
            <a:miter/>
          </a:ln>
        </p:spPr>
        <p:style>
          <a:lnRef idx="0"/>
          <a:fillRef idx="0"/>
          <a:effectRef idx="0"/>
          <a:fontRef idx="minor"/>
        </p:style>
        <p:txBody>
          <a:bodyPr lIns="90000" rIns="90000" tIns="46800" bIns="46800" anchor="t">
            <a:noAutofit/>
          </a:bodyPr>
          <a:p>
            <a:endParaRPr b="0" lang="it-IT" sz="1800" spc="-1" strike="noStrike">
              <a:solidFill>
                <a:srgbClr val="000000"/>
              </a:solidFill>
              <a:latin typeface="Arial"/>
            </a:endParaRPr>
          </a:p>
        </p:txBody>
      </p:sp>
      <p:sp>
        <p:nvSpPr>
          <p:cNvPr id="133" name="CasellaDiTesto 16"/>
          <p:cNvSpPr/>
          <p:nvPr/>
        </p:nvSpPr>
        <p:spPr>
          <a:xfrm>
            <a:off x="611280" y="6197760"/>
            <a:ext cx="288720" cy="3988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O</a:t>
            </a:r>
            <a:endParaRPr b="0" lang="it-IT" sz="2000" spc="-1" strike="noStrike">
              <a:solidFill>
                <a:srgbClr val="000000"/>
              </a:solidFill>
              <a:latin typeface="Arial"/>
            </a:endParaRPr>
          </a:p>
        </p:txBody>
      </p:sp>
      <p:sp>
        <p:nvSpPr>
          <p:cNvPr id="134" name="CasellaDiTesto 17"/>
          <p:cNvSpPr/>
          <p:nvPr/>
        </p:nvSpPr>
        <p:spPr>
          <a:xfrm>
            <a:off x="2700360" y="6197760"/>
            <a:ext cx="287280" cy="3988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A</a:t>
            </a:r>
            <a:endParaRPr b="0" lang="it-IT" sz="2000" spc="-1" strike="noStrike">
              <a:solidFill>
                <a:srgbClr val="000000"/>
              </a:solidFill>
              <a:latin typeface="Arial"/>
            </a:endParaRPr>
          </a:p>
        </p:txBody>
      </p:sp>
      <p:sp>
        <p:nvSpPr>
          <p:cNvPr id="135" name="CasellaDiTesto 18"/>
          <p:cNvSpPr/>
          <p:nvPr/>
        </p:nvSpPr>
        <p:spPr>
          <a:xfrm>
            <a:off x="1908000" y="5045040"/>
            <a:ext cx="503280" cy="3988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(5)</a:t>
            </a:r>
            <a:endParaRPr b="0" lang="it-IT" sz="2000" spc="-1" strike="noStrike">
              <a:solidFill>
                <a:srgbClr val="000000"/>
              </a:solidFill>
              <a:latin typeface="Arial"/>
            </a:endParaRPr>
          </a:p>
        </p:txBody>
      </p:sp>
      <p:sp>
        <p:nvSpPr>
          <p:cNvPr id="136" name="CasellaDiTesto 19"/>
          <p:cNvSpPr/>
          <p:nvPr/>
        </p:nvSpPr>
        <p:spPr>
          <a:xfrm>
            <a:off x="1187280" y="4108320"/>
            <a:ext cx="289080" cy="3988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C</a:t>
            </a:r>
            <a:endParaRPr b="0" lang="it-IT" sz="2000" spc="-1" strike="noStrike">
              <a:solidFill>
                <a:srgbClr val="000000"/>
              </a:solidFill>
              <a:latin typeface="Arial"/>
            </a:endParaRPr>
          </a:p>
        </p:txBody>
      </p:sp>
      <p:sp>
        <p:nvSpPr>
          <p:cNvPr id="137" name="CasellaDiTesto 20"/>
          <p:cNvSpPr/>
          <p:nvPr/>
        </p:nvSpPr>
        <p:spPr>
          <a:xfrm>
            <a:off x="539640" y="4149720"/>
            <a:ext cx="287280" cy="3988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D</a:t>
            </a:r>
            <a:endParaRPr b="0" lang="it-IT" sz="2000" spc="-1" strike="noStrike">
              <a:solidFill>
                <a:srgbClr val="000000"/>
              </a:solidFill>
              <a:latin typeface="Arial"/>
            </a:endParaRPr>
          </a:p>
        </p:txBody>
      </p:sp>
      <p:sp>
        <p:nvSpPr>
          <p:cNvPr id="138" name="CasellaDiTesto 21"/>
          <p:cNvSpPr/>
          <p:nvPr/>
        </p:nvSpPr>
        <p:spPr>
          <a:xfrm>
            <a:off x="5306040" y="3139920"/>
            <a:ext cx="335952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D = ( 0, 100);  </a:t>
            </a:r>
            <a:r>
              <a:rPr b="0" i="1" lang="it-IT" sz="2400" spc="-1" strike="noStrike">
                <a:solidFill>
                  <a:srgbClr val="000000"/>
                </a:solidFill>
                <a:latin typeface="Calibri"/>
              </a:rPr>
              <a:t>z</a:t>
            </a:r>
            <a:r>
              <a:rPr b="0" lang="it-IT" sz="2400" spc="-1" strike="noStrike">
                <a:solidFill>
                  <a:srgbClr val="000000"/>
                </a:solidFill>
                <a:latin typeface="Calibri"/>
              </a:rPr>
              <a:t>(D)  = 4000</a:t>
            </a:r>
            <a:endParaRPr b="0" lang="it-IT" sz="2400" spc="-1" strike="noStrike">
              <a:solidFill>
                <a:srgbClr val="000000"/>
              </a:solidFill>
              <a:latin typeface="Arial"/>
            </a:endParaRPr>
          </a:p>
        </p:txBody>
      </p:sp>
      <p:sp>
        <p:nvSpPr>
          <p:cNvPr id="139" name="CasellaDiTesto 22"/>
          <p:cNvSpPr/>
          <p:nvPr/>
        </p:nvSpPr>
        <p:spPr>
          <a:xfrm>
            <a:off x="5305680" y="3571920"/>
            <a:ext cx="339012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A = (40,     0);  </a:t>
            </a:r>
            <a:r>
              <a:rPr b="0" i="1" lang="it-IT" sz="2400" spc="-1" strike="noStrike">
                <a:solidFill>
                  <a:srgbClr val="000000"/>
                </a:solidFill>
                <a:latin typeface="Calibri"/>
              </a:rPr>
              <a:t>z</a:t>
            </a:r>
            <a:r>
              <a:rPr b="0" lang="it-IT" sz="2400" spc="-1" strike="noStrike">
                <a:solidFill>
                  <a:srgbClr val="000000"/>
                </a:solidFill>
                <a:latin typeface="Calibri"/>
              </a:rPr>
              <a:t>(A) =  4800</a:t>
            </a:r>
            <a:endParaRPr b="0" lang="it-IT" sz="2400" spc="-1" strike="noStrike">
              <a:solidFill>
                <a:srgbClr val="000000"/>
              </a:solidFill>
              <a:latin typeface="Arial"/>
            </a:endParaRPr>
          </a:p>
        </p:txBody>
      </p:sp>
      <p:sp>
        <p:nvSpPr>
          <p:cNvPr id="140" name="CasellaDiTesto 23"/>
          <p:cNvSpPr/>
          <p:nvPr/>
        </p:nvSpPr>
        <p:spPr>
          <a:xfrm>
            <a:off x="5305680" y="4003560"/>
            <a:ext cx="337932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C = (10,   90);   </a:t>
            </a:r>
            <a:r>
              <a:rPr b="0" i="1" lang="it-IT" sz="2400" spc="-1" strike="noStrike">
                <a:solidFill>
                  <a:srgbClr val="000000"/>
                </a:solidFill>
                <a:latin typeface="Calibri"/>
              </a:rPr>
              <a:t>z</a:t>
            </a:r>
            <a:r>
              <a:rPr b="0" lang="it-IT" sz="2400" spc="-1" strike="noStrike">
                <a:solidFill>
                  <a:srgbClr val="000000"/>
                </a:solidFill>
                <a:latin typeface="Calibri"/>
              </a:rPr>
              <a:t>(C) = 4800</a:t>
            </a:r>
            <a:endParaRPr b="0" lang="it-IT"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txBox="1"/>
          <p:nvPr/>
        </p:nvSpPr>
        <p:spPr>
          <a:xfrm>
            <a:off x="457200" y="1785960"/>
            <a:ext cx="8229600" cy="4340160"/>
          </a:xfrm>
          <a:prstGeom prst="rect">
            <a:avLst/>
          </a:prstGeom>
          <a:noFill/>
          <a:ln w="0">
            <a:noFill/>
          </a:ln>
        </p:spPr>
        <p:txBody>
          <a:bodyPr anchor="t">
            <a:normAutofit/>
          </a:bodyPr>
          <a:p>
            <a:pP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In questo caso esisterebbero infiniti punti di ottimo tutti equivalenti (nell’esempio, quelli del segmento AC).</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Si potrebbe quindi scegliere alternativamente tra i punti estremi A e C.</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Pertanto la ricerca dell’ottimo resta una esplorazione tra un numero finito di soluzioni alternative corrispondenti ad i vertici del poliedro </a:t>
            </a:r>
            <a:r>
              <a:rPr b="0" i="1" lang="it-IT" sz="1600" spc="-1" strike="noStrike">
                <a:solidFill>
                  <a:srgbClr val="000000"/>
                </a:solidFill>
                <a:latin typeface="Calibri"/>
                <a:ea typeface="Tahoma"/>
              </a:rPr>
              <a:t>X</a:t>
            </a:r>
            <a:r>
              <a:rPr b="0" lang="it-IT" sz="1600" spc="-1" strike="noStrike">
                <a:solidFill>
                  <a:srgbClr val="000000"/>
                </a:solidFill>
                <a:latin typeface="Calibri"/>
                <a:ea typeface="Tahoma"/>
              </a:rPr>
              <a:t>.</a:t>
            </a:r>
            <a:endParaRPr b="0" lang="it-IT" sz="1600" spc="-1" strike="noStrike">
              <a:solidFill>
                <a:srgbClr val="000000"/>
              </a:solidFill>
              <a:latin typeface="Calibri"/>
            </a:endParaRPr>
          </a:p>
        </p:txBody>
      </p:sp>
      <p:sp>
        <p:nvSpPr>
          <p:cNvPr id="142"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RISOLUZIONE GEOMETRICA DELLA P.L.</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Riassunto del metodo grafico per la P.L.</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Ogni disequazione rappresenta sul piano cartesiano un semipiano,  ogni equazione rappresenta una retta.</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L’intersezione dei semipiani è la regione di ammissibilità.</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La funzione obiettivo è rappresentata da un fascio di rette parallele fra di loro e ortogonali al vettore gradiente di z (direzione di massima crescita della funzione obiettivo).</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Per un problema di max (min) la traslazione della funzione obiettivo è nel verso del vettore gradiente (antigradiente).</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Trovato graficamente il punto di ottimo risolvere il sistema di equazioni dei vincoli saturi per trovare la soluzione ottima che sostituita nella funzione obiettivo darà il valore dell’ottimo.</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Il gradiente della funzione obiettivo è dato dai coefficienti delle variabili essendo la funzione lineare.</a:t>
            </a:r>
            <a:endParaRPr b="0" lang="it-IT" sz="1600" spc="-1" strike="noStrike">
              <a:solidFill>
                <a:srgbClr val="000000"/>
              </a:solidFill>
              <a:latin typeface="Calibri"/>
            </a:endParaRPr>
          </a:p>
        </p:txBody>
      </p:sp>
      <p:sp>
        <p:nvSpPr>
          <p:cNvPr id="144"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RISOLUZIONE GEOMETRICA DELLA P.L.</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Quando un problema di P.L. presenta due variabili decisionali è possibili impiegare un metodo di risoluzione basato su considerazioni geometriche e rappresentabile graficamente sul piano cartesiano.</a:t>
            </a:r>
            <a:endParaRPr b="0" lang="it-IT" sz="1600" spc="-1" strike="noStrike">
              <a:solidFill>
                <a:srgbClr val="000000"/>
              </a:solidFill>
              <a:latin typeface="Calibri"/>
            </a:endParaRPr>
          </a:p>
          <a:p>
            <a:pP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La soluzione grafica viene presentata per l’esempio dell’unità precedente:</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5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RISOLUZIONE GRAFICA DELLA PROGRAMMAZIONE LINEARE</a:t>
            </a:r>
            <a:endParaRPr b="1" lang="it-IT" sz="2000" spc="-1" strike="noStrike">
              <a:solidFill>
                <a:srgbClr val="000000"/>
              </a:solidFill>
              <a:latin typeface="Tahoma"/>
            </a:endParaRPr>
          </a:p>
        </p:txBody>
      </p:sp>
      <mc:AlternateContent>
        <mc:Choice xmlns:a14="http://schemas.microsoft.com/office/drawing/2010/main" Requires="a14">
          <p:sp>
            <p:nvSpPr>
              <p:cNvPr id="56" name="Object 6"/>
              <p:cNvSpPr txBox="1"/>
              <p:nvPr/>
            </p:nvSpPr>
            <p:spPr>
              <a:xfrm>
                <a:off x="898560" y="3825720"/>
                <a:ext cx="3341520" cy="2195640"/>
              </a:xfrm>
              <a:prstGeom prst="rect">
                <a:avLst/>
              </a:prstGeom>
            </p:spPr>
            <p:txBody>
              <a:bodyPr/>
              <a:p>
                <a14:m>
                  <m:oMath xmlns:m="http://schemas.openxmlformats.org/officeDocument/2006/math">
                    <m:eqArr>
                      <m:e>
                        <m:r>
                          <m:rPr>
                            <m:lit/>
                            <m:nor/>
                          </m:rPr>
                          <m:t xml:space="preserve">max</m:t>
                        </m:r>
                        <m:r>
                          <m:t xml:space="preserve">z</m:t>
                        </m:r>
                        <m:r>
                          <m:t xml:space="preserve">=</m:t>
                        </m:r>
                        <m:r>
                          <m:rPr>
                            <m:lit/>
                            <m:nor/>
                          </m:rPr>
                          <m:t xml:space="preserve">120</m:t>
                        </m:r>
                        <m:sSub>
                          <m:e>
                            <m:r>
                              <m:t xml:space="preserve">x</m:t>
                            </m:r>
                          </m:e>
                          <m:sub>
                            <m:r>
                              <m:t xml:space="preserve">1</m:t>
                            </m:r>
                          </m:sub>
                        </m:sSub>
                        <m:r>
                          <m:t xml:space="preserve">+</m:t>
                        </m:r>
                        <m:r>
                          <m:rPr>
                            <m:lit/>
                            <m:nor/>
                          </m:rPr>
                          <m:t xml:space="preserve">40</m:t>
                        </m:r>
                        <m:sSub>
                          <m:e>
                            <m:r>
                              <m:t xml:space="preserve">x</m:t>
                            </m:r>
                          </m:e>
                          <m:sub>
                            <m:r>
                              <m:t xml:space="preserve">2</m:t>
                            </m:r>
                          </m:sub>
                        </m:sSub>
                      </m:e>
                      <m:e>
                        <m:r>
                          <m:rPr>
                            <m:lit/>
                            <m:nor/>
                          </m:rPr>
                          <m:t xml:space="preserve">              </m:t>
                        </m:r>
                        <m:r>
                          <m:rPr>
                            <m:lit/>
                            <m:nor/>
                          </m:rPr>
                          <m:t xml:space="preserve">40</m:t>
                        </m:r>
                        <m:sSub>
                          <m:e>
                            <m:r>
                              <m:t xml:space="preserve">x</m:t>
                            </m:r>
                          </m:e>
                          <m:sub>
                            <m:r>
                              <m:t xml:space="preserve">1</m:t>
                            </m:r>
                          </m:sub>
                        </m:sSub>
                        <m:r>
                          <m:t xml:space="preserve">+</m:t>
                        </m:r>
                        <m:r>
                          <m:rPr>
                            <m:lit/>
                            <m:nor/>
                          </m:rPr>
                          <m:t xml:space="preserve">20</m:t>
                        </m:r>
                        <m:sSub>
                          <m:e>
                            <m:r>
                              <m:t xml:space="preserve">x</m:t>
                            </m:r>
                          </m:e>
                          <m:sub>
                            <m:r>
                              <m:t xml:space="preserve">2</m:t>
                            </m:r>
                          </m:sub>
                        </m:sSub>
                        <m:r>
                          <m:t xml:space="preserve">≤</m:t>
                        </m:r>
                        <m:r>
                          <m:rPr>
                            <m:lit/>
                            <m:nor/>
                          </m:rPr>
                          <m:t xml:space="preserve">2200</m:t>
                        </m:r>
                      </m:e>
                      <m:e>
                        <m:r>
                          <m:rPr>
                            <m:lit/>
                            <m:nor/>
                          </m:rPr>
                          <m:t xml:space="preserve">                </m:t>
                        </m:r>
                        <m:r>
                          <m:t xml:space="preserve">8</m:t>
                        </m:r>
                        <m:sSub>
                          <m:e>
                            <m:r>
                              <m:t xml:space="preserve">x</m:t>
                            </m:r>
                          </m:e>
                          <m:sub>
                            <m:r>
                              <m:t xml:space="preserve">1</m:t>
                            </m:r>
                          </m:sub>
                        </m:sSub>
                        <m:r>
                          <m:t xml:space="preserve">+</m:t>
                        </m:r>
                        <m:r>
                          <m:t xml:space="preserve">2</m:t>
                        </m:r>
                        <m:sSub>
                          <m:e>
                            <m:r>
                              <m:t xml:space="preserve">x</m:t>
                            </m:r>
                          </m:e>
                          <m:sub>
                            <m:r>
                              <m:t xml:space="preserve">2</m:t>
                            </m:r>
                          </m:sub>
                        </m:sSub>
                        <m:r>
                          <m:t xml:space="preserve">≤</m:t>
                        </m:r>
                        <m:r>
                          <m:rPr>
                            <m:lit/>
                            <m:nor/>
                          </m:rPr>
                          <m:t xml:space="preserve">320</m:t>
                        </m:r>
                      </m:e>
                      <m:e>
                        <m:r>
                          <m:rPr>
                            <m:lit/>
                            <m:nor/>
                          </m:rPr>
                          <m:t xml:space="preserve">                 </m:t>
                        </m:r>
                        <m:sSub>
                          <m:e>
                            <m:r>
                              <m:t xml:space="preserve">x</m:t>
                            </m:r>
                          </m:e>
                          <m:sub>
                            <m:r>
                              <m:t xml:space="preserve">1</m:t>
                            </m:r>
                          </m:sub>
                        </m:sSub>
                        <m:r>
                          <m:t xml:space="preserve">+</m:t>
                        </m:r>
                        <m:sSub>
                          <m:e>
                            <m:r>
                              <m:t xml:space="preserve">x</m:t>
                            </m:r>
                          </m:e>
                          <m:sub>
                            <m:r>
                              <m:t xml:space="preserve">2</m:t>
                            </m:r>
                          </m:sub>
                        </m:sSub>
                        <m:r>
                          <m:t xml:space="preserve">≤</m:t>
                        </m:r>
                        <m:r>
                          <m:rPr>
                            <m:lit/>
                            <m:nor/>
                          </m:rPr>
                          <m:t xml:space="preserve">100</m:t>
                        </m:r>
                      </m:e>
                      <m:e>
                        <m:r>
                          <m:rPr>
                            <m:lit/>
                            <m:nor/>
                          </m:rPr>
                          <m:t xml:space="preserve">                 </m:t>
                        </m:r>
                        <m:sSub>
                          <m:e>
                            <m:r>
                              <m:t xml:space="preserve">x</m:t>
                            </m:r>
                          </m:e>
                          <m:sub>
                            <m:r>
                              <m:t xml:space="preserve">1</m:t>
                            </m:r>
                          </m:sub>
                        </m:sSub>
                        <m:r>
                          <m:t xml:space="preserve">≥</m:t>
                        </m:r>
                        <m:r>
                          <m:t xml:space="preserve">0</m:t>
                        </m:r>
                        <m:r>
                          <m:t xml:space="preserve">,</m:t>
                        </m:r>
                        <m:sSub>
                          <m:e>
                            <m:r>
                              <m:t xml:space="preserve">x</m:t>
                            </m:r>
                          </m:e>
                          <m:sub>
                            <m:r>
                              <m:t xml:space="preserve">2</m:t>
                            </m:r>
                          </m:sub>
                        </m:sSub>
                        <m:r>
                          <m:t xml:space="preserve">≥</m:t>
                        </m:r>
                        <m:r>
                          <m:t xml:space="preserve">0</m:t>
                        </m:r>
                      </m:e>
                    </m:eqArr>
                  </m:oMath>
                </a14:m>
              </a:p>
            </p:txBody>
          </p:sp>
        </mc:Choice>
        <mc:Fallback/>
      </mc:AlternateContent>
      <p:sp>
        <p:nvSpPr>
          <p:cNvPr id="57" name="Rettangolo 4"/>
          <p:cNvSpPr/>
          <p:nvPr/>
        </p:nvSpPr>
        <p:spPr>
          <a:xfrm>
            <a:off x="5146560" y="3716280"/>
            <a:ext cx="2016360" cy="649440"/>
          </a:xfrm>
          <a:prstGeom prst="rect">
            <a:avLst/>
          </a:prstGeom>
          <a:solidFill>
            <a:srgbClr val="ffffff"/>
          </a:solidFill>
          <a:ln w="25560">
            <a:solidFill>
              <a:srgbClr val="c0504d"/>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600" spc="-1" strike="noStrike">
                <a:solidFill>
                  <a:srgbClr val="000000"/>
                </a:solidFill>
                <a:latin typeface="Calibri"/>
              </a:rPr>
              <a:t>funzione obiettivo</a:t>
            </a:r>
            <a:endParaRPr b="0" lang="it-IT" sz="1600" spc="-1" strike="noStrike">
              <a:solidFill>
                <a:srgbClr val="000000"/>
              </a:solidFill>
              <a:latin typeface="Arial"/>
            </a:endParaRPr>
          </a:p>
        </p:txBody>
      </p:sp>
      <p:sp>
        <p:nvSpPr>
          <p:cNvPr id="58" name="Rettangolo 5"/>
          <p:cNvSpPr/>
          <p:nvPr/>
        </p:nvSpPr>
        <p:spPr>
          <a:xfrm>
            <a:off x="5148360" y="4826160"/>
            <a:ext cx="792000" cy="647640"/>
          </a:xfrm>
          <a:prstGeom prst="rect">
            <a:avLst/>
          </a:prstGeom>
          <a:noFill/>
          <a:ln w="25560">
            <a:solidFill>
              <a:srgbClr val="c00000"/>
            </a:solidFill>
            <a:miter/>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600" spc="-1" strike="noStrike">
                <a:solidFill>
                  <a:srgbClr val="000000"/>
                </a:solidFill>
                <a:latin typeface="Calibri"/>
              </a:rPr>
              <a:t>vincoli</a:t>
            </a:r>
            <a:endParaRPr b="0" lang="it-IT" sz="1600" spc="-1" strike="noStrike">
              <a:solidFill>
                <a:srgbClr val="000000"/>
              </a:solidFill>
              <a:latin typeface="Arial"/>
            </a:endParaRPr>
          </a:p>
        </p:txBody>
      </p:sp>
      <p:cxnSp>
        <p:nvCxnSpPr>
          <p:cNvPr id="59" name="Connettore 2 6"/>
          <p:cNvCxnSpPr>
            <a:endCxn id="60" idx="3"/>
          </p:cNvCxnSpPr>
          <p:nvPr/>
        </p:nvCxnSpPr>
        <p:spPr>
          <a:xfrm flipH="1" flipV="1">
            <a:off x="4715640" y="5155920"/>
            <a:ext cx="430920" cy="2160"/>
          </a:xfrm>
          <a:prstGeom prst="straightConnector1">
            <a:avLst/>
          </a:prstGeom>
          <a:ln w="9360">
            <a:solidFill>
              <a:srgbClr val="c00000"/>
            </a:solidFill>
            <a:miter/>
            <a:tailEnd len="med" type="arrow" w="med"/>
          </a:ln>
        </p:spPr>
      </p:cxnSp>
      <p:cxnSp>
        <p:nvCxnSpPr>
          <p:cNvPr id="61" name="Connettore 2 7"/>
          <p:cNvCxnSpPr>
            <a:endCxn id="62" idx="3"/>
          </p:cNvCxnSpPr>
          <p:nvPr/>
        </p:nvCxnSpPr>
        <p:spPr>
          <a:xfrm flipH="1" flipV="1">
            <a:off x="4715640" y="4075920"/>
            <a:ext cx="430920" cy="1080"/>
          </a:xfrm>
          <a:prstGeom prst="straightConnector1">
            <a:avLst/>
          </a:prstGeom>
          <a:ln w="9360">
            <a:solidFill>
              <a:srgbClr val="c00000"/>
            </a:solidFill>
            <a:miter/>
            <a:tailEnd len="med" type="arrow" w="med"/>
          </a:ln>
        </p:spPr>
      </p:cxnSp>
      <p:sp>
        <p:nvSpPr>
          <p:cNvPr id="62" name="Rettangolo 8"/>
          <p:cNvSpPr/>
          <p:nvPr/>
        </p:nvSpPr>
        <p:spPr>
          <a:xfrm>
            <a:off x="826920" y="3860640"/>
            <a:ext cx="3889440" cy="360360"/>
          </a:xfrm>
          <a:prstGeom prst="rect">
            <a:avLst/>
          </a:prstGeom>
          <a:noFill/>
          <a:ln w="25560">
            <a:solidFill>
              <a:srgbClr val="c00000"/>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60" name="Rettangolo 9"/>
          <p:cNvSpPr/>
          <p:nvPr/>
        </p:nvSpPr>
        <p:spPr>
          <a:xfrm>
            <a:off x="1906560" y="4292640"/>
            <a:ext cx="2809800" cy="1728720"/>
          </a:xfrm>
          <a:prstGeom prst="rect">
            <a:avLst/>
          </a:prstGeom>
          <a:noFill/>
          <a:ln w="25560">
            <a:solidFill>
              <a:srgbClr val="c00000"/>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63" name="CasellaDiTesto 11"/>
          <p:cNvSpPr/>
          <p:nvPr/>
        </p:nvSpPr>
        <p:spPr>
          <a:xfrm>
            <a:off x="4330440" y="4724280"/>
            <a:ext cx="465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(3)</a:t>
            </a:r>
            <a:endParaRPr b="0" lang="it-IT" sz="2000" spc="-1" strike="noStrike">
              <a:solidFill>
                <a:srgbClr val="000000"/>
              </a:solidFill>
              <a:latin typeface="Arial"/>
            </a:endParaRPr>
          </a:p>
        </p:txBody>
      </p:sp>
      <p:sp>
        <p:nvSpPr>
          <p:cNvPr id="64" name="CasellaDiTesto 12"/>
          <p:cNvSpPr/>
          <p:nvPr/>
        </p:nvSpPr>
        <p:spPr>
          <a:xfrm>
            <a:off x="4330440" y="4264200"/>
            <a:ext cx="465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(2)</a:t>
            </a:r>
            <a:endParaRPr b="0" lang="it-IT" sz="2000" spc="-1" strike="noStrike">
              <a:solidFill>
                <a:srgbClr val="000000"/>
              </a:solidFill>
              <a:latin typeface="Arial"/>
            </a:endParaRPr>
          </a:p>
        </p:txBody>
      </p:sp>
      <p:sp>
        <p:nvSpPr>
          <p:cNvPr id="65" name="CasellaDiTesto 13"/>
          <p:cNvSpPr/>
          <p:nvPr/>
        </p:nvSpPr>
        <p:spPr>
          <a:xfrm>
            <a:off x="4330440" y="5157720"/>
            <a:ext cx="465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(4)</a:t>
            </a:r>
            <a:endParaRPr b="0" lang="it-IT" sz="2000" spc="-1" strike="noStrike">
              <a:solidFill>
                <a:srgbClr val="000000"/>
              </a:solidFill>
              <a:latin typeface="Arial"/>
            </a:endParaRPr>
          </a:p>
        </p:txBody>
      </p:sp>
      <p:sp>
        <p:nvSpPr>
          <p:cNvPr id="66" name="CasellaDiTesto 14"/>
          <p:cNvSpPr/>
          <p:nvPr/>
        </p:nvSpPr>
        <p:spPr>
          <a:xfrm>
            <a:off x="4111560" y="5589720"/>
            <a:ext cx="672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(5-6)</a:t>
            </a:r>
            <a:endParaRPr b="0" lang="it-IT" sz="2000" spc="-1" strike="noStrike">
              <a:solidFill>
                <a:srgbClr val="000000"/>
              </a:solidFill>
              <a:latin typeface="Arial"/>
            </a:endParaRPr>
          </a:p>
        </p:txBody>
      </p:sp>
      <p:sp>
        <p:nvSpPr>
          <p:cNvPr id="67" name="CasellaDiTesto 15"/>
          <p:cNvSpPr/>
          <p:nvPr/>
        </p:nvSpPr>
        <p:spPr>
          <a:xfrm>
            <a:off x="4319280" y="3860640"/>
            <a:ext cx="465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(1)</a:t>
            </a:r>
            <a:endParaRPr b="0" lang="it-IT"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Il problema ha variabili decisionali </a:t>
            </a:r>
            <a:r>
              <a:rPr b="0" i="1" lang="it-IT" sz="1600" spc="-1" strike="noStrike">
                <a:solidFill>
                  <a:srgbClr val="000000"/>
                </a:solidFill>
                <a:latin typeface="Calibri"/>
                <a:ea typeface="Tahoma"/>
              </a:rPr>
              <a:t>x</a:t>
            </a:r>
            <a:r>
              <a:rPr b="0" lang="it-IT" sz="1600" spc="-1" strike="noStrike" baseline="-25000">
                <a:solidFill>
                  <a:srgbClr val="000000"/>
                </a:solidFill>
                <a:latin typeface="Calibri"/>
                <a:ea typeface="Tahoma"/>
              </a:rPr>
              <a:t>1</a:t>
            </a:r>
            <a:r>
              <a:rPr b="0" lang="it-IT" sz="1600" spc="-1" strike="noStrike">
                <a:solidFill>
                  <a:srgbClr val="000000"/>
                </a:solidFill>
                <a:latin typeface="Calibri"/>
                <a:ea typeface="Tahoma"/>
              </a:rPr>
              <a:t> e </a:t>
            </a:r>
            <a:r>
              <a:rPr b="0" i="1" lang="it-IT" sz="1600" spc="-1" strike="noStrike">
                <a:solidFill>
                  <a:srgbClr val="000000"/>
                </a:solidFill>
                <a:latin typeface="Calibri"/>
                <a:ea typeface="Tahoma"/>
              </a:rPr>
              <a:t>x</a:t>
            </a:r>
            <a:r>
              <a:rPr b="0" lang="it-IT" sz="1600" spc="-1" strike="noStrike" baseline="-25000">
                <a:solidFill>
                  <a:srgbClr val="000000"/>
                </a:solidFill>
                <a:latin typeface="Calibri"/>
                <a:ea typeface="Tahoma"/>
              </a:rPr>
              <a:t>2</a:t>
            </a:r>
            <a:r>
              <a:rPr b="0" lang="it-IT" sz="1600" spc="-1" strike="noStrike">
                <a:solidFill>
                  <a:srgbClr val="000000"/>
                </a:solidFill>
                <a:latin typeface="Calibri"/>
                <a:ea typeface="Tahoma"/>
              </a:rPr>
              <a:t>: la risoluzione grafica verrà effettuate su di un piano cartesiano con assi coordinati </a:t>
            </a:r>
            <a:r>
              <a:rPr b="0" i="1" lang="it-IT" sz="1600" spc="-1" strike="noStrike">
                <a:solidFill>
                  <a:srgbClr val="000000"/>
                </a:solidFill>
                <a:latin typeface="Calibri"/>
                <a:ea typeface="Tahoma"/>
              </a:rPr>
              <a:t>x</a:t>
            </a:r>
            <a:r>
              <a:rPr b="0" lang="it-IT" sz="1600" spc="-1" strike="noStrike" baseline="-25000">
                <a:solidFill>
                  <a:srgbClr val="000000"/>
                </a:solidFill>
                <a:latin typeface="Calibri"/>
                <a:ea typeface="Tahoma"/>
              </a:rPr>
              <a:t>1</a:t>
            </a:r>
            <a:r>
              <a:rPr b="0" lang="it-IT" sz="1600" spc="-1" strike="noStrike">
                <a:solidFill>
                  <a:srgbClr val="000000"/>
                </a:solidFill>
                <a:latin typeface="Calibri"/>
                <a:ea typeface="Tahoma"/>
              </a:rPr>
              <a:t> e </a:t>
            </a:r>
            <a:r>
              <a:rPr b="0" i="1" lang="it-IT" sz="1600" spc="-1" strike="noStrike">
                <a:solidFill>
                  <a:srgbClr val="000000"/>
                </a:solidFill>
                <a:latin typeface="Calibri"/>
                <a:ea typeface="Tahoma"/>
              </a:rPr>
              <a:t>x</a:t>
            </a:r>
            <a:r>
              <a:rPr b="0" lang="it-IT" sz="1600" spc="-1" strike="noStrike" baseline="-25000">
                <a:solidFill>
                  <a:srgbClr val="000000"/>
                </a:solidFill>
                <a:latin typeface="Calibri"/>
                <a:ea typeface="Tahoma"/>
              </a:rPr>
              <a:t>2</a:t>
            </a:r>
            <a:r>
              <a:rPr b="0" lang="it-IT" sz="1600" spc="-1" strike="noStrike">
                <a:solidFill>
                  <a:srgbClr val="000000"/>
                </a:solidFill>
                <a:latin typeface="Calibri"/>
                <a:ea typeface="Tahoma"/>
              </a:rPr>
              <a:t>. Essendo le variabili non negative, la soluzione sarà una coppia di punti all’interno del primo quadrante.</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6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RISOLUZIONE GRAFICA</a:t>
            </a:r>
            <a:endParaRPr b="1" lang="it-IT" sz="2000" spc="-1" strike="noStrike">
              <a:solidFill>
                <a:srgbClr val="000000"/>
              </a:solidFill>
              <a:latin typeface="Tahoma"/>
            </a:endParaRPr>
          </a:p>
        </p:txBody>
      </p:sp>
      <p:pic>
        <p:nvPicPr>
          <p:cNvPr id="70" name="Picture 539" descr=""/>
          <p:cNvPicPr/>
          <p:nvPr/>
        </p:nvPicPr>
        <p:blipFill>
          <a:blip r:embed="rId1"/>
          <a:stretch/>
        </p:blipFill>
        <p:spPr>
          <a:xfrm>
            <a:off x="824040" y="2743200"/>
            <a:ext cx="7495920" cy="3638520"/>
          </a:xfrm>
          <a:prstGeom prst="rect">
            <a:avLst/>
          </a:prstGeom>
          <a:ln w="0">
            <a:noFill/>
          </a:ln>
        </p:spPr>
      </p:pic>
      <p:sp>
        <p:nvSpPr>
          <p:cNvPr id="71" name="AutoShape 394"/>
          <p:cNvSpPr/>
          <p:nvPr/>
        </p:nvSpPr>
        <p:spPr>
          <a:xfrm>
            <a:off x="755640" y="2565360"/>
            <a:ext cx="7632720" cy="3816360"/>
          </a:xfrm>
          <a:prstGeom prst="rect">
            <a:avLst/>
          </a:prstGeom>
          <a:noFill/>
          <a:ln w="0">
            <a:noFill/>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 name="Picture 3" descr=""/>
          <p:cNvPicPr/>
          <p:nvPr/>
        </p:nvPicPr>
        <p:blipFill>
          <a:blip r:embed="rId1"/>
          <a:stretch/>
        </p:blipFill>
        <p:spPr>
          <a:xfrm>
            <a:off x="762120" y="2708280"/>
            <a:ext cx="7619760" cy="3686040"/>
          </a:xfrm>
          <a:prstGeom prst="rect">
            <a:avLst/>
          </a:prstGeom>
          <a:ln w="0">
            <a:noFill/>
          </a:ln>
        </p:spPr>
      </p:pic>
      <p:sp>
        <p:nvSpPr>
          <p:cNvPr id="73"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Ogni equazione rappresenta una retta sul piano cartesiano. Una disequazione corrisponde ad un semipiano che ha come frontiera la retta associata all’uguaglianza e  tutti i punti che soddisfano la disequazione. I vincoli sulle materie prime limitano le soluzioni ammissibili a quelle rappresentate nel piano cartesiano.</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74"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RISOLUZIONE GRAFICA</a:t>
            </a:r>
            <a:endParaRPr b="1" lang="it-IT" sz="2000" spc="-1" strike="noStrike">
              <a:solidFill>
                <a:srgbClr val="000000"/>
              </a:solidFill>
              <a:latin typeface="Tahoma"/>
            </a:endParaRPr>
          </a:p>
        </p:txBody>
      </p:sp>
      <p:sp>
        <p:nvSpPr>
          <p:cNvPr id="75" name="CasellaDiTesto 7"/>
          <p:cNvSpPr/>
          <p:nvPr/>
        </p:nvSpPr>
        <p:spPr>
          <a:xfrm>
            <a:off x="3858840" y="4379760"/>
            <a:ext cx="465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(2)</a:t>
            </a:r>
            <a:endParaRPr b="0" lang="it-IT" sz="2000" spc="-1" strike="noStrike">
              <a:solidFill>
                <a:srgbClr val="000000"/>
              </a:solidFill>
              <a:latin typeface="Arial"/>
            </a:endParaRPr>
          </a:p>
        </p:txBody>
      </p:sp>
      <p:sp>
        <p:nvSpPr>
          <p:cNvPr id="76" name="AutoShape 394"/>
          <p:cNvSpPr/>
          <p:nvPr/>
        </p:nvSpPr>
        <p:spPr>
          <a:xfrm>
            <a:off x="755640" y="2565360"/>
            <a:ext cx="7632720" cy="3816360"/>
          </a:xfrm>
          <a:prstGeom prst="rect">
            <a:avLst/>
          </a:prstGeom>
          <a:noFill/>
          <a:ln w="0">
            <a:noFill/>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Picture 4" descr=""/>
          <p:cNvPicPr/>
          <p:nvPr/>
        </p:nvPicPr>
        <p:blipFill>
          <a:blip r:embed="rId1"/>
          <a:stretch/>
        </p:blipFill>
        <p:spPr>
          <a:xfrm>
            <a:off x="826920" y="2708280"/>
            <a:ext cx="7639200" cy="3610080"/>
          </a:xfrm>
          <a:prstGeom prst="rect">
            <a:avLst/>
          </a:prstGeom>
          <a:ln w="0">
            <a:noFill/>
          </a:ln>
        </p:spPr>
      </p:pic>
      <p:sp>
        <p:nvSpPr>
          <p:cNvPr id="78"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 vincoli sulle ore di lavoro sono rappresentati dal semipiano che si trova al di sotto della retta</a:t>
            </a:r>
            <a:br>
              <a:rPr sz="1600"/>
            </a:br>
            <a:r>
              <a:rPr b="0" lang="it-IT" sz="1600" spc="-1" strike="noStrike">
                <a:solidFill>
                  <a:srgbClr val="000000"/>
                </a:solidFill>
                <a:latin typeface="Calibri"/>
                <a:ea typeface="Tahoma"/>
              </a:rPr>
              <a:t> 8 </a:t>
            </a:r>
            <a:r>
              <a:rPr b="0" i="1" lang="it-IT" sz="1600" spc="-1" strike="noStrike">
                <a:solidFill>
                  <a:srgbClr val="000000"/>
                </a:solidFill>
                <a:latin typeface="Calibri"/>
                <a:ea typeface="Tahoma"/>
              </a:rPr>
              <a:t>x</a:t>
            </a:r>
            <a:r>
              <a:rPr b="0" i="1" lang="it-IT" sz="1600" spc="-1" strike="noStrike" baseline="-25000">
                <a:solidFill>
                  <a:srgbClr val="000000"/>
                </a:solidFill>
                <a:latin typeface="Calibri"/>
                <a:ea typeface="Tahoma"/>
              </a:rPr>
              <a:t>1</a:t>
            </a:r>
            <a:r>
              <a:rPr b="0" lang="it-IT" sz="1600" spc="-1" strike="noStrike">
                <a:solidFill>
                  <a:srgbClr val="000000"/>
                </a:solidFill>
                <a:latin typeface="Calibri"/>
                <a:ea typeface="Tahoma"/>
              </a:rPr>
              <a:t> + 2 </a:t>
            </a:r>
            <a:r>
              <a:rPr b="0" i="1" lang="it-IT" sz="1600" spc="-1" strike="noStrike">
                <a:solidFill>
                  <a:srgbClr val="000000"/>
                </a:solidFill>
                <a:latin typeface="Calibri"/>
                <a:ea typeface="Tahoma"/>
              </a:rPr>
              <a:t>x</a:t>
            </a:r>
            <a:r>
              <a:rPr b="0" i="1" lang="it-IT" sz="1600" spc="-1" strike="noStrike" baseline="-25000">
                <a:solidFill>
                  <a:srgbClr val="000000"/>
                </a:solidFill>
                <a:latin typeface="Calibri"/>
                <a:ea typeface="Tahoma"/>
              </a:rPr>
              <a:t>2</a:t>
            </a:r>
            <a:r>
              <a:rPr b="0" lang="it-IT" sz="1600" spc="-1" strike="noStrike">
                <a:solidFill>
                  <a:srgbClr val="000000"/>
                </a:solidFill>
                <a:latin typeface="Calibri"/>
                <a:ea typeface="Tahoma"/>
              </a:rPr>
              <a:t> = 320.</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7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RISOLUZIONE GRAFICA</a:t>
            </a:r>
            <a:endParaRPr b="1" lang="it-IT" sz="2000" spc="-1" strike="noStrike">
              <a:solidFill>
                <a:srgbClr val="000000"/>
              </a:solidFill>
              <a:latin typeface="Tahoma"/>
            </a:endParaRPr>
          </a:p>
        </p:txBody>
      </p:sp>
      <p:sp>
        <p:nvSpPr>
          <p:cNvPr id="80" name="CasellaDiTesto 7"/>
          <p:cNvSpPr/>
          <p:nvPr/>
        </p:nvSpPr>
        <p:spPr>
          <a:xfrm>
            <a:off x="3598560" y="4340160"/>
            <a:ext cx="465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(3)</a:t>
            </a:r>
            <a:endParaRPr b="0" lang="it-IT" sz="2000" spc="-1" strike="noStrike">
              <a:solidFill>
                <a:srgbClr val="000000"/>
              </a:solidFill>
              <a:latin typeface="Arial"/>
            </a:endParaRPr>
          </a:p>
        </p:txBody>
      </p:sp>
      <p:sp>
        <p:nvSpPr>
          <p:cNvPr id="81" name="AutoShape 394"/>
          <p:cNvSpPr/>
          <p:nvPr/>
        </p:nvSpPr>
        <p:spPr>
          <a:xfrm>
            <a:off x="755640" y="2565360"/>
            <a:ext cx="7632720" cy="3816360"/>
          </a:xfrm>
          <a:prstGeom prst="rect">
            <a:avLst/>
          </a:prstGeom>
          <a:noFill/>
          <a:ln w="0">
            <a:noFill/>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Picture 3" descr=""/>
          <p:cNvPicPr/>
          <p:nvPr/>
        </p:nvPicPr>
        <p:blipFill>
          <a:blip r:embed="rId1"/>
          <a:stretch/>
        </p:blipFill>
        <p:spPr>
          <a:xfrm>
            <a:off x="692280" y="2752560"/>
            <a:ext cx="7696080" cy="3629160"/>
          </a:xfrm>
          <a:prstGeom prst="rect">
            <a:avLst/>
          </a:prstGeom>
          <a:ln w="0">
            <a:noFill/>
          </a:ln>
        </p:spPr>
      </p:pic>
      <p:sp>
        <p:nvSpPr>
          <p:cNvPr id="83"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Infine i vincoli conseguenti dalle indagini di mercato sono rappresentati dal semipiano che si trova al di sotto della retta   </a:t>
            </a:r>
            <a:r>
              <a:rPr b="0" i="1" lang="it-IT" sz="1600" spc="-1" strike="noStrike">
                <a:solidFill>
                  <a:srgbClr val="000000"/>
                </a:solidFill>
                <a:latin typeface="Calibri"/>
                <a:ea typeface="Tahoma"/>
              </a:rPr>
              <a:t>x</a:t>
            </a:r>
            <a:r>
              <a:rPr b="0" i="1" lang="it-IT" sz="1600" spc="-1" strike="noStrike" baseline="-25000">
                <a:solidFill>
                  <a:srgbClr val="000000"/>
                </a:solidFill>
                <a:latin typeface="Calibri"/>
                <a:ea typeface="Tahoma"/>
              </a:rPr>
              <a:t>1</a:t>
            </a:r>
            <a:r>
              <a:rPr b="0" lang="it-IT" sz="1600" spc="-1" strike="noStrike">
                <a:solidFill>
                  <a:srgbClr val="000000"/>
                </a:solidFill>
                <a:latin typeface="Calibri"/>
                <a:ea typeface="Tahoma"/>
              </a:rPr>
              <a:t> + </a:t>
            </a:r>
            <a:r>
              <a:rPr b="0" i="1" lang="it-IT" sz="1600" spc="-1" strike="noStrike">
                <a:solidFill>
                  <a:srgbClr val="000000"/>
                </a:solidFill>
                <a:latin typeface="Calibri"/>
                <a:ea typeface="Tahoma"/>
              </a:rPr>
              <a:t>x</a:t>
            </a:r>
            <a:r>
              <a:rPr b="0" i="1" lang="it-IT" sz="1600" spc="-1" strike="noStrike" baseline="-25000">
                <a:solidFill>
                  <a:srgbClr val="000000"/>
                </a:solidFill>
                <a:latin typeface="Calibri"/>
                <a:ea typeface="Tahoma"/>
              </a:rPr>
              <a:t>2</a:t>
            </a:r>
            <a:r>
              <a:rPr b="0" lang="it-IT" sz="1600" spc="-1" strike="noStrike">
                <a:solidFill>
                  <a:srgbClr val="000000"/>
                </a:solidFill>
                <a:latin typeface="Calibri"/>
                <a:ea typeface="Tahoma"/>
              </a:rPr>
              <a:t> = 100.</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84"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RISOLUZIONE GRAFICA</a:t>
            </a:r>
            <a:endParaRPr b="1" lang="it-IT" sz="2000" spc="-1" strike="noStrike">
              <a:solidFill>
                <a:srgbClr val="000000"/>
              </a:solidFill>
              <a:latin typeface="Tahoma"/>
            </a:endParaRPr>
          </a:p>
        </p:txBody>
      </p:sp>
      <p:sp>
        <p:nvSpPr>
          <p:cNvPr id="85" name="CasellaDiTesto 7"/>
          <p:cNvSpPr/>
          <p:nvPr/>
        </p:nvSpPr>
        <p:spPr>
          <a:xfrm>
            <a:off x="4247640" y="4711680"/>
            <a:ext cx="465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(4)</a:t>
            </a:r>
            <a:endParaRPr b="0" lang="it-IT" sz="2000" spc="-1" strike="noStrike">
              <a:solidFill>
                <a:srgbClr val="000000"/>
              </a:solidFill>
              <a:latin typeface="Arial"/>
            </a:endParaRPr>
          </a:p>
        </p:txBody>
      </p:sp>
      <p:sp>
        <p:nvSpPr>
          <p:cNvPr id="86" name="AutoShape 394"/>
          <p:cNvSpPr/>
          <p:nvPr/>
        </p:nvSpPr>
        <p:spPr>
          <a:xfrm>
            <a:off x="755640" y="2565360"/>
            <a:ext cx="7632720" cy="3816360"/>
          </a:xfrm>
          <a:prstGeom prst="rect">
            <a:avLst/>
          </a:prstGeom>
          <a:noFill/>
          <a:ln w="0">
            <a:noFill/>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Picture 3" descr=""/>
          <p:cNvPicPr/>
          <p:nvPr/>
        </p:nvPicPr>
        <p:blipFill>
          <a:blip r:embed="rId1"/>
          <a:stretch/>
        </p:blipFill>
        <p:spPr>
          <a:xfrm>
            <a:off x="763560" y="2724120"/>
            <a:ext cx="7696080" cy="3657600"/>
          </a:xfrm>
          <a:prstGeom prst="rect">
            <a:avLst/>
          </a:prstGeom>
          <a:ln w="0">
            <a:noFill/>
          </a:ln>
        </p:spPr>
      </p:pic>
      <p:sp>
        <p:nvSpPr>
          <p:cNvPr id="88"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L’insieme delle soluzioni ammissibili X è dato dall’intersezione dei semipiani individuati dalle disequazioni, ovvero l’insieme delle soluzioni che soddisfano contemporaneamente tutti i vincoli.</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La frontiera fa parte della regione ammissibile in quanto tutti i vincoli includono l’uguaglianza.</a:t>
            </a:r>
            <a:endParaRPr b="0" lang="it-IT" sz="1600" spc="-1" strike="noStrike">
              <a:solidFill>
                <a:srgbClr val="000000"/>
              </a:solidFill>
              <a:latin typeface="Calibri"/>
            </a:endParaRPr>
          </a:p>
          <a:p>
            <a:pP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8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RISOLUZIONE GRAFICA</a:t>
            </a:r>
            <a:endParaRPr b="1" lang="it-IT" sz="2000" spc="-1" strike="noStrike">
              <a:solidFill>
                <a:srgbClr val="000000"/>
              </a:solidFill>
              <a:latin typeface="Tahoma"/>
            </a:endParaRPr>
          </a:p>
        </p:txBody>
      </p:sp>
      <p:sp>
        <p:nvSpPr>
          <p:cNvPr id="90" name="CasellaDiTesto 7"/>
          <p:cNvSpPr/>
          <p:nvPr/>
        </p:nvSpPr>
        <p:spPr>
          <a:xfrm>
            <a:off x="3239640" y="4797360"/>
            <a:ext cx="465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(4)</a:t>
            </a:r>
            <a:endParaRPr b="0" lang="it-IT" sz="2000" spc="-1" strike="noStrike">
              <a:solidFill>
                <a:srgbClr val="000000"/>
              </a:solidFill>
              <a:latin typeface="Arial"/>
            </a:endParaRPr>
          </a:p>
        </p:txBody>
      </p:sp>
      <p:sp>
        <p:nvSpPr>
          <p:cNvPr id="91" name="CasellaDiTesto 6"/>
          <p:cNvSpPr/>
          <p:nvPr/>
        </p:nvSpPr>
        <p:spPr>
          <a:xfrm>
            <a:off x="1622160" y="3716280"/>
            <a:ext cx="465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(3)</a:t>
            </a:r>
            <a:endParaRPr b="0" lang="it-IT" sz="2000" spc="-1" strike="noStrike">
              <a:solidFill>
                <a:srgbClr val="000000"/>
              </a:solidFill>
              <a:latin typeface="Arial"/>
            </a:endParaRPr>
          </a:p>
        </p:txBody>
      </p:sp>
      <p:sp>
        <p:nvSpPr>
          <p:cNvPr id="92" name="CasellaDiTesto 8"/>
          <p:cNvSpPr/>
          <p:nvPr/>
        </p:nvSpPr>
        <p:spPr>
          <a:xfrm>
            <a:off x="3166560" y="5549760"/>
            <a:ext cx="465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(2)</a:t>
            </a:r>
            <a:endParaRPr b="0" lang="it-IT" sz="2000" spc="-1" strike="noStrike">
              <a:solidFill>
                <a:srgbClr val="000000"/>
              </a:solidFill>
              <a:latin typeface="Arial"/>
            </a:endParaRPr>
          </a:p>
        </p:txBody>
      </p:sp>
      <p:sp>
        <p:nvSpPr>
          <p:cNvPr id="93" name="AutoShape 394"/>
          <p:cNvSpPr/>
          <p:nvPr/>
        </p:nvSpPr>
        <p:spPr>
          <a:xfrm>
            <a:off x="755640" y="2565360"/>
            <a:ext cx="7632720" cy="3816360"/>
          </a:xfrm>
          <a:prstGeom prst="rect">
            <a:avLst/>
          </a:prstGeom>
          <a:noFill/>
          <a:ln w="0">
            <a:noFill/>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Picture 10" descr="C:\Users\gim-i3\Pictures\fine1.png"/>
          <p:cNvPicPr/>
          <p:nvPr/>
        </p:nvPicPr>
        <p:blipFill>
          <a:blip r:embed="rId1"/>
          <a:stretch/>
        </p:blipFill>
        <p:spPr>
          <a:xfrm>
            <a:off x="611280" y="2651040"/>
            <a:ext cx="7621560" cy="3571920"/>
          </a:xfrm>
          <a:prstGeom prst="rect">
            <a:avLst/>
          </a:prstGeom>
          <a:ln w="0">
            <a:noFill/>
          </a:ln>
        </p:spPr>
      </p:pic>
      <p:sp>
        <p:nvSpPr>
          <p:cNvPr id="9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RISOLUZIONE GRAFICA</a:t>
            </a:r>
            <a:endParaRPr b="1" lang="it-IT" sz="2000" spc="-1" strike="noStrike">
              <a:solidFill>
                <a:srgbClr val="000000"/>
              </a:solidFill>
              <a:latin typeface="Tahoma"/>
            </a:endParaRPr>
          </a:p>
        </p:txBody>
      </p:sp>
      <p:sp>
        <p:nvSpPr>
          <p:cNvPr id="96" name="CasellaDiTesto 7"/>
          <p:cNvSpPr/>
          <p:nvPr/>
        </p:nvSpPr>
        <p:spPr>
          <a:xfrm>
            <a:off x="3095280" y="4724280"/>
            <a:ext cx="465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(4)</a:t>
            </a:r>
            <a:endParaRPr b="0" lang="it-IT" sz="2000" spc="-1" strike="noStrike">
              <a:solidFill>
                <a:srgbClr val="000000"/>
              </a:solidFill>
              <a:latin typeface="Arial"/>
            </a:endParaRPr>
          </a:p>
        </p:txBody>
      </p:sp>
      <p:sp>
        <p:nvSpPr>
          <p:cNvPr id="97" name="CasellaDiTesto 6"/>
          <p:cNvSpPr/>
          <p:nvPr/>
        </p:nvSpPr>
        <p:spPr>
          <a:xfrm>
            <a:off x="1477440" y="3643200"/>
            <a:ext cx="465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(3)</a:t>
            </a:r>
            <a:endParaRPr b="0" lang="it-IT" sz="2000" spc="-1" strike="noStrike">
              <a:solidFill>
                <a:srgbClr val="000000"/>
              </a:solidFill>
              <a:latin typeface="Arial"/>
            </a:endParaRPr>
          </a:p>
        </p:txBody>
      </p:sp>
      <p:sp>
        <p:nvSpPr>
          <p:cNvPr id="98" name="CasellaDiTesto 8"/>
          <p:cNvSpPr/>
          <p:nvPr/>
        </p:nvSpPr>
        <p:spPr>
          <a:xfrm>
            <a:off x="2806200" y="5259240"/>
            <a:ext cx="465840" cy="398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(2)</a:t>
            </a:r>
            <a:endParaRPr b="0" lang="it-IT" sz="2000" spc="-1" strike="noStrike">
              <a:solidFill>
                <a:srgbClr val="000000"/>
              </a:solidFill>
              <a:latin typeface="Arial"/>
            </a:endParaRPr>
          </a:p>
        </p:txBody>
      </p:sp>
      <p:cxnSp>
        <p:nvCxnSpPr>
          <p:cNvPr id="99" name="Connettore 2 11"/>
          <p:cNvCxnSpPr/>
          <p:nvPr/>
        </p:nvCxnSpPr>
        <p:spPr>
          <a:xfrm flipV="1">
            <a:off x="971640" y="5226840"/>
            <a:ext cx="5185440" cy="793080"/>
          </a:xfrm>
          <a:prstGeom prst="straightConnector1">
            <a:avLst/>
          </a:prstGeom>
          <a:ln w="38160">
            <a:solidFill>
              <a:srgbClr val="ff0000"/>
            </a:solidFill>
            <a:miter/>
            <a:tailEnd len="med" type="triangle" w="med"/>
          </a:ln>
        </p:spPr>
      </p:cxnSp>
      <p:sp>
        <p:nvSpPr>
          <p:cNvPr id="100" name="AutoShape 394"/>
          <p:cNvSpPr/>
          <p:nvPr/>
        </p:nvSpPr>
        <p:spPr>
          <a:xfrm>
            <a:off x="611280" y="2492280"/>
            <a:ext cx="7632720" cy="3816360"/>
          </a:xfrm>
          <a:prstGeom prst="rect">
            <a:avLst/>
          </a:prstGeom>
          <a:noFill/>
          <a:ln w="0">
            <a:noFill/>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01"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E’ possibile tracciare la direzione di massima crescita della funzione obiettivo, data da</a:t>
            </a:r>
            <a:br>
              <a:rPr sz="1600"/>
            </a:br>
            <a:r>
              <a:rPr b="0" lang="it-IT" sz="1600" spc="-1" strike="noStrike">
                <a:solidFill>
                  <a:srgbClr val="000000"/>
                </a:solidFill>
                <a:latin typeface="Calibri"/>
                <a:ea typeface="Tahoma"/>
              </a:rPr>
              <a:t>  ∇z = (120,40)</a:t>
            </a:r>
            <a:r>
              <a:rPr b="0" lang="it-IT" sz="1600" spc="-1" strike="noStrike" baseline="30000">
                <a:solidFill>
                  <a:srgbClr val="000000"/>
                </a:solidFill>
                <a:latin typeface="Calibri"/>
                <a:ea typeface="Tahoma"/>
              </a:rPr>
              <a:t>T</a:t>
            </a:r>
            <a:r>
              <a:rPr b="0" lang="it-IT" sz="1600" spc="-1" strike="noStrike">
                <a:solidFill>
                  <a:srgbClr val="000000"/>
                </a:solidFill>
                <a:latin typeface="Calibri"/>
                <a:ea typeface="Tahoma"/>
              </a:rPr>
              <a:t> e le curve di livello della funzione obiettivo, le quali sono ortogonali al gradiente.</a:t>
            </a:r>
            <a:endParaRPr b="0" lang="it-IT" sz="1600" spc="-1" strike="noStrike">
              <a:solidFill>
                <a:srgbClr val="000000"/>
              </a:solidFill>
              <a:latin typeface="Calibri"/>
            </a:endParaRPr>
          </a:p>
        </p:txBody>
      </p:sp>
      <p:sp>
        <p:nvSpPr>
          <p:cNvPr id="102" name="CasellaDiTesto 23"/>
          <p:cNvSpPr/>
          <p:nvPr/>
        </p:nvSpPr>
        <p:spPr>
          <a:xfrm>
            <a:off x="6011280" y="4998960"/>
            <a:ext cx="55080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a:t>
            </a:r>
            <a:r>
              <a:rPr b="0" lang="it-IT" sz="2400" spc="-1" strike="noStrike">
                <a:solidFill>
                  <a:srgbClr val="000000"/>
                </a:solidFill>
                <a:latin typeface="Calibri"/>
              </a:rPr>
              <a:t>z</a:t>
            </a:r>
            <a:endParaRPr b="0" lang="it-IT" sz="2400" spc="-1" strike="noStrike">
              <a:solidFill>
                <a:srgbClr val="000000"/>
              </a:solidFill>
              <a:latin typeface="Arial"/>
            </a:endParaRPr>
          </a:p>
        </p:txBody>
      </p:sp>
      <p:sp>
        <p:nvSpPr>
          <p:cNvPr id="103" name="CasellaDiTesto 24"/>
          <p:cNvSpPr/>
          <p:nvPr/>
        </p:nvSpPr>
        <p:spPr>
          <a:xfrm>
            <a:off x="5412960" y="2462040"/>
            <a:ext cx="316620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O = (0, 0);      </a:t>
            </a:r>
            <a:r>
              <a:rPr b="0" i="1" lang="it-IT" sz="2400" spc="-1" strike="noStrike">
                <a:solidFill>
                  <a:srgbClr val="000000"/>
                </a:solidFill>
                <a:latin typeface="Calibri"/>
              </a:rPr>
              <a:t>z</a:t>
            </a:r>
            <a:r>
              <a:rPr b="0" lang="it-IT" sz="2400" spc="-1" strike="noStrike">
                <a:solidFill>
                  <a:srgbClr val="000000"/>
                </a:solidFill>
                <a:latin typeface="Calibri"/>
              </a:rPr>
              <a:t>(O) =       0</a:t>
            </a:r>
            <a:endParaRPr b="0" lang="it-IT" sz="2400" spc="-1" strike="noStrike">
              <a:solidFill>
                <a:srgbClr val="000000"/>
              </a:solidFill>
              <a:latin typeface="Arial"/>
            </a:endParaRPr>
          </a:p>
        </p:txBody>
      </p:sp>
      <p:sp>
        <p:nvSpPr>
          <p:cNvPr id="104" name="Connettore 1 36"/>
          <p:cNvSpPr/>
          <p:nvPr/>
        </p:nvSpPr>
        <p:spPr>
          <a:xfrm>
            <a:off x="755640" y="3429000"/>
            <a:ext cx="2016000" cy="2664000"/>
          </a:xfrm>
          <a:prstGeom prst="line">
            <a:avLst/>
          </a:prstGeom>
          <a:ln w="38160">
            <a:solidFill>
              <a:srgbClr val="00b0f0"/>
            </a:solidFill>
            <a:miter/>
          </a:ln>
        </p:spPr>
        <p:style>
          <a:lnRef idx="0"/>
          <a:fillRef idx="0"/>
          <a:effectRef idx="0"/>
          <a:fontRef idx="minor"/>
        </p:style>
        <p:txBody>
          <a:bodyPr lIns="90000" rIns="90000" tIns="46800" bIns="46800" anchor="t">
            <a:noAutofit/>
          </a:bodyPr>
          <a:p>
            <a:endParaRPr b="0" lang="it-IT" sz="1800" spc="-1" strike="noStrike">
              <a:solidFill>
                <a:srgbClr val="000000"/>
              </a:solidFill>
              <a:latin typeface="Arial"/>
            </a:endParaRPr>
          </a:p>
        </p:txBody>
      </p:sp>
      <p:sp>
        <p:nvSpPr>
          <p:cNvPr id="105" name="Connettore 1 40"/>
          <p:cNvSpPr/>
          <p:nvPr/>
        </p:nvSpPr>
        <p:spPr>
          <a:xfrm>
            <a:off x="468360" y="3429000"/>
            <a:ext cx="2016000" cy="2664000"/>
          </a:xfrm>
          <a:prstGeom prst="line">
            <a:avLst/>
          </a:prstGeom>
          <a:ln w="38160">
            <a:solidFill>
              <a:srgbClr val="00b0f0"/>
            </a:solidFill>
            <a:miter/>
          </a:ln>
        </p:spPr>
        <p:style>
          <a:lnRef idx="0"/>
          <a:fillRef idx="0"/>
          <a:effectRef idx="0"/>
          <a:fontRef idx="minor"/>
        </p:style>
        <p:txBody>
          <a:bodyPr lIns="90000" rIns="90000" tIns="46800" bIns="46800" anchor="t">
            <a:noAutofit/>
          </a:bodyPr>
          <a:p>
            <a:endParaRPr b="0" lang="it-IT" sz="1800" spc="-1" strike="noStrike">
              <a:solidFill>
                <a:srgbClr val="000000"/>
              </a:solidFill>
              <a:latin typeface="Arial"/>
            </a:endParaRPr>
          </a:p>
        </p:txBody>
      </p:sp>
      <p:sp>
        <p:nvSpPr>
          <p:cNvPr id="106" name="Connettore 1 41"/>
          <p:cNvSpPr/>
          <p:nvPr/>
        </p:nvSpPr>
        <p:spPr>
          <a:xfrm>
            <a:off x="971640" y="3429000"/>
            <a:ext cx="2016000" cy="2664000"/>
          </a:xfrm>
          <a:prstGeom prst="line">
            <a:avLst/>
          </a:prstGeom>
          <a:ln w="38160">
            <a:solidFill>
              <a:srgbClr val="00b0f0"/>
            </a:solidFill>
            <a:miter/>
          </a:ln>
        </p:spPr>
        <p:style>
          <a:lnRef idx="0"/>
          <a:fillRef idx="0"/>
          <a:effectRef idx="0"/>
          <a:fontRef idx="minor"/>
        </p:style>
        <p:txBody>
          <a:bodyPr lIns="90000" rIns="90000" tIns="46800" bIns="46800" anchor="t">
            <a:noAutofit/>
          </a:bodyPr>
          <a:p>
            <a:endParaRPr b="0" lang="it-IT" sz="1800" spc="-1" strike="noStrike">
              <a:solidFill>
                <a:srgbClr val="000000"/>
              </a:solidFill>
              <a:latin typeface="Arial"/>
            </a:endParaRPr>
          </a:p>
        </p:txBody>
      </p:sp>
      <p:sp>
        <p:nvSpPr>
          <p:cNvPr id="107" name="CasellaDiTesto 42"/>
          <p:cNvSpPr/>
          <p:nvPr/>
        </p:nvSpPr>
        <p:spPr>
          <a:xfrm>
            <a:off x="611280" y="5908680"/>
            <a:ext cx="288720" cy="3988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O</a:t>
            </a:r>
            <a:endParaRPr b="0" lang="it-IT" sz="2000" spc="-1" strike="noStrike">
              <a:solidFill>
                <a:srgbClr val="000000"/>
              </a:solidFill>
              <a:latin typeface="Arial"/>
            </a:endParaRPr>
          </a:p>
        </p:txBody>
      </p:sp>
      <p:sp>
        <p:nvSpPr>
          <p:cNvPr id="108" name="CasellaDiTesto 43"/>
          <p:cNvSpPr/>
          <p:nvPr/>
        </p:nvSpPr>
        <p:spPr>
          <a:xfrm>
            <a:off x="2700360" y="5908680"/>
            <a:ext cx="287280" cy="3988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A</a:t>
            </a:r>
            <a:endParaRPr b="0" lang="it-IT" sz="2000" spc="-1" strike="noStrike">
              <a:solidFill>
                <a:srgbClr val="000000"/>
              </a:solidFill>
              <a:latin typeface="Arial"/>
            </a:endParaRPr>
          </a:p>
        </p:txBody>
      </p:sp>
      <p:sp>
        <p:nvSpPr>
          <p:cNvPr id="109" name="CasellaDiTesto 44"/>
          <p:cNvSpPr/>
          <p:nvPr/>
        </p:nvSpPr>
        <p:spPr>
          <a:xfrm>
            <a:off x="2124000" y="4581360"/>
            <a:ext cx="287280" cy="3988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B</a:t>
            </a:r>
            <a:endParaRPr b="0" lang="it-IT" sz="2000" spc="-1" strike="noStrike">
              <a:solidFill>
                <a:srgbClr val="000000"/>
              </a:solidFill>
              <a:latin typeface="Arial"/>
            </a:endParaRPr>
          </a:p>
        </p:txBody>
      </p:sp>
      <p:sp>
        <p:nvSpPr>
          <p:cNvPr id="110" name="CasellaDiTesto 45"/>
          <p:cNvSpPr/>
          <p:nvPr/>
        </p:nvSpPr>
        <p:spPr>
          <a:xfrm>
            <a:off x="1187280" y="3821040"/>
            <a:ext cx="289080" cy="3988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C</a:t>
            </a:r>
            <a:endParaRPr b="0" lang="it-IT" sz="2000" spc="-1" strike="noStrike">
              <a:solidFill>
                <a:srgbClr val="000000"/>
              </a:solidFill>
              <a:latin typeface="Arial"/>
            </a:endParaRPr>
          </a:p>
        </p:txBody>
      </p:sp>
      <p:sp>
        <p:nvSpPr>
          <p:cNvPr id="111" name="CasellaDiTesto 46"/>
          <p:cNvSpPr/>
          <p:nvPr/>
        </p:nvSpPr>
        <p:spPr>
          <a:xfrm>
            <a:off x="539640" y="3860640"/>
            <a:ext cx="287280" cy="3988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000" spc="-1" strike="noStrike">
                <a:solidFill>
                  <a:srgbClr val="000000"/>
                </a:solidFill>
                <a:latin typeface="Calibri"/>
              </a:rPr>
              <a:t>D</a:t>
            </a:r>
            <a:endParaRPr b="0" lang="it-IT" sz="2000" spc="-1" strike="noStrike">
              <a:solidFill>
                <a:srgbClr val="000000"/>
              </a:solidFill>
              <a:latin typeface="Arial"/>
            </a:endParaRPr>
          </a:p>
        </p:txBody>
      </p:sp>
      <p:sp>
        <p:nvSpPr>
          <p:cNvPr id="112" name="CasellaDiTesto 48"/>
          <p:cNvSpPr/>
          <p:nvPr/>
        </p:nvSpPr>
        <p:spPr>
          <a:xfrm>
            <a:off x="5414040" y="2894040"/>
            <a:ext cx="329112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D = (0, 100);  </a:t>
            </a:r>
            <a:r>
              <a:rPr b="0" i="1" lang="it-IT" sz="2400" spc="-1" strike="noStrike">
                <a:solidFill>
                  <a:srgbClr val="000000"/>
                </a:solidFill>
                <a:latin typeface="Calibri"/>
              </a:rPr>
              <a:t>z</a:t>
            </a:r>
            <a:r>
              <a:rPr b="0" lang="it-IT" sz="2400" spc="-1" strike="noStrike">
                <a:solidFill>
                  <a:srgbClr val="000000"/>
                </a:solidFill>
                <a:latin typeface="Calibri"/>
              </a:rPr>
              <a:t>(D) =  4000</a:t>
            </a:r>
            <a:endParaRPr b="0" lang="it-IT" sz="2400" spc="-1" strike="noStrike">
              <a:solidFill>
                <a:srgbClr val="000000"/>
              </a:solidFill>
              <a:latin typeface="Arial"/>
            </a:endParaRPr>
          </a:p>
        </p:txBody>
      </p:sp>
      <p:sp>
        <p:nvSpPr>
          <p:cNvPr id="113" name="CasellaDiTesto 49"/>
          <p:cNvSpPr/>
          <p:nvPr/>
        </p:nvSpPr>
        <p:spPr>
          <a:xfrm>
            <a:off x="5413680" y="3327480"/>
            <a:ext cx="332172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A = (40, 0);     </a:t>
            </a:r>
            <a:r>
              <a:rPr b="0" i="1" lang="it-IT" sz="2400" spc="-1" strike="noStrike">
                <a:solidFill>
                  <a:srgbClr val="000000"/>
                </a:solidFill>
                <a:latin typeface="Calibri"/>
              </a:rPr>
              <a:t>z</a:t>
            </a:r>
            <a:r>
              <a:rPr b="0" lang="it-IT" sz="2400" spc="-1" strike="noStrike">
                <a:solidFill>
                  <a:srgbClr val="000000"/>
                </a:solidFill>
                <a:latin typeface="Calibri"/>
              </a:rPr>
              <a:t>(A) =  4800</a:t>
            </a:r>
            <a:endParaRPr b="0" lang="it-IT" sz="2400" spc="-1" strike="noStrike">
              <a:solidFill>
                <a:srgbClr val="000000"/>
              </a:solidFill>
              <a:latin typeface="Arial"/>
            </a:endParaRPr>
          </a:p>
        </p:txBody>
      </p:sp>
      <p:sp>
        <p:nvSpPr>
          <p:cNvPr id="114" name="CasellaDiTesto 50"/>
          <p:cNvSpPr/>
          <p:nvPr/>
        </p:nvSpPr>
        <p:spPr>
          <a:xfrm>
            <a:off x="5413680" y="3759120"/>
            <a:ext cx="331092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C = (10, 90);   </a:t>
            </a:r>
            <a:r>
              <a:rPr b="0" i="1" lang="it-IT" sz="2400" spc="-1" strike="noStrike">
                <a:solidFill>
                  <a:srgbClr val="000000"/>
                </a:solidFill>
                <a:latin typeface="Calibri"/>
              </a:rPr>
              <a:t>z</a:t>
            </a:r>
            <a:r>
              <a:rPr b="0" lang="it-IT" sz="2400" spc="-1" strike="noStrike">
                <a:solidFill>
                  <a:srgbClr val="000000"/>
                </a:solidFill>
                <a:latin typeface="Calibri"/>
              </a:rPr>
              <a:t>(C) =  4800</a:t>
            </a:r>
            <a:endParaRPr b="0" lang="it-IT" sz="2400" spc="-1" strike="noStrike">
              <a:solidFill>
                <a:srgbClr val="000000"/>
              </a:solidFill>
              <a:latin typeface="Arial"/>
            </a:endParaRPr>
          </a:p>
        </p:txBody>
      </p:sp>
      <p:sp>
        <p:nvSpPr>
          <p:cNvPr id="115" name="CasellaDiTesto 51"/>
          <p:cNvSpPr/>
          <p:nvPr/>
        </p:nvSpPr>
        <p:spPr>
          <a:xfrm>
            <a:off x="5413680" y="4191120"/>
            <a:ext cx="331704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Calibri"/>
              </a:rPr>
              <a:t>B = (25, 60);   </a:t>
            </a:r>
            <a:r>
              <a:rPr b="0" i="1" lang="it-IT" sz="2400" spc="-1" strike="noStrike">
                <a:solidFill>
                  <a:srgbClr val="000000"/>
                </a:solidFill>
                <a:latin typeface="Calibri"/>
              </a:rPr>
              <a:t>z</a:t>
            </a:r>
            <a:r>
              <a:rPr b="0" lang="it-IT" sz="2400" spc="-1" strike="noStrike">
                <a:solidFill>
                  <a:srgbClr val="000000"/>
                </a:solidFill>
                <a:latin typeface="Calibri"/>
              </a:rPr>
              <a:t>(B) =  5400</a:t>
            </a:r>
            <a:endParaRPr b="0" lang="it-IT"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2" presetSubtype="4">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fill="hold"/>
                                        <p:tgtEl>
                                          <p:spTgt spid="103"/>
                                        </p:tgtEl>
                                        <p:attrNameLst>
                                          <p:attrName>ppt_x</p:attrName>
                                        </p:attrNameLst>
                                      </p:cBhvr>
                                      <p:tavLst>
                                        <p:tav tm="0">
                                          <p:val>
                                            <p:strVal val="#ppt_x"/>
                                          </p:val>
                                        </p:tav>
                                        <p:tav tm="100000">
                                          <p:val>
                                            <p:strVal val="#ppt_x"/>
                                          </p:val>
                                        </p:tav>
                                      </p:tavLst>
                                    </p:anim>
                                    <p:anim calcmode="lin" valueType="num">
                                      <p:cBhvr additive="base">
                                        <p:cTn id="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2" presetSubtype="4">
                                  <p:stCondLst>
                                    <p:cond delay="0"/>
                                  </p:stCondLst>
                                  <p:childTnLst>
                                    <p:set>
                                      <p:cBhvr>
                                        <p:cTn id="12" dur="1" fill="hold">
                                          <p:stCondLst>
                                            <p:cond delay="0"/>
                                          </p:stCondLst>
                                        </p:cTn>
                                        <p:tgtEl>
                                          <p:spTgt spid="105"/>
                                        </p:tgtEl>
                                        <p:attrNameLst>
                                          <p:attrName>style.visibility</p:attrName>
                                        </p:attrNameLst>
                                      </p:cBhvr>
                                      <p:to>
                                        <p:strVal val="visible"/>
                                      </p:to>
                                    </p:set>
                                    <p:anim calcmode="lin" valueType="num">
                                      <p:cBhvr additive="base">
                                        <p:cTn id="13" dur="500" fill="hold"/>
                                        <p:tgtEl>
                                          <p:spTgt spid="105"/>
                                        </p:tgtEl>
                                        <p:attrNameLst>
                                          <p:attrName>ppt_x</p:attrName>
                                        </p:attrNameLst>
                                      </p:cBhvr>
                                      <p:tavLst>
                                        <p:tav tm="0">
                                          <p:val>
                                            <p:strVal val="#ppt_x"/>
                                          </p:val>
                                        </p:tav>
                                        <p:tav tm="100000">
                                          <p:val>
                                            <p:strVal val="#ppt_x"/>
                                          </p:val>
                                        </p:tav>
                                      </p:tavLst>
                                    </p:anim>
                                    <p:anim calcmode="lin" valueType="num">
                                      <p:cBhvr additive="base">
                                        <p:cTn id="14" dur="500" fill="hold"/>
                                        <p:tgtEl>
                                          <p:spTgt spid="105"/>
                                        </p:tgtEl>
                                        <p:attrNameLst>
                                          <p:attrName>ppt_y</p:attrName>
                                        </p:attrNameLst>
                                      </p:cBhvr>
                                      <p:tavLst>
                                        <p:tav tm="0">
                                          <p:val>
                                            <p:strVal val="1+#ppt_h/2"/>
                                          </p:val>
                                        </p:tav>
                                        <p:tav tm="100000">
                                          <p:val>
                                            <p:strVal val="#ppt_y"/>
                                          </p:val>
                                        </p:tav>
                                      </p:tavLst>
                                    </p:anim>
                                  </p:childTnLst>
                                </p:cTn>
                              </p:par>
                              <p:par>
                                <p:cTn id="15" nodeType="withEffect" fill="hold" presetClass="entr" presetID="2" presetSubtype="4">
                                  <p:stCondLst>
                                    <p:cond delay="0"/>
                                  </p:stCondLst>
                                  <p:childTnLst>
                                    <p:set>
                                      <p:cBhvr>
                                        <p:cTn id="16" dur="1" fill="hold">
                                          <p:stCondLst>
                                            <p:cond delay="0"/>
                                          </p:stCondLst>
                                        </p:cTn>
                                        <p:tgtEl>
                                          <p:spTgt spid="112"/>
                                        </p:tgtEl>
                                        <p:attrNameLst>
                                          <p:attrName>style.visibility</p:attrName>
                                        </p:attrNameLst>
                                      </p:cBhvr>
                                      <p:to>
                                        <p:strVal val="visible"/>
                                      </p:to>
                                    </p:set>
                                    <p:anim calcmode="lin" valueType="num">
                                      <p:cBhvr additive="base">
                                        <p:cTn id="17" dur="500" fill="hold"/>
                                        <p:tgtEl>
                                          <p:spTgt spid="112"/>
                                        </p:tgtEl>
                                        <p:attrNameLst>
                                          <p:attrName>ppt_x</p:attrName>
                                        </p:attrNameLst>
                                      </p:cBhvr>
                                      <p:tavLst>
                                        <p:tav tm="0">
                                          <p:val>
                                            <p:strVal val="#ppt_x"/>
                                          </p:val>
                                        </p:tav>
                                        <p:tav tm="100000">
                                          <p:val>
                                            <p:strVal val="#ppt_x"/>
                                          </p:val>
                                        </p:tav>
                                      </p:tavLst>
                                    </p:anim>
                                    <p:anim calcmode="lin" valueType="num">
                                      <p:cBhvr additive="base">
                                        <p:cTn id="1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2" presetSubtype="4">
                                  <p:stCondLst>
                                    <p:cond delay="0"/>
                                  </p:stCondLst>
                                  <p:childTnLst>
                                    <p:set>
                                      <p:cBhvr>
                                        <p:cTn id="22" dur="1" fill="hold">
                                          <p:stCondLst>
                                            <p:cond delay="0"/>
                                          </p:stCondLst>
                                        </p:cTn>
                                        <p:tgtEl>
                                          <p:spTgt spid="104"/>
                                        </p:tgtEl>
                                        <p:attrNameLst>
                                          <p:attrName>style.visibility</p:attrName>
                                        </p:attrNameLst>
                                      </p:cBhvr>
                                      <p:to>
                                        <p:strVal val="visible"/>
                                      </p:to>
                                    </p:set>
                                    <p:anim calcmode="lin" valueType="num">
                                      <p:cBhvr additive="base">
                                        <p:cTn id="23" dur="500" fill="hold"/>
                                        <p:tgtEl>
                                          <p:spTgt spid="104"/>
                                        </p:tgtEl>
                                        <p:attrNameLst>
                                          <p:attrName>ppt_x</p:attrName>
                                        </p:attrNameLst>
                                      </p:cBhvr>
                                      <p:tavLst>
                                        <p:tav tm="0">
                                          <p:val>
                                            <p:strVal val="#ppt_x"/>
                                          </p:val>
                                        </p:tav>
                                        <p:tav tm="100000">
                                          <p:val>
                                            <p:strVal val="#ppt_x"/>
                                          </p:val>
                                        </p:tav>
                                      </p:tavLst>
                                    </p:anim>
                                    <p:anim calcmode="lin" valueType="num">
                                      <p:cBhvr additive="base">
                                        <p:cTn id="24" dur="500" fill="hold"/>
                                        <p:tgtEl>
                                          <p:spTgt spid="104"/>
                                        </p:tgtEl>
                                        <p:attrNameLst>
                                          <p:attrName>ppt_y</p:attrName>
                                        </p:attrNameLst>
                                      </p:cBhvr>
                                      <p:tavLst>
                                        <p:tav tm="0">
                                          <p:val>
                                            <p:strVal val="1+#ppt_h/2"/>
                                          </p:val>
                                        </p:tav>
                                        <p:tav tm="100000">
                                          <p:val>
                                            <p:strVal val="#ppt_y"/>
                                          </p:val>
                                        </p:tav>
                                      </p:tavLst>
                                    </p:anim>
                                  </p:childTnLst>
                                </p:cTn>
                              </p:par>
                              <p:par>
                                <p:cTn id="25" nodeType="withEffect" fill="hold" presetClass="entr" presetID="2" presetSubtype="4">
                                  <p:stCondLst>
                                    <p:cond delay="0"/>
                                  </p:stCondLst>
                                  <p:childTnLst>
                                    <p:set>
                                      <p:cBhvr>
                                        <p:cTn id="26" dur="1" fill="hold">
                                          <p:stCondLst>
                                            <p:cond delay="0"/>
                                          </p:stCondLst>
                                        </p:cTn>
                                        <p:tgtEl>
                                          <p:spTgt spid="113"/>
                                        </p:tgtEl>
                                        <p:attrNameLst>
                                          <p:attrName>style.visibility</p:attrName>
                                        </p:attrNameLst>
                                      </p:cBhvr>
                                      <p:to>
                                        <p:strVal val="visible"/>
                                      </p:to>
                                    </p:set>
                                    <p:anim calcmode="lin" valueType="num">
                                      <p:cBhvr additive="base">
                                        <p:cTn id="27" dur="500" fill="hold"/>
                                        <p:tgtEl>
                                          <p:spTgt spid="113"/>
                                        </p:tgtEl>
                                        <p:attrNameLst>
                                          <p:attrName>ppt_x</p:attrName>
                                        </p:attrNameLst>
                                      </p:cBhvr>
                                      <p:tavLst>
                                        <p:tav tm="0">
                                          <p:val>
                                            <p:strVal val="#ppt_x"/>
                                          </p:val>
                                        </p:tav>
                                        <p:tav tm="100000">
                                          <p:val>
                                            <p:strVal val="#ppt_x"/>
                                          </p:val>
                                        </p:tav>
                                      </p:tavLst>
                                    </p:anim>
                                    <p:anim calcmode="lin" valueType="num">
                                      <p:cBhvr additive="base">
                                        <p:cTn id="28" dur="500" fill="hold"/>
                                        <p:tgtEl>
                                          <p:spTgt spid="113"/>
                                        </p:tgtEl>
                                        <p:attrNameLst>
                                          <p:attrName>ppt_y</p:attrName>
                                        </p:attrNameLst>
                                      </p:cBhvr>
                                      <p:tavLst>
                                        <p:tav tm="0">
                                          <p:val>
                                            <p:strVal val="1+#ppt_h/2"/>
                                          </p:val>
                                        </p:tav>
                                        <p:tav tm="100000">
                                          <p:val>
                                            <p:strVal val="#ppt_y"/>
                                          </p:val>
                                        </p:tav>
                                      </p:tavLst>
                                    </p:anim>
                                  </p:childTnLst>
                                </p:cTn>
                              </p:par>
                              <p:par>
                                <p:cTn id="29" nodeType="withEffect" fill="hold" presetClass="entr" presetID="2" presetSubtype="4">
                                  <p:stCondLst>
                                    <p:cond delay="0"/>
                                  </p:stCondLst>
                                  <p:childTnLst>
                                    <p:set>
                                      <p:cBhvr>
                                        <p:cTn id="30" dur="1" fill="hold">
                                          <p:stCondLst>
                                            <p:cond delay="0"/>
                                          </p:stCondLst>
                                        </p:cTn>
                                        <p:tgtEl>
                                          <p:spTgt spid="114"/>
                                        </p:tgtEl>
                                        <p:attrNameLst>
                                          <p:attrName>style.visibility</p:attrName>
                                        </p:attrNameLst>
                                      </p:cBhvr>
                                      <p:to>
                                        <p:strVal val="visible"/>
                                      </p:to>
                                    </p:set>
                                    <p:anim calcmode="lin" valueType="num">
                                      <p:cBhvr additive="base">
                                        <p:cTn id="31" dur="500" fill="hold"/>
                                        <p:tgtEl>
                                          <p:spTgt spid="114"/>
                                        </p:tgtEl>
                                        <p:attrNameLst>
                                          <p:attrName>ppt_x</p:attrName>
                                        </p:attrNameLst>
                                      </p:cBhvr>
                                      <p:tavLst>
                                        <p:tav tm="0">
                                          <p:val>
                                            <p:strVal val="#ppt_x"/>
                                          </p:val>
                                        </p:tav>
                                        <p:tav tm="100000">
                                          <p:val>
                                            <p:strVal val="#ppt_x"/>
                                          </p:val>
                                        </p:tav>
                                      </p:tavLst>
                                    </p:anim>
                                    <p:anim calcmode="lin" valueType="num">
                                      <p:cBhvr additive="base">
                                        <p:cTn id="32"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2" presetSubtype="4">
                                  <p:stCondLst>
                                    <p:cond delay="0"/>
                                  </p:stCondLst>
                                  <p:childTnLst>
                                    <p:set>
                                      <p:cBhvr>
                                        <p:cTn id="36" dur="1" fill="hold">
                                          <p:stCondLst>
                                            <p:cond delay="0"/>
                                          </p:stCondLst>
                                        </p:cTn>
                                        <p:tgtEl>
                                          <p:spTgt spid="106"/>
                                        </p:tgtEl>
                                        <p:attrNameLst>
                                          <p:attrName>style.visibility</p:attrName>
                                        </p:attrNameLst>
                                      </p:cBhvr>
                                      <p:to>
                                        <p:strVal val="visible"/>
                                      </p:to>
                                    </p:set>
                                    <p:anim calcmode="lin" valueType="num">
                                      <p:cBhvr additive="base">
                                        <p:cTn id="37" dur="500" fill="hold"/>
                                        <p:tgtEl>
                                          <p:spTgt spid="106"/>
                                        </p:tgtEl>
                                        <p:attrNameLst>
                                          <p:attrName>ppt_x</p:attrName>
                                        </p:attrNameLst>
                                      </p:cBhvr>
                                      <p:tavLst>
                                        <p:tav tm="0">
                                          <p:val>
                                            <p:strVal val="#ppt_x"/>
                                          </p:val>
                                        </p:tav>
                                        <p:tav tm="100000">
                                          <p:val>
                                            <p:strVal val="#ppt_x"/>
                                          </p:val>
                                        </p:tav>
                                      </p:tavLst>
                                    </p:anim>
                                    <p:anim calcmode="lin" valueType="num">
                                      <p:cBhvr additive="base">
                                        <p:cTn id="38" dur="500" fill="hold"/>
                                        <p:tgtEl>
                                          <p:spTgt spid="106"/>
                                        </p:tgtEl>
                                        <p:attrNameLst>
                                          <p:attrName>ppt_y</p:attrName>
                                        </p:attrNameLst>
                                      </p:cBhvr>
                                      <p:tavLst>
                                        <p:tav tm="0">
                                          <p:val>
                                            <p:strVal val="1+#ppt_h/2"/>
                                          </p:val>
                                        </p:tav>
                                        <p:tav tm="100000">
                                          <p:val>
                                            <p:strVal val="#ppt_y"/>
                                          </p:val>
                                        </p:tav>
                                      </p:tavLst>
                                    </p:anim>
                                  </p:childTnLst>
                                </p:cTn>
                              </p:par>
                              <p:par>
                                <p:cTn id="39" nodeType="withEffect" fill="hold" presetClass="entr" presetID="2" presetSubtype="4">
                                  <p:stCondLst>
                                    <p:cond delay="0"/>
                                  </p:stCondLst>
                                  <p:childTnLst>
                                    <p:set>
                                      <p:cBhvr>
                                        <p:cTn id="40" dur="1" fill="hold">
                                          <p:stCondLst>
                                            <p:cond delay="0"/>
                                          </p:stCondLst>
                                        </p:cTn>
                                        <p:tgtEl>
                                          <p:spTgt spid="115"/>
                                        </p:tgtEl>
                                        <p:attrNameLst>
                                          <p:attrName>style.visibility</p:attrName>
                                        </p:attrNameLst>
                                      </p:cBhvr>
                                      <p:to>
                                        <p:strVal val="visible"/>
                                      </p:to>
                                    </p:set>
                                    <p:anim calcmode="lin" valueType="num">
                                      <p:cBhvr additive="base">
                                        <p:cTn id="41" dur="500" fill="hold"/>
                                        <p:tgtEl>
                                          <p:spTgt spid="115"/>
                                        </p:tgtEl>
                                        <p:attrNameLst>
                                          <p:attrName>ppt_x</p:attrName>
                                        </p:attrNameLst>
                                      </p:cBhvr>
                                      <p:tavLst>
                                        <p:tav tm="0">
                                          <p:val>
                                            <p:strVal val="#ppt_x"/>
                                          </p:val>
                                        </p:tav>
                                        <p:tav tm="100000">
                                          <p:val>
                                            <p:strVal val="#ppt_x"/>
                                          </p:val>
                                        </p:tav>
                                      </p:tavLst>
                                    </p:anim>
                                    <p:anim calcmode="lin" valueType="num">
                                      <p:cBhvr additive="base">
                                        <p:cTn id="42"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
          <p:cNvSpPr txBox="1"/>
          <p:nvPr/>
        </p:nvSpPr>
        <p:spPr>
          <a:xfrm>
            <a:off x="457200" y="1785960"/>
            <a:ext cx="8229600" cy="4340160"/>
          </a:xfrm>
          <a:prstGeom prst="rect">
            <a:avLst/>
          </a:prstGeom>
          <a:noFill/>
          <a:ln w="0">
            <a:noFill/>
          </a:ln>
        </p:spPr>
        <p:txBody>
          <a:bodyPr anchor="t">
            <a:normAutofit/>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La soluzione del problema è la coppia di valori nel piano (</a:t>
            </a:r>
            <a:r>
              <a:rPr b="0" i="1" lang="it-IT" sz="1600" spc="-1" strike="noStrike">
                <a:solidFill>
                  <a:srgbClr val="000000"/>
                </a:solidFill>
                <a:latin typeface="Calibri"/>
                <a:ea typeface="Tahoma"/>
              </a:rPr>
              <a:t>x</a:t>
            </a:r>
            <a:r>
              <a:rPr b="0" i="1" lang="it-IT" sz="1600" spc="-1" strike="noStrike" baseline="-25000">
                <a:solidFill>
                  <a:srgbClr val="000000"/>
                </a:solidFill>
                <a:latin typeface="Calibri"/>
                <a:ea typeface="Tahoma"/>
              </a:rPr>
              <a:t>1</a:t>
            </a:r>
            <a:r>
              <a:rPr b="0" lang="it-IT" sz="1600" spc="-1" strike="noStrike">
                <a:solidFill>
                  <a:srgbClr val="000000"/>
                </a:solidFill>
                <a:latin typeface="Calibri"/>
                <a:ea typeface="Tahoma"/>
              </a:rPr>
              <a:t>, </a:t>
            </a:r>
            <a:r>
              <a:rPr b="0" i="1" lang="it-IT" sz="1600" spc="-1" strike="noStrike">
                <a:solidFill>
                  <a:srgbClr val="000000"/>
                </a:solidFill>
                <a:latin typeface="Calibri"/>
                <a:ea typeface="Tahoma"/>
              </a:rPr>
              <a:t>x</a:t>
            </a:r>
            <a:r>
              <a:rPr b="0" i="1" lang="it-IT" sz="1600" spc="-1" strike="noStrike" baseline="-25000">
                <a:solidFill>
                  <a:srgbClr val="000000"/>
                </a:solidFill>
                <a:latin typeface="Calibri"/>
                <a:ea typeface="Tahoma"/>
              </a:rPr>
              <a:t>2</a:t>
            </a:r>
            <a:r>
              <a:rPr b="0" lang="it-IT" sz="1600" spc="-1" strike="noStrike">
                <a:solidFill>
                  <a:srgbClr val="000000"/>
                </a:solidFill>
                <a:latin typeface="Calibri"/>
                <a:ea typeface="Tahoma"/>
              </a:rPr>
              <a:t>) che rende massima (minima) la funzione obiettivo; può essere trovata graficamente traslando il più possibile le curve di livello della f.o. lungo la direzione del gradiente della f.o. (antigradiente della f.o.) in modo che abbia una intersezione con la regione di ammissibilità </a:t>
            </a:r>
            <a:r>
              <a:rPr b="0" i="1" lang="it-IT" sz="1600" spc="-1" strike="noStrike">
                <a:solidFill>
                  <a:srgbClr val="000000"/>
                </a:solidFill>
                <a:latin typeface="Calibri"/>
                <a:ea typeface="Tahoma"/>
              </a:rPr>
              <a:t>X</a:t>
            </a:r>
            <a:r>
              <a:rPr b="0" lang="it-IT" sz="1600" spc="-1" strike="noStrike">
                <a:solidFill>
                  <a:srgbClr val="000000"/>
                </a:solidFill>
                <a:latin typeface="Calibri"/>
                <a:ea typeface="Tahoma"/>
              </a:rPr>
              <a:t> non vuota.</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Nell’esempio di mix ottimo di produzione il punto B = (25,60) è il punto più distante dalla retta</a:t>
            </a:r>
            <a:br>
              <a:rPr sz="1600"/>
            </a:br>
            <a:r>
              <a:rPr b="0" lang="it-IT" sz="1600" spc="-1" strike="noStrike">
                <a:solidFill>
                  <a:srgbClr val="000000"/>
                </a:solidFill>
                <a:latin typeface="Calibri"/>
                <a:ea typeface="Tahoma"/>
              </a:rPr>
              <a:t>  </a:t>
            </a:r>
            <a:r>
              <a:rPr b="0" i="1" lang="it-IT" sz="1600" spc="-1" strike="noStrike">
                <a:solidFill>
                  <a:srgbClr val="000000"/>
                </a:solidFill>
                <a:latin typeface="Calibri"/>
                <a:ea typeface="Tahoma"/>
              </a:rPr>
              <a:t>z</a:t>
            </a:r>
            <a:r>
              <a:rPr b="0" lang="it-IT" sz="1600" spc="-1" strike="noStrike">
                <a:solidFill>
                  <a:srgbClr val="000000"/>
                </a:solidFill>
                <a:latin typeface="Calibri"/>
                <a:ea typeface="Tahoma"/>
              </a:rPr>
              <a:t> = 0 che è possibile raggiungere muovendosi nella direzione del gradiente della f.o. Tutti i punti con valore della f.o. maggiore di B sono esterni alla regione ammissibile, quindi B è un punto di ottimo.</a:t>
            </a: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I punti sulla frontiera di </a:t>
            </a:r>
            <a:r>
              <a:rPr b="0" i="1" lang="it-IT" sz="1600" spc="-1" strike="noStrike">
                <a:solidFill>
                  <a:srgbClr val="000000"/>
                </a:solidFill>
                <a:latin typeface="Calibri"/>
                <a:ea typeface="Tahoma"/>
              </a:rPr>
              <a:t>X</a:t>
            </a:r>
            <a:r>
              <a:rPr b="0" lang="it-IT" sz="1600" spc="-1" strike="noStrike">
                <a:solidFill>
                  <a:srgbClr val="000000"/>
                </a:solidFill>
                <a:latin typeface="Calibri"/>
                <a:ea typeface="Tahoma"/>
              </a:rPr>
              <a:t> hanno un ruolo fondamentale nella P.L.</a:t>
            </a:r>
            <a:endParaRPr b="0" lang="it-IT" sz="1600" spc="-1" strike="noStrike">
              <a:solidFill>
                <a:srgbClr val="000000"/>
              </a:solidFill>
              <a:latin typeface="Calibri"/>
            </a:endParaRPr>
          </a:p>
        </p:txBody>
      </p:sp>
      <p:sp>
        <p:nvSpPr>
          <p:cNvPr id="117"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RISOLUZIONE GEOMETRICA DELLA P.L.</a:t>
            </a:r>
            <a:endParaRPr b="1" lang="it-IT" sz="20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6548</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2011-01-29T12:27:55Z</dcterms:created>
  <dc:creator>Gionata Massi</dc:creator>
  <dc:description/>
  <dc:language>it-IT</dc:language>
  <cp:lastModifiedBy>Gionata Massi</cp:lastModifiedBy>
  <dcterms:modified xsi:type="dcterms:W3CDTF">2011-03-09T14:04:55Z</dcterms:modified>
  <cp:revision>292</cp:revision>
  <dc:subject/>
  <dc:title>Diapositiva 1</dc:title>
</cp:coreProperties>
</file>