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7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7. RICHIAMI DI ALGEBRA LINEARE (Parte 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SISTEMI DI EQUAZIONI LINEARI E MATRICI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53964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forma generale di 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sistema lineare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equazioni in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incognite è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numero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delle incognite è detto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ordine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del sistema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numeri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mn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sono i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coefficienti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 sistema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numeri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sono i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termini noti</a:t>
            </a:r>
            <a:r>
              <a:rPr b="0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del sistema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7" name="Object 7"/>
          <p:cNvGraphicFramePr/>
          <p:nvPr/>
        </p:nvGraphicFramePr>
        <p:xfrm>
          <a:off x="2549520" y="2181240"/>
          <a:ext cx="4044960" cy="18241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SISTEMI DI EQUAZIONI LINEARI E MATRICI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53964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coefficienti del sistema possono essere raccolti in una tabella di numeri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matrice dei coefficienti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termini noti del sistema possono essere raccolti nel vettore colonna detto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vettore dei termini noti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0" name="Object 7"/>
          <p:cNvGraphicFramePr/>
          <p:nvPr/>
        </p:nvGraphicFramePr>
        <p:xfrm>
          <a:off x="2994120" y="2467080"/>
          <a:ext cx="3155760" cy="18255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1" name="Object 3"/>
          <p:cNvGraphicFramePr/>
          <p:nvPr/>
        </p:nvGraphicFramePr>
        <p:xfrm>
          <a:off x="4030560" y="4581360"/>
          <a:ext cx="1082880" cy="18208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SISTEMI DI EQUAZIONI LINEARI E MATRICI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53964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incognite possono essere rappresentate dal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vettore delle incognite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L’intero sistema lineare  di m equazioni in n incognite sarà rappresentato dalla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matrice completa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(o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matrice aumentata</a:t>
            </a:r>
            <a:r>
              <a:rPr b="0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)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del sistema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4" name="Object 7"/>
          <p:cNvGraphicFramePr/>
          <p:nvPr/>
        </p:nvGraphicFramePr>
        <p:xfrm>
          <a:off x="2658960" y="4481640"/>
          <a:ext cx="3827520" cy="1827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5" name="Object 3"/>
          <p:cNvGraphicFramePr/>
          <p:nvPr/>
        </p:nvGraphicFramePr>
        <p:xfrm>
          <a:off x="4048200" y="2054160"/>
          <a:ext cx="1047600" cy="18273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MATRICI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3964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 generale una matrice con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righe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colonne è una tabella rettangolare di numeri con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righe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colonne. L’insieme delle matrici con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righe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colonne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a coefficienti reali è indicato con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m,n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(ℝ).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Sia                                   una matrice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ij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il coefficiente di posto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della matrice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i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l’indice di riga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è l’indice di colonna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la riga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-esima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la colonna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-esima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Object 4" descr=""/>
          <p:cNvPicPr/>
          <p:nvPr/>
        </p:nvPicPr>
        <p:blipFill>
          <a:blip r:embed="rId1"/>
          <a:stretch/>
        </p:blipFill>
        <p:spPr>
          <a:xfrm>
            <a:off x="1084320" y="2827440"/>
            <a:ext cx="1336680" cy="385560"/>
          </a:xfrm>
          <a:prstGeom prst="rect">
            <a:avLst/>
          </a:prstGeom>
          <a:ln w="0">
            <a:noFill/>
          </a:ln>
        </p:spPr>
      </p:pic>
      <p:pic>
        <p:nvPicPr>
          <p:cNvPr id="99" name="Object 5" descr=""/>
          <p:cNvPicPr/>
          <p:nvPr/>
        </p:nvPicPr>
        <p:blipFill>
          <a:blip r:embed="rId2"/>
          <a:stretch/>
        </p:blipFill>
        <p:spPr>
          <a:xfrm>
            <a:off x="1739880" y="5313240"/>
            <a:ext cx="2347920" cy="398520"/>
          </a:xfrm>
          <a:prstGeom prst="rect">
            <a:avLst/>
          </a:prstGeom>
          <a:ln w="0">
            <a:noFill/>
          </a:ln>
        </p:spPr>
      </p:pic>
      <p:pic>
        <p:nvPicPr>
          <p:cNvPr id="100" name="Object 6" descr=""/>
          <p:cNvPicPr/>
          <p:nvPr/>
        </p:nvPicPr>
        <p:blipFill>
          <a:blip r:embed="rId3"/>
          <a:stretch/>
        </p:blipFill>
        <p:spPr>
          <a:xfrm>
            <a:off x="5857920" y="4762440"/>
            <a:ext cx="1114560" cy="147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PRODOTTO DI UNA MATRICE PER UN VETTORE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53964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definisce il prodotto di una matrice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m,n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(ℝ) per un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come: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che può essere riscritto come il vettore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3" name="Object 5"/>
          <p:cNvGraphicFramePr/>
          <p:nvPr/>
        </p:nvGraphicFramePr>
        <p:xfrm>
          <a:off x="879480" y="2201760"/>
          <a:ext cx="7385040" cy="18320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pic>
        <p:nvPicPr>
          <p:cNvPr id="104" name="Object 6" descr=""/>
          <p:cNvPicPr/>
          <p:nvPr/>
        </p:nvPicPr>
        <p:blipFill>
          <a:blip r:embed="rId2"/>
          <a:stretch/>
        </p:blipFill>
        <p:spPr>
          <a:xfrm>
            <a:off x="2825640" y="4600440"/>
            <a:ext cx="3492720" cy="163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FORMA MATRICIALE DI SISTEMI DI EQUAZIONI LINEARI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53964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1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Dalla precedente definizione di prodotto di una matrice per un vettore abbiamo che il sistema di equazioni lineari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può essere espresso come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o anche: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7" name="Object 4"/>
          <p:cNvGraphicFramePr/>
          <p:nvPr/>
        </p:nvGraphicFramePr>
        <p:xfrm>
          <a:off x="2703600" y="2233440"/>
          <a:ext cx="3736800" cy="15289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08" name="Object 5"/>
          <p:cNvGraphicFramePr/>
          <p:nvPr/>
        </p:nvGraphicFramePr>
        <p:xfrm>
          <a:off x="2752560" y="4006800"/>
          <a:ext cx="3638880" cy="15192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09" name="Object 6"/>
          <p:cNvGraphicFramePr/>
          <p:nvPr/>
        </p:nvGraphicFramePr>
        <p:xfrm>
          <a:off x="3943440" y="5924520"/>
          <a:ext cx="1257120" cy="45720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L'algebra lineare è la branca della matematica che si occupa dello studio di vettori, spazi vettoriali (o spazi lineari), trasformazioni lineari e sistemi di equazioni lineari. Essa fornisce gli strumenti teorici e di calcolo per la risoluzione di sistemi di equazioni lineari.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L'algebra lineare ha le sue origini nello studio dei vettori negli spazi cartesiani a due e a tre dimensioni. Tali vettori sono detti vettori geometrici e, in questo caso,  rappresentano un segmento orientato, caratterizzato da lunghezza, direzione e verso. Il concetto di vettore è stato poi esteso a spazi di dimensione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&gt; 3.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vettori possono essere usati per rappresentare entità fisiche, ad esempio le forze, e possono essere sommati fra loro e moltiplicati per uno scalare. Due vettori possono essere moltiplicati tra loro per produrre un numero scalare.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Una nozione fondamentale in algebra lineare è quella di spazio vettoriale. Uno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spazio vettoriale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un insieme 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 di elementi, detti vettori, aventi delle proprietà che li rendono simili ai vettori applicati in un punto fissato (l'origine) del piano o dello spazio.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RICHIAMI DI ALGEBRA LINEARE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VETTORI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 piano cartesiano è uno spazio vettoriale. Ogni punto del piano è identificato univocamente come una coppia 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 di numeri reali. L'origine è il punto (0,0). Il generico punto 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 può essere interpretato come punto del piano o come vettore applicato nell'origine che è rappresentato da un segmento che ha punto estremo in (0,0) e l’altro punto estremo in 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vettori  possono essere rappresentati come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-uple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numeri reali e saranno indicati come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o, per colonna, come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indicare l’insieme delle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-uple di numeri reali si utilizzerà la notazione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1" name="Object 2"/>
          <p:cNvGraphicFramePr/>
          <p:nvPr/>
        </p:nvGraphicFramePr>
        <p:xfrm>
          <a:off x="4222800" y="3576600"/>
          <a:ext cx="698400" cy="12207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2" name="Object 3"/>
          <p:cNvGraphicFramePr/>
          <p:nvPr/>
        </p:nvGraphicFramePr>
        <p:xfrm>
          <a:off x="3243240" y="5140440"/>
          <a:ext cx="2657520" cy="12412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OPERAZIONI SU SPAZI VETTORIALI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Su uno spazio vettoriale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 sono definite due operazioni binarie, dette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somma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prodotto per scalari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due vettori 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 e 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 possono essere sommati, dando così luogo ad un nuovo vettore 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 + 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vettore 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 può essere moltiplicato per un numero 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dando così luogo ad un nuovo vettore 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numero 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 (detto scalare) appartiene ad un campo che viene fissato fin dall'inizio; quando non indicato questo sarà il campo  dei numeri reali, indicato con ℝ.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operazioni si somma e prodotto per scalari devono soddisfare una lista di assiomi. Ad esempio, la somma fra vettori deve essere associativa e commutativa. Deve inoltre esistere un elemento neutro per la somma, ovvero un particolare vettore, chiamato origine, vettore nullo,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oppure 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tale che 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 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 = 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 per ogni vettore </a:t>
            </a:r>
            <a:r>
              <a:rPr b="1" i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OPERAZIONI CON I VETTORI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somma di due vettori è data dalla somma componente per componente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prodotto per scalari è ottenuto moltiplicando ogni componente del vettore per il numero scalare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7" name="Object 2"/>
          <p:cNvGraphicFramePr/>
          <p:nvPr/>
        </p:nvGraphicFramePr>
        <p:xfrm>
          <a:off x="3305160" y="2284560"/>
          <a:ext cx="2533680" cy="12157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8" name="Object 6"/>
          <p:cNvGraphicFramePr/>
          <p:nvPr/>
        </p:nvGraphicFramePr>
        <p:xfrm>
          <a:off x="3773520" y="4797360"/>
          <a:ext cx="1596960" cy="12160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DI OPERAZIONI CON I VETTORI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Sommare i  vettori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(1, 4)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(3, 2).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1" name="Object 2"/>
          <p:cNvGraphicFramePr/>
          <p:nvPr/>
        </p:nvGraphicFramePr>
        <p:xfrm>
          <a:off x="971640" y="3933720"/>
          <a:ext cx="2612880" cy="6080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pic>
        <p:nvPicPr>
          <p:cNvPr id="62" name="Picture 3" descr="C:\Users\gim-i3\Desktop\varie\ECAMPUS\mio_corso\07_tmp\somma.gif"/>
          <p:cNvPicPr/>
          <p:nvPr/>
        </p:nvPicPr>
        <p:blipFill>
          <a:blip r:embed="rId2"/>
          <a:stretch/>
        </p:blipFill>
        <p:spPr>
          <a:xfrm>
            <a:off x="4705200" y="2465280"/>
            <a:ext cx="3959280" cy="3961080"/>
          </a:xfrm>
          <a:prstGeom prst="rect">
            <a:avLst/>
          </a:prstGeom>
          <a:ln w="0">
            <a:noFill/>
          </a:ln>
        </p:spPr>
      </p:pic>
      <p:sp>
        <p:nvSpPr>
          <p:cNvPr id="63" name="CasellaDiTesto 6"/>
          <p:cNvSpPr/>
          <p:nvPr/>
        </p:nvSpPr>
        <p:spPr>
          <a:xfrm>
            <a:off x="5364000" y="4241880"/>
            <a:ext cx="2160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asellaDiTesto 7"/>
          <p:cNvSpPr/>
          <p:nvPr/>
        </p:nvSpPr>
        <p:spPr>
          <a:xfrm>
            <a:off x="6156360" y="4818240"/>
            <a:ext cx="2160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w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asellaDiTesto 8"/>
          <p:cNvSpPr/>
          <p:nvPr/>
        </p:nvSpPr>
        <p:spPr>
          <a:xfrm>
            <a:off x="5940360" y="3789360"/>
            <a:ext cx="9352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w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6" descr="C:\Users\gim-i3\Desktop\varie\ECAMPUS\mio_corso\07_tmp\moltiplicazioni.gif"/>
          <p:cNvPicPr/>
          <p:nvPr/>
        </p:nvPicPr>
        <p:blipFill>
          <a:blip r:embed="rId1"/>
          <a:stretch/>
        </p:blipFill>
        <p:spPr>
          <a:xfrm>
            <a:off x="4707000" y="2448000"/>
            <a:ext cx="3959280" cy="3959280"/>
          </a:xfrm>
          <a:prstGeom prst="rect">
            <a:avLst/>
          </a:prstGeom>
          <a:ln w="0">
            <a:noFill/>
          </a:ln>
        </p:spPr>
      </p:pic>
      <p:cxnSp>
        <p:nvCxnSpPr>
          <p:cNvPr id="67" name="Connettore 2 34"/>
          <p:cNvCxnSpPr/>
          <p:nvPr/>
        </p:nvCxnSpPr>
        <p:spPr>
          <a:xfrm flipV="1">
            <a:off x="5283360" y="2934720"/>
            <a:ext cx="1907280" cy="2880360"/>
          </a:xfrm>
          <a:prstGeom prst="straightConnector1">
            <a:avLst/>
          </a:prstGeom>
          <a:ln w="25560">
            <a:solidFill>
              <a:srgbClr val="4a7ebb"/>
            </a:solidFill>
            <a:miter/>
            <a:headEnd len="med" type="oval" w="med"/>
            <a:tailEnd len="lg" type="triangle" w="lg"/>
          </a:ln>
        </p:spPr>
      </p:cxn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DI OPERAZIONI CON I VETTORI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Calcolare il prodotto di 2 per il 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(2, 3).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0" name="Object 2"/>
          <p:cNvGraphicFramePr/>
          <p:nvPr/>
        </p:nvGraphicFramePr>
        <p:xfrm>
          <a:off x="826920" y="3605040"/>
          <a:ext cx="1854360" cy="6098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cxnSp>
        <p:nvCxnSpPr>
          <p:cNvPr id="71" name="Connettore 2 29"/>
          <p:cNvCxnSpPr/>
          <p:nvPr/>
        </p:nvCxnSpPr>
        <p:spPr>
          <a:xfrm flipV="1">
            <a:off x="5273640" y="4365000"/>
            <a:ext cx="954720" cy="1440360"/>
          </a:xfrm>
          <a:prstGeom prst="straightConnector1">
            <a:avLst/>
          </a:prstGeom>
          <a:ln w="31680">
            <a:solidFill>
              <a:srgbClr val="c00000"/>
            </a:solidFill>
            <a:miter/>
            <a:headEnd len="med" type="triangle" w="med"/>
            <a:tailEnd len="med" type="triangle" w="med"/>
          </a:ln>
        </p:spPr>
      </p:cxnSp>
      <p:sp>
        <p:nvSpPr>
          <p:cNvPr id="72" name="CasellaDiTesto 35"/>
          <p:cNvSpPr/>
          <p:nvPr/>
        </p:nvSpPr>
        <p:spPr>
          <a:xfrm>
            <a:off x="5580000" y="4653000"/>
            <a:ext cx="2160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asellaDiTesto 36"/>
          <p:cNvSpPr/>
          <p:nvPr/>
        </p:nvSpPr>
        <p:spPr>
          <a:xfrm>
            <a:off x="6300720" y="3500280"/>
            <a:ext cx="4320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OPERAZIONI CON I VETTORI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trasposizione è un’operazione che trasforma un vettore riga in un vettore colonna, e viceversa. Si indica apponendo il simbolo 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come apice al vettore a cui è applicato.</a:t>
            </a: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 allora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prodotto scalare di due vettori è un numero scalare definito come: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che può essere scritto in modo compatto usando i simboli di trasposizione e sommatorie: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6" name="Object 2"/>
          <p:cNvGraphicFramePr/>
          <p:nvPr/>
        </p:nvGraphicFramePr>
        <p:xfrm>
          <a:off x="2541600" y="4013280"/>
          <a:ext cx="4060800" cy="12160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77" name="Object 4"/>
          <p:cNvGraphicFramePr/>
          <p:nvPr/>
        </p:nvGraphicFramePr>
        <p:xfrm>
          <a:off x="2124000" y="2781360"/>
          <a:ext cx="1604880" cy="3175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78" name="Object 5"/>
          <p:cNvGraphicFramePr/>
          <p:nvPr/>
        </p:nvGraphicFramePr>
        <p:xfrm>
          <a:off x="826920" y="2327400"/>
          <a:ext cx="687600" cy="12268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79" name="Object 6"/>
          <p:cNvGraphicFramePr/>
          <p:nvPr/>
        </p:nvGraphicFramePr>
        <p:xfrm>
          <a:off x="3790800" y="5749920"/>
          <a:ext cx="1562400" cy="55872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DI OPERAZIONI CON I VETTORI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Nel piano cartesiano il prodotto scalare vale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                                 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Due vettori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tali che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·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0 si dicono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ortogonali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Calcolare il prodotto scalare dei vettori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(3, 4)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(-4, 3) 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2" name="Object 2"/>
          <p:cNvGraphicFramePr/>
          <p:nvPr/>
        </p:nvGraphicFramePr>
        <p:xfrm>
          <a:off x="698400" y="4592520"/>
          <a:ext cx="2721240" cy="6112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3" name="Object 6"/>
          <p:cNvGraphicFramePr/>
          <p:nvPr/>
        </p:nvGraphicFramePr>
        <p:xfrm>
          <a:off x="654120" y="2120760"/>
          <a:ext cx="1396800" cy="3319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pic>
        <p:nvPicPr>
          <p:cNvPr id="84" name="Picture 7" descr="C:\Users\gim-i3\Desktop\varie\ECAMPUS\mio_corso\07_tmp\p_scalare.gif"/>
          <p:cNvPicPr/>
          <p:nvPr/>
        </p:nvPicPr>
        <p:blipFill>
          <a:blip r:embed="rId3"/>
          <a:stretch/>
        </p:blipFill>
        <p:spPr>
          <a:xfrm>
            <a:off x="4730760" y="2463840"/>
            <a:ext cx="3960720" cy="396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2011-03-09T14:52:21Z</dcterms:modified>
  <cp:revision>622</cp:revision>
  <dc:subject/>
  <dc:title>Diapositiva 1</dc:title>
</cp:coreProperties>
</file>