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media/image14.wmf" ContentType="image/x-wmf"/>
  <Override PartName="/ppt/media/image9.wmf" ContentType="image/x-wmf"/>
  <Override PartName="/ppt/media/image1.jpeg" ContentType="image/jpeg"/>
  <Override PartName="/ppt/media/image2.wmf" ContentType="image/x-wmf"/>
  <Override PartName="/ppt/media/image3.png" ContentType="image/png"/>
  <Override PartName="/ppt/media/image4.wmf" ContentType="image/x-wmf"/>
  <Override PartName="/ppt/media/image10.wmf" ContentType="image/x-wmf"/>
  <Override PartName="/ppt/media/image5.wmf" ContentType="image/x-wmf"/>
  <Override PartName="/ppt/media/image7.wmf" ContentType="image/x-wmf"/>
  <Override PartName="/ppt/media/image12.wmf" ContentType="image/x-wmf"/>
  <Override PartName="/ppt/media/image6.png" ContentType="image/png"/>
  <Override PartName="/ppt/media/image8.wmf" ContentType="image/x-wmf"/>
  <Override PartName="/ppt/media/image13.wmf" ContentType="image/x-wmf"/>
  <Override PartName="/ppt/media/image11.wmf" ContentType="image/x-wmf"/>
  <Override PartName="/ppt/media/image15.wmf" ContentType="image/x-wmf"/>
  <Override PartName="/ppt/media/image16.wmf" ContentType="image/x-wmf"/>
  <Override PartName="/ppt/media/image17.wmf" ContentType="image/x-wmf"/>
  <Override PartName="/ppt/media/image18.wmf" ContentType="image/x-wmf"/>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p:notesSz cx="9925050" cy="679608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1" name="PlaceHolder 2"/>
          <p:cNvSpPr>
            <a:spLocks noGrp="1"/>
          </p:cNvSpPr>
          <p:nvPr>
            <p:ph/>
          </p:nvPr>
        </p:nvSpPr>
        <p:spPr>
          <a:xfrm>
            <a:off x="457200" y="160020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2" name="PlaceHolder 3"/>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4"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5"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6"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37" name="PlaceHolder 5"/>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39" name="PlaceHolder 2"/>
          <p:cNvSpPr>
            <a:spLocks noGrp="1"/>
          </p:cNvSpPr>
          <p:nvPr>
            <p:ph/>
          </p:nvPr>
        </p:nvSpPr>
        <p:spPr>
          <a:xfrm>
            <a:off x="45720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0" name="PlaceHolder 3"/>
          <p:cNvSpPr>
            <a:spLocks noGrp="1"/>
          </p:cNvSpPr>
          <p:nvPr>
            <p:ph/>
          </p:nvPr>
        </p:nvSpPr>
        <p:spPr>
          <a:xfrm>
            <a:off x="323964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1" name="PlaceHolder 4"/>
          <p:cNvSpPr>
            <a:spLocks noGrp="1"/>
          </p:cNvSpPr>
          <p:nvPr>
            <p:ph/>
          </p:nvPr>
        </p:nvSpPr>
        <p:spPr>
          <a:xfrm>
            <a:off x="6022080" y="160020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2" name="PlaceHolder 5"/>
          <p:cNvSpPr>
            <a:spLocks noGrp="1"/>
          </p:cNvSpPr>
          <p:nvPr>
            <p:ph/>
          </p:nvPr>
        </p:nvSpPr>
        <p:spPr>
          <a:xfrm>
            <a:off x="45720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3" name="PlaceHolder 6"/>
          <p:cNvSpPr>
            <a:spLocks noGrp="1"/>
          </p:cNvSpPr>
          <p:nvPr>
            <p:ph/>
          </p:nvPr>
        </p:nvSpPr>
        <p:spPr>
          <a:xfrm>
            <a:off x="323964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44" name="PlaceHolder 7"/>
          <p:cNvSpPr>
            <a:spLocks noGrp="1"/>
          </p:cNvSpPr>
          <p:nvPr>
            <p:ph/>
          </p:nvPr>
        </p:nvSpPr>
        <p:spPr>
          <a:xfrm>
            <a:off x="6022080" y="3964320"/>
            <a:ext cx="264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0" name="PlaceHolder 2"/>
          <p:cNvSpPr>
            <a:spLocks noGrp="1"/>
          </p:cNvSpPr>
          <p:nvPr>
            <p:ph type="subTitle"/>
          </p:nvPr>
        </p:nvSpPr>
        <p:spPr>
          <a:xfrm>
            <a:off x="457200" y="1600200"/>
            <a:ext cx="8229600" cy="4525920"/>
          </a:xfrm>
          <a:prstGeom prst="rect">
            <a:avLst/>
          </a:prstGeom>
          <a:noFill/>
          <a:ln w="0">
            <a:noFill/>
          </a:ln>
        </p:spPr>
        <p:txBody>
          <a:bodyPr lIns="0" rIns="0" tIns="0" bIns="0" anchor="ctr">
            <a:noAutofit/>
          </a:bodyPr>
          <a:p>
            <a:pPr indent="0" algn="ctr">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2" name="PlaceHolder 2"/>
          <p:cNvSpPr>
            <a:spLocks noGrp="1"/>
          </p:cNvSpPr>
          <p:nvPr>
            <p:ph/>
          </p:nvPr>
        </p:nvSpPr>
        <p:spPr>
          <a:xfrm>
            <a:off x="457200" y="1600200"/>
            <a:ext cx="82296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4"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15"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19"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0" name="PlaceHolder 3"/>
          <p:cNvSpPr>
            <a:spLocks noGrp="1"/>
          </p:cNvSpPr>
          <p:nvPr>
            <p:ph/>
          </p:nvPr>
        </p:nvSpPr>
        <p:spPr>
          <a:xfrm>
            <a:off x="467424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1" name="PlaceHolder 4"/>
          <p:cNvSpPr>
            <a:spLocks noGrp="1"/>
          </p:cNvSpPr>
          <p:nvPr>
            <p:ph/>
          </p:nvPr>
        </p:nvSpPr>
        <p:spPr>
          <a:xfrm>
            <a:off x="45720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3" name="PlaceHolder 2"/>
          <p:cNvSpPr>
            <a:spLocks noGrp="1"/>
          </p:cNvSpPr>
          <p:nvPr>
            <p:ph/>
          </p:nvPr>
        </p:nvSpPr>
        <p:spPr>
          <a:xfrm>
            <a:off x="457200" y="1600200"/>
            <a:ext cx="4015800" cy="452592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5" name="PlaceHolder 4"/>
          <p:cNvSpPr>
            <a:spLocks noGrp="1"/>
          </p:cNvSpPr>
          <p:nvPr>
            <p:ph/>
          </p:nvPr>
        </p:nvSpPr>
        <p:spPr>
          <a:xfrm>
            <a:off x="4674240" y="396432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1" lang="it-IT" sz="900" spc="-1" strike="noStrike">
              <a:solidFill>
                <a:srgbClr val="000000"/>
              </a:solidFill>
              <a:latin typeface="Tahoma"/>
            </a:endParaRPr>
          </a:p>
        </p:txBody>
      </p:sp>
      <p:sp>
        <p:nvSpPr>
          <p:cNvPr id="27" name="PlaceHolder 2"/>
          <p:cNvSpPr>
            <a:spLocks noGrp="1"/>
          </p:cNvSpPr>
          <p:nvPr>
            <p:ph/>
          </p:nvPr>
        </p:nvSpPr>
        <p:spPr>
          <a:xfrm>
            <a:off x="45720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8" name="PlaceHolder 3"/>
          <p:cNvSpPr>
            <a:spLocks noGrp="1"/>
          </p:cNvSpPr>
          <p:nvPr>
            <p:ph/>
          </p:nvPr>
        </p:nvSpPr>
        <p:spPr>
          <a:xfrm>
            <a:off x="4674240" y="1600200"/>
            <a:ext cx="40158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
        <p:nvSpPr>
          <p:cNvPr id="29" name="PlaceHolder 4"/>
          <p:cNvSpPr>
            <a:spLocks noGrp="1"/>
          </p:cNvSpPr>
          <p:nvPr>
            <p:ph/>
          </p:nvPr>
        </p:nvSpPr>
        <p:spPr>
          <a:xfrm>
            <a:off x="457200" y="3964320"/>
            <a:ext cx="8229600" cy="2158560"/>
          </a:xfrm>
          <a:prstGeom prst="rect">
            <a:avLst/>
          </a:prstGeom>
          <a:noFill/>
          <a:ln w="0">
            <a:noFill/>
          </a:ln>
        </p:spPr>
        <p:txBody>
          <a:bodyPr lIns="90000" rIns="90000" tIns="46800" bIns="46800" anchor="t">
            <a:normAutofit/>
          </a:bodyPr>
          <a:p>
            <a:pPr indent="0">
              <a:spcBef>
                <a:spcPts val="4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hyperlink" Target="mailto:info@uniecampus.it" TargetMode="External"/><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Fai clic per modificare il formato del testo della struttura</a:t>
            </a:r>
            <a:endParaRPr b="0" lang="it-IT" sz="1600" spc="-1" strike="noStrike">
              <a:solidFill>
                <a:srgbClr val="000000"/>
              </a:solidFill>
              <a:latin typeface="Calibri"/>
            </a:endParaRPr>
          </a:p>
          <a:p>
            <a:pPr lvl="1" marL="743040" indent="-28584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Secondo livello struttura</a:t>
            </a:r>
            <a:endParaRPr b="0" lang="it-IT" sz="1600" spc="-1" strike="noStrike">
              <a:solidFill>
                <a:srgbClr val="000000"/>
              </a:solidFill>
              <a:latin typeface="Calibri"/>
            </a:endParaRPr>
          </a:p>
          <a:p>
            <a:pPr lvl="2" marL="11430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Terzo livello struttura</a:t>
            </a:r>
            <a:endParaRPr b="0" lang="it-IT" sz="1600" spc="-1" strike="noStrike">
              <a:solidFill>
                <a:srgbClr val="000000"/>
              </a:solidFill>
              <a:latin typeface="Calibri"/>
            </a:endParaRPr>
          </a:p>
          <a:p>
            <a:pPr lvl="3" marL="16002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Quarto livello struttura</a:t>
            </a:r>
            <a:endParaRPr b="0" lang="it-IT" sz="1600" spc="-1" strike="noStrike">
              <a:solidFill>
                <a:srgbClr val="000000"/>
              </a:solidFill>
              <a:latin typeface="Calibri"/>
            </a:endParaRPr>
          </a:p>
          <a:p>
            <a:pPr lvl="4"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Quinto livello struttura</a:t>
            </a:r>
            <a:endParaRPr b="0" lang="it-IT" sz="1600" spc="-1" strike="noStrike">
              <a:solidFill>
                <a:srgbClr val="000000"/>
              </a:solidFill>
              <a:latin typeface="Calibri"/>
            </a:endParaRPr>
          </a:p>
          <a:p>
            <a:pPr lvl="5"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Sesto livello struttura</a:t>
            </a:r>
            <a:endParaRPr b="0" lang="it-IT" sz="1600" spc="-1" strike="noStrike">
              <a:solidFill>
                <a:srgbClr val="000000"/>
              </a:solidFill>
              <a:latin typeface="Calibri"/>
            </a:endParaRPr>
          </a:p>
          <a:p>
            <a:pPr lvl="6" marL="2057400" indent="-22860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Settimo livello struttura</a:t>
            </a:r>
            <a:endParaRPr b="0" lang="it-IT" sz="1600" spc="-1" strike="noStrike">
              <a:solidFill>
                <a:srgbClr val="000000"/>
              </a:solidFill>
              <a:latin typeface="Calibri"/>
            </a:endParaRPr>
          </a:p>
        </p:txBody>
      </p:sp>
      <p:sp>
        <p:nvSpPr>
          <p:cNvPr id="1" name="CasellaDiTesto 6"/>
          <p:cNvSpPr/>
          <p:nvPr/>
        </p:nvSpPr>
        <p:spPr>
          <a:xfrm>
            <a:off x="6500880" y="915840"/>
            <a:ext cx="2685960" cy="36828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ffffff"/>
                </a:solidFill>
                <a:latin typeface="Tahoma"/>
                <a:ea typeface="Tahoma"/>
              </a:rPr>
              <a:t>Facoltà di Ingegneria</a:t>
            </a:r>
            <a:endParaRPr b="0" lang="it-IT" sz="1800" spc="-1" strike="noStrike">
              <a:solidFill>
                <a:srgbClr val="000000"/>
              </a:solidFill>
              <a:latin typeface="Arial"/>
            </a:endParaRPr>
          </a:p>
        </p:txBody>
      </p:sp>
      <p:sp>
        <p:nvSpPr>
          <p:cNvPr id="2" name="CasellaDiTesto 7"/>
          <p:cNvSpPr/>
          <p:nvPr/>
        </p:nvSpPr>
        <p:spPr>
          <a:xfrm>
            <a:off x="3489480" y="0"/>
            <a:ext cx="1082520" cy="781560"/>
          </a:xfrm>
          <a:prstGeom prst="rect">
            <a:avLst/>
          </a:prstGeom>
          <a:noFill/>
          <a:ln w="0">
            <a:noFill/>
          </a:ln>
        </p:spPr>
        <p:style>
          <a:lnRef idx="0"/>
          <a:fillRef idx="0"/>
          <a:effectRef idx="0"/>
          <a:fontRef idx="minor"/>
        </p:style>
        <p:txBody>
          <a:bodyPr lIns="90000" rIns="90000" tIns="46800" bIns="46800" anchor="t">
            <a:sp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Corso di Laurea:</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Insegnamento: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Lezione n°:</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Titolo:</a:t>
            </a:r>
            <a:endParaRPr b="0" lang="it-IT" sz="900" spc="-1" strike="noStrike">
              <a:solidFill>
                <a:srgbClr val="000000"/>
              </a:solidFill>
              <a:latin typeface="Arial"/>
            </a:endParaRPr>
          </a:p>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77933c"/>
                </a:solidFill>
                <a:latin typeface="Tahoma"/>
                <a:ea typeface="Tahoma"/>
              </a:rPr>
              <a:t>Attività n°:</a:t>
            </a:r>
            <a:endParaRPr b="0" lang="it-IT" sz="900" spc="-1" strike="noStrike">
              <a:solidFill>
                <a:srgbClr val="000000"/>
              </a:solidFill>
              <a:latin typeface="Arial"/>
            </a:endParaRPr>
          </a:p>
        </p:txBody>
      </p:sp>
      <p:sp>
        <p:nvSpPr>
          <p:cNvPr id="3"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indent="0">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nvGrpSpPr>
          <p:cNvPr id="4" name=""/>
          <p:cNvGrpSpPr/>
          <p:nvPr/>
        </p:nvGrpSpPr>
        <p:grpSpPr>
          <a:xfrm>
            <a:off x="428760" y="6428880"/>
            <a:ext cx="8286840" cy="720"/>
            <a:chOff x="428760" y="6428880"/>
            <a:chExt cx="8286840" cy="720"/>
          </a:xfrm>
        </p:grpSpPr>
        <p:cxnSp>
          <p:nvCxnSpPr>
            <p:cNvPr id="5" name="AutoShape 10"/>
            <p:cNvCxnSpPr/>
            <p:nvPr/>
          </p:nvCxnSpPr>
          <p:spPr>
            <a:xfrm>
              <a:off x="428760" y="6428880"/>
              <a:ext cx="8287200" cy="1080"/>
            </a:xfrm>
            <a:prstGeom prst="straightConnector1">
              <a:avLst/>
            </a:prstGeom>
            <a:ln w="12600">
              <a:solidFill>
                <a:srgbClr val="000000"/>
              </a:solidFill>
              <a:miter/>
            </a:ln>
          </p:spPr>
        </p:cxnSp>
        <p:sp>
          <p:nvSpPr>
            <p:cNvPr id="6" name=""/>
            <p:cNvSpPr txBox="1"/>
            <p:nvPr/>
          </p:nvSpPr>
          <p:spPr>
            <a:xfrm>
              <a:off x="428760" y="6428880"/>
              <a:ext cx="8286480" cy="360"/>
            </a:xfrm>
            <a:prstGeom prst="rect">
              <a:avLst/>
            </a:prstGeom>
            <a:noFill/>
            <a:ln w="0">
              <a:noFill/>
            </a:ln>
          </p:spPr>
          <p:txBody>
            <a:bodyPr lIns="90000" rIns="90000" tIns="-46440" bIns="-46440" anchor="t">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grpSp>
      <p:sp>
        <p:nvSpPr>
          <p:cNvPr id="7" name="Rectangle 13"/>
          <p:cNvSpPr/>
          <p:nvPr/>
        </p:nvSpPr>
        <p:spPr>
          <a:xfrm>
            <a:off x="0" y="6359040"/>
            <a:ext cx="9144000" cy="4136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700" spc="-1" strike="noStrike">
              <a:solidFill>
                <a:srgbClr val="000000"/>
              </a:solidFill>
              <a:latin typeface="Arial"/>
            </a:endParaRPr>
          </a:p>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700" spc="-1" strike="noStrike">
                <a:solidFill>
                  <a:srgbClr val="000000"/>
                </a:solidFill>
                <a:latin typeface="Arial"/>
              </a:rPr>
              <a:t>©</a:t>
            </a:r>
            <a:r>
              <a:rPr b="0" lang="it-IT" sz="700" spc="-1" strike="noStrike">
                <a:solidFill>
                  <a:srgbClr val="000000"/>
                </a:solidFill>
                <a:latin typeface="Tahoma"/>
              </a:rPr>
              <a:t> 2007 Universit</a:t>
            </a:r>
            <a:r>
              <a:rPr b="0" lang="it-IT" sz="700" spc="-1" strike="noStrike">
                <a:solidFill>
                  <a:srgbClr val="000000"/>
                </a:solidFill>
                <a:latin typeface="Arial"/>
              </a:rPr>
              <a:t>à</a:t>
            </a:r>
            <a:r>
              <a:rPr b="0" lang="it-IT" sz="700" spc="-1" strike="noStrike">
                <a:solidFill>
                  <a:srgbClr val="000000"/>
                </a:solidFill>
                <a:latin typeface="Tahoma"/>
              </a:rPr>
              <a:t> degli studi e-Campus - Via Isimbardi 10 - 22060 Novedrate (CO) - C.F. 08549051004 </a:t>
            </a:r>
            <a:br>
              <a:rPr sz="700"/>
            </a:br>
            <a:r>
              <a:rPr b="0" lang="it-IT" sz="700" spc="-1" strike="noStrike">
                <a:solidFill>
                  <a:srgbClr val="000000"/>
                </a:solidFill>
                <a:latin typeface="Tahoma"/>
              </a:rPr>
              <a:t>Tel: 031/7942500-7942505 Fax: 031/7942501 - </a:t>
            </a:r>
            <a:r>
              <a:rPr b="0" lang="it-IT" sz="700" spc="-1" strike="noStrike" u="sng">
                <a:solidFill>
                  <a:srgbClr val="0000ff"/>
                </a:solidFill>
                <a:uFillTx/>
                <a:latin typeface="Tahoma"/>
                <a:hlinkClick r:id="rId3"/>
              </a:rPr>
              <a:t>info@uniecampus.it</a:t>
            </a:r>
            <a:endParaRPr b="0" lang="it-IT" sz="700" spc="-1" strike="noStrike">
              <a:solidFill>
                <a:srgbClr val="000000"/>
              </a:solidFill>
              <a:latin typeface="Arial"/>
            </a:endParaRPr>
          </a:p>
        </p:txBody>
      </p:sp>
      <p:sp>
        <p:nvSpPr>
          <p:cNvPr id="8" name="Segnaposto testo 9"/>
          <p:cNvSpPr/>
          <p:nvPr/>
        </p:nvSpPr>
        <p:spPr>
          <a:xfrm>
            <a:off x="4429080" y="0"/>
            <a:ext cx="4714920" cy="928800"/>
          </a:xfrm>
          <a:prstGeom prst="rect">
            <a:avLst/>
          </a:prstGeom>
          <a:noFill/>
          <a:ln w="0">
            <a:noFill/>
          </a:ln>
        </p:spPr>
        <p:style>
          <a:lnRef idx="0"/>
          <a:fillRef idx="0"/>
          <a:effectRef idx="0"/>
          <a:fontRef idx="minor"/>
        </p:style>
        <p:txBody>
          <a:bodyPr lIns="90000" rIns="90000" tIns="46800" bIns="4680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INGEGNERIA INFORMATICA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RICERCA OPERATIVA</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8</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RICHIAMI DI  ALGEBRA LINEARE (2)</a:t>
            </a:r>
            <a:endParaRPr b="0" lang="it-IT" sz="900" spc="-1" strike="noStrike">
              <a:solidFill>
                <a:srgbClr val="000000"/>
              </a:solidFill>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900" spc="-1" strike="noStrike">
                <a:solidFill>
                  <a:srgbClr val="000000"/>
                </a:solidFill>
                <a:latin typeface="Tahoma"/>
                <a:ea typeface="Tahoma"/>
              </a:rPr>
              <a:t>1</a:t>
            </a:r>
            <a:endParaRPr b="0" lang="it-IT" sz="9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image" Target="../media/image12.wmf"/><Relationship Id="rId4" Type="http://schemas.openxmlformats.org/officeDocument/2006/relationships/image" Target="../media/image13.wmf"/><Relationship Id="rId5"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 Id="rId3" Type="http://schemas.openxmlformats.org/officeDocument/2006/relationships/image" Target="../media/image15.wmf"/><Relationship Id="rId4" Type="http://schemas.openxmlformats.org/officeDocument/2006/relationships/image" Target="../media/image16.wmf"/><Relationship Id="rId5" Type="http://schemas.openxmlformats.org/officeDocument/2006/relationships/image" Target="../media/image17.wmf"/><Relationship Id="rId6" Type="http://schemas.openxmlformats.org/officeDocument/2006/relationships/image" Target="../media/image18.wmf"/><Relationship Id="rId7"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oleObject" Target="../embeddings/oleObject4.bin"/><Relationship Id="rId5"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oleObject" Target="../embeddings/oleObject3.bin"/><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2.bin"/><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png"/><Relationship Id="rId3" Type="http://schemas.openxmlformats.org/officeDocument/2006/relationships/image" Target="../media/image4.wmf"/><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png"/><Relationship Id="rId3" Type="http://schemas.openxmlformats.org/officeDocument/2006/relationships/image" Target="../media/image7.wmf"/><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685800" y="2130120"/>
            <a:ext cx="7772400" cy="2584440"/>
          </a:xfrm>
          <a:prstGeom prst="rect">
            <a:avLst/>
          </a:prstGeom>
          <a:noFill/>
          <a:ln w="0">
            <a:noFill/>
          </a:ln>
        </p:spPr>
        <p:txBody>
          <a:bodyPr lIns="90000" rIns="90000" tIns="46800" bIns="46800" anchor="t">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3600" spc="-1" strike="noStrike">
                <a:solidFill>
                  <a:srgbClr val="000000"/>
                </a:solidFill>
                <a:latin typeface="Tahoma"/>
              </a:rPr>
              <a:t>RICERCA OPERATIVA</a:t>
            </a:r>
            <a:br>
              <a:rPr sz="3600"/>
            </a:br>
            <a:br>
              <a:rPr sz="3600"/>
            </a:br>
            <a:r>
              <a:rPr b="1" lang="it-IT" sz="3600" spc="-1" strike="noStrike">
                <a:solidFill>
                  <a:srgbClr val="000000"/>
                </a:solidFill>
                <a:latin typeface="Tahoma"/>
              </a:rPr>
              <a:t>8. RICHIAMI DI ALGEBRA LINEARE (Parte 2)</a:t>
            </a:r>
            <a:endParaRPr b="1" lang="it-IT" sz="3600" spc="-1" strike="noStrike">
              <a:solidFill>
                <a:srgbClr val="000000"/>
              </a:solidFill>
              <a:latin typeface="Tahoma"/>
            </a:endParaRPr>
          </a:p>
        </p:txBody>
      </p:sp>
      <p:sp>
        <p:nvSpPr>
          <p:cNvPr id="46" name="CasellaDiTesto 4"/>
          <p:cNvSpPr/>
          <p:nvPr/>
        </p:nvSpPr>
        <p:spPr>
          <a:xfrm>
            <a:off x="3507840" y="5415120"/>
            <a:ext cx="2128320" cy="45972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2400" spc="-1" strike="noStrike">
                <a:solidFill>
                  <a:srgbClr val="000000"/>
                </a:solidFill>
                <a:latin typeface="Arial"/>
              </a:rPr>
              <a:t>Gionata Massi</a:t>
            </a:r>
            <a:endParaRPr b="0" lang="it-IT"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ELIMINAZIONE DI GAUSS</a:t>
            </a:r>
            <a:endParaRPr b="1" lang="it-IT" sz="2000" spc="-1" strike="noStrike">
              <a:solidFill>
                <a:srgbClr val="000000"/>
              </a:solidFill>
              <a:latin typeface="Tahoma"/>
            </a:endParaRPr>
          </a:p>
        </p:txBody>
      </p:sp>
      <p:sp>
        <p:nvSpPr>
          <p:cNvPr id="82"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il seguente sistema di equazioni lineari, risolverlo col metodo di eliminazione di Gauss:</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Passo 1: sottrai 3 volte la riga 1 alla riga 2</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Passo 2: sottrai 2 volte la riga 2 dalla riga 3</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pic>
        <p:nvPicPr>
          <p:cNvPr id="83" name="Object 2" descr=""/>
          <p:cNvPicPr/>
          <p:nvPr/>
        </p:nvPicPr>
        <p:blipFill>
          <a:blip r:embed="rId1"/>
          <a:stretch/>
        </p:blipFill>
        <p:spPr>
          <a:xfrm>
            <a:off x="826920" y="2552760"/>
            <a:ext cx="2016360" cy="947520"/>
          </a:xfrm>
          <a:prstGeom prst="rect">
            <a:avLst/>
          </a:prstGeom>
          <a:ln w="0">
            <a:noFill/>
          </a:ln>
        </p:spPr>
      </p:pic>
      <p:pic>
        <p:nvPicPr>
          <p:cNvPr id="84" name="Object 3" descr=""/>
          <p:cNvPicPr/>
          <p:nvPr/>
        </p:nvPicPr>
        <p:blipFill>
          <a:blip r:embed="rId2"/>
          <a:stretch/>
        </p:blipFill>
        <p:spPr>
          <a:xfrm>
            <a:off x="5897520" y="2492280"/>
            <a:ext cx="1276560" cy="954360"/>
          </a:xfrm>
          <a:prstGeom prst="rect">
            <a:avLst/>
          </a:prstGeom>
          <a:ln w="0">
            <a:noFill/>
          </a:ln>
        </p:spPr>
      </p:pic>
      <p:cxnSp>
        <p:nvCxnSpPr>
          <p:cNvPr id="85" name="Connettore 2 6"/>
          <p:cNvCxnSpPr/>
          <p:nvPr/>
        </p:nvCxnSpPr>
        <p:spPr>
          <a:xfrm>
            <a:off x="3203640" y="3139560"/>
            <a:ext cx="2521440" cy="2520"/>
          </a:xfrm>
          <a:prstGeom prst="straightConnector1">
            <a:avLst/>
          </a:prstGeom>
          <a:ln w="9360">
            <a:solidFill>
              <a:srgbClr val="4a7ebb"/>
            </a:solidFill>
            <a:miter/>
            <a:tailEnd len="med" type="arrow" w="med"/>
          </a:ln>
        </p:spPr>
      </p:cxnSp>
      <p:sp>
        <p:nvSpPr>
          <p:cNvPr id="86" name="CasellaDiTesto 7"/>
          <p:cNvSpPr/>
          <p:nvPr/>
        </p:nvSpPr>
        <p:spPr>
          <a:xfrm>
            <a:off x="3276720" y="2556000"/>
            <a:ext cx="230328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matrice completa dei coefficienti</a:t>
            </a:r>
            <a:endParaRPr b="0" lang="it-IT" sz="1600" spc="-1" strike="noStrike">
              <a:solidFill>
                <a:srgbClr val="000000"/>
              </a:solidFill>
              <a:latin typeface="Arial"/>
            </a:endParaRPr>
          </a:p>
        </p:txBody>
      </p:sp>
      <p:pic>
        <p:nvPicPr>
          <p:cNvPr id="87" name="Object 4" descr=""/>
          <p:cNvPicPr/>
          <p:nvPr/>
        </p:nvPicPr>
        <p:blipFill>
          <a:blip r:embed="rId3"/>
          <a:stretch/>
        </p:blipFill>
        <p:spPr>
          <a:xfrm>
            <a:off x="885960" y="4059360"/>
            <a:ext cx="1344600" cy="954000"/>
          </a:xfrm>
          <a:prstGeom prst="rect">
            <a:avLst/>
          </a:prstGeom>
          <a:ln w="0">
            <a:noFill/>
          </a:ln>
        </p:spPr>
      </p:pic>
      <p:pic>
        <p:nvPicPr>
          <p:cNvPr id="88" name="Object 6" descr=""/>
          <p:cNvPicPr/>
          <p:nvPr/>
        </p:nvPicPr>
        <p:blipFill>
          <a:blip r:embed="rId4"/>
          <a:stretch/>
        </p:blipFill>
        <p:spPr>
          <a:xfrm>
            <a:off x="861840" y="5427720"/>
            <a:ext cx="1549440" cy="954000"/>
          </a:xfrm>
          <a:prstGeom prst="rect">
            <a:avLst/>
          </a:prstGeom>
          <a:ln w="0">
            <a:noFill/>
          </a:ln>
        </p:spPr>
      </p:pic>
      <p:sp>
        <p:nvSpPr>
          <p:cNvPr id="89" name="CasellaDiTesto 10"/>
          <p:cNvSpPr/>
          <p:nvPr/>
        </p:nvSpPr>
        <p:spPr>
          <a:xfrm>
            <a:off x="3276720" y="5478480"/>
            <a:ext cx="2455920" cy="82512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matrice completa dei coefficienti è “a scalini”.</a:t>
            </a:r>
            <a:br>
              <a:rPr sz="1600"/>
            </a:br>
            <a:r>
              <a:rPr b="0" lang="it-IT" sz="1600" spc="-1" strike="noStrike">
                <a:solidFill>
                  <a:srgbClr val="000000"/>
                </a:solidFill>
                <a:latin typeface="Calibri"/>
              </a:rPr>
              <a:t>I pivot sono i valori 1, 2 e 5.</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ALGORITMO DI SOSTITUZIONE ALL'INDIETRO</a:t>
            </a:r>
            <a:endParaRPr b="1" lang="it-IT" sz="2000" spc="-1" strike="noStrike">
              <a:solidFill>
                <a:srgbClr val="000000"/>
              </a:solidFill>
              <a:latin typeface="Tahoma"/>
            </a:endParaRPr>
          </a:p>
        </p:txBody>
      </p:sp>
      <p:sp>
        <p:nvSpPr>
          <p:cNvPr id="91"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sistema lineare è ridotto in una forma detta a scalini che permette la risoluzione mediante l’algoritmo di sostituzione all’indietro. Tale algoritmo determina in ordine inverso il valore delle incognite a partire dall’ultima equazione e risalendo fino alla prima equazione. Se chiamiamo (</a:t>
            </a:r>
            <a:r>
              <a:rPr b="0" i="1" lang="it-IT" sz="1600" spc="-1" strike="noStrike">
                <a:solidFill>
                  <a:srgbClr val="000000"/>
                </a:solidFill>
                <a:latin typeface="Calibri"/>
              </a:rPr>
              <a:t>u</a:t>
            </a:r>
            <a:r>
              <a:rPr b="0" lang="it-IT" sz="1600" spc="-1" strike="noStrike" baseline="-25000">
                <a:solidFill>
                  <a:srgbClr val="000000"/>
                </a:solidFill>
                <a:latin typeface="Calibri"/>
              </a:rPr>
              <a:t>ij</a:t>
            </a:r>
            <a:r>
              <a:rPr b="0" lang="it-IT" sz="1600" spc="-1" strike="noStrike">
                <a:solidFill>
                  <a:srgbClr val="000000"/>
                </a:solidFill>
                <a:latin typeface="Calibri"/>
              </a:rPr>
              <a:t>) gli elementi della matrice a scalini, l’algoritmo di risoluzione all’indietro può essere formalizzato come:</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92" name="Object 11"/>
          <p:cNvGraphicFramePr/>
          <p:nvPr/>
        </p:nvGraphicFramePr>
        <p:xfrm>
          <a:off x="2968560" y="3605040"/>
          <a:ext cx="3036960" cy="2271960"/>
        </p:xfrm>
        <a:graphic>
          <a:graphicData uri="http://schemas.openxmlformats.org/presentationml/2006/ole">
            <p:oleObj r:id="rId1" spid="">
              <p:embed/>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SOSTITUZIONE ALL'INDIETRO</a:t>
            </a:r>
            <a:endParaRPr b="1" lang="it-IT" sz="2000" spc="-1" strike="noStrike">
              <a:solidFill>
                <a:srgbClr val="000000"/>
              </a:solidFill>
              <a:latin typeface="Tahoma"/>
            </a:endParaRPr>
          </a:p>
        </p:txBody>
      </p:sp>
      <p:pic>
        <p:nvPicPr>
          <p:cNvPr id="94" name="Object 6" descr=""/>
          <p:cNvPicPr/>
          <p:nvPr/>
        </p:nvPicPr>
        <p:blipFill>
          <a:blip r:embed="rId1"/>
          <a:stretch/>
        </p:blipFill>
        <p:spPr>
          <a:xfrm>
            <a:off x="725400" y="2133720"/>
            <a:ext cx="1549440" cy="954000"/>
          </a:xfrm>
          <a:prstGeom prst="rect">
            <a:avLst/>
          </a:prstGeom>
          <a:ln w="0">
            <a:noFill/>
          </a:ln>
        </p:spPr>
      </p:pic>
      <p:pic>
        <p:nvPicPr>
          <p:cNvPr id="95" name="Object 3" descr=""/>
          <p:cNvPicPr/>
          <p:nvPr/>
        </p:nvPicPr>
        <p:blipFill>
          <a:blip r:embed="rId2"/>
          <a:stretch/>
        </p:blipFill>
        <p:spPr>
          <a:xfrm>
            <a:off x="5010120" y="2193840"/>
            <a:ext cx="2151000" cy="947880"/>
          </a:xfrm>
          <a:prstGeom prst="rect">
            <a:avLst/>
          </a:prstGeom>
          <a:ln w="0">
            <a:noFill/>
          </a:ln>
        </p:spPr>
      </p:pic>
      <p:cxnSp>
        <p:nvCxnSpPr>
          <p:cNvPr id="96" name="Connettore 2 10"/>
          <p:cNvCxnSpPr/>
          <p:nvPr/>
        </p:nvCxnSpPr>
        <p:spPr>
          <a:xfrm>
            <a:off x="2340000" y="2637000"/>
            <a:ext cx="2520000" cy="2160"/>
          </a:xfrm>
          <a:prstGeom prst="straightConnector1">
            <a:avLst/>
          </a:prstGeom>
          <a:ln w="9360">
            <a:solidFill>
              <a:srgbClr val="4a7ebb"/>
            </a:solidFill>
            <a:miter/>
            <a:tailEnd len="med" type="arrow" w="med"/>
          </a:ln>
        </p:spPr>
      </p:cxnSp>
      <p:pic>
        <p:nvPicPr>
          <p:cNvPr id="97" name="Object 7" descr=""/>
          <p:cNvPicPr/>
          <p:nvPr/>
        </p:nvPicPr>
        <p:blipFill>
          <a:blip r:embed="rId3"/>
          <a:stretch/>
        </p:blipFill>
        <p:spPr>
          <a:xfrm>
            <a:off x="1430280" y="4149720"/>
            <a:ext cx="2133720" cy="303120"/>
          </a:xfrm>
          <a:prstGeom prst="rect">
            <a:avLst/>
          </a:prstGeom>
          <a:ln w="0">
            <a:noFill/>
          </a:ln>
        </p:spPr>
      </p:pic>
      <p:pic>
        <p:nvPicPr>
          <p:cNvPr id="98" name="Picture 5" descr=""/>
          <p:cNvPicPr/>
          <p:nvPr/>
        </p:nvPicPr>
        <p:blipFill>
          <a:blip r:embed="rId4"/>
          <a:stretch/>
        </p:blipFill>
        <p:spPr>
          <a:xfrm>
            <a:off x="1419120" y="4889520"/>
            <a:ext cx="2202120" cy="303120"/>
          </a:xfrm>
          <a:prstGeom prst="rect">
            <a:avLst/>
          </a:prstGeom>
          <a:ln w="0">
            <a:noFill/>
          </a:ln>
        </p:spPr>
      </p:pic>
      <p:pic>
        <p:nvPicPr>
          <p:cNvPr id="99" name="Object 8" descr=""/>
          <p:cNvPicPr/>
          <p:nvPr/>
        </p:nvPicPr>
        <p:blipFill>
          <a:blip r:embed="rId5"/>
          <a:stretch/>
        </p:blipFill>
        <p:spPr>
          <a:xfrm>
            <a:off x="1432080" y="5649840"/>
            <a:ext cx="2404800" cy="300240"/>
          </a:xfrm>
          <a:prstGeom prst="rect">
            <a:avLst/>
          </a:prstGeom>
          <a:ln w="0">
            <a:noFill/>
          </a:ln>
        </p:spPr>
      </p:pic>
      <p:sp>
        <p:nvSpPr>
          <p:cNvPr id="100" name="Freccia a destra 11"/>
          <p:cNvSpPr/>
          <p:nvPr/>
        </p:nvSpPr>
        <p:spPr>
          <a:xfrm>
            <a:off x="4027320" y="4830840"/>
            <a:ext cx="792360" cy="433440"/>
          </a:xfrm>
          <a:prstGeom prst="rightArrow">
            <a:avLst>
              <a:gd name="adj1" fmla="val 50000"/>
              <a:gd name="adj2" fmla="val 50010"/>
            </a:avLst>
          </a:prstGeom>
          <a:solidFill>
            <a:srgbClr val="4f81bd"/>
          </a:solid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pic>
        <p:nvPicPr>
          <p:cNvPr id="101" name="Object 9" descr=""/>
          <p:cNvPicPr/>
          <p:nvPr/>
        </p:nvPicPr>
        <p:blipFill>
          <a:blip r:embed="rId6"/>
          <a:stretch/>
        </p:blipFill>
        <p:spPr>
          <a:xfrm>
            <a:off x="4983120" y="4602240"/>
            <a:ext cx="2911680" cy="877680"/>
          </a:xfrm>
          <a:prstGeom prst="rect">
            <a:avLst/>
          </a:prstGeom>
          <a:ln w="0">
            <a:noFill/>
          </a:ln>
        </p:spPr>
      </p:pic>
      <p:sp>
        <p:nvSpPr>
          <p:cNvPr id="102" name="CasellaDiTesto 12"/>
          <p:cNvSpPr/>
          <p:nvPr/>
        </p:nvSpPr>
        <p:spPr>
          <a:xfrm>
            <a:off x="289080" y="3224160"/>
            <a:ext cx="245556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La matrice completa dei coefficienti è “a scalini”.</a:t>
            </a:r>
            <a:endParaRPr b="0" lang="it-IT" sz="1600" spc="-1" strike="noStrike">
              <a:solidFill>
                <a:srgbClr val="000000"/>
              </a:solidFill>
              <a:latin typeface="Arial"/>
            </a:endParaRPr>
          </a:p>
        </p:txBody>
      </p:sp>
      <p:sp>
        <p:nvSpPr>
          <p:cNvPr id="103" name="CasellaDiTesto 13"/>
          <p:cNvSpPr/>
          <p:nvPr/>
        </p:nvSpPr>
        <p:spPr>
          <a:xfrm>
            <a:off x="4951440" y="3262320"/>
            <a:ext cx="245736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Sistema di equazioni lineari equivalente a quello dato.</a:t>
            </a:r>
            <a:endParaRPr b="0" lang="it-IT" sz="1600" spc="-1" strike="noStrike">
              <a:solidFill>
                <a:srgbClr val="000000"/>
              </a:solidFill>
              <a:latin typeface="Arial"/>
            </a:endParaRPr>
          </a:p>
        </p:txBody>
      </p:sp>
      <p:sp>
        <p:nvSpPr>
          <p:cNvPr id="104" name="CasellaDiTesto 14"/>
          <p:cNvSpPr/>
          <p:nvPr/>
        </p:nvSpPr>
        <p:spPr>
          <a:xfrm>
            <a:off x="270000" y="4140360"/>
            <a:ext cx="1152360" cy="18000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Passo 1.</a:t>
            </a:r>
            <a:endParaRPr b="0" lang="it-IT" sz="1600" spc="-1" strike="noStrike">
              <a:solidFill>
                <a:srgbClr val="000000"/>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1600"/>
            </a:br>
            <a:endParaRPr b="0" lang="it-IT" sz="1600" spc="-1" strike="noStrike">
              <a:solidFill>
                <a:srgbClr val="000000"/>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Passo 2.</a:t>
            </a:r>
            <a:endParaRPr b="0" lang="it-IT" sz="1600" spc="-1" strike="noStrike">
              <a:solidFill>
                <a:srgbClr val="000000"/>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Passo 3.</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DI ELIMINAZIONE DI GAUSS-JORDAN</a:t>
            </a:r>
            <a:endParaRPr b="1" lang="it-IT" sz="2000" spc="-1" strike="noStrike">
              <a:solidFill>
                <a:srgbClr val="000000"/>
              </a:solidFill>
              <a:latin typeface="Tahoma"/>
            </a:endParaRPr>
          </a:p>
        </p:txBody>
      </p:sp>
      <p:sp>
        <p:nvSpPr>
          <p:cNvPr id="106"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metodo di eliminazione di Gauss –Jordan è una variante dell’algoritmo di eliminazione di Gauss. L’eliminazione di Gauss posiziona degli zeri nella matrice dei coefficienti  sotto ogni pivot nella matrice, partendo dalla prima riga della matrice e procedendo verso l’ultima.  La procedura di Gauss-Jordan invece posiziona degli zeri, tramite operazioni elementari, sopra e sotto ogni pivot. Ogni riga, inoltre, viene divisa per il valore del suo elemento di pivot.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L'algoritmo di Gauss -Jordan è il seguente:</a:t>
            </a:r>
            <a:endParaRPr b="0" lang="it-IT" sz="1600" spc="-1" strike="noStrike">
              <a:solidFill>
                <a:srgbClr val="000000"/>
              </a:solidFill>
              <a:latin typeface="Calibri"/>
            </a:endParaRPr>
          </a:p>
          <a:p>
            <a:pPr lvl="2" marL="399960">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Scrivi la  matrice completa del sistema di equazioni lineari.</a:t>
            </a: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Usa le operazioni elementari (mosse di Gauss) sulla  matrice completa [</a:t>
            </a:r>
            <a:r>
              <a:rPr b="1" lang="it-IT" sz="1600" spc="-1" strike="noStrike">
                <a:solidFill>
                  <a:srgbClr val="000000"/>
                </a:solidFill>
                <a:latin typeface="Calibri"/>
              </a:rPr>
              <a:t>A</a:t>
            </a:r>
            <a:r>
              <a:rPr b="0" lang="it-IT" sz="1600" spc="-1" strike="noStrike">
                <a:solidFill>
                  <a:srgbClr val="000000"/>
                </a:solidFill>
                <a:latin typeface="Calibri"/>
              </a:rPr>
              <a:t>|</a:t>
            </a:r>
            <a:r>
              <a:rPr b="1" lang="it-IT" sz="1600" spc="-1" strike="noStrike">
                <a:solidFill>
                  <a:srgbClr val="000000"/>
                </a:solidFill>
                <a:latin typeface="Calibri"/>
              </a:rPr>
              <a:t>b</a:t>
            </a:r>
            <a:r>
              <a:rPr b="0" lang="it-IT" sz="1600" spc="-1" strike="noStrike">
                <a:solidFill>
                  <a:srgbClr val="000000"/>
                </a:solidFill>
                <a:latin typeface="Calibri"/>
              </a:rPr>
              <a:t>] per trasformare  </a:t>
            </a:r>
            <a:r>
              <a:rPr b="1" lang="it-IT" sz="1600" spc="-1" strike="noStrike">
                <a:solidFill>
                  <a:srgbClr val="000000"/>
                </a:solidFill>
                <a:latin typeface="Calibri"/>
              </a:rPr>
              <a:t>A</a:t>
            </a:r>
            <a:r>
              <a:rPr b="0" lang="it-IT" sz="1600" spc="-1" strike="noStrike">
                <a:solidFill>
                  <a:srgbClr val="000000"/>
                </a:solidFill>
                <a:latin typeface="Calibri"/>
              </a:rPr>
              <a:t> in forma diagonale (i≠j ⇒ </a:t>
            </a:r>
            <a:r>
              <a:rPr b="0" i="1" lang="it-IT" sz="1600" spc="-1" strike="noStrike">
                <a:solidFill>
                  <a:srgbClr val="000000"/>
                </a:solidFill>
                <a:latin typeface="Calibri"/>
              </a:rPr>
              <a:t>a</a:t>
            </a:r>
            <a:r>
              <a:rPr b="0" lang="it-IT" sz="1600" spc="-1" strike="noStrike" baseline="-25000">
                <a:solidFill>
                  <a:srgbClr val="000000"/>
                </a:solidFill>
                <a:latin typeface="Calibri"/>
              </a:rPr>
              <a:t>ij</a:t>
            </a:r>
            <a:r>
              <a:rPr b="0" lang="it-IT" sz="1600" spc="-1" strike="noStrike">
                <a:solidFill>
                  <a:srgbClr val="000000"/>
                </a:solidFill>
                <a:latin typeface="Calibri"/>
              </a:rPr>
              <a:t> = 0). Se uno zero è posizionato sulla diagonale, scambia le righe fino a che ci sia uno elemento diverso da zero in quella posizione.  Se non è possibile, fermati; il sistema ha o infinite soluzioni o non ne ha nessuna.</a:t>
            </a: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Dividi ogni riga per l’elemento pivot, rendendo uguale ad uno ogni elemento sulla diagonale.</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ELIMINAZIONE DI GAUSS-JORDAN (1)</a:t>
            </a:r>
            <a:endParaRPr b="1" lang="it-IT" sz="2000" spc="-1" strike="noStrike">
              <a:solidFill>
                <a:srgbClr val="000000"/>
              </a:solidFill>
              <a:latin typeface="Tahoma"/>
            </a:endParaRPr>
          </a:p>
        </p:txBody>
      </p:sp>
      <p:sp>
        <p:nvSpPr>
          <p:cNvPr id="108"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Dato il seguente sistema di equazioni lineari, risolverlo col metodo di eliminazione di Gauss:</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Passo 1:  Pivot in posizione (1,1); sottrai 3 volte la riga 1 alla riga 2</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Passo 2: Pivot in posizione (2,2); sottrai la riga 2 dalla riga 1; sottrai 2 volte la riga 2 dalla riga 3</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09" name="Object 2"/>
          <p:cNvGraphicFramePr/>
          <p:nvPr/>
        </p:nvGraphicFramePr>
        <p:xfrm>
          <a:off x="826920" y="2552760"/>
          <a:ext cx="2016360" cy="947520"/>
        </p:xfrm>
        <a:graphic>
          <a:graphicData uri="http://schemas.openxmlformats.org/presentationml/2006/ole">
            <p:oleObj r:id="rId1" spid="">
              <p:embed/>
            </p:oleObj>
          </a:graphicData>
        </a:graphic>
      </p:graphicFrame>
      <p:graphicFrame>
        <p:nvGraphicFramePr>
          <p:cNvPr id="110" name="Object 3"/>
          <p:cNvGraphicFramePr/>
          <p:nvPr/>
        </p:nvGraphicFramePr>
        <p:xfrm>
          <a:off x="5897520" y="2492280"/>
          <a:ext cx="1276560" cy="954360"/>
        </p:xfrm>
        <a:graphic>
          <a:graphicData uri="http://schemas.openxmlformats.org/presentationml/2006/ole">
            <p:oleObj r:id="rId2" spid="">
              <p:embed/>
            </p:oleObj>
          </a:graphicData>
        </a:graphic>
      </p:graphicFrame>
      <p:cxnSp>
        <p:nvCxnSpPr>
          <p:cNvPr id="111" name="Connettore 2 6"/>
          <p:cNvCxnSpPr/>
          <p:nvPr/>
        </p:nvCxnSpPr>
        <p:spPr>
          <a:xfrm>
            <a:off x="3203640" y="3139560"/>
            <a:ext cx="2521440" cy="2520"/>
          </a:xfrm>
          <a:prstGeom prst="straightConnector1">
            <a:avLst/>
          </a:prstGeom>
          <a:ln w="9360">
            <a:solidFill>
              <a:srgbClr val="4a7ebb"/>
            </a:solidFill>
            <a:miter/>
            <a:tailEnd len="med" type="arrow" w="med"/>
          </a:ln>
        </p:spPr>
      </p:cxnSp>
      <p:sp>
        <p:nvSpPr>
          <p:cNvPr id="112" name="CasellaDiTesto 7"/>
          <p:cNvSpPr/>
          <p:nvPr/>
        </p:nvSpPr>
        <p:spPr>
          <a:xfrm>
            <a:off x="3276720" y="2556000"/>
            <a:ext cx="230328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matrice completa dei coefficienti</a:t>
            </a:r>
            <a:endParaRPr b="0" lang="it-IT" sz="1600" spc="-1" strike="noStrike">
              <a:solidFill>
                <a:srgbClr val="000000"/>
              </a:solidFill>
              <a:latin typeface="Arial"/>
            </a:endParaRPr>
          </a:p>
        </p:txBody>
      </p:sp>
      <p:graphicFrame>
        <p:nvGraphicFramePr>
          <p:cNvPr id="113" name="Object 4"/>
          <p:cNvGraphicFramePr/>
          <p:nvPr/>
        </p:nvGraphicFramePr>
        <p:xfrm>
          <a:off x="885960" y="4059360"/>
          <a:ext cx="1344600" cy="954000"/>
        </p:xfrm>
        <a:graphic>
          <a:graphicData uri="http://schemas.openxmlformats.org/presentationml/2006/ole">
            <p:oleObj r:id="rId3" spid="">
              <p:embed/>
            </p:oleObj>
          </a:graphicData>
        </a:graphic>
      </p:graphicFrame>
      <p:graphicFrame>
        <p:nvGraphicFramePr>
          <p:cNvPr id="114" name="Object 6"/>
          <p:cNvGraphicFramePr/>
          <p:nvPr/>
        </p:nvGraphicFramePr>
        <p:xfrm>
          <a:off x="861840" y="5427720"/>
          <a:ext cx="1549440" cy="954000"/>
        </p:xfrm>
        <a:graphic>
          <a:graphicData uri="http://schemas.openxmlformats.org/presentationml/2006/ole">
            <p:oleObj r:id="rId4" spid="">
              <p:embed/>
            </p:oleObj>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ELIMINAZIONE DI GAUSS-JORDAN (2)</a:t>
            </a:r>
            <a:endParaRPr b="1" lang="it-IT" sz="2000" spc="-1" strike="noStrike">
              <a:solidFill>
                <a:srgbClr val="000000"/>
              </a:solidFill>
              <a:latin typeface="Tahoma"/>
            </a:endParaRPr>
          </a:p>
        </p:txBody>
      </p:sp>
      <p:sp>
        <p:nvSpPr>
          <p:cNvPr id="116" name=""/>
          <p:cNvSpPr txBox="1"/>
          <p:nvPr/>
        </p:nvSpPr>
        <p:spPr>
          <a:xfrm>
            <a:off x="468360" y="18255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Passo 3:  Pivot in posizione (3,3); sottrai 3/5 volte la riga 3 alla riga 1; aggiungi 2/5 volte la riga 3 alla riga 2</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Passo 4:  Dividi gli elementi per l’elemento sulla diagonale (pivot)</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graphicFrame>
        <p:nvGraphicFramePr>
          <p:cNvPr id="117" name="Object 6"/>
          <p:cNvGraphicFramePr/>
          <p:nvPr/>
        </p:nvGraphicFramePr>
        <p:xfrm>
          <a:off x="816120" y="2565360"/>
          <a:ext cx="1430280" cy="954000"/>
        </p:xfrm>
        <a:graphic>
          <a:graphicData uri="http://schemas.openxmlformats.org/presentationml/2006/ole">
            <p:oleObj r:id="rId1" spid="">
              <p:embed/>
            </p:oleObj>
          </a:graphicData>
        </a:graphic>
      </p:graphicFrame>
      <p:graphicFrame>
        <p:nvGraphicFramePr>
          <p:cNvPr id="118" name="Object 10"/>
          <p:cNvGraphicFramePr/>
          <p:nvPr/>
        </p:nvGraphicFramePr>
        <p:xfrm>
          <a:off x="822240" y="4419720"/>
          <a:ext cx="1330560" cy="954000"/>
        </p:xfrm>
        <a:graphic>
          <a:graphicData uri="http://schemas.openxmlformats.org/presentationml/2006/ole">
            <p:oleObj r:id="rId2" spid="">
              <p:embed/>
            </p:oleObj>
          </a:graphicData>
        </a:graphic>
      </p:graphicFrame>
      <p:graphicFrame>
        <p:nvGraphicFramePr>
          <p:cNvPr id="119" name="Object 2"/>
          <p:cNvGraphicFramePr/>
          <p:nvPr/>
        </p:nvGraphicFramePr>
        <p:xfrm>
          <a:off x="5981760" y="4425840"/>
          <a:ext cx="1643040" cy="947880"/>
        </p:xfrm>
        <a:graphic>
          <a:graphicData uri="http://schemas.openxmlformats.org/presentationml/2006/ole">
            <p:oleObj r:id="rId3" spid="">
              <p:embed/>
            </p:oleObj>
          </a:graphicData>
        </a:graphic>
      </p:graphicFrame>
      <p:cxnSp>
        <p:nvCxnSpPr>
          <p:cNvPr id="120" name="Connettore 2 11"/>
          <p:cNvCxnSpPr/>
          <p:nvPr/>
        </p:nvCxnSpPr>
        <p:spPr>
          <a:xfrm>
            <a:off x="2771280" y="5156280"/>
            <a:ext cx="2521800" cy="2160"/>
          </a:xfrm>
          <a:prstGeom prst="straightConnector1">
            <a:avLst/>
          </a:prstGeom>
          <a:ln w="9360">
            <a:solidFill>
              <a:srgbClr val="4a7ebb"/>
            </a:solidFill>
            <a:miter/>
            <a:tailEnd len="med" type="arrow" w="med"/>
          </a:ln>
        </p:spPr>
      </p:cxnSp>
      <p:sp>
        <p:nvSpPr>
          <p:cNvPr id="121" name="CasellaDiTesto 12"/>
          <p:cNvSpPr/>
          <p:nvPr/>
        </p:nvSpPr>
        <p:spPr>
          <a:xfrm>
            <a:off x="2844720" y="4572000"/>
            <a:ext cx="2303640" cy="58140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soluzione del sistema di equazioni lineari</a:t>
            </a:r>
            <a:endParaRPr b="0" lang="it-IT"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DEFINIZIONI</a:t>
            </a:r>
            <a:endParaRPr b="1" lang="it-IT" sz="2000" spc="-1" strike="noStrike">
              <a:solidFill>
                <a:srgbClr val="000000"/>
              </a:solidFill>
              <a:latin typeface="Tahoma"/>
            </a:endParaRPr>
          </a:p>
        </p:txBody>
      </p:sp>
      <p:sp>
        <p:nvSpPr>
          <p:cNvPr id="48"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a:t>
            </a:r>
            <a:r>
              <a:rPr b="0" i="1" lang="it-IT" sz="1600" spc="-1" strike="noStrike" u="sng">
                <a:solidFill>
                  <a:srgbClr val="000000"/>
                </a:solidFill>
                <a:uFillTx/>
                <a:latin typeface="Calibri"/>
              </a:rPr>
              <a:t>soluzione</a:t>
            </a:r>
            <a:r>
              <a:rPr b="0" lang="it-IT" sz="1600" spc="-1" strike="noStrike">
                <a:solidFill>
                  <a:srgbClr val="000000"/>
                </a:solidFill>
                <a:latin typeface="Calibri"/>
              </a:rPr>
              <a:t> del sistema di equazioni lineari è una </a:t>
            </a:r>
            <a:r>
              <a:rPr b="0" i="1" lang="it-IT" sz="1600" spc="-1" strike="noStrike">
                <a:solidFill>
                  <a:srgbClr val="000000"/>
                </a:solidFill>
                <a:latin typeface="Calibri"/>
              </a:rPr>
              <a:t>n</a:t>
            </a:r>
            <a:r>
              <a:rPr b="0" lang="it-IT" sz="1600" spc="-1" strike="noStrike">
                <a:solidFill>
                  <a:srgbClr val="000000"/>
                </a:solidFill>
                <a:latin typeface="Calibri"/>
              </a:rPr>
              <a:t>-upla (</a:t>
            </a:r>
            <a:r>
              <a:rPr b="0" i="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0" i="1" lang="it-IT" sz="1600" spc="-1" strike="noStrike">
                <a:solidFill>
                  <a:srgbClr val="000000"/>
                </a:solidFill>
                <a:latin typeface="Calibri"/>
              </a:rPr>
              <a:t>v</a:t>
            </a:r>
            <a:r>
              <a:rPr b="0" lang="it-IT" sz="1600" spc="-1" strike="noStrike" baseline="-25000">
                <a:solidFill>
                  <a:srgbClr val="000000"/>
                </a:solidFill>
                <a:latin typeface="Calibri"/>
              </a:rPr>
              <a:t>n</a:t>
            </a:r>
            <a:r>
              <a:rPr b="0" lang="it-IT" sz="1600" spc="-1" strike="noStrike">
                <a:solidFill>
                  <a:srgbClr val="000000"/>
                </a:solidFill>
                <a:latin typeface="Calibri"/>
              </a:rPr>
              <a:t>) di numeri che sostituiti ordinatamente alle incognite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0" i="1" lang="it-IT" sz="1600" spc="-1" strike="noStrike">
                <a:solidFill>
                  <a:srgbClr val="000000"/>
                </a:solidFill>
                <a:latin typeface="Calibri"/>
              </a:rPr>
              <a:t>x</a:t>
            </a:r>
            <a:r>
              <a:rPr b="0" lang="it-IT" sz="1600" spc="-1" strike="noStrike" baseline="-25000">
                <a:solidFill>
                  <a:srgbClr val="000000"/>
                </a:solidFill>
                <a:latin typeface="Calibri"/>
              </a:rPr>
              <a:t>n</a:t>
            </a:r>
            <a:r>
              <a:rPr b="0" lang="it-IT" sz="1600" spc="-1" strike="noStrike">
                <a:solidFill>
                  <a:srgbClr val="000000"/>
                </a:solidFill>
                <a:latin typeface="Calibri"/>
              </a:rPr>
              <a:t>) soddisfano  tutte le equazioni del sistema.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a:t>
            </a:r>
            <a:r>
              <a:rPr b="0" i="1" lang="it-IT" sz="1600" spc="-1" strike="noStrike" u="sng">
                <a:solidFill>
                  <a:srgbClr val="000000"/>
                </a:solidFill>
                <a:uFillTx/>
                <a:latin typeface="Calibri"/>
              </a:rPr>
              <a:t>combinazione lineare</a:t>
            </a:r>
            <a:r>
              <a:rPr b="0" lang="it-IT" sz="1600" spc="-1" strike="noStrike">
                <a:solidFill>
                  <a:srgbClr val="000000"/>
                </a:solidFill>
                <a:latin typeface="Calibri"/>
              </a:rPr>
              <a:t> dei vettori </a:t>
            </a:r>
            <a:r>
              <a:rPr b="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1" lang="it-IT" sz="1600" spc="-1" strike="noStrike">
                <a:solidFill>
                  <a:srgbClr val="000000"/>
                </a:solidFill>
                <a:latin typeface="Calibri"/>
              </a:rPr>
              <a:t>v</a:t>
            </a:r>
            <a:r>
              <a:rPr b="0" lang="it-IT" sz="1600" spc="-1" strike="noStrike" baseline="-25000">
                <a:solidFill>
                  <a:srgbClr val="000000"/>
                </a:solidFill>
                <a:latin typeface="Calibri"/>
              </a:rPr>
              <a:t>k</a:t>
            </a:r>
            <a:r>
              <a:rPr b="0" lang="it-IT" sz="1600" spc="-1" strike="noStrike">
                <a:solidFill>
                  <a:srgbClr val="000000"/>
                </a:solidFill>
                <a:latin typeface="Calibri"/>
              </a:rPr>
              <a:t> ∈ V è un vettore </a:t>
            </a:r>
            <a:r>
              <a:rPr b="1" lang="it-IT" sz="1600" spc="-1" strike="noStrike">
                <a:solidFill>
                  <a:srgbClr val="000000"/>
                </a:solidFill>
                <a:latin typeface="Calibri"/>
              </a:rPr>
              <a:t>w</a:t>
            </a:r>
            <a:r>
              <a:rPr b="0" lang="it-IT" sz="1600" spc="-1" strike="noStrike">
                <a:solidFill>
                  <a:srgbClr val="000000"/>
                </a:solidFill>
                <a:latin typeface="Calibri"/>
              </a:rPr>
              <a:t> = </a:t>
            </a:r>
            <a:r>
              <a:rPr b="0" lang="el-GR" sz="1600" spc="-1" strike="noStrike">
                <a:solidFill>
                  <a:srgbClr val="000000"/>
                </a:solidFill>
                <a:latin typeface="Calibri"/>
              </a:rPr>
              <a:t>α</a:t>
            </a:r>
            <a:r>
              <a:rPr b="0" lang="it-IT" sz="1600" spc="-1" strike="noStrike" baseline="-25000">
                <a:solidFill>
                  <a:srgbClr val="000000"/>
                </a:solidFill>
                <a:latin typeface="Calibri"/>
              </a:rPr>
              <a:t>1</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lang="el-GR" sz="1600" spc="-1" strike="noStrike">
                <a:solidFill>
                  <a:srgbClr val="000000"/>
                </a:solidFill>
                <a:latin typeface="Calibri"/>
              </a:rPr>
              <a:t> α</a:t>
            </a:r>
            <a:r>
              <a:rPr b="0" lang="it-IT" sz="1600" spc="-1" strike="noStrike" baseline="-25000">
                <a:solidFill>
                  <a:srgbClr val="000000"/>
                </a:solidFill>
                <a:latin typeface="Calibri"/>
              </a:rPr>
              <a:t>2</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a:t>
            </a:r>
            <a:r>
              <a:rPr b="0" lang="el-GR" sz="1600" spc="-1" strike="noStrike">
                <a:solidFill>
                  <a:srgbClr val="000000"/>
                </a:solidFill>
                <a:latin typeface="Calibri"/>
              </a:rPr>
              <a:t> α</a:t>
            </a:r>
            <a:r>
              <a:rPr b="0" lang="it-IT" sz="1600" spc="-1" strike="noStrike" baseline="-25000">
                <a:solidFill>
                  <a:srgbClr val="000000"/>
                </a:solidFill>
                <a:latin typeface="Calibri"/>
              </a:rPr>
              <a:t>k</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k</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insieme di vettori </a:t>
            </a:r>
            <a:r>
              <a:rPr b="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1" lang="it-IT" sz="1600" spc="-1" strike="noStrike">
                <a:solidFill>
                  <a:srgbClr val="000000"/>
                </a:solidFill>
                <a:latin typeface="Calibri"/>
              </a:rPr>
              <a:t>v</a:t>
            </a:r>
            <a:r>
              <a:rPr b="0" lang="it-IT" sz="1600" spc="-1" strike="noStrike" baseline="-25000">
                <a:solidFill>
                  <a:srgbClr val="000000"/>
                </a:solidFill>
                <a:latin typeface="Calibri"/>
              </a:rPr>
              <a:t>k</a:t>
            </a:r>
            <a:r>
              <a:rPr b="0" lang="it-IT" sz="1600" spc="-1" strike="noStrike">
                <a:solidFill>
                  <a:srgbClr val="000000"/>
                </a:solidFill>
                <a:latin typeface="Calibri"/>
              </a:rPr>
              <a:t> ∈ V si  dicono </a:t>
            </a:r>
            <a:r>
              <a:rPr b="0" i="1" lang="it-IT" sz="1600" spc="-1" strike="noStrike" u="sng">
                <a:solidFill>
                  <a:srgbClr val="000000"/>
                </a:solidFill>
                <a:uFillTx/>
                <a:latin typeface="Calibri"/>
              </a:rPr>
              <a:t>linearmente dipendenti</a:t>
            </a:r>
            <a:r>
              <a:rPr b="0" lang="it-IT" sz="1600" spc="-1" strike="noStrike">
                <a:solidFill>
                  <a:srgbClr val="000000"/>
                </a:solidFill>
                <a:latin typeface="Calibri"/>
              </a:rPr>
              <a:t> se esistono </a:t>
            </a:r>
            <a:br>
              <a:rPr sz="1600"/>
            </a:br>
            <a:r>
              <a:rPr b="0" lang="it-IT" sz="1600" spc="-1" strike="noStrike">
                <a:solidFill>
                  <a:srgbClr val="000000"/>
                </a:solidFill>
                <a:latin typeface="Calibri"/>
              </a:rPr>
              <a:t>   </a:t>
            </a:r>
            <a:r>
              <a:rPr b="0" lang="el-GR" sz="1600" spc="-1" strike="noStrike">
                <a:solidFill>
                  <a:srgbClr val="000000"/>
                </a:solidFill>
                <a:latin typeface="Calibri"/>
              </a:rPr>
              <a:t>α</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lang="el-GR" sz="1600" spc="-1" strike="noStrike">
                <a:solidFill>
                  <a:srgbClr val="000000"/>
                </a:solidFill>
                <a:latin typeface="Calibri"/>
              </a:rPr>
              <a:t>α</a:t>
            </a:r>
            <a:r>
              <a:rPr b="0" lang="it-IT" sz="1600" spc="-1" strike="noStrike" baseline="-25000">
                <a:solidFill>
                  <a:srgbClr val="000000"/>
                </a:solidFill>
                <a:latin typeface="Calibri"/>
              </a:rPr>
              <a:t>2</a:t>
            </a:r>
            <a:r>
              <a:rPr b="1" lang="it-IT" sz="1600" spc="-1" strike="noStrike">
                <a:solidFill>
                  <a:srgbClr val="000000"/>
                </a:solidFill>
                <a:latin typeface="Calibri"/>
              </a:rPr>
              <a:t>,</a:t>
            </a:r>
            <a:r>
              <a:rPr b="0" lang="it-IT" sz="1600" spc="-1" strike="noStrike">
                <a:solidFill>
                  <a:srgbClr val="000000"/>
                </a:solidFill>
                <a:latin typeface="Calibri"/>
              </a:rPr>
              <a:t>…,</a:t>
            </a:r>
            <a:r>
              <a:rPr b="0" lang="el-GR" sz="1600" spc="-1" strike="noStrike">
                <a:solidFill>
                  <a:srgbClr val="000000"/>
                </a:solidFill>
                <a:latin typeface="Calibri"/>
              </a:rPr>
              <a:t>α</a:t>
            </a:r>
            <a:r>
              <a:rPr b="0" lang="it-IT" sz="1600" spc="-1" strike="noStrike" baseline="-25000">
                <a:solidFill>
                  <a:srgbClr val="000000"/>
                </a:solidFill>
                <a:latin typeface="Calibri"/>
              </a:rPr>
              <a:t>k</a:t>
            </a:r>
            <a:r>
              <a:rPr b="0" lang="it-IT" sz="1600" spc="-1" strike="noStrike">
                <a:solidFill>
                  <a:srgbClr val="000000"/>
                </a:solidFill>
                <a:latin typeface="Calibri"/>
              </a:rPr>
              <a:t> ∈ ℝ  non tutti nulli tali che</a:t>
            </a:r>
            <a:r>
              <a:rPr b="0" lang="el-GR" sz="1600" spc="-1" strike="noStrike">
                <a:solidFill>
                  <a:srgbClr val="000000"/>
                </a:solidFill>
                <a:latin typeface="Calibri"/>
              </a:rPr>
              <a:t> α</a:t>
            </a:r>
            <a:r>
              <a:rPr b="0" lang="it-IT" sz="1600" spc="-1" strike="noStrike" baseline="-25000">
                <a:solidFill>
                  <a:srgbClr val="000000"/>
                </a:solidFill>
                <a:latin typeface="Calibri"/>
              </a:rPr>
              <a:t>1</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lang="el-GR" sz="1600" spc="-1" strike="noStrike">
                <a:solidFill>
                  <a:srgbClr val="000000"/>
                </a:solidFill>
                <a:latin typeface="Calibri"/>
              </a:rPr>
              <a:t> α</a:t>
            </a:r>
            <a:r>
              <a:rPr b="0" lang="it-IT" sz="1600" spc="-1" strike="noStrike" baseline="-25000">
                <a:solidFill>
                  <a:srgbClr val="000000"/>
                </a:solidFill>
                <a:latin typeface="Calibri"/>
              </a:rPr>
              <a:t>2</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a:t>
            </a:r>
            <a:r>
              <a:rPr b="0" lang="el-GR" sz="1600" spc="-1" strike="noStrike">
                <a:solidFill>
                  <a:srgbClr val="000000"/>
                </a:solidFill>
                <a:latin typeface="Calibri"/>
              </a:rPr>
              <a:t> α</a:t>
            </a:r>
            <a:r>
              <a:rPr b="0" lang="it-IT" sz="1600" spc="-1" strike="noStrike" baseline="-25000">
                <a:solidFill>
                  <a:srgbClr val="000000"/>
                </a:solidFill>
                <a:latin typeface="Calibri"/>
              </a:rPr>
              <a:t>k</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k </a:t>
            </a:r>
            <a:r>
              <a:rPr b="0" lang="it-IT" sz="1600" spc="-1" strike="noStrike">
                <a:solidFill>
                  <a:srgbClr val="000000"/>
                </a:solidFill>
                <a:latin typeface="Calibri"/>
              </a:rPr>
              <a:t>= </a:t>
            </a:r>
            <a:r>
              <a:rPr b="1" lang="it-IT" sz="1600" spc="-1" strike="noStrike">
                <a:solidFill>
                  <a:srgbClr val="000000"/>
                </a:solidFill>
                <a:latin typeface="Calibri"/>
              </a:rPr>
              <a:t>0</a:t>
            </a:r>
            <a:r>
              <a:rPr b="0" lang="it-IT" sz="1600" spc="-1" strike="noStrike">
                <a:solidFill>
                  <a:srgbClr val="000000"/>
                </a:solidFill>
                <a:latin typeface="Calibri"/>
              </a:rPr>
              <a: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Viceversa, </a:t>
            </a:r>
            <a:r>
              <a:rPr b="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 </a:t>
            </a:r>
            <a:r>
              <a:rPr b="1" lang="it-IT" sz="1600" spc="-1" strike="noStrike">
                <a:solidFill>
                  <a:srgbClr val="000000"/>
                </a:solidFill>
                <a:latin typeface="Calibri"/>
              </a:rPr>
              <a:t>v</a:t>
            </a:r>
            <a:r>
              <a:rPr b="0" lang="it-IT" sz="1600" spc="-1" strike="noStrike" baseline="-25000">
                <a:solidFill>
                  <a:srgbClr val="000000"/>
                </a:solidFill>
                <a:latin typeface="Calibri"/>
              </a:rPr>
              <a:t>k</a:t>
            </a:r>
            <a:r>
              <a:rPr b="0" lang="it-IT" sz="1600" spc="-1" strike="noStrike">
                <a:solidFill>
                  <a:srgbClr val="000000"/>
                </a:solidFill>
                <a:latin typeface="Calibri"/>
              </a:rPr>
              <a:t> si dicono </a:t>
            </a:r>
            <a:r>
              <a:rPr b="0" i="1" lang="it-IT" sz="1600" spc="-1" strike="noStrike" u="sng">
                <a:solidFill>
                  <a:srgbClr val="000000"/>
                </a:solidFill>
                <a:uFillTx/>
                <a:latin typeface="Calibri"/>
              </a:rPr>
              <a:t>linearmente indipendenti </a:t>
            </a:r>
            <a:r>
              <a:rPr b="0" lang="it-IT" sz="1600" spc="-1" strike="noStrike">
                <a:solidFill>
                  <a:srgbClr val="000000"/>
                </a:solidFill>
                <a:latin typeface="Calibri"/>
              </a:rPr>
              <a:t>se </a:t>
            </a:r>
            <a:br>
              <a:rPr sz="1600"/>
            </a:br>
            <a:r>
              <a:rPr b="0" lang="el-GR" sz="1600" spc="-1" strike="noStrike">
                <a:solidFill>
                  <a:srgbClr val="000000"/>
                </a:solidFill>
                <a:latin typeface="Calibri"/>
              </a:rPr>
              <a:t> </a:t>
            </a:r>
            <a:r>
              <a:rPr b="0" lang="it-IT" sz="1600" spc="-1" strike="noStrike">
                <a:solidFill>
                  <a:srgbClr val="000000"/>
                </a:solidFill>
                <a:latin typeface="Calibri"/>
              </a:rPr>
              <a:t>  </a:t>
            </a:r>
            <a:r>
              <a:rPr b="0" lang="el-GR" sz="1600" spc="-1" strike="noStrike">
                <a:solidFill>
                  <a:srgbClr val="000000"/>
                </a:solidFill>
                <a:latin typeface="Calibri"/>
              </a:rPr>
              <a:t>α</a:t>
            </a:r>
            <a:r>
              <a:rPr b="0" lang="it-IT" sz="1600" spc="-1" strike="noStrike" baseline="-25000">
                <a:solidFill>
                  <a:srgbClr val="000000"/>
                </a:solidFill>
                <a:latin typeface="Calibri"/>
              </a:rPr>
              <a:t>1</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lang="el-GR" sz="1600" spc="-1" strike="noStrike">
                <a:solidFill>
                  <a:srgbClr val="000000"/>
                </a:solidFill>
                <a:latin typeface="Calibri"/>
              </a:rPr>
              <a:t> α</a:t>
            </a:r>
            <a:r>
              <a:rPr b="0" lang="it-IT" sz="1600" spc="-1" strike="noStrike" baseline="-25000">
                <a:solidFill>
                  <a:srgbClr val="000000"/>
                </a:solidFill>
                <a:latin typeface="Calibri"/>
              </a:rPr>
              <a:t>2</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2</a:t>
            </a:r>
            <a:r>
              <a:rPr b="0" lang="it-IT" sz="1600" spc="-1" strike="noStrike">
                <a:solidFill>
                  <a:srgbClr val="000000"/>
                </a:solidFill>
                <a:latin typeface="Calibri"/>
              </a:rPr>
              <a:t> +…+</a:t>
            </a:r>
            <a:r>
              <a:rPr b="0" lang="el-GR" sz="1600" spc="-1" strike="noStrike">
                <a:solidFill>
                  <a:srgbClr val="000000"/>
                </a:solidFill>
                <a:latin typeface="Calibri"/>
              </a:rPr>
              <a:t> α</a:t>
            </a:r>
            <a:r>
              <a:rPr b="0" lang="it-IT" sz="1600" spc="-1" strike="noStrike" baseline="-25000">
                <a:solidFill>
                  <a:srgbClr val="000000"/>
                </a:solidFill>
                <a:latin typeface="Calibri"/>
              </a:rPr>
              <a:t>k</a:t>
            </a:r>
            <a:r>
              <a:rPr b="0" lang="it-IT" sz="1600" spc="-1" strike="noStrike">
                <a:solidFill>
                  <a:srgbClr val="000000"/>
                </a:solidFill>
                <a:latin typeface="Calibri"/>
              </a:rPr>
              <a:t> </a:t>
            </a:r>
            <a:r>
              <a:rPr b="1" lang="it-IT" sz="1600" spc="-1" strike="noStrike">
                <a:solidFill>
                  <a:srgbClr val="000000"/>
                </a:solidFill>
                <a:latin typeface="Calibri"/>
              </a:rPr>
              <a:t>v</a:t>
            </a:r>
            <a:r>
              <a:rPr b="0" lang="it-IT" sz="1600" spc="-1" strike="noStrike" baseline="-25000">
                <a:solidFill>
                  <a:srgbClr val="000000"/>
                </a:solidFill>
                <a:latin typeface="Calibri"/>
              </a:rPr>
              <a:t>k </a:t>
            </a:r>
            <a:r>
              <a:rPr b="0" lang="it-IT" sz="1600" spc="-1" strike="noStrike">
                <a:solidFill>
                  <a:srgbClr val="000000"/>
                </a:solidFill>
                <a:latin typeface="Calibri"/>
              </a:rPr>
              <a:t>= </a:t>
            </a:r>
            <a:r>
              <a:rPr b="1" lang="it-IT" sz="1600" spc="-1" strike="noStrike">
                <a:solidFill>
                  <a:srgbClr val="000000"/>
                </a:solidFill>
                <a:latin typeface="Calibri"/>
              </a:rPr>
              <a:t>0</a:t>
            </a:r>
            <a:r>
              <a:rPr b="0" lang="it-IT" sz="1600" spc="-1" strike="noStrike">
                <a:solidFill>
                  <a:srgbClr val="000000"/>
                </a:solidFill>
                <a:latin typeface="Calibri"/>
              </a:rPr>
              <a:t> implica </a:t>
            </a:r>
            <a:r>
              <a:rPr b="0" lang="el-GR" sz="1600" spc="-1" strike="noStrike">
                <a:solidFill>
                  <a:srgbClr val="000000"/>
                </a:solidFill>
                <a:latin typeface="Calibri"/>
              </a:rPr>
              <a:t>α</a:t>
            </a:r>
            <a:r>
              <a:rPr b="0" lang="it-IT" sz="1600" spc="-1" strike="noStrike" baseline="-25000">
                <a:solidFill>
                  <a:srgbClr val="000000"/>
                </a:solidFill>
                <a:latin typeface="Calibri"/>
              </a:rPr>
              <a:t>1</a:t>
            </a:r>
            <a:r>
              <a:rPr b="0" lang="it-IT" sz="1600" spc="-1" strike="noStrike">
                <a:solidFill>
                  <a:srgbClr val="000000"/>
                </a:solidFill>
                <a:latin typeface="Calibri"/>
              </a:rPr>
              <a:t> = </a:t>
            </a:r>
            <a:r>
              <a:rPr b="0" lang="el-GR" sz="1600" spc="-1" strike="noStrike">
                <a:solidFill>
                  <a:srgbClr val="000000"/>
                </a:solidFill>
                <a:latin typeface="Calibri"/>
              </a:rPr>
              <a:t>α</a:t>
            </a:r>
            <a:r>
              <a:rPr b="0" lang="it-IT" sz="1600" spc="-1" strike="noStrike" baseline="-25000">
                <a:solidFill>
                  <a:srgbClr val="000000"/>
                </a:solidFill>
                <a:latin typeface="Calibri"/>
              </a:rPr>
              <a:t>2</a:t>
            </a:r>
            <a:r>
              <a:rPr b="1" lang="it-IT" sz="1600" spc="-1" strike="noStrike">
                <a:solidFill>
                  <a:srgbClr val="000000"/>
                </a:solidFill>
                <a:latin typeface="Calibri"/>
              </a:rPr>
              <a:t> = </a:t>
            </a:r>
            <a:r>
              <a:rPr b="0" lang="it-IT" sz="1600" spc="-1" strike="noStrike">
                <a:solidFill>
                  <a:srgbClr val="000000"/>
                </a:solidFill>
                <a:latin typeface="Calibri"/>
              </a:rPr>
              <a:t>… =</a:t>
            </a:r>
            <a:r>
              <a:rPr b="0" lang="el-GR" sz="1600" spc="-1" strike="noStrike">
                <a:solidFill>
                  <a:srgbClr val="000000"/>
                </a:solidFill>
                <a:latin typeface="Calibri"/>
              </a:rPr>
              <a:t>α</a:t>
            </a:r>
            <a:r>
              <a:rPr b="0" lang="it-IT" sz="1600" spc="-1" strike="noStrike" baseline="-25000">
                <a:solidFill>
                  <a:srgbClr val="000000"/>
                </a:solidFill>
                <a:latin typeface="Calibri"/>
              </a:rPr>
              <a:t>k</a:t>
            </a:r>
            <a:r>
              <a:rPr b="0" lang="it-IT" sz="1600" spc="-1" strike="noStrike">
                <a:solidFill>
                  <a:srgbClr val="000000"/>
                </a:solidFill>
                <a:latin typeface="Calibri"/>
              </a:rPr>
              <a:t> = 0</a:t>
            </a: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SISTEMA DI EQUAZIONI LINEARI</a:t>
            </a:r>
            <a:endParaRPr b="1" lang="it-IT" sz="2000" spc="-1" strike="noStrike">
              <a:solidFill>
                <a:srgbClr val="000000"/>
              </a:solidFill>
              <a:latin typeface="Tahoma"/>
            </a:endParaRPr>
          </a:p>
        </p:txBody>
      </p:sp>
      <p:sp>
        <p:nvSpPr>
          <p:cNvPr id="50"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Esempio: il sistema di equazioni lineari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può essere scritto in forma matriciale come:</a:t>
            </a: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soluzioni del sistema sono tutte quelle coppie (</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 </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 che soddisfano  le due equazioni.</a:t>
            </a:r>
            <a:endParaRPr b="0" lang="it-IT" sz="1600" spc="-1" strike="noStrike">
              <a:solidFill>
                <a:srgbClr val="000000"/>
              </a:solidFill>
              <a:latin typeface="Calibri"/>
            </a:endParaRPr>
          </a:p>
        </p:txBody>
      </p:sp>
      <p:graphicFrame>
        <p:nvGraphicFramePr>
          <p:cNvPr id="51" name="Object 5"/>
          <p:cNvGraphicFramePr/>
          <p:nvPr/>
        </p:nvGraphicFramePr>
        <p:xfrm>
          <a:off x="684360" y="2227320"/>
          <a:ext cx="2192040" cy="914400"/>
        </p:xfrm>
        <a:graphic>
          <a:graphicData uri="http://schemas.openxmlformats.org/presentationml/2006/ole">
            <p:oleObj r:id="rId1" spid="">
              <p:embed/>
            </p:oleObj>
          </a:graphicData>
        </a:graphic>
      </p:graphicFrame>
      <p:graphicFrame>
        <p:nvGraphicFramePr>
          <p:cNvPr id="52" name="Object 6"/>
          <p:cNvGraphicFramePr/>
          <p:nvPr/>
        </p:nvGraphicFramePr>
        <p:xfrm>
          <a:off x="812880" y="3519360"/>
          <a:ext cx="2786040" cy="917640"/>
        </p:xfrm>
        <a:graphic>
          <a:graphicData uri="http://schemas.openxmlformats.org/presentationml/2006/ole">
            <p:oleObj r:id="rId2" spid="">
              <p:embed/>
            </p:oleObj>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RISOLUZIONE GRAFICA</a:t>
            </a:r>
            <a:endParaRPr b="1" lang="it-IT" sz="2000" spc="-1" strike="noStrike">
              <a:solidFill>
                <a:srgbClr val="000000"/>
              </a:solidFill>
              <a:latin typeface="Tahoma"/>
            </a:endParaRPr>
          </a:p>
        </p:txBody>
      </p:sp>
      <p:sp>
        <p:nvSpPr>
          <p:cNvPr id="54"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metodo grafico  per determinare la soluzione consiste nel disegnare le equazioni e calcolarne l’intersezione</a:t>
            </a:r>
            <a:endParaRPr b="0" lang="it-IT" sz="1600" spc="-1" strike="noStrike">
              <a:solidFill>
                <a:srgbClr val="000000"/>
              </a:solidFill>
              <a:latin typeface="Calibri"/>
            </a:endParaRPr>
          </a:p>
        </p:txBody>
      </p:sp>
      <p:pic>
        <p:nvPicPr>
          <p:cNvPr id="55" name="Object 5" descr=""/>
          <p:cNvPicPr/>
          <p:nvPr/>
        </p:nvPicPr>
        <p:blipFill>
          <a:blip r:embed="rId1"/>
          <a:stretch/>
        </p:blipFill>
        <p:spPr>
          <a:xfrm>
            <a:off x="755640" y="2637000"/>
            <a:ext cx="2232000" cy="974520"/>
          </a:xfrm>
          <a:prstGeom prst="rect">
            <a:avLst/>
          </a:prstGeom>
          <a:ln w="0">
            <a:noFill/>
          </a:ln>
        </p:spPr>
      </p:pic>
      <p:pic>
        <p:nvPicPr>
          <p:cNvPr id="56" name="Immagine 5" descr="C:\Users\gim-i3\Desktop\varie\ECAMPUS\mio_corso\07_tmp\row_picture.gif"/>
          <p:cNvPicPr/>
          <p:nvPr/>
        </p:nvPicPr>
        <p:blipFill>
          <a:blip r:embed="rId2"/>
          <a:stretch/>
        </p:blipFill>
        <p:spPr>
          <a:xfrm>
            <a:off x="4187880" y="2276640"/>
            <a:ext cx="4425840" cy="4136760"/>
          </a:xfrm>
          <a:prstGeom prst="rect">
            <a:avLst/>
          </a:prstGeom>
          <a:ln w="0">
            <a:noFill/>
          </a:ln>
        </p:spPr>
      </p:pic>
      <p:pic>
        <p:nvPicPr>
          <p:cNvPr id="57" name="Object 4" descr=""/>
          <p:cNvPicPr/>
          <p:nvPr/>
        </p:nvPicPr>
        <p:blipFill>
          <a:blip r:embed="rId3"/>
          <a:stretch/>
        </p:blipFill>
        <p:spPr>
          <a:xfrm>
            <a:off x="1347840" y="4653000"/>
            <a:ext cx="920520" cy="895320"/>
          </a:xfrm>
          <a:prstGeom prst="rect">
            <a:avLst/>
          </a:prstGeom>
          <a:ln w="0">
            <a:noFill/>
          </a:ln>
        </p:spPr>
      </p:pic>
      <p:sp>
        <p:nvSpPr>
          <p:cNvPr id="58" name="Freccia a destra 7"/>
          <p:cNvSpPr/>
          <p:nvPr/>
        </p:nvSpPr>
        <p:spPr>
          <a:xfrm rot="5400000">
            <a:off x="1548000" y="3933000"/>
            <a:ext cx="719280" cy="431640"/>
          </a:xfrm>
          <a:prstGeom prst="rightArrow">
            <a:avLst>
              <a:gd name="adj1" fmla="val 36565"/>
              <a:gd name="adj2" fmla="val 43303"/>
            </a:avLst>
          </a:prstGeom>
          <a:solidFill>
            <a:srgbClr val="4f81bd"/>
          </a:solid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59" name="CasellaDiTesto 8"/>
          <p:cNvSpPr/>
          <p:nvPr/>
        </p:nvSpPr>
        <p:spPr>
          <a:xfrm>
            <a:off x="5525280" y="5013360"/>
            <a:ext cx="1019160" cy="40572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2</a:t>
            </a:r>
            <a:r>
              <a:rPr b="0" i="1" lang="it-IT" sz="1800" spc="-1" strike="noStrike">
                <a:solidFill>
                  <a:srgbClr val="000000"/>
                </a:solidFill>
                <a:latin typeface="Arial"/>
              </a:rPr>
              <a:t>x</a:t>
            </a:r>
            <a:r>
              <a:rPr b="0" lang="it-IT" sz="1800" spc="-1" strike="noStrike" baseline="-25000">
                <a:solidFill>
                  <a:srgbClr val="000000"/>
                </a:solidFill>
                <a:latin typeface="Arial"/>
              </a:rPr>
              <a:t>1</a:t>
            </a:r>
            <a:r>
              <a:rPr b="0" lang="it-IT" sz="1800" spc="-1" strike="noStrike">
                <a:solidFill>
                  <a:srgbClr val="000000"/>
                </a:solidFill>
                <a:latin typeface="Arial"/>
              </a:rPr>
              <a:t>-</a:t>
            </a:r>
            <a:r>
              <a:rPr b="0" i="1" lang="it-IT" sz="1800" spc="-1" strike="noStrike">
                <a:solidFill>
                  <a:srgbClr val="000000"/>
                </a:solidFill>
                <a:latin typeface="Arial"/>
              </a:rPr>
              <a:t>x</a:t>
            </a:r>
            <a:r>
              <a:rPr b="0" lang="it-IT" sz="1800" spc="-1" strike="noStrike" baseline="-25000">
                <a:solidFill>
                  <a:srgbClr val="000000"/>
                </a:solidFill>
                <a:latin typeface="Arial"/>
              </a:rPr>
              <a:t>2</a:t>
            </a:r>
            <a:r>
              <a:rPr b="0" lang="it-IT" sz="1800" spc="-1" strike="noStrike">
                <a:solidFill>
                  <a:srgbClr val="000000"/>
                </a:solidFill>
                <a:latin typeface="Arial"/>
              </a:rPr>
              <a:t>=0</a:t>
            </a:r>
            <a:endParaRPr b="0" lang="it-IT" sz="1800" spc="-1" strike="noStrike">
              <a:solidFill>
                <a:srgbClr val="000000"/>
              </a:solidFill>
              <a:latin typeface="Arial"/>
            </a:endParaRPr>
          </a:p>
        </p:txBody>
      </p:sp>
      <p:sp>
        <p:nvSpPr>
          <p:cNvPr id="60" name="CasellaDiTesto 9"/>
          <p:cNvSpPr/>
          <p:nvPr/>
        </p:nvSpPr>
        <p:spPr>
          <a:xfrm>
            <a:off x="5237280" y="2781360"/>
            <a:ext cx="1153440" cy="40572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a:t>
            </a:r>
            <a:r>
              <a:rPr b="0" i="1" lang="it-IT" sz="1800" spc="-1" strike="noStrike">
                <a:solidFill>
                  <a:srgbClr val="000000"/>
                </a:solidFill>
                <a:latin typeface="Arial"/>
              </a:rPr>
              <a:t>x</a:t>
            </a:r>
            <a:r>
              <a:rPr b="0" lang="it-IT" sz="1800" spc="-1" strike="noStrike" baseline="-25000">
                <a:solidFill>
                  <a:srgbClr val="000000"/>
                </a:solidFill>
                <a:latin typeface="Arial"/>
              </a:rPr>
              <a:t>1</a:t>
            </a:r>
            <a:r>
              <a:rPr b="0" lang="it-IT" sz="1800" spc="-1" strike="noStrike">
                <a:solidFill>
                  <a:srgbClr val="000000"/>
                </a:solidFill>
                <a:latin typeface="Arial"/>
              </a:rPr>
              <a:t>+2</a:t>
            </a:r>
            <a:r>
              <a:rPr b="0" i="1" lang="it-IT" sz="1800" spc="-1" strike="noStrike">
                <a:solidFill>
                  <a:srgbClr val="000000"/>
                </a:solidFill>
                <a:latin typeface="Arial"/>
              </a:rPr>
              <a:t>x</a:t>
            </a:r>
            <a:r>
              <a:rPr b="0" lang="it-IT" sz="1800" spc="-1" strike="noStrike" baseline="-25000">
                <a:solidFill>
                  <a:srgbClr val="000000"/>
                </a:solidFill>
                <a:latin typeface="Arial"/>
              </a:rPr>
              <a:t>2</a:t>
            </a:r>
            <a:r>
              <a:rPr b="0" lang="it-IT" sz="1800" spc="-1" strike="noStrike">
                <a:solidFill>
                  <a:srgbClr val="000000"/>
                </a:solidFill>
                <a:latin typeface="Arial"/>
              </a:rPr>
              <a:t>=3</a:t>
            </a: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ESEMPIO DI RISOLUZIONE GRAFICA</a:t>
            </a:r>
            <a:endParaRPr b="1" lang="it-IT" sz="2000" spc="-1" strike="noStrike">
              <a:solidFill>
                <a:srgbClr val="000000"/>
              </a:solidFill>
              <a:latin typeface="Tahoma"/>
            </a:endParaRPr>
          </a:p>
        </p:txBody>
      </p:sp>
      <p:sp>
        <p:nvSpPr>
          <p:cNvPr id="62"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 metodo alternativo consiste nel determinare  i coefficienti della combinazione lineare dei vettori </a:t>
            </a:r>
            <a:r>
              <a:rPr b="1" lang="it-IT" sz="1600" spc="-1" strike="noStrike">
                <a:solidFill>
                  <a:srgbClr val="000000"/>
                </a:solidFill>
                <a:latin typeface="Calibri"/>
              </a:rPr>
              <a:t>A</a:t>
            </a:r>
            <a:r>
              <a:rPr b="0" lang="it-IT" sz="1600" spc="-1" strike="noStrike" baseline="30000">
                <a:solidFill>
                  <a:srgbClr val="000000"/>
                </a:solidFill>
                <a:latin typeface="Calibri"/>
              </a:rPr>
              <a:t>1</a:t>
            </a:r>
            <a:r>
              <a:rPr b="0" lang="it-IT" sz="1600" spc="-1" strike="noStrike">
                <a:solidFill>
                  <a:srgbClr val="000000"/>
                </a:solidFill>
                <a:latin typeface="Calibri"/>
              </a:rPr>
              <a:t> e </a:t>
            </a:r>
            <a:r>
              <a:rPr b="1" lang="it-IT" sz="1600" spc="-1" strike="noStrike">
                <a:solidFill>
                  <a:srgbClr val="000000"/>
                </a:solidFill>
                <a:latin typeface="Calibri"/>
              </a:rPr>
              <a:t>A</a:t>
            </a:r>
            <a:r>
              <a:rPr b="0" lang="it-IT" sz="1600" spc="-1" strike="noStrike" baseline="30000">
                <a:solidFill>
                  <a:srgbClr val="000000"/>
                </a:solidFill>
                <a:latin typeface="Calibri"/>
              </a:rPr>
              <a:t>2</a:t>
            </a:r>
            <a:r>
              <a:rPr b="0" lang="it-IT" sz="1600" spc="-1" strike="noStrike">
                <a:solidFill>
                  <a:srgbClr val="000000"/>
                </a:solidFill>
                <a:latin typeface="Calibri"/>
              </a:rPr>
              <a:t> che abbia come risultato il vettore </a:t>
            </a:r>
            <a:r>
              <a:rPr b="1" lang="it-IT" sz="1600" spc="-1" strike="noStrike">
                <a:solidFill>
                  <a:srgbClr val="000000"/>
                </a:solidFill>
                <a:latin typeface="Calibri"/>
              </a:rPr>
              <a:t>b</a:t>
            </a:r>
            <a:endParaRPr b="0" lang="it-IT" sz="1600" spc="-1" strike="noStrike">
              <a:solidFill>
                <a:srgbClr val="000000"/>
              </a:solidFill>
              <a:latin typeface="Calibri"/>
            </a:endParaRPr>
          </a:p>
        </p:txBody>
      </p:sp>
      <p:pic>
        <p:nvPicPr>
          <p:cNvPr id="63" name="Object 6" descr=""/>
          <p:cNvPicPr/>
          <p:nvPr/>
        </p:nvPicPr>
        <p:blipFill>
          <a:blip r:embed="rId1"/>
          <a:stretch/>
        </p:blipFill>
        <p:spPr>
          <a:xfrm>
            <a:off x="755640" y="2781360"/>
            <a:ext cx="2292480" cy="792000"/>
          </a:xfrm>
          <a:prstGeom prst="rect">
            <a:avLst/>
          </a:prstGeom>
          <a:ln w="0">
            <a:noFill/>
          </a:ln>
        </p:spPr>
      </p:pic>
      <p:pic>
        <p:nvPicPr>
          <p:cNvPr id="64" name="Immagine 5" descr="C:\Users\gim-i3\Desktop\varie\ECAMPUS\mio_corso\07_tmp\col_picture.gif"/>
          <p:cNvPicPr/>
          <p:nvPr/>
        </p:nvPicPr>
        <p:blipFill>
          <a:blip r:embed="rId2"/>
          <a:stretch/>
        </p:blipFill>
        <p:spPr>
          <a:xfrm>
            <a:off x="4572000" y="2319480"/>
            <a:ext cx="4103640" cy="4105080"/>
          </a:xfrm>
          <a:prstGeom prst="rect">
            <a:avLst/>
          </a:prstGeom>
          <a:ln w="0">
            <a:noFill/>
          </a:ln>
        </p:spPr>
      </p:pic>
      <p:pic>
        <p:nvPicPr>
          <p:cNvPr id="65" name="Object 4" descr=""/>
          <p:cNvPicPr/>
          <p:nvPr/>
        </p:nvPicPr>
        <p:blipFill>
          <a:blip r:embed="rId3"/>
          <a:stretch/>
        </p:blipFill>
        <p:spPr>
          <a:xfrm>
            <a:off x="1187280" y="4653000"/>
            <a:ext cx="1271880" cy="895320"/>
          </a:xfrm>
          <a:prstGeom prst="rect">
            <a:avLst/>
          </a:prstGeom>
          <a:ln w="0">
            <a:noFill/>
          </a:ln>
        </p:spPr>
      </p:pic>
      <p:sp>
        <p:nvSpPr>
          <p:cNvPr id="66" name="Freccia a destra 7"/>
          <p:cNvSpPr/>
          <p:nvPr/>
        </p:nvSpPr>
        <p:spPr>
          <a:xfrm rot="5400000">
            <a:off x="1548000" y="3933000"/>
            <a:ext cx="719280" cy="431640"/>
          </a:xfrm>
          <a:prstGeom prst="rightArrow">
            <a:avLst>
              <a:gd name="adj1" fmla="val 36565"/>
              <a:gd name="adj2" fmla="val 43303"/>
            </a:avLst>
          </a:prstGeom>
          <a:solidFill>
            <a:srgbClr val="4f81bd"/>
          </a:solidFill>
          <a:ln w="25560">
            <a:solidFill>
              <a:srgbClr val="385d8a"/>
            </a:solidFill>
            <a:miter/>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800" spc="-1" strike="noStrike">
              <a:solidFill>
                <a:srgbClr val="000000"/>
              </a:solidFill>
              <a:latin typeface="Arial"/>
            </a:endParaRPr>
          </a:p>
        </p:txBody>
      </p:sp>
      <p:sp>
        <p:nvSpPr>
          <p:cNvPr id="67" name="CasellaDiTesto 8"/>
          <p:cNvSpPr/>
          <p:nvPr/>
        </p:nvSpPr>
        <p:spPr>
          <a:xfrm>
            <a:off x="5660640" y="4869000"/>
            <a:ext cx="41832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000000"/>
                </a:solidFill>
                <a:latin typeface="Arial"/>
              </a:rPr>
              <a:t>A</a:t>
            </a:r>
            <a:r>
              <a:rPr b="0" lang="it-IT" sz="1800" spc="-1" strike="noStrike" baseline="30000">
                <a:solidFill>
                  <a:srgbClr val="000000"/>
                </a:solidFill>
                <a:latin typeface="Arial"/>
              </a:rPr>
              <a:t>2</a:t>
            </a:r>
            <a:endParaRPr b="0" lang="it-IT" sz="1800" spc="-1" strike="noStrike">
              <a:solidFill>
                <a:srgbClr val="000000"/>
              </a:solidFill>
              <a:latin typeface="Arial"/>
            </a:endParaRPr>
          </a:p>
        </p:txBody>
      </p:sp>
      <p:sp>
        <p:nvSpPr>
          <p:cNvPr id="68" name="CasellaDiTesto 9"/>
          <p:cNvSpPr/>
          <p:nvPr/>
        </p:nvSpPr>
        <p:spPr>
          <a:xfrm>
            <a:off x="5661720" y="3213000"/>
            <a:ext cx="5446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it-IT" sz="1800" spc="-1" strike="noStrike">
                <a:solidFill>
                  <a:srgbClr val="000000"/>
                </a:solidFill>
                <a:latin typeface="Arial"/>
              </a:rPr>
              <a:t>2</a:t>
            </a:r>
            <a:r>
              <a:rPr b="1" lang="it-IT" sz="1800" spc="-1" strike="noStrike">
                <a:solidFill>
                  <a:srgbClr val="000000"/>
                </a:solidFill>
                <a:latin typeface="Arial"/>
              </a:rPr>
              <a:t>A</a:t>
            </a:r>
            <a:r>
              <a:rPr b="0" lang="it-IT" sz="1800" spc="-1" strike="noStrike" baseline="30000">
                <a:solidFill>
                  <a:srgbClr val="000000"/>
                </a:solidFill>
                <a:latin typeface="Arial"/>
              </a:rPr>
              <a:t>2</a:t>
            </a:r>
            <a:endParaRPr b="0" lang="it-IT" sz="1800" spc="-1" strike="noStrike">
              <a:solidFill>
                <a:srgbClr val="000000"/>
              </a:solidFill>
              <a:latin typeface="Arial"/>
            </a:endParaRPr>
          </a:p>
        </p:txBody>
      </p:sp>
      <p:sp>
        <p:nvSpPr>
          <p:cNvPr id="69" name="CasellaDiTesto 11"/>
          <p:cNvSpPr/>
          <p:nvPr/>
        </p:nvSpPr>
        <p:spPr>
          <a:xfrm>
            <a:off x="7097040" y="6012000"/>
            <a:ext cx="41832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000000"/>
                </a:solidFill>
                <a:latin typeface="Arial"/>
              </a:rPr>
              <a:t>A</a:t>
            </a:r>
            <a:r>
              <a:rPr b="0" lang="it-IT" sz="1800" spc="-1" strike="noStrike" baseline="30000">
                <a:solidFill>
                  <a:srgbClr val="000000"/>
                </a:solidFill>
                <a:latin typeface="Arial"/>
              </a:rPr>
              <a:t>1</a:t>
            </a:r>
            <a:endParaRPr b="0" lang="it-IT" sz="1800" spc="-1" strike="noStrike">
              <a:solidFill>
                <a:srgbClr val="000000"/>
              </a:solidFill>
              <a:latin typeface="Arial"/>
            </a:endParaRPr>
          </a:p>
        </p:txBody>
      </p:sp>
      <p:sp>
        <p:nvSpPr>
          <p:cNvPr id="70" name="CasellaDiTesto 12"/>
          <p:cNvSpPr/>
          <p:nvPr/>
        </p:nvSpPr>
        <p:spPr>
          <a:xfrm>
            <a:off x="6818400" y="2924280"/>
            <a:ext cx="131724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1800" spc="-1" strike="noStrike">
                <a:solidFill>
                  <a:srgbClr val="000000"/>
                </a:solidFill>
                <a:latin typeface="Arial"/>
              </a:rPr>
              <a:t>b=</a:t>
            </a:r>
            <a:r>
              <a:rPr b="0" lang="it-IT" sz="1800" spc="-1" strike="noStrike">
                <a:solidFill>
                  <a:srgbClr val="000000"/>
                </a:solidFill>
                <a:latin typeface="Arial"/>
              </a:rPr>
              <a:t>1</a:t>
            </a:r>
            <a:r>
              <a:rPr b="1" lang="it-IT" sz="1800" spc="-1" strike="noStrike">
                <a:solidFill>
                  <a:srgbClr val="000000"/>
                </a:solidFill>
                <a:latin typeface="Arial"/>
              </a:rPr>
              <a:t>A</a:t>
            </a:r>
            <a:r>
              <a:rPr b="0" lang="it-IT" sz="1800" spc="-1" strike="noStrike" baseline="30000">
                <a:solidFill>
                  <a:srgbClr val="000000"/>
                </a:solidFill>
                <a:latin typeface="Arial"/>
              </a:rPr>
              <a:t>1</a:t>
            </a:r>
            <a:r>
              <a:rPr b="0" lang="it-IT" sz="1800" spc="-1" strike="noStrike">
                <a:solidFill>
                  <a:srgbClr val="000000"/>
                </a:solidFill>
                <a:latin typeface="Arial"/>
              </a:rPr>
              <a:t>+2</a:t>
            </a:r>
            <a:r>
              <a:rPr b="1" lang="it-IT" sz="1800" spc="-1" strike="noStrike">
                <a:solidFill>
                  <a:srgbClr val="000000"/>
                </a:solidFill>
                <a:latin typeface="Arial"/>
              </a:rPr>
              <a:t>A</a:t>
            </a:r>
            <a:r>
              <a:rPr b="0" lang="it-IT" sz="1800" spc="-1" strike="noStrike" baseline="30000">
                <a:solidFill>
                  <a:srgbClr val="000000"/>
                </a:solidFill>
                <a:latin typeface="Arial"/>
              </a:rPr>
              <a:t>2</a:t>
            </a:r>
            <a:endParaRPr b="0" lang="it-IT"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DI ELIMINAZIONE DI GAUSS</a:t>
            </a:r>
            <a:endParaRPr b="1" lang="it-IT" sz="2000" spc="-1" strike="noStrike">
              <a:solidFill>
                <a:srgbClr val="000000"/>
              </a:solidFill>
              <a:latin typeface="Tahoma"/>
            </a:endParaRPr>
          </a:p>
        </p:txBody>
      </p:sp>
      <p:sp>
        <p:nvSpPr>
          <p:cNvPr id="72" name=""/>
          <p:cNvSpPr txBox="1"/>
          <p:nvPr/>
        </p:nvSpPr>
        <p:spPr>
          <a:xfrm>
            <a:off x="539640" y="1773360"/>
            <a:ext cx="8229600" cy="4340160"/>
          </a:xfrm>
          <a:prstGeom prst="rect">
            <a:avLst/>
          </a:prstGeom>
          <a:noFill/>
          <a:ln w="0">
            <a:noFill/>
          </a:ln>
        </p:spPr>
        <p:txBody>
          <a:bodyPr anchor="t">
            <a:normAutofit fontScale="97576" lnSpcReduction="20000"/>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Due sistemi di equazioni lineari si dicono </a:t>
            </a:r>
            <a:r>
              <a:rPr b="0" i="1" lang="it-IT" sz="1600" spc="-1" strike="noStrike" u="sng">
                <a:solidFill>
                  <a:srgbClr val="000000"/>
                </a:solidFill>
                <a:uFillTx/>
                <a:latin typeface="Calibri"/>
              </a:rPr>
              <a:t>equivalenti </a:t>
            </a:r>
            <a:r>
              <a:rPr b="0" lang="it-IT" sz="1600" spc="-1" strike="noStrike">
                <a:solidFill>
                  <a:srgbClr val="000000"/>
                </a:solidFill>
                <a:latin typeface="Calibri"/>
              </a:rPr>
              <a:t>se hanno le stesse soluzioni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Date due equazioni </a:t>
            </a:r>
            <a:r>
              <a:rPr b="0" i="1" lang="it-IT" sz="1600" spc="-1" strike="noStrike">
                <a:solidFill>
                  <a:srgbClr val="000000"/>
                </a:solidFill>
                <a:latin typeface="Calibri"/>
              </a:rPr>
              <a:t>a</a:t>
            </a:r>
            <a:r>
              <a:rPr b="0" lang="it-IT" sz="1600" spc="-1" strike="noStrike" baseline="-25000">
                <a:solidFill>
                  <a:srgbClr val="000000"/>
                </a:solidFill>
                <a:latin typeface="Calibri"/>
              </a:rPr>
              <a:t>1</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2</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n</a:t>
            </a:r>
            <a:r>
              <a:rPr b="0" i="1" lang="it-IT" sz="1600" spc="-1" strike="noStrike">
                <a:solidFill>
                  <a:srgbClr val="000000"/>
                </a:solidFill>
                <a:latin typeface="Calibri"/>
              </a:rPr>
              <a:t>x</a:t>
            </a:r>
            <a:r>
              <a:rPr b="0" lang="it-IT" sz="1600" spc="-1" strike="noStrike" baseline="-25000">
                <a:solidFill>
                  <a:srgbClr val="000000"/>
                </a:solidFill>
                <a:latin typeface="Calibri"/>
              </a:rPr>
              <a:t>n </a:t>
            </a:r>
            <a:r>
              <a:rPr b="0" lang="it-IT" sz="1600" spc="-1" strike="noStrike">
                <a:solidFill>
                  <a:srgbClr val="000000"/>
                </a:solidFill>
                <a:latin typeface="Calibri"/>
              </a:rPr>
              <a:t>(un vettore riga </a:t>
            </a:r>
            <a:r>
              <a:rPr b="1" lang="it-IT" sz="1600" spc="-1" strike="noStrike">
                <a:solidFill>
                  <a:srgbClr val="000000"/>
                </a:solidFill>
                <a:latin typeface="Calibri"/>
              </a:rPr>
              <a:t>a</a:t>
            </a:r>
            <a:r>
              <a:rPr b="0" lang="it-IT" sz="1600" spc="-1" strike="noStrike">
                <a:solidFill>
                  <a:srgbClr val="000000"/>
                </a:solidFill>
                <a:latin typeface="Calibri"/>
              </a:rPr>
              <a:t>) e </a:t>
            </a:r>
            <a:r>
              <a:rPr b="0" i="1" lang="it-IT" sz="1600" spc="-1" strike="noStrike">
                <a:solidFill>
                  <a:srgbClr val="000000"/>
                </a:solidFill>
                <a:latin typeface="Calibri"/>
              </a:rPr>
              <a:t>b</a:t>
            </a:r>
            <a:r>
              <a:rPr b="0" lang="it-IT" sz="1600" spc="-1" strike="noStrike" baseline="-25000">
                <a:solidFill>
                  <a:srgbClr val="000000"/>
                </a:solidFill>
                <a:latin typeface="Calibri"/>
              </a:rPr>
              <a:t>1</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2</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n</a:t>
            </a:r>
            <a:r>
              <a:rPr b="0" i="1" lang="it-IT" sz="1600" spc="-1" strike="noStrike">
                <a:solidFill>
                  <a:srgbClr val="000000"/>
                </a:solidFill>
                <a:latin typeface="Calibri"/>
              </a:rPr>
              <a:t>x</a:t>
            </a:r>
            <a:r>
              <a:rPr b="0" lang="it-IT" sz="1600" spc="-1" strike="noStrike" baseline="-25000">
                <a:solidFill>
                  <a:srgbClr val="000000"/>
                </a:solidFill>
                <a:latin typeface="Calibri"/>
              </a:rPr>
              <a:t>n </a:t>
            </a:r>
            <a:r>
              <a:rPr b="0" lang="it-IT" sz="1600" spc="-1" strike="noStrike">
                <a:solidFill>
                  <a:srgbClr val="000000"/>
                </a:solidFill>
                <a:latin typeface="Calibri"/>
              </a:rPr>
              <a:t>(un vettore riga </a:t>
            </a:r>
            <a:r>
              <a:rPr b="1" lang="it-IT" sz="1600" spc="-1" strike="noStrike">
                <a:solidFill>
                  <a:srgbClr val="000000"/>
                </a:solidFill>
                <a:latin typeface="Calibri"/>
              </a:rPr>
              <a:t>b</a:t>
            </a:r>
            <a:r>
              <a:rPr b="0" lang="it-IT" sz="1600" spc="-1" strike="noStrike">
                <a:solidFill>
                  <a:srgbClr val="000000"/>
                </a:solidFill>
                <a:latin typeface="Calibri"/>
              </a:rPr>
              <a:t>), si dice combinazione lineare delle due equazioni di coefficienti </a:t>
            </a:r>
            <a:r>
              <a:rPr b="0" i="1" lang="it-IT" sz="1600" spc="-1" strike="noStrike">
                <a:solidFill>
                  <a:srgbClr val="000000"/>
                </a:solidFill>
                <a:latin typeface="Calibri"/>
              </a:rPr>
              <a:t>h</a:t>
            </a:r>
            <a:r>
              <a:rPr b="0" lang="it-IT" sz="1600" spc="-1" strike="noStrike">
                <a:solidFill>
                  <a:srgbClr val="000000"/>
                </a:solidFill>
                <a:latin typeface="Calibri"/>
              </a:rPr>
              <a:t>, </a:t>
            </a:r>
            <a:r>
              <a:rPr b="0" i="1" lang="it-IT" sz="1600" spc="-1" strike="noStrike">
                <a:solidFill>
                  <a:srgbClr val="000000"/>
                </a:solidFill>
                <a:latin typeface="Calibri"/>
              </a:rPr>
              <a:t>k</a:t>
            </a:r>
            <a:r>
              <a:rPr b="0" lang="it-IT" sz="1600" spc="-1" strike="noStrike">
                <a:solidFill>
                  <a:srgbClr val="000000"/>
                </a:solidFill>
                <a:latin typeface="Calibri"/>
              </a:rPr>
              <a:t> ∈ ℝ l’equazione</a:t>
            </a:r>
            <a:br>
              <a:rPr sz="1600"/>
            </a:br>
            <a:r>
              <a:rPr b="0" lang="it-IT" sz="1600" spc="-1" strike="noStrike">
                <a:solidFill>
                  <a:srgbClr val="000000"/>
                </a:solidFill>
                <a:latin typeface="Calibri"/>
              </a:rPr>
              <a:t> </a:t>
            </a:r>
            <a:r>
              <a:rPr b="0" i="1" lang="it-IT" sz="1600" spc="-1" strike="noStrike">
                <a:solidFill>
                  <a:srgbClr val="000000"/>
                </a:solidFill>
                <a:latin typeface="Calibri"/>
              </a:rPr>
              <a:t>h</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1</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2</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n</a:t>
            </a:r>
            <a:r>
              <a:rPr b="0" i="1" lang="it-IT" sz="1600" spc="-1" strike="noStrike">
                <a:solidFill>
                  <a:srgbClr val="000000"/>
                </a:solidFill>
                <a:latin typeface="Calibri"/>
              </a:rPr>
              <a:t>x</a:t>
            </a:r>
            <a:r>
              <a:rPr b="0" lang="it-IT" sz="1600" spc="-1" strike="noStrike" baseline="-25000">
                <a:solidFill>
                  <a:srgbClr val="000000"/>
                </a:solidFill>
                <a:latin typeface="Calibri"/>
              </a:rPr>
              <a:t>n </a:t>
            </a:r>
            <a:r>
              <a:rPr b="0" lang="it-IT" sz="1600" spc="-1" strike="noStrike">
                <a:solidFill>
                  <a:srgbClr val="000000"/>
                </a:solidFill>
                <a:latin typeface="Calibri"/>
              </a:rPr>
              <a:t>) + </a:t>
            </a:r>
            <a:r>
              <a:rPr b="0" i="1" lang="it-IT" sz="1600" spc="-1" strike="noStrike">
                <a:solidFill>
                  <a:srgbClr val="000000"/>
                </a:solidFill>
                <a:latin typeface="Calibri"/>
              </a:rPr>
              <a:t>k</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1</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2</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n</a:t>
            </a:r>
            <a:r>
              <a:rPr b="0" i="1" lang="it-IT" sz="1600" spc="-1" strike="noStrike">
                <a:solidFill>
                  <a:srgbClr val="000000"/>
                </a:solidFill>
                <a:latin typeface="Calibri"/>
              </a:rPr>
              <a:t>x</a:t>
            </a:r>
            <a:r>
              <a:rPr b="0" lang="it-IT" sz="1600" spc="-1" strike="noStrike" baseline="-25000">
                <a:solidFill>
                  <a:srgbClr val="000000"/>
                </a:solidFill>
                <a:latin typeface="Calibri"/>
              </a:rPr>
              <a:t>n </a:t>
            </a:r>
            <a:r>
              <a:rPr b="0" lang="it-IT" sz="1600" spc="-1" strike="noStrike">
                <a:solidFill>
                  <a:srgbClr val="000000"/>
                </a:solidFill>
                <a:latin typeface="Calibri"/>
              </a:rPr>
              <a:t>), rappresentato dal vettore riga </a:t>
            </a:r>
            <a:r>
              <a:rPr b="0" i="1" lang="it-IT" sz="1600" spc="-1" strike="noStrike">
                <a:solidFill>
                  <a:srgbClr val="000000"/>
                </a:solidFill>
                <a:latin typeface="Calibri"/>
              </a:rPr>
              <a:t>h</a:t>
            </a:r>
            <a:r>
              <a:rPr b="1" lang="it-IT" sz="1600" spc="-1" strike="noStrike">
                <a:solidFill>
                  <a:srgbClr val="000000"/>
                </a:solidFill>
                <a:latin typeface="Calibri"/>
              </a:rPr>
              <a:t>a</a:t>
            </a:r>
            <a:r>
              <a:rPr b="0" lang="it-IT" sz="1600" spc="-1" strike="noStrike">
                <a:solidFill>
                  <a:srgbClr val="000000"/>
                </a:solidFill>
                <a:latin typeface="Calibri"/>
              </a:rPr>
              <a:t>+</a:t>
            </a:r>
            <a:r>
              <a:rPr b="0" i="1" lang="it-IT" sz="1600" spc="-1" strike="noStrike">
                <a:solidFill>
                  <a:srgbClr val="000000"/>
                </a:solidFill>
                <a:latin typeface="Calibri"/>
              </a:rPr>
              <a:t>k</a:t>
            </a:r>
            <a:r>
              <a:rPr b="1" lang="it-IT" sz="1600" spc="-1" strike="noStrike">
                <a:solidFill>
                  <a:srgbClr val="000000"/>
                </a:solidFill>
                <a:latin typeface="Calibri"/>
              </a:rPr>
              <a:t>b</a:t>
            </a:r>
            <a:r>
              <a:rPr b="0" lang="it-IT" sz="1600" spc="-1" strike="noStrike">
                <a:solidFill>
                  <a:srgbClr val="000000"/>
                </a:solidFill>
                <a:latin typeface="Calibri"/>
              </a:rPr>
              <a:t>.</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Sia </a:t>
            </a:r>
            <a:r>
              <a:rPr b="1" lang="it-IT" sz="1600" spc="-1" strike="noStrike">
                <a:solidFill>
                  <a:srgbClr val="000000"/>
                </a:solidFill>
                <a:latin typeface="Calibri"/>
              </a:rPr>
              <a:t>Ax </a:t>
            </a:r>
            <a:r>
              <a:rPr b="0" lang="it-IT" sz="1600" spc="-1" strike="noStrike">
                <a:solidFill>
                  <a:srgbClr val="000000"/>
                </a:solidFill>
                <a:latin typeface="Calibri"/>
              </a:rPr>
              <a:t>= </a:t>
            </a:r>
            <a:r>
              <a:rPr b="1" lang="it-IT" sz="1600" spc="-1" strike="noStrike">
                <a:solidFill>
                  <a:srgbClr val="000000"/>
                </a:solidFill>
                <a:latin typeface="Calibri"/>
              </a:rPr>
              <a:t>b</a:t>
            </a:r>
            <a:r>
              <a:rPr b="0" lang="it-IT" sz="1600" spc="-1" strike="noStrike">
                <a:solidFill>
                  <a:srgbClr val="000000"/>
                </a:solidFill>
                <a:latin typeface="Calibri"/>
              </a:rPr>
              <a:t> un sistema lineare contenente le equazioni </a:t>
            </a:r>
            <a:r>
              <a:rPr b="1" lang="it-IT" sz="1600" spc="-1" strike="noStrike">
                <a:solidFill>
                  <a:srgbClr val="000000"/>
                </a:solidFill>
                <a:latin typeface="Calibri"/>
              </a:rPr>
              <a:t>a  (</a:t>
            </a:r>
            <a:r>
              <a:rPr b="0" i="1" lang="it-IT" sz="1600" spc="-1" strike="noStrike">
                <a:solidFill>
                  <a:srgbClr val="000000"/>
                </a:solidFill>
                <a:latin typeface="Calibri"/>
              </a:rPr>
              <a:t>a</a:t>
            </a:r>
            <a:r>
              <a:rPr b="0" lang="it-IT" sz="1600" spc="-1" strike="noStrike" baseline="-25000">
                <a:solidFill>
                  <a:srgbClr val="000000"/>
                </a:solidFill>
                <a:latin typeface="Calibri"/>
              </a:rPr>
              <a:t>1</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2</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a</a:t>
            </a:r>
            <a:r>
              <a:rPr b="0" lang="it-IT" sz="1600" spc="-1" strike="noStrike" baseline="-25000">
                <a:solidFill>
                  <a:srgbClr val="000000"/>
                </a:solidFill>
                <a:latin typeface="Calibri"/>
              </a:rPr>
              <a:t>n</a:t>
            </a:r>
            <a:r>
              <a:rPr b="0" i="1" lang="it-IT" sz="1600" spc="-1" strike="noStrike">
                <a:solidFill>
                  <a:srgbClr val="000000"/>
                </a:solidFill>
                <a:latin typeface="Calibri"/>
              </a:rPr>
              <a:t>x</a:t>
            </a:r>
            <a:r>
              <a:rPr b="0" lang="it-IT" sz="1600" spc="-1" strike="noStrike" baseline="-25000">
                <a:solidFill>
                  <a:srgbClr val="000000"/>
                </a:solidFill>
                <a:latin typeface="Calibri"/>
              </a:rPr>
              <a:t>n</a:t>
            </a:r>
            <a:r>
              <a:rPr b="0" lang="it-IT" sz="1600" spc="-1" strike="noStrike">
                <a:solidFill>
                  <a:srgbClr val="000000"/>
                </a:solidFill>
                <a:latin typeface="Calibri"/>
              </a:rPr>
              <a:t>) e </a:t>
            </a:r>
            <a:br>
              <a:rPr sz="1600"/>
            </a:br>
            <a:r>
              <a:rPr b="0" lang="it-IT" sz="1600" spc="-1" strike="noStrike">
                <a:solidFill>
                  <a:srgbClr val="000000"/>
                </a:solidFill>
                <a:latin typeface="Calibri"/>
              </a:rPr>
              <a:t>   </a:t>
            </a:r>
            <a:r>
              <a:rPr b="1" lang="it-IT" sz="1600" spc="-1" strike="noStrike">
                <a:solidFill>
                  <a:srgbClr val="000000"/>
                </a:solidFill>
                <a:latin typeface="Calibri"/>
              </a:rPr>
              <a:t>b</a:t>
            </a:r>
            <a:r>
              <a:rPr b="0" lang="it-IT" sz="1600" spc="-1" strike="noStrike">
                <a:solidFill>
                  <a:srgbClr val="000000"/>
                </a:solidFill>
                <a:latin typeface="Calibri"/>
              </a:rPr>
              <a:t> (</a:t>
            </a:r>
            <a:r>
              <a:rPr b="0" i="1" lang="it-IT" sz="1600" spc="-1" strike="noStrike">
                <a:solidFill>
                  <a:srgbClr val="000000"/>
                </a:solidFill>
                <a:latin typeface="Calibri"/>
              </a:rPr>
              <a:t>b</a:t>
            </a:r>
            <a:r>
              <a:rPr b="0" lang="it-IT" sz="1600" spc="-1" strike="noStrike" baseline="-25000">
                <a:solidFill>
                  <a:srgbClr val="000000"/>
                </a:solidFill>
                <a:latin typeface="Calibri"/>
              </a:rPr>
              <a:t>1</a:t>
            </a:r>
            <a:r>
              <a:rPr b="0" i="1" lang="it-IT" sz="1600" spc="-1" strike="noStrike">
                <a:solidFill>
                  <a:srgbClr val="000000"/>
                </a:solidFill>
                <a:latin typeface="Calibri"/>
              </a:rPr>
              <a:t>x</a:t>
            </a:r>
            <a:r>
              <a:rPr b="0" lang="it-IT" sz="1600" spc="-1" strike="noStrike" baseline="-25000">
                <a:solidFill>
                  <a:srgbClr val="000000"/>
                </a:solidFill>
                <a:latin typeface="Calibri"/>
              </a:rPr>
              <a:t>1</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2</a:t>
            </a:r>
            <a:r>
              <a:rPr b="0" i="1" lang="it-IT" sz="1600" spc="-1" strike="noStrike">
                <a:solidFill>
                  <a:srgbClr val="000000"/>
                </a:solidFill>
                <a:latin typeface="Calibri"/>
              </a:rPr>
              <a:t>x</a:t>
            </a:r>
            <a:r>
              <a:rPr b="0" lang="it-IT" sz="1600" spc="-1" strike="noStrike" baseline="-25000">
                <a:solidFill>
                  <a:srgbClr val="000000"/>
                </a:solidFill>
                <a:latin typeface="Calibri"/>
              </a:rPr>
              <a:t>2</a:t>
            </a:r>
            <a:r>
              <a:rPr b="0" lang="it-IT" sz="1600" spc="-1" strike="noStrike">
                <a:solidFill>
                  <a:srgbClr val="000000"/>
                </a:solidFill>
                <a:latin typeface="Calibri"/>
              </a:rPr>
              <a:t>+…+</a:t>
            </a:r>
            <a:r>
              <a:rPr b="0" i="1" lang="it-IT" sz="1600" spc="-1" strike="noStrike">
                <a:solidFill>
                  <a:srgbClr val="000000"/>
                </a:solidFill>
                <a:latin typeface="Calibri"/>
              </a:rPr>
              <a:t>b</a:t>
            </a:r>
            <a:r>
              <a:rPr b="0" lang="it-IT" sz="1600" spc="-1" strike="noStrike" baseline="-25000">
                <a:solidFill>
                  <a:srgbClr val="000000"/>
                </a:solidFill>
                <a:latin typeface="Calibri"/>
              </a:rPr>
              <a:t>n</a:t>
            </a:r>
            <a:r>
              <a:rPr b="0" i="1" lang="it-IT" sz="1600" spc="-1" strike="noStrike">
                <a:solidFill>
                  <a:srgbClr val="000000"/>
                </a:solidFill>
                <a:latin typeface="Calibri"/>
              </a:rPr>
              <a:t>x</a:t>
            </a:r>
            <a:r>
              <a:rPr b="0" lang="it-IT" sz="1600" spc="-1" strike="noStrike" baseline="-25000">
                <a:solidFill>
                  <a:srgbClr val="000000"/>
                </a:solidFill>
                <a:latin typeface="Calibri"/>
              </a:rPr>
              <a:t>n </a:t>
            </a:r>
            <a:r>
              <a:rPr b="0" lang="it-IT" sz="1600" spc="-1" strike="noStrike">
                <a:solidFill>
                  <a:srgbClr val="000000"/>
                </a:solidFill>
                <a:latin typeface="Calibri"/>
              </a:rPr>
              <a:t>).</a:t>
            </a:r>
            <a:br>
              <a:rPr sz="1600"/>
            </a:br>
            <a:r>
              <a:rPr b="0" lang="it-IT" sz="1600" spc="-1" strike="noStrike">
                <a:solidFill>
                  <a:srgbClr val="000000"/>
                </a:solidFill>
                <a:latin typeface="Calibri"/>
              </a:rPr>
              <a:t>   Sia</a:t>
            </a:r>
            <a:r>
              <a:rPr b="1" lang="it-IT" sz="1600" spc="-1" strike="noStrike">
                <a:solidFill>
                  <a:srgbClr val="000000"/>
                </a:solidFill>
                <a:latin typeface="Calibri"/>
              </a:rPr>
              <a:t> Āx </a:t>
            </a:r>
            <a:r>
              <a:rPr b="0" lang="it-IT" sz="1600" spc="-1" strike="noStrike">
                <a:solidFill>
                  <a:srgbClr val="000000"/>
                </a:solidFill>
                <a:latin typeface="Calibri"/>
              </a:rPr>
              <a:t>= </a:t>
            </a:r>
            <a:r>
              <a:rPr b="1" lang="it-IT" sz="1600" spc="-1" strike="noStrike">
                <a:solidFill>
                  <a:srgbClr val="000000"/>
                </a:solidFill>
                <a:latin typeface="Calibri"/>
              </a:rPr>
              <a:t>ƃ</a:t>
            </a:r>
            <a:r>
              <a:rPr b="0" lang="it-IT" sz="1600" spc="-1" strike="noStrike">
                <a:solidFill>
                  <a:srgbClr val="000000"/>
                </a:solidFill>
                <a:latin typeface="Calibri"/>
              </a:rPr>
              <a:t> un sistema lineare ottenuto sostituendo in </a:t>
            </a:r>
            <a:r>
              <a:rPr b="1" lang="it-IT" sz="1600" spc="-1" strike="noStrike">
                <a:solidFill>
                  <a:srgbClr val="000000"/>
                </a:solidFill>
                <a:latin typeface="Calibri"/>
              </a:rPr>
              <a:t>Ax </a:t>
            </a:r>
            <a:r>
              <a:rPr b="0" lang="it-IT" sz="1600" spc="-1" strike="noStrike">
                <a:solidFill>
                  <a:srgbClr val="000000"/>
                </a:solidFill>
                <a:latin typeface="Calibri"/>
              </a:rPr>
              <a:t>= </a:t>
            </a:r>
            <a:r>
              <a:rPr b="1" lang="it-IT" sz="1600" spc="-1" strike="noStrike">
                <a:solidFill>
                  <a:srgbClr val="000000"/>
                </a:solidFill>
                <a:latin typeface="Calibri"/>
              </a:rPr>
              <a:t>b</a:t>
            </a:r>
            <a:r>
              <a:rPr b="0" lang="it-IT" sz="1600" spc="-1" strike="noStrike">
                <a:solidFill>
                  <a:srgbClr val="000000"/>
                </a:solidFill>
                <a:latin typeface="Calibri"/>
              </a:rPr>
              <a:t> l’equazione </a:t>
            </a:r>
            <a:r>
              <a:rPr b="0" i="1" lang="it-IT" sz="1600" spc="-1" strike="noStrike">
                <a:solidFill>
                  <a:srgbClr val="000000"/>
                </a:solidFill>
                <a:latin typeface="Calibri"/>
              </a:rPr>
              <a:t>h</a:t>
            </a:r>
            <a:r>
              <a:rPr b="1" lang="it-IT" sz="1600" spc="-1" strike="noStrike">
                <a:solidFill>
                  <a:srgbClr val="000000"/>
                </a:solidFill>
                <a:latin typeface="Calibri"/>
              </a:rPr>
              <a:t>a </a:t>
            </a:r>
            <a:r>
              <a:rPr b="0" lang="it-IT" sz="1600" spc="-1" strike="noStrike">
                <a:solidFill>
                  <a:srgbClr val="000000"/>
                </a:solidFill>
                <a:latin typeface="Calibri"/>
              </a:rPr>
              <a:t>+ </a:t>
            </a:r>
            <a:r>
              <a:rPr b="0" i="1" lang="it-IT" sz="1600" spc="-1" strike="noStrike">
                <a:solidFill>
                  <a:srgbClr val="000000"/>
                </a:solidFill>
                <a:latin typeface="Calibri"/>
              </a:rPr>
              <a:t>k</a:t>
            </a:r>
            <a:r>
              <a:rPr b="1" lang="it-IT" sz="1600" spc="-1" strike="noStrike">
                <a:solidFill>
                  <a:srgbClr val="000000"/>
                </a:solidFill>
                <a:latin typeface="Calibri"/>
              </a:rPr>
              <a:t>b</a:t>
            </a:r>
            <a:r>
              <a:rPr b="0" lang="it-IT" sz="1600" spc="-1" strike="noStrike">
                <a:solidFill>
                  <a:srgbClr val="000000"/>
                </a:solidFill>
                <a:latin typeface="Calibri"/>
              </a:rPr>
              <a:t> al posto di </a:t>
            </a:r>
            <a:r>
              <a:rPr b="1" lang="it-IT" sz="1600" spc="-1" strike="noStrike">
                <a:solidFill>
                  <a:srgbClr val="000000"/>
                </a:solidFill>
                <a:latin typeface="Calibri"/>
              </a:rPr>
              <a:t>b</a:t>
            </a:r>
            <a:r>
              <a:rPr b="0" lang="it-IT" sz="1600" spc="-1" strike="noStrike">
                <a:solidFill>
                  <a:srgbClr val="000000"/>
                </a:solidFill>
                <a:latin typeface="Calibri"/>
              </a:rPr>
              <a:t>, dove</a:t>
            </a:r>
            <a:br>
              <a:rPr sz="1600"/>
            </a:br>
            <a:r>
              <a:rPr b="0" lang="it-IT" sz="1600" spc="-1" strike="noStrike">
                <a:solidFill>
                  <a:srgbClr val="000000"/>
                </a:solidFill>
                <a:latin typeface="Calibri"/>
              </a:rPr>
              <a:t>   </a:t>
            </a:r>
            <a:r>
              <a:rPr b="0" i="1" lang="it-IT" sz="1600" spc="-1" strike="noStrike">
                <a:solidFill>
                  <a:srgbClr val="000000"/>
                </a:solidFill>
                <a:latin typeface="Calibri"/>
              </a:rPr>
              <a:t>h</a:t>
            </a:r>
            <a:r>
              <a:rPr b="0" lang="it-IT" sz="1600" spc="-1" strike="noStrike">
                <a:solidFill>
                  <a:srgbClr val="000000"/>
                </a:solidFill>
                <a:latin typeface="Calibri"/>
              </a:rPr>
              <a:t>, </a:t>
            </a:r>
            <a:r>
              <a:rPr b="0" i="1" lang="it-IT" sz="1600" spc="-1" strike="noStrike">
                <a:solidFill>
                  <a:srgbClr val="000000"/>
                </a:solidFill>
                <a:latin typeface="Calibri"/>
              </a:rPr>
              <a:t>k</a:t>
            </a:r>
            <a:r>
              <a:rPr b="0" lang="it-IT" sz="1600" spc="-1" strike="noStrike">
                <a:solidFill>
                  <a:srgbClr val="000000"/>
                </a:solidFill>
                <a:latin typeface="Calibri"/>
              </a:rPr>
              <a:t> ∈ ℝ  e </a:t>
            </a:r>
            <a:r>
              <a:rPr b="0" i="1" lang="it-IT" sz="1600" spc="-1" strike="noStrike">
                <a:solidFill>
                  <a:srgbClr val="000000"/>
                </a:solidFill>
                <a:latin typeface="Calibri"/>
              </a:rPr>
              <a:t>k</a:t>
            </a:r>
            <a:r>
              <a:rPr b="0" lang="it-IT" sz="1600" spc="-1" strike="noStrike">
                <a:solidFill>
                  <a:srgbClr val="000000"/>
                </a:solidFill>
                <a:latin typeface="Calibri"/>
              </a:rPr>
              <a:t> ≠ 0.</a:t>
            </a:r>
            <a:br>
              <a:rPr sz="1600"/>
            </a:br>
            <a:r>
              <a:rPr b="0" lang="it-IT" sz="1600" spc="-1" strike="noStrike">
                <a:solidFill>
                  <a:srgbClr val="000000"/>
                </a:solidFill>
                <a:latin typeface="Calibri"/>
              </a:rPr>
              <a:t>   Allora i sistemi </a:t>
            </a:r>
            <a:r>
              <a:rPr b="1" lang="it-IT" sz="1600" spc="-1" strike="noStrike">
                <a:solidFill>
                  <a:srgbClr val="000000"/>
                </a:solidFill>
                <a:latin typeface="Calibri"/>
              </a:rPr>
              <a:t>Ax </a:t>
            </a:r>
            <a:r>
              <a:rPr b="0" lang="it-IT" sz="1600" spc="-1" strike="noStrike">
                <a:solidFill>
                  <a:srgbClr val="000000"/>
                </a:solidFill>
                <a:latin typeface="Calibri"/>
              </a:rPr>
              <a:t>= </a:t>
            </a:r>
            <a:r>
              <a:rPr b="1" lang="it-IT" sz="1600" spc="-1" strike="noStrike">
                <a:solidFill>
                  <a:srgbClr val="000000"/>
                </a:solidFill>
                <a:latin typeface="Calibri"/>
              </a:rPr>
              <a:t>b</a:t>
            </a:r>
            <a:r>
              <a:rPr b="0" lang="it-IT" sz="1600" spc="-1" strike="noStrike">
                <a:solidFill>
                  <a:srgbClr val="000000"/>
                </a:solidFill>
                <a:latin typeface="Calibri"/>
              </a:rPr>
              <a:t> e </a:t>
            </a:r>
            <a:r>
              <a:rPr b="1" lang="it-IT" sz="1600" spc="-1" strike="noStrike">
                <a:solidFill>
                  <a:srgbClr val="000000"/>
                </a:solidFill>
                <a:latin typeface="Calibri"/>
              </a:rPr>
              <a:t>Āx </a:t>
            </a:r>
            <a:r>
              <a:rPr b="0" lang="it-IT" sz="1600" spc="-1" strike="noStrike">
                <a:solidFill>
                  <a:srgbClr val="000000"/>
                </a:solidFill>
                <a:latin typeface="Calibri"/>
              </a:rPr>
              <a:t>= </a:t>
            </a:r>
            <a:r>
              <a:rPr b="1" lang="it-IT" sz="1600" spc="-1" strike="noStrike">
                <a:solidFill>
                  <a:srgbClr val="000000"/>
                </a:solidFill>
                <a:latin typeface="Calibri"/>
              </a:rPr>
              <a:t>ƃ</a:t>
            </a:r>
            <a:r>
              <a:rPr b="0" lang="it-IT" sz="1600" spc="-1" strike="noStrike">
                <a:solidFill>
                  <a:srgbClr val="000000"/>
                </a:solidFill>
                <a:latin typeface="Calibri"/>
              </a:rPr>
              <a:t> sono equivalenti.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Il metodo di eliminazione di Gauss è una procedura che riduce, tramite operazioni elementari,  la matrice  aumentata di un  qualunque sistema lineare in una forma detta a scalini. La matrice così ridotta permette la risoluzione del sistema lineare ad essa associato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DI ELIMINAZIONE DI GAUSS</a:t>
            </a:r>
            <a:endParaRPr b="1" lang="it-IT" sz="2000" spc="-1" strike="noStrike">
              <a:solidFill>
                <a:srgbClr val="000000"/>
              </a:solidFill>
              <a:latin typeface="Tahoma"/>
            </a:endParaRPr>
          </a:p>
        </p:txBody>
      </p:sp>
      <p:sp>
        <p:nvSpPr>
          <p:cNvPr id="74"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Le operazioni elementari, dette mosse di Gauss,  modificano una matrice in uno dei modi seguenti:</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scambiando due righe;</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moltiplicando una riga per un numero diverso da zero;</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	</a:t>
            </a:r>
            <a:r>
              <a:rPr b="0" lang="it-IT" sz="1600" spc="-1" strike="noStrike">
                <a:solidFill>
                  <a:srgbClr val="000000"/>
                </a:solidFill>
                <a:latin typeface="Calibri"/>
              </a:rPr>
              <a:t>sommando una riga ad un'altra.</a:t>
            </a:r>
            <a:endParaRPr b="0" lang="it-IT" sz="1600" spc="-1" strike="noStrike">
              <a:solidFill>
                <a:srgbClr val="000000"/>
              </a:solidFill>
              <a:latin typeface="Calibri"/>
            </a:endParaRPr>
          </a:p>
          <a:p>
            <a:pPr lvl="2" marL="399960">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ea typeface="Tahoma"/>
              </a:rPr>
              <a:t>  </a:t>
            </a:r>
            <a:r>
              <a:rPr b="0" lang="it-IT" sz="1600" spc="-1" strike="noStrike">
                <a:solidFill>
                  <a:srgbClr val="000000"/>
                </a:solidFill>
                <a:latin typeface="Calibri"/>
                <a:ea typeface="Tahoma"/>
              </a:rPr>
              <a:t>Le mosse di Gauss applicate alla matrice completa dei coefficienti di un sistema lineare non modificano lo spazio delle soluzioni del sistema. Le mosse di Gauss applicate alla matrice completa dei coefficienti corrispondono, nella maniera </a:t>
            </a:r>
            <a:r>
              <a:rPr b="0" lang="it-IT" sz="1600" spc="-1" strike="noStrike">
                <a:solidFill>
                  <a:srgbClr val="000000"/>
                </a:solidFill>
                <a:latin typeface="Calibri"/>
                <a:ea typeface="Tahoma"/>
              </a:rPr>
              <a:t>classica </a:t>
            </a:r>
            <a:r>
              <a:rPr b="0" lang="it-IT" sz="1600" spc="-1" strike="noStrike">
                <a:solidFill>
                  <a:srgbClr val="000000"/>
                </a:solidFill>
                <a:latin typeface="Calibri"/>
                <a:ea typeface="Tahoma"/>
              </a:rPr>
              <a:t>di esprimere un sistema di equazioni, 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scambiare l'ordine di scrittura di due equazioni;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moltiplicare entrambi i membri di un'equazione per un numero diverso da zero;</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sommare ad ogni membro di un'equazione la stessa quantità a sinistra e a destra.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METODO DI ELIMINAZIONE DI GAUSS</a:t>
            </a:r>
            <a:endParaRPr b="1" lang="it-IT" sz="2000" spc="-1" strike="noStrike">
              <a:solidFill>
                <a:srgbClr val="000000"/>
              </a:solidFill>
              <a:latin typeface="Tahoma"/>
            </a:endParaRPr>
          </a:p>
        </p:txBody>
      </p:sp>
      <p:sp>
        <p:nvSpPr>
          <p:cNvPr id="76"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Una matrice a scalini è una matrice avente la proprietà seguente: il primo elemento diverso da zero di una riga deve essere più a destra del primo elemento diverso da zero della riga precedente.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ll primo elemento diverso da zero su ogni riga (quando c'è)  è detto pivot. </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Esempio di matrice non a scalini:</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1600"/>
            </a:b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Esempio di una matrice a scalini:</a:t>
            </a:r>
            <a:endParaRPr b="0" lang="it-IT" sz="1600" spc="-1" strike="noStrike">
              <a:solidFill>
                <a:srgbClr val="000000"/>
              </a:solidFill>
              <a:latin typeface="Calibri"/>
            </a:endParaRPr>
          </a:p>
        </p:txBody>
      </p:sp>
      <p:pic>
        <p:nvPicPr>
          <p:cNvPr id="77" name="Object 2" descr=""/>
          <p:cNvPicPr/>
          <p:nvPr/>
        </p:nvPicPr>
        <p:blipFill>
          <a:blip r:embed="rId1"/>
          <a:stretch/>
        </p:blipFill>
        <p:spPr>
          <a:xfrm>
            <a:off x="3419640" y="3394080"/>
            <a:ext cx="1800000" cy="1185840"/>
          </a:xfrm>
          <a:prstGeom prst="rect">
            <a:avLst/>
          </a:prstGeom>
          <a:ln w="0">
            <a:noFill/>
          </a:ln>
        </p:spPr>
      </p:pic>
      <p:pic>
        <p:nvPicPr>
          <p:cNvPr id="78" name="Object 4" descr=""/>
          <p:cNvPicPr/>
          <p:nvPr/>
        </p:nvPicPr>
        <p:blipFill>
          <a:blip r:embed="rId2"/>
          <a:stretch/>
        </p:blipFill>
        <p:spPr>
          <a:xfrm>
            <a:off x="3419640" y="5121360"/>
            <a:ext cx="1800000" cy="1187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6840" y="1285560"/>
            <a:ext cx="8258040" cy="42876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it-IT" sz="2000" spc="-1" strike="noStrike">
                <a:solidFill>
                  <a:srgbClr val="000000"/>
                </a:solidFill>
                <a:latin typeface="Tahoma"/>
              </a:rPr>
              <a:t>ALGORITMO DI ELIMINAZIONE DI GAUSS</a:t>
            </a:r>
            <a:endParaRPr b="1" lang="it-IT" sz="2000" spc="-1" strike="noStrike">
              <a:solidFill>
                <a:srgbClr val="000000"/>
              </a:solidFill>
              <a:latin typeface="Tahoma"/>
            </a:endParaRPr>
          </a:p>
        </p:txBody>
      </p:sp>
      <p:sp>
        <p:nvSpPr>
          <p:cNvPr id="80" name=""/>
          <p:cNvSpPr txBox="1"/>
          <p:nvPr/>
        </p:nvSpPr>
        <p:spPr>
          <a:xfrm>
            <a:off x="539640" y="1773360"/>
            <a:ext cx="8229600" cy="4340160"/>
          </a:xfrm>
          <a:prstGeom prst="rect">
            <a:avLst/>
          </a:prstGeom>
          <a:noFill/>
          <a:ln w="0">
            <a:noFill/>
          </a:ln>
        </p:spPr>
        <p:txBody>
          <a:bodyPr anchor="t">
            <a:normAutofit/>
          </a:bodyPr>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L'algoritmo di Gauss  per la risoluzione di un sistema di equazioni lineari è il seguente:</a:t>
            </a:r>
            <a:endParaRPr b="0" lang="it-IT" sz="1600" spc="-1" strike="noStrike">
              <a:solidFill>
                <a:srgbClr val="000000"/>
              </a:solidFill>
              <a:latin typeface="Calibri"/>
            </a:endParaRPr>
          </a:p>
          <a:p>
            <a:pPr lvl="2" marL="399960">
              <a:spcBef>
                <a:spcPts val="4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Scrivi la  matrice completa del sistema di equazioni lineari.</a:t>
            </a: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 </a:t>
            </a:r>
            <a:r>
              <a:rPr b="0" lang="it-IT" sz="1600" spc="-1" strike="noStrike">
                <a:solidFill>
                  <a:srgbClr val="000000"/>
                </a:solidFill>
                <a:latin typeface="Calibri"/>
              </a:rPr>
              <a:t>Se la prima riga ha il primo elemento nullo, scambiala con una riga che ha il primo elemento non nullo. Se tutte le righe hanno il primo elemento nullo, vai al punto 4.</a:t>
            </a: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Per ogni riga </a:t>
            </a:r>
            <a:r>
              <a:rPr b="1" lang="it-IT" sz="1600" spc="-1" strike="noStrike">
                <a:solidFill>
                  <a:srgbClr val="000000"/>
                </a:solidFill>
                <a:latin typeface="Calibri"/>
              </a:rPr>
              <a:t>A</a:t>
            </a:r>
            <a:r>
              <a:rPr b="0" lang="it-IT" sz="1600" spc="-1" strike="noStrike" baseline="-25000">
                <a:solidFill>
                  <a:srgbClr val="000000"/>
                </a:solidFill>
                <a:latin typeface="Calibri"/>
              </a:rPr>
              <a:t>i</a:t>
            </a:r>
            <a:r>
              <a:rPr b="0" lang="it-IT" sz="1600" spc="-1" strike="noStrike">
                <a:solidFill>
                  <a:srgbClr val="000000"/>
                </a:solidFill>
                <a:latin typeface="Calibri"/>
              </a:rPr>
              <a:t> con primo elemento non nullo, eccetto la prima (</a:t>
            </a:r>
            <a:r>
              <a:rPr b="0" i="1" lang="it-IT" sz="1600" spc="-1" strike="noStrike">
                <a:solidFill>
                  <a:srgbClr val="000000"/>
                </a:solidFill>
                <a:latin typeface="Calibri"/>
              </a:rPr>
              <a:t>i</a:t>
            </a:r>
            <a:r>
              <a:rPr b="0" lang="it-IT" sz="1600" spc="-1" strike="noStrike">
                <a:solidFill>
                  <a:srgbClr val="000000"/>
                </a:solidFill>
                <a:latin typeface="Calibri"/>
              </a:rPr>
              <a:t> &gt; 1), moltiplica la prima riga per un coefficiente scelto in maniera tale che la somma tra la prima riga e </a:t>
            </a:r>
            <a:r>
              <a:rPr b="1" lang="it-IT" sz="1600" spc="-1" strike="noStrike">
                <a:solidFill>
                  <a:srgbClr val="000000"/>
                </a:solidFill>
                <a:latin typeface="Calibri"/>
              </a:rPr>
              <a:t>A</a:t>
            </a:r>
            <a:r>
              <a:rPr b="0" lang="it-IT" sz="1600" spc="-1" strike="noStrike" baseline="-25000">
                <a:solidFill>
                  <a:srgbClr val="000000"/>
                </a:solidFill>
                <a:latin typeface="Calibri"/>
              </a:rPr>
              <a:t>i</a:t>
            </a:r>
            <a:r>
              <a:rPr b="0" lang="it-IT" sz="1600" spc="-1" strike="noStrike">
                <a:solidFill>
                  <a:srgbClr val="000000"/>
                </a:solidFill>
                <a:latin typeface="Calibri"/>
              </a:rPr>
              <a:t> abbia il primo elemento nullo (quindi coefficiente = − </a:t>
            </a:r>
            <a:r>
              <a:rPr b="1" lang="it-IT" sz="1600" spc="-1" strike="noStrike">
                <a:solidFill>
                  <a:srgbClr val="000000"/>
                </a:solidFill>
                <a:latin typeface="Calibri"/>
              </a:rPr>
              <a:t>A</a:t>
            </a:r>
            <a:r>
              <a:rPr b="0" lang="it-IT" sz="1600" spc="-1" strike="noStrike" baseline="-25000">
                <a:solidFill>
                  <a:srgbClr val="000000"/>
                </a:solidFill>
                <a:latin typeface="Calibri"/>
              </a:rPr>
              <a:t>i1</a:t>
            </a:r>
            <a:r>
              <a:rPr b="0" lang="it-IT" sz="1600" spc="-1" strike="noStrike">
                <a:solidFill>
                  <a:srgbClr val="000000"/>
                </a:solidFill>
                <a:latin typeface="Calibri"/>
              </a:rPr>
              <a:t> / </a:t>
            </a:r>
            <a:r>
              <a:rPr b="1" lang="it-IT" sz="1600" spc="-1" strike="noStrike">
                <a:solidFill>
                  <a:srgbClr val="000000"/>
                </a:solidFill>
                <a:latin typeface="Calibri"/>
              </a:rPr>
              <a:t>A</a:t>
            </a:r>
            <a:r>
              <a:rPr b="0" lang="it-IT" sz="1600" spc="-1" strike="noStrike" baseline="-25000">
                <a:solidFill>
                  <a:srgbClr val="000000"/>
                </a:solidFill>
                <a:latin typeface="Calibri"/>
              </a:rPr>
              <a:t>11</a:t>
            </a:r>
            <a:r>
              <a:rPr b="0" lang="it-IT" sz="1600" spc="-1" strike="noStrike">
                <a:solidFill>
                  <a:srgbClr val="000000"/>
                </a:solidFill>
                <a:latin typeface="Calibri"/>
              </a:rPr>
              <a:t>). Sostituisci </a:t>
            </a:r>
            <a:r>
              <a:rPr b="1" lang="it-IT" sz="1600" spc="-1" strike="noStrike">
                <a:solidFill>
                  <a:srgbClr val="000000"/>
                </a:solidFill>
                <a:latin typeface="Calibri"/>
              </a:rPr>
              <a:t>A</a:t>
            </a:r>
            <a:r>
              <a:rPr b="0" lang="it-IT" sz="1600" spc="-1" strike="noStrike" baseline="-25000">
                <a:solidFill>
                  <a:srgbClr val="000000"/>
                </a:solidFill>
                <a:latin typeface="Calibri"/>
              </a:rPr>
              <a:t>i</a:t>
            </a:r>
            <a:r>
              <a:rPr b="0" lang="it-IT" sz="1600" spc="-1" strike="noStrike">
                <a:solidFill>
                  <a:srgbClr val="000000"/>
                </a:solidFill>
                <a:latin typeface="Calibri"/>
              </a:rPr>
              <a:t> con la somma appena ricavata.</a:t>
            </a:r>
            <a:endParaRPr b="0" lang="it-IT" sz="1600" spc="-1" strike="noStrike">
              <a:solidFill>
                <a:srgbClr val="000000"/>
              </a:solidFill>
              <a:latin typeface="Calibri"/>
            </a:endParaRPr>
          </a:p>
          <a:p>
            <a:pPr lvl="2" marL="399960">
              <a:spcBef>
                <a:spcPts val="400"/>
              </a:spcBef>
              <a:buClr>
                <a:srgbClr val="000000"/>
              </a:buClr>
              <a:buFont typeface="Calibri"/>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it-IT" sz="1600" spc="-1" strike="noStrike">
                <a:solidFill>
                  <a:srgbClr val="000000"/>
                </a:solidFill>
                <a:latin typeface="Calibri"/>
              </a:rPr>
              <a:t>Ritorna al punto 2 considerando la sottomatrice che ottieni cancellando la prima riga e la prima colonna.</a:t>
            </a:r>
            <a:endParaRPr b="0" lang="it-IT" sz="1600" spc="-1" strike="noStrike">
              <a:solidFill>
                <a:srgbClr val="000000"/>
              </a:solidFill>
              <a:latin typeface="Calibri"/>
            </a:endParaRPr>
          </a:p>
          <a:p>
            <a:pPr lvl="1">
              <a:spcBef>
                <a:spcPts val="4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it-IT"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14835</TotalTime>
  <Application>LibreOffice/7.6.2.1$Windows_X86_64 LibreOffice_project/56f7684011345957bbf33a7ee678afaf4d2ba333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2011-01-29T12:27:55Z</dcterms:created>
  <dc:creator>Gionata Massi</dc:creator>
  <dc:description/>
  <dc:language>it-IT</dc:language>
  <cp:lastModifiedBy>Gionata Massi</cp:lastModifiedBy>
  <dcterms:modified xsi:type="dcterms:W3CDTF">2011-05-07T18:04:31Z</dcterms:modified>
  <cp:revision>639</cp:revision>
  <dc:subject/>
  <dc:title>Diapositiva 1</dc:title>
</cp:coreProperties>
</file>