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22.xml" ContentType="application/vnd.openxmlformats-officedocument.presentationml.notes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media/image1.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0" y="0"/>
            <a:ext cx="9144000" cy="6858000"/>
          </a:xfrm>
          <a:prstGeom prst="rect">
            <a:avLst/>
          </a:pr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6" name="PlaceHolder 1"/>
          <p:cNvSpPr>
            <a:spLocks noGrp="1"/>
          </p:cNvSpPr>
          <p:nvPr>
            <p:ph type="hdr"/>
          </p:nvPr>
        </p:nvSpPr>
        <p:spPr>
          <a:xfrm>
            <a:off x="-360" y="-360"/>
            <a:ext cx="3962520" cy="3430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47" name="PlaceHolder 2"/>
          <p:cNvSpPr>
            <a:spLocks noGrp="1"/>
          </p:cNvSpPr>
          <p:nvPr>
            <p:ph type="dt" idx="1"/>
          </p:nvPr>
        </p:nvSpPr>
        <p:spPr>
          <a:xfrm>
            <a:off x="5179680" y="-360"/>
            <a:ext cx="3962520" cy="3430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Arial"/>
              </a:rPr>
              <a:t>&lt;data/ora&gt;</a:t>
            </a:r>
            <a:endParaRPr b="0" lang="it-IT" sz="1200" spc="-1" strike="noStrike">
              <a:solidFill>
                <a:srgbClr val="000000"/>
              </a:solidFill>
              <a:latin typeface="Arial"/>
            </a:endParaRPr>
          </a:p>
        </p:txBody>
      </p:sp>
      <p:sp>
        <p:nvSpPr>
          <p:cNvPr id="48" name="PlaceHolder 3"/>
          <p:cNvSpPr>
            <a:spLocks noGrp="1"/>
          </p:cNvSpPr>
          <p:nvPr>
            <p:ph type="sldImg"/>
          </p:nvPr>
        </p:nvSpPr>
        <p:spPr>
          <a:xfrm>
            <a:off x="2857320" y="514440"/>
            <a:ext cx="3429000" cy="2571840"/>
          </a:xfrm>
          <a:prstGeom prst="rect">
            <a:avLst/>
          </a:prstGeom>
          <a:noFill/>
          <a:ln w="12600">
            <a:solidFill>
              <a:srgbClr val="000000"/>
            </a:solidFill>
            <a:miter/>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900" spc="-1" strike="noStrike">
                <a:solidFill>
                  <a:srgbClr val="000000"/>
                </a:solidFill>
                <a:latin typeface="Tahoma"/>
              </a:rPr>
              <a:t>Fai clic per spostare la diapositiva</a:t>
            </a:r>
            <a:endParaRPr b="1" lang="it-IT" sz="900" spc="-1" strike="noStrike">
              <a:solidFill>
                <a:srgbClr val="000000"/>
              </a:solidFill>
              <a:latin typeface="Tahoma"/>
            </a:endParaRPr>
          </a:p>
        </p:txBody>
      </p:sp>
      <p:sp>
        <p:nvSpPr>
          <p:cNvPr id="49" name="PlaceHolder 4"/>
          <p:cNvSpPr>
            <a:spLocks noGrp="1"/>
          </p:cNvSpPr>
          <p:nvPr>
            <p:ph type="body"/>
          </p:nvPr>
        </p:nvSpPr>
        <p:spPr>
          <a:xfrm>
            <a:off x="914400" y="3257640"/>
            <a:ext cx="7315200" cy="308592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Fai clic per modificare il formato delle note</a:t>
            </a:r>
            <a:endParaRPr b="0" lang="it-IT" sz="1200" spc="-1" strike="noStrike">
              <a:solidFill>
                <a:srgbClr val="000000"/>
              </a:solidFill>
              <a:latin typeface="Calibri"/>
            </a:endParaRPr>
          </a:p>
        </p:txBody>
      </p:sp>
      <p:sp>
        <p:nvSpPr>
          <p:cNvPr id="50" name="PlaceHolder 5"/>
          <p:cNvSpPr>
            <a:spLocks noGrp="1"/>
          </p:cNvSpPr>
          <p:nvPr>
            <p:ph type="ftr" idx="2"/>
          </p:nvPr>
        </p:nvSpPr>
        <p:spPr>
          <a:xfrm>
            <a:off x="-360" y="6513120"/>
            <a:ext cx="3962520" cy="34308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51" name="PlaceHolder 6"/>
          <p:cNvSpPr>
            <a:spLocks noGrp="1"/>
          </p:cNvSpPr>
          <p:nvPr>
            <p:ph type="sldNum" idx="3"/>
          </p:nvPr>
        </p:nvSpPr>
        <p:spPr>
          <a:xfrm>
            <a:off x="5179680" y="6513120"/>
            <a:ext cx="3962520" cy="343080"/>
          </a:xfrm>
          <a:prstGeom prst="rect">
            <a:avLst/>
          </a:prstGeom>
          <a:noFill/>
          <a:ln w="0">
            <a:noFill/>
          </a:ln>
        </p:spPr>
        <p:txBody>
          <a:bodyPr lIns="90000" rIns="90000" tIns="46800" bIns="46800" anchor="b">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FEA34D2-C34F-4545-BD32-81A283157553}"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2857680" y="514440"/>
            <a:ext cx="3429000" cy="2571840"/>
          </a:xfrm>
          <a:prstGeom prst="rect">
            <a:avLst/>
          </a:prstGeom>
          <a:ln w="0">
            <a:noFill/>
          </a:ln>
        </p:spPr>
      </p:sp>
      <p:sp>
        <p:nvSpPr>
          <p:cNvPr id="138"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39"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3CC60CC-5C02-45FE-A525-3F730E887599}"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2857680" y="514440"/>
            <a:ext cx="3429000" cy="2571840"/>
          </a:xfrm>
          <a:prstGeom prst="rect">
            <a:avLst/>
          </a:prstGeom>
          <a:ln w="0">
            <a:noFill/>
          </a:ln>
        </p:spPr>
      </p:sp>
      <p:sp>
        <p:nvSpPr>
          <p:cNvPr id="141"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42"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0FF255C-7E57-4D35-9C70-5FA2955EE94D}"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2857680" y="514440"/>
            <a:ext cx="3429000" cy="2571840"/>
          </a:xfrm>
          <a:prstGeom prst="rect">
            <a:avLst/>
          </a:prstGeom>
          <a:ln w="0">
            <a:noFill/>
          </a:ln>
        </p:spPr>
      </p:sp>
      <p:sp>
        <p:nvSpPr>
          <p:cNvPr id="144"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45"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B3801F8-8E74-4882-9CF5-4B965BDA7E97}"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2857680" y="514440"/>
            <a:ext cx="3429000" cy="2571840"/>
          </a:xfrm>
          <a:prstGeom prst="rect">
            <a:avLst/>
          </a:prstGeom>
          <a:ln w="0">
            <a:noFill/>
          </a:ln>
        </p:spPr>
      </p:sp>
      <p:sp>
        <p:nvSpPr>
          <p:cNvPr id="147"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48"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F006DD0-2DC1-4067-8608-C8CD121C4F11}"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2857680" y="514440"/>
            <a:ext cx="3429000" cy="2571840"/>
          </a:xfrm>
          <a:prstGeom prst="rect">
            <a:avLst/>
          </a:prstGeom>
          <a:ln w="0">
            <a:noFill/>
          </a:ln>
        </p:spPr>
      </p:sp>
      <p:sp>
        <p:nvSpPr>
          <p:cNvPr id="150"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51"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97345A7-7A36-4B4C-A18C-82B4E5EC9524}"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2857680" y="514440"/>
            <a:ext cx="3429000" cy="2571840"/>
          </a:xfrm>
          <a:prstGeom prst="rect">
            <a:avLst/>
          </a:prstGeom>
          <a:ln w="0">
            <a:noFill/>
          </a:ln>
        </p:spPr>
      </p:sp>
      <p:sp>
        <p:nvSpPr>
          <p:cNvPr id="153"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54"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6DD54E7-CC04-45AB-A330-3419616D1BF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2857680" y="514440"/>
            <a:ext cx="3429000" cy="2571840"/>
          </a:xfrm>
          <a:prstGeom prst="rect">
            <a:avLst/>
          </a:prstGeom>
          <a:ln w="0">
            <a:noFill/>
          </a:ln>
        </p:spPr>
      </p:sp>
      <p:sp>
        <p:nvSpPr>
          <p:cNvPr id="156"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57"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9C8233F-3F4C-4755-BD57-1BC1D27C759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2857680" y="514440"/>
            <a:ext cx="3429000" cy="2571840"/>
          </a:xfrm>
          <a:prstGeom prst="rect">
            <a:avLst/>
          </a:prstGeom>
          <a:ln w="0">
            <a:noFill/>
          </a:ln>
        </p:spPr>
      </p:sp>
      <p:sp>
        <p:nvSpPr>
          <p:cNvPr id="159"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60"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80DBCCB-3637-4443-AB40-75B95F9540A0}"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2857680" y="514440"/>
            <a:ext cx="3429000" cy="2571840"/>
          </a:xfrm>
          <a:prstGeom prst="rect">
            <a:avLst/>
          </a:prstGeom>
          <a:ln w="0">
            <a:noFill/>
          </a:ln>
        </p:spPr>
      </p:sp>
      <p:sp>
        <p:nvSpPr>
          <p:cNvPr id="162"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63"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C423920-97FC-4DFB-A547-335EB061F50D}"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2857680" y="514440"/>
            <a:ext cx="3429000" cy="2571840"/>
          </a:xfrm>
          <a:prstGeom prst="rect">
            <a:avLst/>
          </a:prstGeom>
          <a:ln w="0">
            <a:noFill/>
          </a:ln>
        </p:spPr>
      </p:sp>
      <p:sp>
        <p:nvSpPr>
          <p:cNvPr id="165"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66"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07965DE-3513-46A2-A834-0E8D12FB102D}"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2857680" y="514440"/>
            <a:ext cx="3429000" cy="2571840"/>
          </a:xfrm>
          <a:prstGeom prst="rect">
            <a:avLst/>
          </a:prstGeom>
          <a:ln w="0">
            <a:noFill/>
          </a:ln>
        </p:spPr>
      </p:sp>
      <p:sp>
        <p:nvSpPr>
          <p:cNvPr id="168"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69"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4E2B138-04E1-42CC-A06F-CF31CCE2C4A4}"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2857680" y="514440"/>
            <a:ext cx="3429000" cy="2571840"/>
          </a:xfrm>
          <a:prstGeom prst="rect">
            <a:avLst/>
          </a:prstGeom>
          <a:ln w="0">
            <a:noFill/>
          </a:ln>
        </p:spPr>
      </p:sp>
      <p:sp>
        <p:nvSpPr>
          <p:cNvPr id="171"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72"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BD95415-AC44-4F22-A739-8BF2B4F41359}"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2857680" y="514440"/>
            <a:ext cx="3429000" cy="2571840"/>
          </a:xfrm>
          <a:prstGeom prst="rect">
            <a:avLst/>
          </a:prstGeom>
          <a:ln w="0">
            <a:noFill/>
          </a:ln>
        </p:spPr>
      </p:sp>
      <p:sp>
        <p:nvSpPr>
          <p:cNvPr id="174"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75"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C4F3BA0-A7F7-4C49-9A85-C4E8EB882109}"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2857680" y="514440"/>
            <a:ext cx="3429000" cy="2571840"/>
          </a:xfrm>
          <a:prstGeom prst="rect">
            <a:avLst/>
          </a:prstGeom>
          <a:ln w="0">
            <a:noFill/>
          </a:ln>
        </p:spPr>
      </p:sp>
      <p:sp>
        <p:nvSpPr>
          <p:cNvPr id="123"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24"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A64A90A-16C2-4F38-B48D-0AB2E25DCB0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2857680" y="514440"/>
            <a:ext cx="3429000" cy="2571840"/>
          </a:xfrm>
          <a:prstGeom prst="rect">
            <a:avLst/>
          </a:prstGeom>
          <a:ln w="0">
            <a:noFill/>
          </a:ln>
        </p:spPr>
      </p:sp>
      <p:sp>
        <p:nvSpPr>
          <p:cNvPr id="126"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27"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2F5D70B-6F8B-4EB9-9C15-CA69D369BC5E}"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857680" y="514440"/>
            <a:ext cx="3429000" cy="2571840"/>
          </a:xfrm>
          <a:prstGeom prst="rect">
            <a:avLst/>
          </a:prstGeom>
          <a:ln w="0">
            <a:noFill/>
          </a:ln>
        </p:spPr>
      </p:sp>
      <p:sp>
        <p:nvSpPr>
          <p:cNvPr id="129"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30"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3D255A0-38C6-45EC-B59F-06DE42426ED3}"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857680" y="514440"/>
            <a:ext cx="3429000" cy="2571840"/>
          </a:xfrm>
          <a:prstGeom prst="rect">
            <a:avLst/>
          </a:prstGeom>
          <a:ln w="0">
            <a:noFill/>
          </a:ln>
        </p:spPr>
      </p:sp>
      <p:sp>
        <p:nvSpPr>
          <p:cNvPr id="132"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33"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760B099-51DE-4933-BDA4-E35F51F46108}"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857680" y="514440"/>
            <a:ext cx="3429000" cy="2571840"/>
          </a:xfrm>
          <a:prstGeom prst="rect">
            <a:avLst/>
          </a:prstGeom>
          <a:ln w="0">
            <a:noFill/>
          </a:ln>
        </p:spPr>
      </p:sp>
      <p:sp>
        <p:nvSpPr>
          <p:cNvPr id="135" name="PlaceHolder 2"/>
          <p:cNvSpPr>
            <a:spLocks noGrp="1"/>
          </p:cNvSpPr>
          <p:nvPr>
            <p:ph type="body"/>
          </p:nvPr>
        </p:nvSpPr>
        <p:spPr>
          <a:xfrm>
            <a:off x="914400" y="3257640"/>
            <a:ext cx="7315200" cy="308592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36" name="Segnaposto numero diapositiva 3"/>
          <p:cNvSpPr/>
          <p:nvPr/>
        </p:nvSpPr>
        <p:spPr>
          <a:xfrm>
            <a:off x="5180040" y="6513480"/>
            <a:ext cx="3962520" cy="34308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9EF0BA4-369F-4A08-9178-B4C222E07FA8}"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1"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2"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4"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5"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6"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7"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9"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0"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1"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2"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3"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4"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4"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5"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9"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0"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1"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3"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5"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8"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9"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Fai clic per modificare il formato del testo della struttura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Secondo livello struttura</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Terzo livello struttura</a:t>
            </a:r>
            <a:endParaRPr b="0" lang="it-IT" sz="1600" spc="-1" strike="noStrike">
              <a:solidFill>
                <a:srgbClr val="000000"/>
              </a:solidFill>
              <a:latin typeface="Calibri"/>
            </a:endParaRPr>
          </a:p>
          <a:p>
            <a:pPr lvl="3" marL="16002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Quarto livello struttura</a:t>
            </a:r>
            <a:endParaRPr b="0" lang="it-IT" sz="1600" spc="-1" strike="noStrike">
              <a:solidFill>
                <a:srgbClr val="000000"/>
              </a:solidFill>
              <a:latin typeface="Calibri"/>
            </a:endParaRPr>
          </a:p>
          <a:p>
            <a:pPr lvl="4"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Quinto livello struttura</a:t>
            </a:r>
            <a:endParaRPr b="0" lang="it-IT" sz="1600" spc="-1" strike="noStrike">
              <a:solidFill>
                <a:srgbClr val="000000"/>
              </a:solidFill>
              <a:latin typeface="Calibri"/>
            </a:endParaRPr>
          </a:p>
          <a:p>
            <a:pPr lvl="5"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Sesto livello struttura</a:t>
            </a:r>
            <a:endParaRPr b="0" lang="it-IT" sz="1600" spc="-1" strike="noStrike">
              <a:solidFill>
                <a:srgbClr val="000000"/>
              </a:solidFill>
              <a:latin typeface="Calibri"/>
            </a:endParaRPr>
          </a:p>
          <a:p>
            <a:pPr lvl="6"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Settimo livello struttura</a:t>
            </a:r>
            <a:endParaRPr b="0" lang="it-IT" sz="16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0"/>
            <a:ext cx="1082520" cy="78156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Corso di Laurea:</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Insegnamento: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Lezione n°:</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Titolo: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Attività n°:</a:t>
            </a:r>
            <a:endParaRPr b="0" lang="it-IT" sz="9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nvGrpSpPr>
          <p:cNvPr id="4" name=""/>
          <p:cNvGrpSpPr/>
          <p:nvPr/>
        </p:nvGrpSpPr>
        <p:grpSpPr>
          <a:xfrm>
            <a:off x="428760" y="6428880"/>
            <a:ext cx="8286840" cy="720"/>
            <a:chOff x="428760" y="6428880"/>
            <a:chExt cx="8286840" cy="720"/>
          </a:xfrm>
        </p:grpSpPr>
        <p:cxnSp>
          <p:nvCxnSpPr>
            <p:cNvPr id="5" name="AutoShape 10"/>
            <p:cNvCxnSpPr/>
            <p:nvPr/>
          </p:nvCxnSpPr>
          <p:spPr>
            <a:xfrm>
              <a:off x="428760" y="6428880"/>
              <a:ext cx="8287200" cy="1080"/>
            </a:xfrm>
            <a:prstGeom prst="straightConnector1">
              <a:avLst/>
            </a:prstGeom>
            <a:ln w="12600">
              <a:solidFill>
                <a:srgbClr val="000000"/>
              </a:solidFill>
              <a:miter/>
            </a:ln>
          </p:spPr>
        </p:cxnSp>
        <p:sp>
          <p:nvSpPr>
            <p:cNvPr id="6" name=""/>
            <p:cNvSpPr txBox="1"/>
            <p:nvPr/>
          </p:nvSpPr>
          <p:spPr>
            <a:xfrm>
              <a:off x="428760" y="6428880"/>
              <a:ext cx="8286480" cy="360"/>
            </a:xfrm>
            <a:prstGeom prst="rect">
              <a:avLst/>
            </a:prstGeom>
            <a:noFill/>
            <a:ln w="0">
              <a:noFill/>
            </a:ln>
          </p:spPr>
          <p:txBody>
            <a:bodyPr lIns="90000" rIns="90000" tIns="-46440" bIns="-4644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sp>
        <p:nvSpPr>
          <p:cNvPr id="7"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8"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INGEGNERIA INFORMATICA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9</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RICHIAMI DI  ALGEBRA LINEARE (3)</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a:t>
            </a:r>
            <a:endParaRPr b="0" lang="it-IT" sz="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12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3600" spc="-1" strike="noStrike">
                <a:solidFill>
                  <a:srgbClr val="000000"/>
                </a:solidFill>
                <a:latin typeface="Tahoma"/>
              </a:rPr>
              <a:t>RICERCA OPERATIVA</a:t>
            </a:r>
            <a:br>
              <a:rPr sz="3600"/>
            </a:br>
            <a:br>
              <a:rPr sz="3600"/>
            </a:br>
            <a:r>
              <a:rPr b="1" lang="it-IT" sz="3600" spc="-1" strike="noStrike">
                <a:solidFill>
                  <a:srgbClr val="000000"/>
                </a:solidFill>
                <a:latin typeface="Tahoma"/>
              </a:rPr>
              <a:t>9. RICHIAMI DI ALGEBRA LINEARE (Parte 3)</a:t>
            </a:r>
            <a:endParaRPr b="1" lang="it-IT" sz="3600" spc="-1" strike="noStrike">
              <a:solidFill>
                <a:srgbClr val="000000"/>
              </a:solidFill>
              <a:latin typeface="Tahoma"/>
            </a:endParaRPr>
          </a:p>
        </p:txBody>
      </p:sp>
      <p:sp>
        <p:nvSpPr>
          <p:cNvPr id="53" name="CasellaDiTesto 4"/>
          <p:cNvSpPr/>
          <p:nvPr/>
        </p:nvSpPr>
        <p:spPr>
          <a:xfrm>
            <a:off x="3507840" y="5415120"/>
            <a:ext cx="2128320" cy="45972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DETERMINANTE</a:t>
            </a:r>
            <a:endParaRPr b="1" lang="it-IT" sz="2000" spc="-1" strike="noStrike">
              <a:solidFill>
                <a:srgbClr val="000000"/>
              </a:solidFill>
              <a:latin typeface="Tahoma"/>
            </a:endParaRPr>
          </a:p>
        </p:txBody>
      </p:sp>
      <p:sp>
        <p:nvSpPr>
          <p:cNvPr id="78" name=""/>
          <p:cNvSpPr txBox="1"/>
          <p:nvPr/>
        </p:nvSpPr>
        <p:spPr>
          <a:xfrm>
            <a:off x="468360" y="1825560"/>
            <a:ext cx="8229600" cy="4340160"/>
          </a:xfrm>
          <a:prstGeom prst="rect">
            <a:avLst/>
          </a:prstGeom>
          <a:noFill/>
          <a:ln w="0">
            <a:noFill/>
          </a:ln>
        </p:spPr>
        <p:txBody>
          <a:bodyPr anchor="t">
            <a:normAutofit fontScale="93198" lnSpcReduction="10000"/>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algoritmo per il calcolo del determinante è detto sviluppo di Laplace:</a:t>
            </a:r>
            <a:br>
              <a:rPr sz="1600"/>
            </a:br>
            <a:r>
              <a:rPr b="0" i="1" lang="it-IT" sz="1600" spc="-1" strike="noStrike">
                <a:solidFill>
                  <a:srgbClr val="000000"/>
                </a:solidFill>
                <a:latin typeface="Calibri"/>
              </a:rPr>
              <a:t>   il determinante di una matrice quadrata </a:t>
            </a:r>
            <a:r>
              <a:rPr b="1" lang="it-IT" sz="1600" spc="-1" strike="noStrike">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n,n</a:t>
            </a:r>
            <a:r>
              <a:rPr b="0" lang="it-IT" sz="1600" spc="-1" strike="noStrike">
                <a:solidFill>
                  <a:srgbClr val="000000"/>
                </a:solidFill>
                <a:latin typeface="Calibri"/>
              </a:rPr>
              <a:t>(ℝ)</a:t>
            </a:r>
            <a:r>
              <a:rPr b="0" i="1" lang="it-IT" sz="1600" spc="-1" strike="noStrike">
                <a:solidFill>
                  <a:srgbClr val="000000"/>
                </a:solidFill>
                <a:latin typeface="Calibri"/>
              </a:rPr>
              <a:t> è pari alla somma dei prodotti degli</a:t>
            </a:r>
            <a:br>
              <a:rPr sz="1600"/>
            </a:br>
            <a:r>
              <a:rPr b="0" i="1" lang="it-IT" sz="1600" spc="-1" strike="noStrike">
                <a:solidFill>
                  <a:srgbClr val="000000"/>
                </a:solidFill>
                <a:latin typeface="Calibri"/>
              </a:rPr>
              <a:t>   elementi di una riga qualsiasi (o di una qualsiasi colonna) per i rispettivi complementi algebrici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Definiamo complemento di un elemento qualunque </a:t>
            </a:r>
            <a:r>
              <a:rPr b="1" lang="it-IT" sz="1600" spc="-1" strike="noStrike">
                <a:solidFill>
                  <a:srgbClr val="000000"/>
                </a:solidFill>
                <a:latin typeface="Calibri"/>
              </a:rPr>
              <a:t>A</a:t>
            </a:r>
            <a:r>
              <a:rPr b="0" lang="it-IT" sz="1600" spc="-1" strike="noStrike" baseline="-25000">
                <a:solidFill>
                  <a:srgbClr val="000000"/>
                </a:solidFill>
                <a:latin typeface="Calibri"/>
              </a:rPr>
              <a:t>hk</a:t>
            </a:r>
            <a:r>
              <a:rPr b="0" lang="it-IT" sz="1600" spc="-1" strike="noStrike">
                <a:solidFill>
                  <a:srgbClr val="000000"/>
                </a:solidFill>
                <a:latin typeface="Calibri"/>
              </a:rPr>
              <a:t> il determinante della matrice che si</a:t>
            </a:r>
            <a:br>
              <a:rPr sz="1600"/>
            </a:br>
            <a:r>
              <a:rPr b="0" lang="it-IT" sz="1600" spc="-1" strike="noStrike">
                <a:solidFill>
                  <a:srgbClr val="000000"/>
                </a:solidFill>
                <a:latin typeface="Calibri"/>
              </a:rPr>
              <a:t>   ottiene togliendo la riga </a:t>
            </a:r>
            <a:r>
              <a:rPr b="0" i="1" lang="it-IT" sz="1600" spc="-1" strike="noStrike">
                <a:solidFill>
                  <a:srgbClr val="000000"/>
                </a:solidFill>
                <a:latin typeface="Calibri"/>
              </a:rPr>
              <a:t>h </a:t>
            </a:r>
            <a:r>
              <a:rPr b="0" lang="it-IT" sz="1600" spc="-1" strike="noStrike">
                <a:solidFill>
                  <a:srgbClr val="000000"/>
                </a:solidFill>
                <a:latin typeface="Calibri"/>
              </a:rPr>
              <a:t>e la colonna </a:t>
            </a:r>
            <a:r>
              <a:rPr b="0" i="1" lang="it-IT" sz="1600" spc="-1" strike="noStrike">
                <a:solidFill>
                  <a:srgbClr val="000000"/>
                </a:solidFill>
                <a:latin typeface="Calibri"/>
              </a:rPr>
              <a:t>k.</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Una matrice è invertibile se e solo se il suo determinante è diverso da 0.</a:t>
            </a:r>
            <a:endParaRPr b="0" lang="it-IT" sz="1600" spc="-1" strike="noStrike">
              <a:solidFill>
                <a:srgbClr val="000000"/>
              </a:solidFill>
              <a:latin typeface="Calibri"/>
            </a:endParaRPr>
          </a:p>
        </p:txBody>
      </p:sp>
      <p:graphicFrame>
        <p:nvGraphicFramePr>
          <p:cNvPr id="79" name="Object 3"/>
          <p:cNvGraphicFramePr/>
          <p:nvPr/>
        </p:nvGraphicFramePr>
        <p:xfrm>
          <a:off x="2752560" y="3016080"/>
          <a:ext cx="3638880" cy="178128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TEOREMA DI ROUCHÉ-CAPELLI E REGOLA DI CRAMER</a:t>
            </a:r>
            <a:endParaRPr b="1" lang="it-IT" sz="2000" spc="-1" strike="noStrike">
              <a:solidFill>
                <a:srgbClr val="000000"/>
              </a:solidFill>
              <a:latin typeface="Tahoma"/>
            </a:endParaRPr>
          </a:p>
        </p:txBody>
      </p:sp>
      <p:sp>
        <p:nvSpPr>
          <p:cNvPr id="81" name=""/>
          <p:cNvSpPr txBox="1"/>
          <p:nvPr/>
        </p:nvSpPr>
        <p:spPr>
          <a:xfrm>
            <a:off x="468360" y="1825560"/>
            <a:ext cx="8229600" cy="4340160"/>
          </a:xfrm>
          <a:prstGeom prst="rect">
            <a:avLst/>
          </a:prstGeom>
          <a:noFill/>
          <a:ln w="0">
            <a:noFill/>
          </a:ln>
        </p:spPr>
        <p:txBody>
          <a:bodyPr anchor="t">
            <a:normAutofit fontScale="94449"/>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Teorema di Rouché-Capelli: dato un sistema di equazioni lineari </a:t>
            </a:r>
            <a:r>
              <a:rPr b="1" lang="it-IT" sz="1600" spc="-1" strike="noStrike">
                <a:solidFill>
                  <a:srgbClr val="000000"/>
                </a:solidFill>
                <a:latin typeface="Calibri"/>
              </a:rPr>
              <a:t>Ax</a:t>
            </a:r>
            <a:r>
              <a:rPr b="0" lang="it-IT" sz="1600" spc="-1" strike="noStrike">
                <a:solidFill>
                  <a:srgbClr val="000000"/>
                </a:solidFill>
                <a:latin typeface="Calibri"/>
              </a:rPr>
              <a:t> = </a:t>
            </a:r>
            <a:r>
              <a:rPr b="1" lang="it-IT" sz="1600" spc="-1" strike="noStrike">
                <a:solidFill>
                  <a:srgbClr val="000000"/>
                </a:solidFill>
                <a:latin typeface="Calibri"/>
              </a:rPr>
              <a:t>b</a:t>
            </a:r>
            <a:r>
              <a:rPr b="0" lang="it-IT" sz="1600" spc="-1" strike="noStrike">
                <a:solidFill>
                  <a:srgbClr val="000000"/>
                </a:solidFill>
                <a:latin typeface="Calibri"/>
              </a:rPr>
              <a:t>, con </a:t>
            </a:r>
            <a:r>
              <a:rPr b="1" lang="it-IT" sz="1600" spc="-1" strike="noStrike">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m,n</a:t>
            </a:r>
            <a:r>
              <a:rPr b="0" lang="it-IT" sz="1600" spc="-1" strike="noStrike">
                <a:solidFill>
                  <a:srgbClr val="000000"/>
                </a:solidFill>
                <a:latin typeface="Calibri"/>
              </a:rPr>
              <a:t>(ℝ), </a:t>
            </a:r>
            <a:r>
              <a:rPr b="1" lang="it-IT" sz="1600" spc="-1" strike="noStrike">
                <a:solidFill>
                  <a:srgbClr val="000000"/>
                </a:solidFill>
                <a:latin typeface="Calibri"/>
              </a:rPr>
              <a:t>x</a:t>
            </a:r>
            <a:r>
              <a:rPr b="0" lang="it-IT" sz="1600" spc="-1" strike="noStrike">
                <a:solidFill>
                  <a:srgbClr val="000000"/>
                </a:solidFill>
                <a:latin typeface="Calibri"/>
              </a:rPr>
              <a:t> ∈ ℝ</a:t>
            </a:r>
            <a:r>
              <a:rPr b="0" lang="it-IT" sz="1600" spc="-1" strike="noStrike" baseline="30000">
                <a:solidFill>
                  <a:srgbClr val="000000"/>
                </a:solidFill>
                <a:latin typeface="Calibri"/>
              </a:rPr>
              <a:t>n</a:t>
            </a:r>
            <a:r>
              <a:rPr b="0" lang="it-IT" sz="1600" spc="-1" strike="noStrike">
                <a:solidFill>
                  <a:srgbClr val="000000"/>
                </a:solidFill>
                <a:latin typeface="Calibri"/>
              </a:rPr>
              <a:t>  e </a:t>
            </a:r>
            <a:r>
              <a:rPr b="1" lang="it-IT" sz="1600" spc="-1" strike="noStrike">
                <a:solidFill>
                  <a:srgbClr val="000000"/>
                </a:solidFill>
                <a:latin typeface="Calibri"/>
              </a:rPr>
              <a:t>b</a:t>
            </a:r>
            <a:r>
              <a:rPr b="0" lang="it-IT" sz="1600" spc="-1" strike="noStrike">
                <a:solidFill>
                  <a:srgbClr val="000000"/>
                </a:solidFill>
                <a:latin typeface="Calibri"/>
              </a:rPr>
              <a:t> ∈ ℝ</a:t>
            </a:r>
            <a:r>
              <a:rPr b="0" lang="it-IT" sz="1600" spc="-1" strike="noStrike" baseline="30000">
                <a:solidFill>
                  <a:srgbClr val="000000"/>
                </a:solidFill>
                <a:latin typeface="Calibri"/>
              </a:rPr>
              <a:t>m</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baseline="30000">
                <a:solidFill>
                  <a:srgbClr val="000000"/>
                </a:solidFill>
                <a:latin typeface="Calibri"/>
              </a:rPr>
              <a:t>  </a:t>
            </a:r>
            <a:r>
              <a:rPr b="0" lang="it-IT" sz="1600" spc="-1" strike="noStrike">
                <a:solidFill>
                  <a:srgbClr val="000000"/>
                </a:solidFill>
                <a:latin typeface="Calibri"/>
              </a:rPr>
              <a:t>esistono soluzioni per il sistema se e solo se il rango della matrice completa [</a:t>
            </a:r>
            <a:r>
              <a:rPr b="1" lang="it-IT" sz="1600" spc="-1" strike="noStrike">
                <a:solidFill>
                  <a:srgbClr val="000000"/>
                </a:solidFill>
                <a:latin typeface="Calibri"/>
              </a:rPr>
              <a:t>A</a:t>
            </a:r>
            <a:r>
              <a:rPr b="0" lang="it-IT" sz="1600" spc="-1" strike="noStrike">
                <a:solidFill>
                  <a:srgbClr val="000000"/>
                </a:solidFill>
                <a:latin typeface="Calibri"/>
              </a:rPr>
              <a:t>|</a:t>
            </a:r>
            <a:r>
              <a:rPr b="1" lang="it-IT" sz="1600" spc="-1" strike="noStrike">
                <a:solidFill>
                  <a:srgbClr val="000000"/>
                </a:solidFill>
                <a:latin typeface="Calibri"/>
              </a:rPr>
              <a:t>b</a:t>
            </a:r>
            <a:r>
              <a:rPr b="0" lang="it-IT" sz="1600" spc="-1" strike="noStrike">
                <a:solidFill>
                  <a:srgbClr val="000000"/>
                </a:solidFill>
                <a:latin typeface="Calibri"/>
              </a:rPr>
              <a:t>]  è uguale al rango della matrice </a:t>
            </a:r>
            <a:r>
              <a:rPr b="1" lang="it-IT" sz="1600" spc="-1" strike="noStrike">
                <a:solidFill>
                  <a:srgbClr val="000000"/>
                </a:solidFill>
                <a:latin typeface="Calibri"/>
              </a:rPr>
              <a:t>A</a:t>
            </a:r>
            <a:r>
              <a:rPr b="0" lang="it-IT" sz="1600" spc="-1" strike="noStrike">
                <a:solidFill>
                  <a:srgbClr val="000000"/>
                </a:solidFill>
                <a:latin typeface="Calibri"/>
              </a:rPr>
              <a:t>;</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esistono soluzioni e il rango di </a:t>
            </a:r>
            <a:r>
              <a:rPr b="1" lang="it-IT" sz="1600" spc="-1" strike="noStrike">
                <a:solidFill>
                  <a:srgbClr val="000000"/>
                </a:solidFill>
                <a:latin typeface="Calibri"/>
              </a:rPr>
              <a:t>A</a:t>
            </a:r>
            <a:r>
              <a:rPr b="0" lang="it-IT" sz="1600" spc="-1" strike="noStrike">
                <a:solidFill>
                  <a:srgbClr val="000000"/>
                </a:solidFill>
                <a:latin typeface="Calibri"/>
              </a:rPr>
              <a:t> è uguale a </a:t>
            </a:r>
            <a:r>
              <a:rPr b="0" i="1" lang="it-IT" sz="1600" spc="-1" strike="noStrike">
                <a:solidFill>
                  <a:srgbClr val="000000"/>
                </a:solidFill>
                <a:latin typeface="Calibri"/>
              </a:rPr>
              <a:t>n</a:t>
            </a:r>
            <a:r>
              <a:rPr b="0" lang="it-IT" sz="1600" spc="-1" strike="noStrike">
                <a:solidFill>
                  <a:srgbClr val="000000"/>
                </a:solidFill>
                <a:latin typeface="Calibri"/>
              </a:rPr>
              <a:t>, allora la soluzione è unica;</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esistono soluzioni e il rango di </a:t>
            </a:r>
            <a:r>
              <a:rPr b="1" lang="it-IT" sz="1600" spc="-1" strike="noStrike">
                <a:solidFill>
                  <a:srgbClr val="000000"/>
                </a:solidFill>
                <a:latin typeface="Calibri"/>
              </a:rPr>
              <a:t>A</a:t>
            </a:r>
            <a:r>
              <a:rPr b="0" lang="it-IT" sz="1600" spc="-1" strike="noStrike">
                <a:solidFill>
                  <a:srgbClr val="000000"/>
                </a:solidFill>
                <a:latin typeface="Calibri"/>
              </a:rPr>
              <a:t> è minore di </a:t>
            </a:r>
            <a:r>
              <a:rPr b="0" i="1" lang="it-IT" sz="1600" spc="-1" strike="noStrike">
                <a:solidFill>
                  <a:srgbClr val="000000"/>
                </a:solidFill>
                <a:latin typeface="Calibri"/>
              </a:rPr>
              <a:t>n,</a:t>
            </a:r>
            <a:r>
              <a:rPr b="0" lang="it-IT" sz="1600" spc="-1" strike="noStrike">
                <a:solidFill>
                  <a:srgbClr val="000000"/>
                </a:solidFill>
                <a:latin typeface="Calibri"/>
              </a:rPr>
              <a:t> esistono infinite soluzioni (il teorema afferma che le soluzioni formano un sottospazio affine di dimensione </a:t>
            </a:r>
            <a:r>
              <a:rPr b="0" i="1" lang="it-IT" sz="1600" spc="-1" strike="noStrike">
                <a:solidFill>
                  <a:srgbClr val="000000"/>
                </a:solidFill>
                <a:latin typeface="Calibri"/>
              </a:rPr>
              <a:t>n</a:t>
            </a:r>
            <a:r>
              <a:rPr b="0" lang="it-IT" sz="1600" spc="-1" strike="noStrike">
                <a:solidFill>
                  <a:srgbClr val="000000"/>
                </a:solidFill>
                <a:latin typeface="Calibri"/>
              </a:rPr>
              <a:t> − rango di </a:t>
            </a:r>
            <a:r>
              <a:rPr b="1" lang="it-IT" sz="1600" spc="-1" strike="noStrike">
                <a:solidFill>
                  <a:srgbClr val="000000"/>
                </a:solidFill>
                <a:latin typeface="Calibri"/>
              </a:rPr>
              <a:t>A</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Regola di Cramer: dato un sistema di equazioni lineari </a:t>
            </a:r>
            <a:r>
              <a:rPr b="1" lang="it-IT" sz="1600" spc="-1" strike="noStrike">
                <a:solidFill>
                  <a:srgbClr val="000000"/>
                </a:solidFill>
                <a:latin typeface="Calibri"/>
              </a:rPr>
              <a:t>Ax</a:t>
            </a:r>
            <a:r>
              <a:rPr b="0" lang="it-IT" sz="1600" spc="-1" strike="noStrike">
                <a:solidFill>
                  <a:srgbClr val="000000"/>
                </a:solidFill>
                <a:latin typeface="Calibri"/>
              </a:rPr>
              <a:t> = </a:t>
            </a:r>
            <a:r>
              <a:rPr b="1" lang="it-IT" sz="1600" spc="-1" strike="noStrike">
                <a:solidFill>
                  <a:srgbClr val="000000"/>
                </a:solidFill>
                <a:latin typeface="Calibri"/>
              </a:rPr>
              <a:t>b</a:t>
            </a:r>
            <a:r>
              <a:rPr b="0" lang="it-IT" sz="1600" spc="-1" strike="noStrike">
                <a:solidFill>
                  <a:srgbClr val="000000"/>
                </a:solidFill>
                <a:latin typeface="Calibri"/>
              </a:rPr>
              <a:t>, con </a:t>
            </a:r>
            <a:r>
              <a:rPr b="1" lang="it-IT" sz="1600" spc="-1" strike="noStrike">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n,n</a:t>
            </a:r>
            <a:r>
              <a:rPr b="0" lang="it-IT" sz="1600" spc="-1" strike="noStrike">
                <a:solidFill>
                  <a:srgbClr val="000000"/>
                </a:solidFill>
                <a:latin typeface="Calibri"/>
              </a:rPr>
              <a:t>(ℝ) e invertibile,</a:t>
            </a:r>
            <a:br>
              <a:rPr sz="1600"/>
            </a:br>
            <a:r>
              <a:rPr b="0" lang="it-IT" sz="1600" spc="-1" strike="noStrike">
                <a:solidFill>
                  <a:srgbClr val="000000"/>
                </a:solidFill>
                <a:latin typeface="Calibri"/>
              </a:rPr>
              <a:t> </a:t>
            </a:r>
            <a:r>
              <a:rPr b="1" lang="it-IT" sz="1600" spc="-1" strike="noStrike">
                <a:solidFill>
                  <a:srgbClr val="000000"/>
                </a:solidFill>
                <a:latin typeface="Calibri"/>
              </a:rPr>
              <a:t>x</a:t>
            </a:r>
            <a:r>
              <a:rPr b="0" lang="it-IT" sz="1600" spc="-1" strike="noStrike">
                <a:solidFill>
                  <a:srgbClr val="000000"/>
                </a:solidFill>
                <a:latin typeface="Calibri"/>
              </a:rPr>
              <a:t> ∈ ℝ</a:t>
            </a:r>
            <a:r>
              <a:rPr b="0" lang="it-IT" sz="1600" spc="-1" strike="noStrike" baseline="30000">
                <a:solidFill>
                  <a:srgbClr val="000000"/>
                </a:solidFill>
                <a:latin typeface="Calibri"/>
              </a:rPr>
              <a:t>n</a:t>
            </a:r>
            <a:r>
              <a:rPr b="0" lang="it-IT" sz="1600" spc="-1" strike="noStrike">
                <a:solidFill>
                  <a:srgbClr val="000000"/>
                </a:solidFill>
                <a:latin typeface="Calibri"/>
              </a:rPr>
              <a:t>  e </a:t>
            </a:r>
            <a:r>
              <a:rPr b="1" lang="it-IT" sz="1600" spc="-1" strike="noStrike">
                <a:solidFill>
                  <a:srgbClr val="000000"/>
                </a:solidFill>
                <a:latin typeface="Calibri"/>
              </a:rPr>
              <a:t>b</a:t>
            </a:r>
            <a:r>
              <a:rPr b="0" lang="it-IT" sz="1600" spc="-1" strike="noStrike">
                <a:solidFill>
                  <a:srgbClr val="000000"/>
                </a:solidFill>
                <a:latin typeface="Calibri"/>
              </a:rPr>
              <a:t> ∈ ℝ</a:t>
            </a:r>
            <a:r>
              <a:rPr b="0" lang="it-IT" sz="1600" spc="-1" strike="noStrike" baseline="30000">
                <a:solidFill>
                  <a:srgbClr val="000000"/>
                </a:solidFill>
                <a:latin typeface="Calibri"/>
              </a:rPr>
              <a:t>n</a:t>
            </a:r>
            <a:r>
              <a:rPr b="0" lang="it-IT" sz="1600" spc="-1" strike="noStrike">
                <a:solidFill>
                  <a:srgbClr val="000000"/>
                </a:solidFill>
                <a:latin typeface="Calibri"/>
              </a:rPr>
              <a:t> è possibile calcolare gli elementi del vettore soluzione come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baseline="30000">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dove </a:t>
            </a:r>
            <a:r>
              <a:rPr b="1" lang="it-IT" sz="1600" spc="-1" strike="noStrike">
                <a:solidFill>
                  <a:srgbClr val="000000"/>
                </a:solidFill>
                <a:latin typeface="Calibri"/>
              </a:rPr>
              <a:t>A</a:t>
            </a:r>
            <a:r>
              <a:rPr b="0" lang="it-IT" sz="1600" spc="-1" strike="noStrike" baseline="-25000">
                <a:solidFill>
                  <a:srgbClr val="000000"/>
                </a:solidFill>
                <a:latin typeface="Calibri"/>
              </a:rPr>
              <a:t>i</a:t>
            </a:r>
            <a:r>
              <a:rPr b="0" lang="it-IT" sz="1600" spc="-1" strike="noStrike">
                <a:solidFill>
                  <a:srgbClr val="000000"/>
                </a:solidFill>
                <a:latin typeface="Calibri"/>
              </a:rPr>
              <a:t> è la matrice formata sostituendo la </a:t>
            </a:r>
            <a:r>
              <a:rPr b="0" i="1" lang="it-IT" sz="1600" spc="-1" strike="noStrike">
                <a:solidFill>
                  <a:srgbClr val="000000"/>
                </a:solidFill>
                <a:latin typeface="Calibri"/>
              </a:rPr>
              <a:t>i-</a:t>
            </a:r>
            <a:r>
              <a:rPr b="0" lang="it-IT" sz="1600" spc="-1" strike="noStrike">
                <a:solidFill>
                  <a:srgbClr val="000000"/>
                </a:solidFill>
                <a:latin typeface="Calibri"/>
              </a:rPr>
              <a:t>esima colonna di </a:t>
            </a:r>
            <a:r>
              <a:rPr b="1" lang="it-IT" sz="1600" spc="-1" strike="noStrike">
                <a:solidFill>
                  <a:srgbClr val="000000"/>
                </a:solidFill>
                <a:latin typeface="Calibri"/>
              </a:rPr>
              <a:t>A</a:t>
            </a:r>
            <a:r>
              <a:rPr b="0" lang="it-IT" sz="1600" spc="-1" strike="noStrike">
                <a:solidFill>
                  <a:srgbClr val="000000"/>
                </a:solidFill>
                <a:latin typeface="Calibri"/>
              </a:rPr>
              <a:t> con il vettore </a:t>
            </a:r>
            <a:r>
              <a:rPr b="1" lang="it-IT" sz="1600" spc="-1" strike="noStrike">
                <a:solidFill>
                  <a:srgbClr val="000000"/>
                </a:solidFill>
                <a:latin typeface="Calibri"/>
              </a:rPr>
              <a:t>b</a:t>
            </a:r>
            <a:r>
              <a:rPr b="0" lang="it-IT" sz="1600" spc="-1" strike="noStrike">
                <a:solidFill>
                  <a:srgbClr val="000000"/>
                </a:solidFill>
                <a:latin typeface="Calibri"/>
              </a:rPr>
              <a:t>.</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82" name="Object 4"/>
          <p:cNvGraphicFramePr/>
          <p:nvPr/>
        </p:nvGraphicFramePr>
        <p:xfrm>
          <a:off x="1076400" y="4971960"/>
          <a:ext cx="974520" cy="54468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TRASPOSIZIONE DI UNA MATRICE</a:t>
            </a:r>
            <a:endParaRPr b="1" lang="it-IT" sz="2000" spc="-1" strike="noStrike">
              <a:solidFill>
                <a:srgbClr val="000000"/>
              </a:solidFill>
              <a:latin typeface="Tahoma"/>
            </a:endParaRPr>
          </a:p>
        </p:txBody>
      </p:sp>
      <p:sp>
        <p:nvSpPr>
          <p:cNvPr id="84" name=""/>
          <p:cNvSpPr txBox="1"/>
          <p:nvPr/>
        </p:nvSpPr>
        <p:spPr>
          <a:xfrm>
            <a:off x="468360" y="17733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trasposizione </a:t>
            </a:r>
            <a:r>
              <a:rPr b="0" lang="it-IT" sz="1600" spc="-1" strike="noStrike" baseline="30000">
                <a:solidFill>
                  <a:srgbClr val="000000"/>
                </a:solidFill>
                <a:latin typeface="Calibri"/>
              </a:rPr>
              <a:t>T</a:t>
            </a:r>
            <a:r>
              <a:rPr b="0" lang="it-IT" sz="1600" spc="-1" strike="noStrike">
                <a:solidFill>
                  <a:srgbClr val="000000"/>
                </a:solidFill>
                <a:latin typeface="Calibri"/>
              </a:rPr>
              <a:t>:</a:t>
            </a:r>
            <a:r>
              <a:rPr b="0" i="1" lang="it-IT" sz="1600" spc="-1" strike="noStrike">
                <a:solidFill>
                  <a:srgbClr val="000000"/>
                </a:solidFill>
                <a:latin typeface="Calibri"/>
              </a:rPr>
              <a:t>M</a:t>
            </a:r>
            <a:r>
              <a:rPr b="0" lang="it-IT" sz="1600" spc="-1" strike="noStrike" baseline="-25000">
                <a:solidFill>
                  <a:srgbClr val="000000"/>
                </a:solidFill>
                <a:latin typeface="Calibri"/>
              </a:rPr>
              <a:t>m,n</a:t>
            </a:r>
            <a:r>
              <a:rPr b="0" lang="it-IT" sz="1600" spc="-1" strike="noStrike">
                <a:solidFill>
                  <a:srgbClr val="000000"/>
                </a:solidFill>
                <a:latin typeface="Calibri"/>
              </a:rPr>
              <a:t>(ℝ) ↦ </a:t>
            </a:r>
            <a:r>
              <a:rPr b="0" i="1" lang="it-IT" sz="1600" spc="-1" strike="noStrike">
                <a:solidFill>
                  <a:srgbClr val="000000"/>
                </a:solidFill>
                <a:latin typeface="Calibri"/>
              </a:rPr>
              <a:t>M</a:t>
            </a:r>
            <a:r>
              <a:rPr b="0" lang="it-IT" sz="1600" spc="-1" strike="noStrike" baseline="-25000">
                <a:solidFill>
                  <a:srgbClr val="000000"/>
                </a:solidFill>
                <a:latin typeface="Calibri"/>
              </a:rPr>
              <a:t>n,m</a:t>
            </a:r>
            <a:r>
              <a:rPr b="0" lang="it-IT" sz="1600" spc="-1" strike="noStrike">
                <a:solidFill>
                  <a:srgbClr val="000000"/>
                </a:solidFill>
                <a:latin typeface="Calibri"/>
              </a:rPr>
              <a:t>(ℝ) è un’applicazione che associa ad una matrice </a:t>
            </a:r>
            <a:r>
              <a:rPr b="1" lang="it-IT" sz="1600" spc="-1" strike="noStrike">
                <a:solidFill>
                  <a:srgbClr val="000000"/>
                </a:solidFill>
                <a:latin typeface="Calibri"/>
              </a:rPr>
              <a:t>A</a:t>
            </a:r>
            <a:r>
              <a:rPr b="0" lang="it-IT" sz="1600" spc="-1" strike="noStrike">
                <a:solidFill>
                  <a:srgbClr val="000000"/>
                </a:solidFill>
                <a:latin typeface="Calibri"/>
              </a:rPr>
              <a:t> la matrice </a:t>
            </a:r>
            <a:r>
              <a:rPr b="1" lang="it-IT" sz="1600" spc="-1" strike="noStrike">
                <a:solidFill>
                  <a:srgbClr val="000000"/>
                </a:solidFill>
                <a:latin typeface="Calibri"/>
              </a:rPr>
              <a:t>A</a:t>
            </a:r>
            <a:r>
              <a:rPr b="0" lang="it-IT" sz="1600" spc="-1" strike="noStrike" baseline="30000">
                <a:solidFill>
                  <a:srgbClr val="000000"/>
                </a:solidFill>
                <a:latin typeface="Calibri"/>
              </a:rPr>
              <a:t>T</a:t>
            </a:r>
            <a:r>
              <a:rPr b="0" lang="it-IT" sz="1600" spc="-1" strike="noStrike">
                <a:solidFill>
                  <a:srgbClr val="000000"/>
                </a:solidFill>
                <a:latin typeface="Calibri"/>
              </a:rPr>
              <a:t>, data da: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trasposizione effettua una simmetria rispetto alla diagonale principale.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In termini di elementi , righe e colonne si ha:</a:t>
            </a:r>
            <a:endParaRPr b="0" lang="it-IT" sz="1600" spc="-1" strike="noStrike">
              <a:solidFill>
                <a:srgbClr val="000000"/>
              </a:solidFill>
              <a:latin typeface="Calibri"/>
            </a:endParaRPr>
          </a:p>
        </p:txBody>
      </p:sp>
      <p:graphicFrame>
        <p:nvGraphicFramePr>
          <p:cNvPr id="85" name="Object 3"/>
          <p:cNvGraphicFramePr/>
          <p:nvPr/>
        </p:nvGraphicFramePr>
        <p:xfrm>
          <a:off x="1503360" y="2565360"/>
          <a:ext cx="6137280" cy="1522440"/>
        </p:xfrm>
        <a:graphic>
          <a:graphicData uri="http://schemas.openxmlformats.org/presentationml/2006/ole">
            <p:oleObj r:id="rId1" spid="">
              <p:embed/>
            </p:oleObj>
          </a:graphicData>
        </a:graphic>
      </p:graphicFrame>
      <p:graphicFrame>
        <p:nvGraphicFramePr>
          <p:cNvPr id="86" name="Object 4"/>
          <p:cNvGraphicFramePr/>
          <p:nvPr/>
        </p:nvGraphicFramePr>
        <p:xfrm>
          <a:off x="2444760" y="5635800"/>
          <a:ext cx="4254480" cy="39528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OPERAZIONI ELEMENTARI COME MOLTIPLICAZIONI</a:t>
            </a:r>
            <a:endParaRPr b="1" lang="it-IT" sz="2000" spc="-1" strike="noStrike">
              <a:solidFill>
                <a:srgbClr val="000000"/>
              </a:solidFill>
              <a:latin typeface="Tahoma"/>
            </a:endParaRPr>
          </a:p>
        </p:txBody>
      </p:sp>
      <p:sp>
        <p:nvSpPr>
          <p:cNvPr id="88" name=""/>
          <p:cNvSpPr txBox="1"/>
          <p:nvPr/>
        </p:nvSpPr>
        <p:spPr>
          <a:xfrm>
            <a:off x="468360" y="189720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Le operazioni elementari su righe consistono</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nella permutazione di righe;</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nella moltiplicazione di una riga per uno scalare;</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nella somma di righe.</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Tutte queste operazioni possono essere espresse come pre-moltiplicazioni della matrice completa dei coefficienti per opportune matrici, dette matrici elementari, ed indicate con </a:t>
            </a:r>
            <a:r>
              <a:rPr b="1" lang="it-IT" sz="1600" spc="-1" strike="noStrike">
                <a:solidFill>
                  <a:srgbClr val="000000"/>
                </a:solidFill>
                <a:latin typeface="Calibri"/>
              </a:rPr>
              <a:t>E</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pre-moltiplicazione di una matrice dei coefficienti per una matrice elementare non cambia lo spazio delle soluzioni del sistema di equazioni lineari associato: il sistema espresso dalla matrice completa dei coefficienti [</a:t>
            </a:r>
            <a:r>
              <a:rPr b="1" lang="it-IT" sz="1600" spc="-1" strike="noStrike">
                <a:solidFill>
                  <a:srgbClr val="000000"/>
                </a:solidFill>
                <a:latin typeface="Calibri"/>
              </a:rPr>
              <a:t>A</a:t>
            </a:r>
            <a:r>
              <a:rPr b="0" lang="it-IT" sz="1600" spc="-1" strike="noStrike">
                <a:solidFill>
                  <a:srgbClr val="000000"/>
                </a:solidFill>
                <a:latin typeface="Calibri"/>
              </a:rPr>
              <a:t>|</a:t>
            </a:r>
            <a:r>
              <a:rPr b="1" lang="it-IT" sz="1600" spc="-1" strike="noStrike">
                <a:solidFill>
                  <a:srgbClr val="000000"/>
                </a:solidFill>
                <a:latin typeface="Calibri"/>
              </a:rPr>
              <a:t>b</a:t>
            </a:r>
            <a:r>
              <a:rPr b="0" lang="it-IT" sz="1600" spc="-1" strike="noStrike">
                <a:solidFill>
                  <a:srgbClr val="000000"/>
                </a:solidFill>
                <a:latin typeface="Calibri"/>
              </a:rPr>
              <a:t>] è equivalente al sistema </a:t>
            </a:r>
            <a:r>
              <a:rPr b="1" lang="it-IT" sz="1600" spc="-1" strike="noStrike">
                <a:solidFill>
                  <a:srgbClr val="000000"/>
                </a:solidFill>
                <a:latin typeface="Calibri"/>
              </a:rPr>
              <a:t>E</a:t>
            </a:r>
            <a:r>
              <a:rPr b="0" lang="it-IT" sz="1600" spc="-1" strike="noStrike">
                <a:solidFill>
                  <a:srgbClr val="000000"/>
                </a:solidFill>
                <a:latin typeface="Calibri"/>
              </a:rPr>
              <a:t> [</a:t>
            </a:r>
            <a:r>
              <a:rPr b="1" lang="it-IT" sz="1600" spc="-1" strike="noStrike">
                <a:solidFill>
                  <a:srgbClr val="000000"/>
                </a:solidFill>
                <a:latin typeface="Calibri"/>
              </a:rPr>
              <a:t>A</a:t>
            </a:r>
            <a:r>
              <a:rPr b="0" lang="it-IT" sz="1600" spc="-1" strike="noStrike">
                <a:solidFill>
                  <a:srgbClr val="000000"/>
                </a:solidFill>
                <a:latin typeface="Calibri"/>
              </a:rPr>
              <a:t>|</a:t>
            </a:r>
            <a:r>
              <a:rPr b="1" lang="it-IT" sz="1600" spc="-1" strike="noStrike">
                <a:solidFill>
                  <a:srgbClr val="000000"/>
                </a:solidFill>
                <a:latin typeface="Calibri"/>
              </a:rPr>
              <a:t>b</a:t>
            </a:r>
            <a:r>
              <a:rPr b="0" lang="it-IT" sz="1600" spc="-1" strike="noStrike">
                <a:solidFill>
                  <a:srgbClr val="000000"/>
                </a:solidFill>
                <a:latin typeface="Calibri"/>
              </a:rPr>
              <a:t>] = [</a:t>
            </a:r>
            <a:r>
              <a:rPr b="1" lang="it-IT" sz="1600" spc="-1" strike="noStrike">
                <a:solidFill>
                  <a:srgbClr val="000000"/>
                </a:solidFill>
                <a:latin typeface="Calibri"/>
              </a:rPr>
              <a:t>EA</a:t>
            </a:r>
            <a:r>
              <a:rPr b="0" lang="it-IT" sz="1600" spc="-1" strike="noStrike">
                <a:solidFill>
                  <a:srgbClr val="000000"/>
                </a:solidFill>
                <a:latin typeface="Calibri"/>
              </a:rPr>
              <a:t>|</a:t>
            </a:r>
            <a:r>
              <a:rPr b="1" lang="it-IT" sz="1600" spc="-1" strike="noStrike">
                <a:solidFill>
                  <a:srgbClr val="000000"/>
                </a:solidFill>
                <a:latin typeface="Calibri"/>
              </a:rPr>
              <a:t>Eb</a:t>
            </a:r>
            <a:r>
              <a:rPr b="0" lang="it-IT" sz="1600" spc="-1" strike="noStrike">
                <a:solidFill>
                  <a:srgbClr val="000000"/>
                </a:solidFill>
                <a:latin typeface="Calibri"/>
              </a:rPr>
              <a:t>].</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MATRICI DI PERMUTAZIONE</a:t>
            </a:r>
            <a:endParaRPr b="1" lang="it-IT" sz="2000" spc="-1" strike="noStrike">
              <a:solidFill>
                <a:srgbClr val="000000"/>
              </a:solidFill>
              <a:latin typeface="Tahoma"/>
            </a:endParaRPr>
          </a:p>
        </p:txBody>
      </p:sp>
      <p:sp>
        <p:nvSpPr>
          <p:cNvPr id="90" name=""/>
          <p:cNvSpPr txBox="1"/>
          <p:nvPr/>
        </p:nvSpPr>
        <p:spPr>
          <a:xfrm>
            <a:off x="468360" y="189720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Le matrici di permutazione </a:t>
            </a:r>
            <a:r>
              <a:rPr b="1" lang="it-IT" sz="1600" spc="-1" strike="noStrike">
                <a:solidFill>
                  <a:srgbClr val="000000"/>
                </a:solidFill>
                <a:latin typeface="Calibri"/>
              </a:rPr>
              <a:t>P</a:t>
            </a:r>
            <a:r>
              <a:rPr b="0" lang="it-IT" sz="1600" spc="-1" strike="noStrike">
                <a:solidFill>
                  <a:srgbClr val="000000"/>
                </a:solidFill>
                <a:latin typeface="Calibri"/>
              </a:rPr>
              <a:t> sono matrici che quando moltiplicano una generica matrice </a:t>
            </a:r>
            <a:r>
              <a:rPr b="1" lang="it-IT" sz="1600" spc="-1" strike="noStrike">
                <a:solidFill>
                  <a:srgbClr val="000000"/>
                </a:solidFill>
                <a:latin typeface="Calibri"/>
              </a:rPr>
              <a:t>M</a:t>
            </a:r>
            <a:r>
              <a:rPr b="0" lang="it-IT" sz="1600" spc="-1" strike="noStrike">
                <a:solidFill>
                  <a:srgbClr val="000000"/>
                </a:solidFill>
                <a:latin typeface="Calibri"/>
              </a:rPr>
              <a:t> ne permutano i suoi vettori riga.</a:t>
            </a:r>
            <a:br>
              <a:rPr sz="1600"/>
            </a:br>
            <a:r>
              <a:rPr b="0" lang="it-IT" sz="1600" spc="-1" strike="noStrike">
                <a:solidFill>
                  <a:srgbClr val="000000"/>
                </a:solidFill>
                <a:latin typeface="Calibri"/>
              </a:rPr>
              <a:t>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Data una permutazione </a:t>
            </a:r>
            <a:r>
              <a:rPr b="0" lang="el-GR" sz="1600" spc="-1" strike="noStrike">
                <a:solidFill>
                  <a:srgbClr val="000000"/>
                </a:solidFill>
                <a:latin typeface="Calibri"/>
              </a:rPr>
              <a:t>π </a:t>
            </a:r>
            <a:r>
              <a:rPr b="0" lang="it-IT" sz="1600" spc="-1" strike="noStrike">
                <a:solidFill>
                  <a:srgbClr val="000000"/>
                </a:solidFill>
                <a:latin typeface="Calibri"/>
              </a:rPr>
              <a:t>di </a:t>
            </a:r>
            <a:r>
              <a:rPr b="0" i="1" lang="it-IT" sz="1600" spc="-1" strike="noStrike">
                <a:solidFill>
                  <a:srgbClr val="000000"/>
                </a:solidFill>
                <a:latin typeface="Calibri"/>
              </a:rPr>
              <a:t>n</a:t>
            </a:r>
            <a:r>
              <a:rPr b="0" lang="it-IT" sz="1600" spc="-1" strike="noStrike">
                <a:solidFill>
                  <a:srgbClr val="000000"/>
                </a:solidFill>
                <a:latin typeface="Calibri"/>
              </a:rPr>
              <a:t> elementi,  la matrice di permutazione </a:t>
            </a:r>
            <a:r>
              <a:rPr b="1" lang="it-IT" sz="1600" spc="-1" strike="noStrike">
                <a:solidFill>
                  <a:srgbClr val="000000"/>
                </a:solidFill>
                <a:latin typeface="Calibri"/>
              </a:rPr>
              <a:t>P</a:t>
            </a:r>
            <a:r>
              <a:rPr b="0" lang="el-GR" sz="1600" spc="-1" strike="noStrike" baseline="-25000">
                <a:solidFill>
                  <a:srgbClr val="000000"/>
                </a:solidFill>
                <a:latin typeface="Calibri"/>
              </a:rPr>
              <a:t>π</a:t>
            </a:r>
            <a:r>
              <a:rPr b="0" lang="it-IT" sz="1600" spc="-1" strike="noStrike">
                <a:solidFill>
                  <a:srgbClr val="000000"/>
                </a:solidFill>
                <a:latin typeface="Calibri"/>
              </a:rPr>
              <a:t> elementi è definita come</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dove </a:t>
            </a:r>
            <a:r>
              <a:rPr b="1" lang="it-IT" sz="1600" spc="-1" strike="noStrike">
                <a:solidFill>
                  <a:srgbClr val="000000"/>
                </a:solidFill>
                <a:latin typeface="Calibri"/>
              </a:rPr>
              <a:t>e</a:t>
            </a:r>
            <a:r>
              <a:rPr b="0" lang="it-IT" sz="1600" spc="-1" strike="noStrike" baseline="-25000">
                <a:solidFill>
                  <a:srgbClr val="000000"/>
                </a:solidFill>
                <a:latin typeface="Calibri"/>
              </a:rPr>
              <a:t>i</a:t>
            </a:r>
            <a:r>
              <a:rPr b="0" lang="it-IT" sz="1600" spc="-1" strike="noStrike">
                <a:solidFill>
                  <a:srgbClr val="000000"/>
                </a:solidFill>
                <a:latin typeface="Calibri"/>
              </a:rPr>
              <a:t> denota la </a:t>
            </a:r>
            <a:r>
              <a:rPr b="0" i="1" lang="it-IT" sz="1600" spc="-1" strike="noStrike">
                <a:solidFill>
                  <a:srgbClr val="000000"/>
                </a:solidFill>
                <a:latin typeface="Calibri"/>
              </a:rPr>
              <a:t>i</a:t>
            </a:r>
            <a:r>
              <a:rPr b="0" lang="it-IT" sz="1600" spc="-1" strike="noStrike">
                <a:solidFill>
                  <a:srgbClr val="000000"/>
                </a:solidFill>
                <a:latin typeface="Calibri"/>
              </a:rPr>
              <a:t>-esima riga (o colonna) della matrice identità </a:t>
            </a:r>
            <a:r>
              <a:rPr b="0" i="1" lang="it-IT" sz="1600" spc="-1" strike="noStrike">
                <a:solidFill>
                  <a:srgbClr val="000000"/>
                </a:solidFill>
                <a:latin typeface="Calibri"/>
              </a:rPr>
              <a:t>n</a:t>
            </a:r>
            <a:r>
              <a:rPr b="0" lang="it-IT" sz="1600" spc="-1" strike="noStrike">
                <a:solidFill>
                  <a:srgbClr val="000000"/>
                </a:solidFill>
                <a:latin typeface="Calibri"/>
              </a:rPr>
              <a:t>x</a:t>
            </a:r>
            <a:r>
              <a:rPr b="0" i="1" lang="it-IT" sz="1600" spc="-1" strike="noStrike">
                <a:solidFill>
                  <a:srgbClr val="000000"/>
                </a:solidFill>
                <a:latin typeface="Calibri"/>
              </a:rPr>
              <a:t>n </a:t>
            </a:r>
            <a:r>
              <a:rPr b="0" lang="it-IT" sz="1600" spc="-1" strike="noStrike">
                <a:solidFill>
                  <a:srgbClr val="000000"/>
                </a:solidFill>
                <a:latin typeface="Calibri"/>
              </a:rPr>
              <a:t>ed è detto vettore (o versore) canonico.</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Esempio: </a:t>
            </a:r>
            <a:r>
              <a:rPr b="0" lang="el-GR" sz="1600" spc="-1" strike="noStrike">
                <a:solidFill>
                  <a:srgbClr val="000000"/>
                </a:solidFill>
                <a:latin typeface="Calibri"/>
              </a:rPr>
              <a:t>π </a:t>
            </a:r>
            <a:r>
              <a:rPr b="0" lang="it-IT" sz="1600" spc="-1" strike="noStrike">
                <a:solidFill>
                  <a:srgbClr val="000000"/>
                </a:solidFill>
                <a:latin typeface="Calibri"/>
              </a:rPr>
              <a:t>definita da </a:t>
            </a:r>
            <a:r>
              <a:rPr b="0" lang="el-GR" sz="1600" spc="-1" strike="noStrike">
                <a:solidFill>
                  <a:srgbClr val="000000"/>
                </a:solidFill>
                <a:latin typeface="Calibri"/>
              </a:rPr>
              <a:t>π</a:t>
            </a:r>
            <a:r>
              <a:rPr b="0" lang="it-IT" sz="1600" spc="-1" strike="noStrike">
                <a:solidFill>
                  <a:srgbClr val="000000"/>
                </a:solidFill>
                <a:latin typeface="Calibri"/>
              </a:rPr>
              <a:t>(1)=2, </a:t>
            </a:r>
            <a:r>
              <a:rPr b="0" lang="el-GR" sz="1600" spc="-1" strike="noStrike">
                <a:solidFill>
                  <a:srgbClr val="000000"/>
                </a:solidFill>
                <a:latin typeface="Calibri"/>
              </a:rPr>
              <a:t>π</a:t>
            </a:r>
            <a:r>
              <a:rPr b="0" lang="it-IT" sz="1600" spc="-1" strike="noStrike">
                <a:solidFill>
                  <a:srgbClr val="000000"/>
                </a:solidFill>
                <a:latin typeface="Calibri"/>
              </a:rPr>
              <a:t>(2)=3,</a:t>
            </a:r>
            <a:r>
              <a:rPr b="0" lang="el-GR" sz="1600" spc="-1" strike="noStrike">
                <a:solidFill>
                  <a:srgbClr val="000000"/>
                </a:solidFill>
                <a:latin typeface="Calibri"/>
              </a:rPr>
              <a:t> π</a:t>
            </a:r>
            <a:r>
              <a:rPr b="0" lang="it-IT" sz="1600" spc="-1" strike="noStrike">
                <a:solidFill>
                  <a:srgbClr val="000000"/>
                </a:solidFill>
                <a:latin typeface="Calibri"/>
              </a:rPr>
              <a:t>(3)=1 e una matrice </a:t>
            </a:r>
            <a:r>
              <a:rPr b="1" lang="it-IT" sz="1600" spc="-1" strike="noStrike">
                <a:solidFill>
                  <a:srgbClr val="000000"/>
                </a:solidFill>
                <a:latin typeface="Calibri"/>
              </a:rPr>
              <a:t>M</a:t>
            </a:r>
            <a:endParaRPr b="0" lang="it-IT" sz="1600" spc="-1" strike="noStrike">
              <a:solidFill>
                <a:srgbClr val="000000"/>
              </a:solidFill>
              <a:latin typeface="Calibri"/>
            </a:endParaRPr>
          </a:p>
        </p:txBody>
      </p:sp>
      <p:graphicFrame>
        <p:nvGraphicFramePr>
          <p:cNvPr id="91" name="Object 4"/>
          <p:cNvGraphicFramePr/>
          <p:nvPr/>
        </p:nvGraphicFramePr>
        <p:xfrm>
          <a:off x="3992400" y="2975040"/>
          <a:ext cx="1159200" cy="1174680"/>
        </p:xfrm>
        <a:graphic>
          <a:graphicData uri="http://schemas.openxmlformats.org/presentationml/2006/ole">
            <p:oleObj r:id="rId1" spid="">
              <p:embed/>
            </p:oleObj>
          </a:graphicData>
        </a:graphic>
      </p:graphicFrame>
      <p:graphicFrame>
        <p:nvGraphicFramePr>
          <p:cNvPr id="92" name="Object 6"/>
          <p:cNvGraphicFramePr/>
          <p:nvPr/>
        </p:nvGraphicFramePr>
        <p:xfrm>
          <a:off x="1743120" y="5308560"/>
          <a:ext cx="5657760" cy="114480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MATRICI ELEMENTARI DI GAUSS</a:t>
            </a:r>
            <a:endParaRPr b="1" lang="it-IT" sz="2000" spc="-1" strike="noStrike">
              <a:solidFill>
                <a:srgbClr val="000000"/>
              </a:solidFill>
              <a:latin typeface="Tahoma"/>
            </a:endParaRPr>
          </a:p>
        </p:txBody>
      </p:sp>
      <p:sp>
        <p:nvSpPr>
          <p:cNvPr id="94" name=""/>
          <p:cNvSpPr txBox="1"/>
          <p:nvPr/>
        </p:nvSpPr>
        <p:spPr>
          <a:xfrm>
            <a:off x="468360" y="189720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matrice elementare </a:t>
            </a:r>
            <a:r>
              <a:rPr b="1" lang="it-IT" sz="1600" spc="-1" strike="noStrike">
                <a:solidFill>
                  <a:srgbClr val="000000"/>
                </a:solidFill>
                <a:latin typeface="Calibri"/>
              </a:rPr>
              <a:t>E</a:t>
            </a:r>
            <a:r>
              <a:rPr b="0" lang="it-IT" sz="1600" spc="-1" strike="noStrike">
                <a:solidFill>
                  <a:srgbClr val="000000"/>
                </a:solidFill>
                <a:latin typeface="Calibri"/>
              </a:rPr>
              <a:t> è una matrice quadrata del tipo </a:t>
            </a:r>
            <a:r>
              <a:rPr b="1" lang="it-IT" sz="1600" spc="-1" strike="noStrike">
                <a:solidFill>
                  <a:srgbClr val="000000"/>
                </a:solidFill>
                <a:latin typeface="Calibri"/>
              </a:rPr>
              <a:t>I</a:t>
            </a:r>
            <a:r>
              <a:rPr b="0" lang="it-IT" sz="1600" spc="-1" strike="noStrike">
                <a:solidFill>
                  <a:srgbClr val="000000"/>
                </a:solidFill>
                <a:latin typeface="Calibri"/>
              </a:rPr>
              <a:t> + </a:t>
            </a:r>
            <a:r>
              <a:rPr b="1" lang="it-IT" sz="1600" spc="-1" strike="noStrike">
                <a:solidFill>
                  <a:srgbClr val="000000"/>
                </a:solidFill>
                <a:latin typeface="Calibri"/>
              </a:rPr>
              <a:t>A</a:t>
            </a:r>
            <a:r>
              <a:rPr b="0" lang="it-IT" sz="1600" spc="-1" strike="noStrike">
                <a:solidFill>
                  <a:srgbClr val="000000"/>
                </a:solidFill>
                <a:latin typeface="Calibri"/>
              </a:rPr>
              <a:t>, dove </a:t>
            </a:r>
            <a:r>
              <a:rPr b="1" lang="it-IT" sz="1600" spc="-1" strike="noStrike">
                <a:solidFill>
                  <a:srgbClr val="000000"/>
                </a:solidFill>
                <a:latin typeface="Calibri"/>
              </a:rPr>
              <a:t>I</a:t>
            </a:r>
            <a:r>
              <a:rPr b="0" lang="it-IT" sz="1600" spc="-1" strike="noStrike">
                <a:solidFill>
                  <a:srgbClr val="000000"/>
                </a:solidFill>
                <a:latin typeface="Calibri"/>
              </a:rPr>
              <a:t> è la matrice identità e </a:t>
            </a:r>
            <a:r>
              <a:rPr b="1" lang="it-IT" sz="1600" spc="-1" strike="noStrike">
                <a:solidFill>
                  <a:srgbClr val="000000"/>
                </a:solidFill>
                <a:latin typeface="Calibri"/>
              </a:rPr>
              <a:t>A</a:t>
            </a:r>
            <a:r>
              <a:rPr b="0" lang="it-IT" sz="1600" spc="-1" strike="noStrike">
                <a:solidFill>
                  <a:srgbClr val="000000"/>
                </a:solidFill>
                <a:latin typeface="Calibri"/>
              </a:rPr>
              <a:t> è una matrice con rango al più uno.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Le matrici elementari di Gauss sono matrici elementari molto semplici, definite per interpretare le mosse di Gauss come moltiplicazione per una matrice. Sono di tre tipi, ciascuno corrispondente ad un tipo di mossa: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scambio di righe;</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moltiplicazione di una riga per uno scalare;</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combinazione lineare di righe.</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Lo scambio di due righe è una permutazione di righe (vista nella slide precedente).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moltiplicazione di una riga per uno scalare è ottenuta dalla matrice identità moltiplicando la riga </a:t>
            </a:r>
            <a:r>
              <a:rPr b="0" i="1" lang="it-IT" sz="1600" spc="-1" strike="noStrike">
                <a:solidFill>
                  <a:srgbClr val="000000"/>
                </a:solidFill>
                <a:latin typeface="Calibri"/>
              </a:rPr>
              <a:t>i</a:t>
            </a:r>
            <a:r>
              <a:rPr b="0" lang="it-IT" sz="1600" spc="-1" strike="noStrike">
                <a:solidFill>
                  <a:srgbClr val="000000"/>
                </a:solidFill>
                <a:latin typeface="Calibri"/>
              </a:rPr>
              <a:t>-esima per un numero </a:t>
            </a:r>
            <a:r>
              <a:rPr b="0" i="1" lang="it-IT" sz="1600" spc="-1" strike="noStrike">
                <a:solidFill>
                  <a:srgbClr val="000000"/>
                </a:solidFill>
                <a:latin typeface="Calibri"/>
              </a:rPr>
              <a:t>m</a:t>
            </a:r>
            <a:r>
              <a:rPr b="0" lang="it-IT" sz="1600" spc="-1" strike="noStrike">
                <a:solidFill>
                  <a:srgbClr val="000000"/>
                </a:solidFill>
                <a:latin typeface="Calibri"/>
              </a:rPr>
              <a:t>.</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MATRICI ELEMENTARI DI GAUSS</a:t>
            </a:r>
            <a:endParaRPr b="1" lang="it-IT" sz="2000" spc="-1" strike="noStrike">
              <a:solidFill>
                <a:srgbClr val="000000"/>
              </a:solidFill>
              <a:latin typeface="Tahoma"/>
            </a:endParaRPr>
          </a:p>
        </p:txBody>
      </p:sp>
      <p:sp>
        <p:nvSpPr>
          <p:cNvPr id="96" name=""/>
          <p:cNvSpPr txBox="1"/>
          <p:nvPr/>
        </p:nvSpPr>
        <p:spPr>
          <a:xfrm>
            <a:off x="468360" y="189720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combinazione lineare di righe è ottenuta dalla matrice identità aggiungendo alla riga </a:t>
            </a:r>
            <a:r>
              <a:rPr b="0" i="1" lang="it-IT" sz="1600" spc="-1" strike="noStrike">
                <a:solidFill>
                  <a:srgbClr val="000000"/>
                </a:solidFill>
                <a:latin typeface="Calibri"/>
              </a:rPr>
              <a:t>i</a:t>
            </a:r>
            <a:r>
              <a:rPr b="0" lang="it-IT" sz="1600" spc="-1" strike="noStrike">
                <a:solidFill>
                  <a:srgbClr val="000000"/>
                </a:solidFill>
                <a:latin typeface="Calibri"/>
              </a:rPr>
              <a:t>-esima la riga </a:t>
            </a:r>
            <a:r>
              <a:rPr b="0" i="1" lang="it-IT" sz="1600" spc="-1" strike="noStrike">
                <a:solidFill>
                  <a:srgbClr val="000000"/>
                </a:solidFill>
                <a:latin typeface="Calibri"/>
              </a:rPr>
              <a:t>j</a:t>
            </a:r>
            <a:r>
              <a:rPr b="0" lang="it-IT" sz="1600" spc="-1" strike="noStrike">
                <a:solidFill>
                  <a:srgbClr val="000000"/>
                </a:solidFill>
                <a:latin typeface="Calibri"/>
              </a:rPr>
              <a:t>-esima moltiplicata per </a:t>
            </a:r>
            <a:r>
              <a:rPr b="0" i="1" lang="it-IT" sz="1600" spc="-1" strike="noStrike">
                <a:solidFill>
                  <a:srgbClr val="000000"/>
                </a:solidFill>
                <a:latin typeface="Calibri"/>
              </a:rPr>
              <a:t>m</a:t>
            </a:r>
            <a:r>
              <a:rPr b="0" lang="it-IT" sz="1600" spc="-1" strike="noStrike">
                <a:solidFill>
                  <a:srgbClr val="000000"/>
                </a:solidFill>
                <a:latin typeface="Calibri"/>
              </a:rPr>
              <a:t>.  La matrice da sommare alla matrice identità ha il valore </a:t>
            </a:r>
            <a:r>
              <a:rPr b="0" i="1" lang="it-IT" sz="1600" spc="-1" strike="noStrike">
                <a:solidFill>
                  <a:srgbClr val="000000"/>
                </a:solidFill>
                <a:latin typeface="Calibri"/>
              </a:rPr>
              <a:t>m</a:t>
            </a:r>
            <a:r>
              <a:rPr b="0" lang="it-IT" sz="1600" spc="-1" strike="noStrike">
                <a:solidFill>
                  <a:srgbClr val="000000"/>
                </a:solidFill>
                <a:latin typeface="Calibri"/>
              </a:rPr>
              <a:t> in posizione (</a:t>
            </a:r>
            <a:r>
              <a:rPr b="0" i="1" lang="it-IT" sz="1600" spc="-1" strike="noStrike">
                <a:solidFill>
                  <a:srgbClr val="000000"/>
                </a:solidFill>
                <a:latin typeface="Calibri"/>
              </a:rPr>
              <a:t>i</a:t>
            </a:r>
            <a:r>
              <a:rPr b="0" lang="it-IT" sz="1600" spc="-1" strike="noStrike">
                <a:solidFill>
                  <a:srgbClr val="000000"/>
                </a:solidFill>
                <a:latin typeface="Calibri"/>
              </a:rPr>
              <a:t>, </a:t>
            </a:r>
            <a:r>
              <a:rPr b="0" i="1" lang="it-IT" sz="1600" spc="-1" strike="noStrike">
                <a:solidFill>
                  <a:srgbClr val="000000"/>
                </a:solidFill>
                <a:latin typeface="Calibri"/>
              </a:rPr>
              <a:t>j</a:t>
            </a:r>
            <a:r>
              <a:rPr b="0" lang="it-IT" sz="1600" spc="-1" strike="noStrike">
                <a:solidFill>
                  <a:srgbClr val="000000"/>
                </a:solidFill>
                <a:latin typeface="Calibri"/>
              </a:rPr>
              <a:t>) e zero in tutte le altre posizioni.</a:t>
            </a:r>
            <a:endParaRPr b="0" lang="it-IT" sz="1600" spc="-1" strike="noStrike">
              <a:solidFill>
                <a:srgbClr val="000000"/>
              </a:solidFill>
              <a:latin typeface="Calibri"/>
            </a:endParaRPr>
          </a:p>
        </p:txBody>
      </p:sp>
      <p:graphicFrame>
        <p:nvGraphicFramePr>
          <p:cNvPr id="97" name="Object 2"/>
          <p:cNvGraphicFramePr/>
          <p:nvPr/>
        </p:nvGraphicFramePr>
        <p:xfrm>
          <a:off x="3465360" y="3240000"/>
          <a:ext cx="2213280" cy="213372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CALCOLO DELL'INVERSA – ELIMINAZIONE DI GAUSS-JORDAN</a:t>
            </a:r>
            <a:endParaRPr b="1" lang="it-IT" sz="2000" spc="-1" strike="noStrike">
              <a:solidFill>
                <a:srgbClr val="000000"/>
              </a:solidFill>
              <a:latin typeface="Tahoma"/>
            </a:endParaRPr>
          </a:p>
        </p:txBody>
      </p:sp>
      <p:sp>
        <p:nvSpPr>
          <p:cNvPr id="99" name=""/>
          <p:cNvSpPr txBox="1"/>
          <p:nvPr/>
        </p:nvSpPr>
        <p:spPr>
          <a:xfrm>
            <a:off x="468360" y="189720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L’eliminazione di Gauss-Jordan può essere impiegata per calcolare la matrice inversa di una matrice  quadrata invertibile </a:t>
            </a:r>
            <a:r>
              <a:rPr b="1" lang="it-IT" sz="1600" spc="-1" strike="noStrike">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n,n</a:t>
            </a:r>
            <a:r>
              <a:rPr b="0" lang="it-IT" sz="1600" spc="-1" strike="noStrike">
                <a:solidFill>
                  <a:srgbClr val="000000"/>
                </a:solidFill>
                <a:latin typeface="Calibri"/>
              </a:rPr>
              <a:t>(ℝ).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aumenti la matrice dei coefficienti di un sistema di equazioni lineari con tutti i versori </a:t>
            </a:r>
            <a:r>
              <a:rPr b="1" lang="it-IT" sz="1600" spc="-1" strike="noStrike">
                <a:solidFill>
                  <a:srgbClr val="000000"/>
                </a:solidFill>
                <a:latin typeface="Calibri"/>
              </a:rPr>
              <a:t>e</a:t>
            </a:r>
            <a:r>
              <a:rPr b="0" lang="it-IT" sz="1600" spc="-1" strike="noStrike" baseline="-25000">
                <a:solidFill>
                  <a:srgbClr val="000000"/>
                </a:solidFill>
                <a:latin typeface="Calibri"/>
              </a:rPr>
              <a:t>i</a:t>
            </a:r>
            <a:r>
              <a:rPr b="0" lang="it-IT" sz="1600" spc="-1" strike="noStrike">
                <a:solidFill>
                  <a:srgbClr val="000000"/>
                </a:solidFill>
                <a:latin typeface="Calibri"/>
              </a:rPr>
              <a:t>, in ordine. E’ possibile applicare il metodo di Gauss-Jordan per determinare, attraverso operazioni elementari , la soluzione di tutti i sistemi </a:t>
            </a:r>
            <a:r>
              <a:rPr b="1" lang="it-IT" sz="1600" spc="-1" strike="noStrike">
                <a:solidFill>
                  <a:srgbClr val="000000"/>
                </a:solidFill>
                <a:latin typeface="Calibri"/>
              </a:rPr>
              <a:t>Ax</a:t>
            </a:r>
            <a:r>
              <a:rPr b="0" lang="it-IT" sz="1600" spc="-1" strike="noStrike">
                <a:solidFill>
                  <a:srgbClr val="000000"/>
                </a:solidFill>
                <a:latin typeface="Calibri"/>
              </a:rPr>
              <a:t> = </a:t>
            </a:r>
            <a:r>
              <a:rPr b="1" lang="it-IT" sz="1600" spc="-1" strike="noStrike">
                <a:solidFill>
                  <a:srgbClr val="000000"/>
                </a:solidFill>
                <a:latin typeface="Calibri"/>
              </a:rPr>
              <a:t>e</a:t>
            </a:r>
            <a:r>
              <a:rPr b="0" lang="it-IT" sz="1600" spc="-1" strike="noStrike" baseline="-25000">
                <a:solidFill>
                  <a:srgbClr val="000000"/>
                </a:solidFill>
                <a:latin typeface="Calibri"/>
              </a:rPr>
              <a:t>i</a:t>
            </a:r>
            <a:r>
              <a:rPr b="0" lang="it-IT" sz="1600" spc="-1" strike="noStrike">
                <a:solidFill>
                  <a:srgbClr val="000000"/>
                </a:solidFill>
                <a:latin typeface="Calibri"/>
              </a:rPr>
              <a:t>.  Tale algoritmo di eliminazione riduce la matrice in modo da presentare nelle prime </a:t>
            </a:r>
            <a:r>
              <a:rPr b="0" i="1" lang="it-IT" sz="1600" spc="-1" strike="noStrike">
                <a:solidFill>
                  <a:srgbClr val="000000"/>
                </a:solidFill>
                <a:latin typeface="Calibri"/>
              </a:rPr>
              <a:t>n</a:t>
            </a:r>
            <a:r>
              <a:rPr b="0" lang="it-IT" sz="1600" spc="-1" strike="noStrike">
                <a:solidFill>
                  <a:srgbClr val="000000"/>
                </a:solidFill>
                <a:latin typeface="Calibri"/>
              </a:rPr>
              <a:t> colonne la matrice identità, allora le colonne </a:t>
            </a:r>
            <a:r>
              <a:rPr b="0" i="1" lang="it-IT" sz="1600" spc="-1" strike="noStrike">
                <a:solidFill>
                  <a:srgbClr val="000000"/>
                </a:solidFill>
                <a:latin typeface="Calibri"/>
              </a:rPr>
              <a:t>n</a:t>
            </a:r>
            <a:r>
              <a:rPr b="0" lang="it-IT" sz="1600" spc="-1" strike="noStrike">
                <a:solidFill>
                  <a:srgbClr val="000000"/>
                </a:solidFill>
                <a:latin typeface="Calibri"/>
              </a:rPr>
              <a:t>+1…2</a:t>
            </a:r>
            <a:r>
              <a:rPr b="0" i="1" lang="it-IT" sz="1600" spc="-1" strike="noStrike">
                <a:solidFill>
                  <a:srgbClr val="000000"/>
                </a:solidFill>
                <a:latin typeface="Calibri"/>
              </a:rPr>
              <a:t>n</a:t>
            </a:r>
            <a:r>
              <a:rPr b="0" lang="it-IT" sz="1600" spc="-1" strike="noStrike">
                <a:solidFill>
                  <a:srgbClr val="000000"/>
                </a:solidFill>
                <a:latin typeface="Calibri"/>
              </a:rPr>
              <a:t> conterranno la matrice </a:t>
            </a:r>
            <a:r>
              <a:rPr b="1" lang="it-IT" sz="1600" spc="-1" strike="noStrike">
                <a:solidFill>
                  <a:srgbClr val="000000"/>
                </a:solidFill>
                <a:latin typeface="Calibri"/>
              </a:rPr>
              <a:t>A</a:t>
            </a:r>
            <a:r>
              <a:rPr b="0" lang="it-IT" sz="1600" spc="-1" strike="noStrike" baseline="30000">
                <a:solidFill>
                  <a:srgbClr val="000000"/>
                </a:solidFill>
                <a:latin typeface="Calibri"/>
              </a:rPr>
              <a:t>-1</a:t>
            </a:r>
            <a:endParaRPr b="0" lang="it-IT" sz="1600" spc="-1" strike="noStrike">
              <a:solidFill>
                <a:srgbClr val="000000"/>
              </a:solidFill>
              <a:latin typeface="Calibri"/>
            </a:endParaRPr>
          </a:p>
        </p:txBody>
      </p:sp>
      <p:graphicFrame>
        <p:nvGraphicFramePr>
          <p:cNvPr id="100" name="Object 2"/>
          <p:cNvGraphicFramePr/>
          <p:nvPr/>
        </p:nvGraphicFramePr>
        <p:xfrm>
          <a:off x="1986120" y="4300560"/>
          <a:ext cx="5171760" cy="71280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SISTEMI RETTANGOLARI DI EQUAZIONI LINEARI (m&lt;n)</a:t>
            </a:r>
            <a:endParaRPr b="1" lang="it-IT" sz="2000" spc="-1" strike="noStrike">
              <a:solidFill>
                <a:srgbClr val="000000"/>
              </a:solidFill>
              <a:latin typeface="Tahoma"/>
            </a:endParaRPr>
          </a:p>
        </p:txBody>
      </p:sp>
      <p:sp>
        <p:nvSpPr>
          <p:cNvPr id="102" name=""/>
          <p:cNvSpPr txBox="1"/>
          <p:nvPr/>
        </p:nvSpPr>
        <p:spPr>
          <a:xfrm>
            <a:off x="468360" y="189720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Dato un sistema di </a:t>
            </a:r>
            <a:r>
              <a:rPr b="0" i="1" lang="it-IT" sz="1600" spc="-1" strike="noStrike">
                <a:solidFill>
                  <a:srgbClr val="000000"/>
                </a:solidFill>
                <a:latin typeface="Calibri"/>
              </a:rPr>
              <a:t>m</a:t>
            </a:r>
            <a:r>
              <a:rPr b="0" lang="it-IT" sz="1600" spc="-1" strike="noStrike">
                <a:solidFill>
                  <a:srgbClr val="000000"/>
                </a:solidFill>
                <a:latin typeface="Calibri"/>
              </a:rPr>
              <a:t> equazioni in </a:t>
            </a:r>
            <a:r>
              <a:rPr b="0" i="1" lang="it-IT" sz="1600" spc="-1" strike="noStrike">
                <a:solidFill>
                  <a:srgbClr val="000000"/>
                </a:solidFill>
                <a:latin typeface="Calibri"/>
              </a:rPr>
              <a:t>n</a:t>
            </a:r>
            <a:r>
              <a:rPr b="0" lang="it-IT" sz="1600" spc="-1" strike="noStrike">
                <a:solidFill>
                  <a:srgbClr val="000000"/>
                </a:solidFill>
                <a:latin typeface="Calibri"/>
              </a:rPr>
              <a:t> incognite (</a:t>
            </a:r>
            <a:r>
              <a:rPr b="0" i="1" lang="it-IT" sz="1600" spc="-1" strike="noStrike">
                <a:solidFill>
                  <a:srgbClr val="000000"/>
                </a:solidFill>
                <a:latin typeface="Calibri"/>
              </a:rPr>
              <a:t>m</a:t>
            </a:r>
            <a:r>
              <a:rPr b="0" lang="it-IT" sz="1600" spc="-1" strike="noStrike">
                <a:solidFill>
                  <a:srgbClr val="000000"/>
                </a:solidFill>
                <a:latin typeface="Calibri"/>
              </a:rPr>
              <a:t> &lt; </a:t>
            </a:r>
            <a:r>
              <a:rPr b="0" i="1" lang="it-IT" sz="1600" spc="-1" strike="noStrike">
                <a:solidFill>
                  <a:srgbClr val="000000"/>
                </a:solidFill>
                <a:latin typeface="Calibri"/>
              </a:rPr>
              <a:t>n</a:t>
            </a:r>
            <a:r>
              <a:rPr b="0" lang="it-IT" sz="1600" spc="-1" strike="noStrike">
                <a:solidFill>
                  <a:srgbClr val="000000"/>
                </a:solidFill>
                <a:latin typeface="Calibri"/>
              </a:rPr>
              <a:t>)</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sia rango(</a:t>
            </a:r>
            <a:r>
              <a:rPr b="1" lang="it-IT" sz="1600" spc="-1" strike="noStrike">
                <a:solidFill>
                  <a:srgbClr val="000000"/>
                </a:solidFill>
                <a:latin typeface="Calibri"/>
              </a:rPr>
              <a:t>A</a:t>
            </a:r>
            <a:r>
              <a:rPr b="0" lang="it-IT" sz="1600" spc="-1" strike="noStrike">
                <a:solidFill>
                  <a:srgbClr val="000000"/>
                </a:solidFill>
                <a:latin typeface="Calibri"/>
              </a:rPr>
              <a:t>) = rango([</a:t>
            </a:r>
            <a:r>
              <a:rPr b="1" lang="it-IT" sz="1600" spc="-1" strike="noStrike">
                <a:solidFill>
                  <a:srgbClr val="000000"/>
                </a:solidFill>
                <a:latin typeface="Calibri"/>
              </a:rPr>
              <a:t>A</a:t>
            </a:r>
            <a:r>
              <a:rPr b="0" lang="it-IT" sz="1600" spc="-1" strike="noStrike">
                <a:solidFill>
                  <a:srgbClr val="000000"/>
                </a:solidFill>
                <a:latin typeface="Calibri"/>
              </a:rPr>
              <a:t>|</a:t>
            </a:r>
            <a:r>
              <a:rPr b="1" lang="it-IT" sz="1600" spc="-1" strike="noStrike">
                <a:solidFill>
                  <a:srgbClr val="000000"/>
                </a:solidFill>
                <a:latin typeface="Calibri"/>
              </a:rPr>
              <a:t>b</a:t>
            </a:r>
            <a:r>
              <a:rPr b="0" lang="it-IT" sz="1600" spc="-1" strike="noStrike">
                <a:solidFill>
                  <a:srgbClr val="000000"/>
                </a:solidFill>
                <a:latin typeface="Calibri"/>
              </a:rPr>
              <a:t>]);</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sia rango(</a:t>
            </a:r>
            <a:r>
              <a:rPr b="1" lang="it-IT" sz="1600" spc="-1" strike="noStrike">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a:solidFill>
                  <a:srgbClr val="000000"/>
                </a:solidFill>
                <a:latin typeface="Calibri"/>
              </a:rPr>
              <a:t> (se non è uguale si eliminino le equazioni linearmente dipendenti);</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allora il sistema ha infinite soluzioni in quanto </a:t>
            </a:r>
            <a:r>
              <a:rPr b="0" i="1" lang="it-IT" sz="1600" spc="-1" strike="noStrike">
                <a:solidFill>
                  <a:srgbClr val="000000"/>
                </a:solidFill>
                <a:latin typeface="Calibri"/>
              </a:rPr>
              <a:t>n</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a:solidFill>
                  <a:srgbClr val="000000"/>
                </a:solidFill>
                <a:latin typeface="Calibri"/>
              </a:rPr>
              <a:t> variabili sono arbitrarie.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Esempio: si risolva il seguente sistema lineare per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a:t>
            </a:r>
            <a:r>
              <a:rPr b="0" i="1" lang="it-IT" sz="1600" spc="-1" strike="noStrike">
                <a:solidFill>
                  <a:srgbClr val="000000"/>
                </a:solidFill>
                <a:latin typeface="Calibri"/>
              </a:rPr>
              <a:t>x</a:t>
            </a:r>
            <a:r>
              <a:rPr b="0" lang="it-IT" sz="1600" spc="-1" strike="noStrike" baseline="-25000">
                <a:solidFill>
                  <a:srgbClr val="000000"/>
                </a:solidFill>
                <a:latin typeface="Calibri"/>
              </a:rPr>
              <a:t>3</a:t>
            </a:r>
            <a:r>
              <a:rPr b="0" lang="it-IT" sz="1600" spc="-1" strike="noStrike">
                <a:solidFill>
                  <a:srgbClr val="000000"/>
                </a:solidFill>
                <a:latin typeface="Calibri"/>
              </a:rPr>
              <a:t>, </a:t>
            </a:r>
            <a:r>
              <a:rPr b="0" i="1" lang="it-IT" sz="1600" spc="-1" strike="noStrike">
                <a:solidFill>
                  <a:srgbClr val="000000"/>
                </a:solidFill>
                <a:latin typeface="Calibri"/>
              </a:rPr>
              <a:t>x</a:t>
            </a:r>
            <a:r>
              <a:rPr b="0" lang="it-IT" sz="1600" spc="-1" strike="noStrike" baseline="-25000">
                <a:solidFill>
                  <a:srgbClr val="000000"/>
                </a:solidFill>
                <a:latin typeface="Calibri"/>
              </a:rPr>
              <a:t>5</a:t>
            </a:r>
            <a:r>
              <a:rPr b="0" lang="it-IT" sz="1600" spc="-1" strike="noStrike">
                <a:solidFill>
                  <a:srgbClr val="000000"/>
                </a:solidFill>
                <a:latin typeface="Calibri"/>
              </a:rPr>
              <a:t>, chiamate </a:t>
            </a:r>
            <a:r>
              <a:rPr b="0" i="1" lang="it-IT" sz="1600" spc="-1" strike="noStrike" u="sng">
                <a:solidFill>
                  <a:srgbClr val="000000"/>
                </a:solidFill>
                <a:uFillTx/>
                <a:latin typeface="Calibri"/>
              </a:rPr>
              <a:t>variabili di base</a:t>
            </a:r>
            <a:r>
              <a:rPr b="0" lang="it-IT" sz="1600" spc="-1" strike="noStrike">
                <a:solidFill>
                  <a:srgbClr val="000000"/>
                </a:solidFill>
                <a:latin typeface="Calibri"/>
              </a:rPr>
              <a:t>, in funzione delle rimanenti variabili chiamate, </a:t>
            </a:r>
            <a:r>
              <a:rPr b="0" i="1" lang="it-IT" sz="1600" spc="-1" strike="noStrike" u="sng">
                <a:solidFill>
                  <a:srgbClr val="000000"/>
                </a:solidFill>
                <a:uFillTx/>
                <a:latin typeface="Calibri"/>
              </a:rPr>
              <a:t>variabili non di base</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103" name="Object 4"/>
          <p:cNvGraphicFramePr/>
          <p:nvPr/>
        </p:nvGraphicFramePr>
        <p:xfrm>
          <a:off x="2131920" y="4211640"/>
          <a:ext cx="4880160" cy="136692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SISTEMI RETTANGOLARI DI EQ. LINEARI (</a:t>
            </a:r>
            <a:r>
              <a:rPr b="1" i="1" lang="it-IT" sz="2000" spc="-1" strike="noStrike">
                <a:solidFill>
                  <a:srgbClr val="000000"/>
                </a:solidFill>
                <a:latin typeface="Tahoma"/>
              </a:rPr>
              <a:t>m </a:t>
            </a:r>
            <a:r>
              <a:rPr b="1" lang="it-IT" sz="2000" spc="-1" strike="noStrike">
                <a:solidFill>
                  <a:srgbClr val="000000"/>
                </a:solidFill>
                <a:latin typeface="Tahoma"/>
              </a:rPr>
              <a:t>&lt; </a:t>
            </a:r>
            <a:r>
              <a:rPr b="1" i="1" lang="it-IT" sz="2000" spc="-1" strike="noStrike">
                <a:solidFill>
                  <a:srgbClr val="000000"/>
                </a:solidFill>
                <a:latin typeface="Tahoma"/>
              </a:rPr>
              <a:t>n</a:t>
            </a:r>
            <a:r>
              <a:rPr b="1" lang="it-IT" sz="2000" spc="-1" strike="noStrike">
                <a:solidFill>
                  <a:srgbClr val="000000"/>
                </a:solidFill>
                <a:latin typeface="Tahoma"/>
              </a:rPr>
              <a:t>)</a:t>
            </a:r>
            <a:endParaRPr b="1" lang="it-IT" sz="2000" spc="-1" strike="noStrike">
              <a:solidFill>
                <a:srgbClr val="000000"/>
              </a:solidFill>
              <a:latin typeface="Tahoma"/>
            </a:endParaRPr>
          </a:p>
        </p:txBody>
      </p:sp>
      <p:sp>
        <p:nvSpPr>
          <p:cNvPr id="105" name=""/>
          <p:cNvSpPr txBox="1"/>
          <p:nvPr/>
        </p:nvSpPr>
        <p:spPr>
          <a:xfrm>
            <a:off x="468360" y="189720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Costruzione della matrice completa dei coefficienti. </a:t>
            </a:r>
            <a:br>
              <a:rPr sz="1600"/>
            </a:br>
            <a:r>
              <a:rPr b="0" lang="it-IT" sz="1600" spc="-1" strike="noStrike">
                <a:solidFill>
                  <a:srgbClr val="000000"/>
                </a:solidFill>
                <a:latin typeface="Calibri"/>
              </a:rPr>
              <a:t>   Sia </a:t>
            </a:r>
            <a:r>
              <a:rPr b="1" lang="it-IT" sz="1600" spc="-1" strike="noStrike">
                <a:solidFill>
                  <a:srgbClr val="000000"/>
                </a:solidFill>
                <a:latin typeface="Calibri"/>
              </a:rPr>
              <a:t>B</a:t>
            </a:r>
            <a:r>
              <a:rPr b="0" lang="it-IT" sz="1600" spc="-1" strike="noStrike">
                <a:solidFill>
                  <a:srgbClr val="000000"/>
                </a:solidFill>
                <a:latin typeface="Calibri"/>
              </a:rPr>
              <a:t> la matrice formata dalle colonne associate alle variabili di base (colonne 1, 3 e 5).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Le soluzioni si possono ottenere col metodo di Gauss-Jordan  applicato alla matrice ottenuta permutando le colonne (in modo da avere per prime le colonne associate alle variabili di base 1, 3 e 5). E’ quindi possibile applicare la permutazione inversa per ottenere le variabili nell’ordine corretto. L’algoritmo fornisce la seguente matrice:</a:t>
            </a:r>
            <a:endParaRPr b="0" lang="it-IT" sz="1600" spc="-1" strike="noStrike">
              <a:solidFill>
                <a:srgbClr val="000000"/>
              </a:solidFill>
              <a:latin typeface="Calibri"/>
            </a:endParaRPr>
          </a:p>
        </p:txBody>
      </p:sp>
      <p:graphicFrame>
        <p:nvGraphicFramePr>
          <p:cNvPr id="106" name="Object 5"/>
          <p:cNvGraphicFramePr/>
          <p:nvPr/>
        </p:nvGraphicFramePr>
        <p:xfrm>
          <a:off x="3106800" y="4836960"/>
          <a:ext cx="2668680" cy="1471680"/>
        </p:xfrm>
        <a:graphic>
          <a:graphicData uri="http://schemas.openxmlformats.org/presentationml/2006/ole">
            <p:oleObj r:id="rId1" spid="">
              <p:embed/>
            </p:oleObj>
          </a:graphicData>
        </a:graphic>
      </p:graphicFrame>
      <p:graphicFrame>
        <p:nvGraphicFramePr>
          <p:cNvPr id="107" name="Object 6"/>
          <p:cNvGraphicFramePr/>
          <p:nvPr/>
        </p:nvGraphicFramePr>
        <p:xfrm>
          <a:off x="3311640" y="2560680"/>
          <a:ext cx="2300040" cy="1084320"/>
        </p:xfrm>
        <a:graphic>
          <a:graphicData uri="http://schemas.openxmlformats.org/presentationml/2006/ole">
            <p:oleObj r:id="rId2" spid="">
              <p:embed/>
            </p:oleObj>
          </a:graphicData>
        </a:graphic>
      </p:graphicFrame>
      <p:sp>
        <p:nvSpPr>
          <p:cNvPr id="108" name="Rectangle 7"/>
          <p:cNvSpPr/>
          <p:nvPr/>
        </p:nvSpPr>
        <p:spPr>
          <a:xfrm>
            <a:off x="3203640" y="4943520"/>
            <a:ext cx="189000" cy="1238040"/>
          </a:xfrm>
          <a:prstGeom prst="rect">
            <a:avLst/>
          </a:prstGeom>
          <a:noFill/>
          <a:ln w="12600">
            <a:solidFill>
              <a:srgbClr val="000000"/>
            </a:solidFill>
            <a:miter/>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09" name="Rectangle 7"/>
          <p:cNvSpPr/>
          <p:nvPr/>
        </p:nvSpPr>
        <p:spPr>
          <a:xfrm>
            <a:off x="4022640" y="4957920"/>
            <a:ext cx="189000" cy="1236600"/>
          </a:xfrm>
          <a:prstGeom prst="rect">
            <a:avLst/>
          </a:prstGeom>
          <a:noFill/>
          <a:ln w="12600">
            <a:solidFill>
              <a:srgbClr val="000000"/>
            </a:solidFill>
            <a:miter/>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10" name="Rectangle 7"/>
          <p:cNvSpPr/>
          <p:nvPr/>
        </p:nvSpPr>
        <p:spPr>
          <a:xfrm>
            <a:off x="4859280" y="4952880"/>
            <a:ext cx="190440" cy="1236960"/>
          </a:xfrm>
          <a:prstGeom prst="rect">
            <a:avLst/>
          </a:prstGeom>
          <a:noFill/>
          <a:ln w="12600">
            <a:solidFill>
              <a:srgbClr val="000000"/>
            </a:solidFill>
            <a:miter/>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DEFINIZIONI</a:t>
            </a:r>
            <a:endParaRPr b="1" lang="it-IT" sz="2000" spc="-1" strike="noStrike">
              <a:solidFill>
                <a:srgbClr val="000000"/>
              </a:solidFill>
              <a:latin typeface="Tahoma"/>
            </a:endParaRPr>
          </a:p>
        </p:txBody>
      </p:sp>
      <p:sp>
        <p:nvSpPr>
          <p:cNvPr id="55" name=""/>
          <p:cNvSpPr txBox="1"/>
          <p:nvPr/>
        </p:nvSpPr>
        <p:spPr>
          <a:xfrm>
            <a:off x="468360" y="1825560"/>
            <a:ext cx="8229600" cy="4340160"/>
          </a:xfrm>
          <a:prstGeom prst="rect">
            <a:avLst/>
          </a:prstGeom>
          <a:noFill/>
          <a:ln w="0">
            <a:noFill/>
          </a:ln>
        </p:spPr>
        <p:txBody>
          <a:bodyPr anchor="t">
            <a:normAutofit fontScale="93198"/>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a:t>
            </a:r>
            <a:r>
              <a:rPr b="0" i="1" lang="it-IT" sz="1600" spc="-1" strike="noStrike" u="sng">
                <a:solidFill>
                  <a:srgbClr val="000000"/>
                </a:solidFill>
                <a:uFillTx/>
                <a:latin typeface="Calibri"/>
              </a:rPr>
              <a:t>base</a:t>
            </a:r>
            <a:r>
              <a:rPr b="0" lang="it-IT" sz="1600" spc="-1" strike="noStrike">
                <a:solidFill>
                  <a:srgbClr val="000000"/>
                </a:solidFill>
                <a:latin typeface="Calibri"/>
              </a:rPr>
              <a:t> per un insieme di vettori è un sottoinsieme di vettori linearmente indipendenti tali che ogni altro vettore dell’insieme può essere espresso come una loro combinazione lineare.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a:t>
            </a:r>
            <a:r>
              <a:rPr b="0" i="1" lang="it-IT" sz="1600" spc="-1" strike="noStrike" u="sng">
                <a:solidFill>
                  <a:srgbClr val="000000"/>
                </a:solidFill>
                <a:uFillTx/>
                <a:latin typeface="Calibri"/>
              </a:rPr>
              <a:t>rango</a:t>
            </a:r>
            <a:r>
              <a:rPr b="0" lang="it-IT" sz="1600" spc="-1" strike="noStrike">
                <a:solidFill>
                  <a:srgbClr val="000000"/>
                </a:solidFill>
                <a:latin typeface="Calibri"/>
              </a:rPr>
              <a:t> di un insieme di vettori è il più grande numero di vettori linearmente indipendenti che si possono scegliere nell’insieme.</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a:t>
            </a:r>
            <a:r>
              <a:rPr b="0" i="1" lang="it-IT" sz="1600" spc="-1" strike="noStrike" u="sng">
                <a:solidFill>
                  <a:srgbClr val="000000"/>
                </a:solidFill>
                <a:uFillTx/>
                <a:latin typeface="Calibri"/>
              </a:rPr>
              <a:t>rango di riga</a:t>
            </a:r>
            <a:r>
              <a:rPr b="0" lang="it-IT" sz="1600" spc="-1" strike="noStrike">
                <a:solidFill>
                  <a:srgbClr val="000000"/>
                </a:solidFill>
                <a:latin typeface="Calibri"/>
              </a:rPr>
              <a:t> di una matrice quadrata è il rango dell’insieme dei suoi vettori riga. Il </a:t>
            </a:r>
            <a:r>
              <a:rPr b="0" i="1" lang="it-IT" sz="1600" spc="-1" strike="noStrike" u="sng">
                <a:solidFill>
                  <a:srgbClr val="000000"/>
                </a:solidFill>
                <a:uFillTx/>
                <a:latin typeface="Calibri"/>
              </a:rPr>
              <a:t>rango di colonna</a:t>
            </a:r>
            <a:r>
              <a:rPr b="0" lang="it-IT" sz="1600" spc="-1" strike="noStrike">
                <a:solidFill>
                  <a:srgbClr val="000000"/>
                </a:solidFill>
                <a:latin typeface="Calibri"/>
              </a:rPr>
              <a:t> di una matrice quadrata è il rango dell’insieme dei suoi vettori colonna.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rango di riga e il rango di colonna di una matrice sono uguali tra loro e sono uguali al numero di pivot (calcolabili con una qualsiasi eliminazione di Gauss).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matrice è detta </a:t>
            </a:r>
            <a:r>
              <a:rPr b="0" i="1" lang="it-IT" sz="1600" spc="-1" strike="noStrike" u="sng">
                <a:solidFill>
                  <a:srgbClr val="000000"/>
                </a:solidFill>
                <a:uFillTx/>
                <a:latin typeface="Calibri"/>
              </a:rPr>
              <a:t>non singolare</a:t>
            </a:r>
            <a:r>
              <a:rPr b="0" lang="it-IT" sz="1600" spc="-1" strike="noStrike">
                <a:solidFill>
                  <a:srgbClr val="000000"/>
                </a:solidFill>
                <a:latin typeface="Calibri"/>
              </a:rPr>
              <a:t> se il rango è uguale sia al suo numero di righe che al suo numero di colonne, cioè possiede tutti i pivot. E detta </a:t>
            </a:r>
            <a:r>
              <a:rPr b="0" i="1" lang="it-IT" sz="1600" spc="-1" strike="noStrike" u="sng">
                <a:solidFill>
                  <a:srgbClr val="000000"/>
                </a:solidFill>
                <a:uFillTx/>
                <a:latin typeface="Calibri"/>
              </a:rPr>
              <a:t>singolare</a:t>
            </a:r>
            <a:r>
              <a:rPr b="0" lang="it-IT" sz="1600" spc="-1" strike="noStrike">
                <a:solidFill>
                  <a:srgbClr val="000000"/>
                </a:solidFill>
                <a:latin typeface="Calibri"/>
              </a:rPr>
              <a:t> altrimenti.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una matrice non è quadrata il rango è il massimo ordine di un minore non singolare</a:t>
            </a:r>
            <a:r>
              <a:rPr b="0" i="1" lang="it-IT" sz="1600" spc="-1" strike="noStrike">
                <a:solidFill>
                  <a:srgbClr val="000000"/>
                </a:solidFill>
                <a:latin typeface="Calibri"/>
              </a:rPr>
              <a:t>.</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SISTEMI RETTANGOLARI DI EQ. LINEARI (</a:t>
            </a:r>
            <a:r>
              <a:rPr b="1" i="1" lang="it-IT" sz="2000" spc="-1" strike="noStrike">
                <a:solidFill>
                  <a:srgbClr val="000000"/>
                </a:solidFill>
                <a:latin typeface="Tahoma"/>
              </a:rPr>
              <a:t>m </a:t>
            </a:r>
            <a:r>
              <a:rPr b="1" lang="it-IT" sz="2000" spc="-1" strike="noStrike">
                <a:solidFill>
                  <a:srgbClr val="000000"/>
                </a:solidFill>
                <a:latin typeface="Tahoma"/>
              </a:rPr>
              <a:t>&lt; </a:t>
            </a:r>
            <a:r>
              <a:rPr b="1" i="1" lang="it-IT" sz="2000" spc="-1" strike="noStrike">
                <a:solidFill>
                  <a:srgbClr val="000000"/>
                </a:solidFill>
                <a:latin typeface="Tahoma"/>
              </a:rPr>
              <a:t>n</a:t>
            </a:r>
            <a:r>
              <a:rPr b="1" lang="it-IT" sz="2000" spc="-1" strike="noStrike">
                <a:solidFill>
                  <a:srgbClr val="000000"/>
                </a:solidFill>
                <a:latin typeface="Tahoma"/>
              </a:rPr>
              <a:t>)</a:t>
            </a:r>
            <a:endParaRPr b="1" lang="it-IT" sz="2000" spc="-1" strike="noStrike">
              <a:solidFill>
                <a:srgbClr val="000000"/>
              </a:solidFill>
              <a:latin typeface="Tahoma"/>
            </a:endParaRPr>
          </a:p>
        </p:txBody>
      </p:sp>
      <p:sp>
        <p:nvSpPr>
          <p:cNvPr id="112" name=""/>
          <p:cNvSpPr txBox="1"/>
          <p:nvPr/>
        </p:nvSpPr>
        <p:spPr>
          <a:xfrm>
            <a:off x="468360" y="189720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verifichi che la soluzione ottenuta corrisponde alla pre-moltiplicazione della matrice completa per la matrice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rPr sz="1600"/>
            </a:b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che è l’inversa del minore della matrice dei coefficienti del sistema corrispondente alle variabili </a:t>
            </a:r>
            <a:br>
              <a:rPr sz="1600"/>
            </a:br>
            <a:r>
              <a:rPr b="0" lang="it-IT" sz="1600" spc="-1" strike="noStrike">
                <a:solidFill>
                  <a:srgbClr val="000000"/>
                </a:solidFill>
                <a:latin typeface="Calibri"/>
              </a:rPr>
              <a:t>   di  base (</a:t>
            </a:r>
            <a:r>
              <a:rPr b="1" lang="it-IT" sz="1600" spc="-1" strike="noStrike">
                <a:solidFill>
                  <a:srgbClr val="000000"/>
                </a:solidFill>
                <a:latin typeface="Calibri"/>
              </a:rPr>
              <a:t>B</a:t>
            </a:r>
            <a:r>
              <a:rPr b="0" lang="it-IT" sz="1600" spc="-1" strike="noStrike">
                <a:solidFill>
                  <a:srgbClr val="000000"/>
                </a:solidFill>
                <a:latin typeface="Calibri"/>
              </a:rPr>
              <a:t>)</a:t>
            </a:r>
            <a:endParaRPr b="0" lang="it-IT" sz="1600" spc="-1" strike="noStrike">
              <a:solidFill>
                <a:srgbClr val="000000"/>
              </a:solidFill>
              <a:latin typeface="Calibri"/>
            </a:endParaRPr>
          </a:p>
        </p:txBody>
      </p:sp>
      <p:graphicFrame>
        <p:nvGraphicFramePr>
          <p:cNvPr id="113" name="Object 5"/>
          <p:cNvGraphicFramePr/>
          <p:nvPr/>
        </p:nvGraphicFramePr>
        <p:xfrm>
          <a:off x="2585880" y="4621320"/>
          <a:ext cx="3930840" cy="1471680"/>
        </p:xfrm>
        <a:graphic>
          <a:graphicData uri="http://schemas.openxmlformats.org/presentationml/2006/ole">
            <p:oleObj r:id="rId1" spid="">
              <p:embed/>
            </p:oleObj>
          </a:graphicData>
        </a:graphic>
      </p:graphicFrame>
      <p:graphicFrame>
        <p:nvGraphicFramePr>
          <p:cNvPr id="114" name="Object 6"/>
          <p:cNvGraphicFramePr/>
          <p:nvPr/>
        </p:nvGraphicFramePr>
        <p:xfrm>
          <a:off x="3560760" y="2462040"/>
          <a:ext cx="1874880" cy="147168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SISTEMI RETTANGOLARI DI EQ. LINEARI (</a:t>
            </a:r>
            <a:r>
              <a:rPr b="1" i="1" lang="it-IT" sz="2000" spc="-1" strike="noStrike">
                <a:solidFill>
                  <a:srgbClr val="000000"/>
                </a:solidFill>
                <a:latin typeface="Tahoma"/>
              </a:rPr>
              <a:t>m </a:t>
            </a:r>
            <a:r>
              <a:rPr b="1" lang="it-IT" sz="2000" spc="-1" strike="noStrike">
                <a:solidFill>
                  <a:srgbClr val="000000"/>
                </a:solidFill>
                <a:latin typeface="Tahoma"/>
              </a:rPr>
              <a:t>&lt; </a:t>
            </a:r>
            <a:r>
              <a:rPr b="1" i="1" lang="it-IT" sz="2000" spc="-1" strike="noStrike">
                <a:solidFill>
                  <a:srgbClr val="000000"/>
                </a:solidFill>
                <a:latin typeface="Tahoma"/>
              </a:rPr>
              <a:t>n</a:t>
            </a:r>
            <a:r>
              <a:rPr b="1" lang="it-IT" sz="2000" spc="-1" strike="noStrike">
                <a:solidFill>
                  <a:srgbClr val="000000"/>
                </a:solidFill>
                <a:latin typeface="Tahoma"/>
              </a:rPr>
              <a:t>)</a:t>
            </a:r>
            <a:endParaRPr b="1" lang="it-IT" sz="2000" spc="-1" strike="noStrike">
              <a:solidFill>
                <a:srgbClr val="000000"/>
              </a:solidFill>
              <a:latin typeface="Tahoma"/>
            </a:endParaRPr>
          </a:p>
        </p:txBody>
      </p:sp>
      <p:sp>
        <p:nvSpPr>
          <p:cNvPr id="116" name=""/>
          <p:cNvSpPr txBox="1"/>
          <p:nvPr/>
        </p:nvSpPr>
        <p:spPr>
          <a:xfrm>
            <a:off x="468360" y="189720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soluzione del sistema corrisponde alle equazioni: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rPr sz="1600"/>
            </a:b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si pongono le variabili non di base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e </a:t>
            </a:r>
            <a:r>
              <a:rPr b="0" i="1" lang="it-IT" sz="1600" spc="-1" strike="noStrike">
                <a:solidFill>
                  <a:srgbClr val="000000"/>
                </a:solidFill>
                <a:latin typeface="Calibri"/>
              </a:rPr>
              <a:t>x</a:t>
            </a:r>
            <a:r>
              <a:rPr b="0" lang="it-IT" sz="1600" spc="-1" strike="noStrike" baseline="-25000">
                <a:solidFill>
                  <a:srgbClr val="000000"/>
                </a:solidFill>
                <a:latin typeface="Calibri"/>
              </a:rPr>
              <a:t>4</a:t>
            </a:r>
            <a:r>
              <a:rPr b="0" lang="it-IT" sz="1600" spc="-1" strike="noStrike">
                <a:solidFill>
                  <a:srgbClr val="000000"/>
                </a:solidFill>
                <a:latin typeface="Calibri"/>
              </a:rPr>
              <a:t>) uguali a zero, si ottiene la soluzione</a:t>
            </a:r>
            <a:endParaRPr b="0" lang="it-IT" sz="1600" spc="-1" strike="noStrike">
              <a:solidFill>
                <a:srgbClr val="000000"/>
              </a:solidFill>
              <a:latin typeface="Calibri"/>
            </a:endParaRPr>
          </a:p>
        </p:txBody>
      </p:sp>
      <p:graphicFrame>
        <p:nvGraphicFramePr>
          <p:cNvPr id="117" name="Object 6"/>
          <p:cNvGraphicFramePr/>
          <p:nvPr/>
        </p:nvGraphicFramePr>
        <p:xfrm>
          <a:off x="3463920" y="2195640"/>
          <a:ext cx="2068560" cy="1857240"/>
        </p:xfrm>
        <a:graphic>
          <a:graphicData uri="http://schemas.openxmlformats.org/presentationml/2006/ole">
            <p:oleObj r:id="rId1" spid="">
              <p:embed/>
            </p:oleObj>
          </a:graphicData>
        </a:graphic>
      </p:graphicFrame>
      <p:graphicFrame>
        <p:nvGraphicFramePr>
          <p:cNvPr id="118" name="Object 4"/>
          <p:cNvGraphicFramePr/>
          <p:nvPr/>
        </p:nvGraphicFramePr>
        <p:xfrm>
          <a:off x="3924360" y="4456080"/>
          <a:ext cx="1224000" cy="201600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SISTEMI RETTANGOLARI DI EQ. LINEARI (</a:t>
            </a:r>
            <a:r>
              <a:rPr b="1" i="1" lang="it-IT" sz="2000" spc="-1" strike="noStrike">
                <a:solidFill>
                  <a:srgbClr val="000000"/>
                </a:solidFill>
                <a:latin typeface="Tahoma"/>
              </a:rPr>
              <a:t>m </a:t>
            </a:r>
            <a:r>
              <a:rPr b="1" lang="it-IT" sz="2000" spc="-1" strike="noStrike">
                <a:solidFill>
                  <a:srgbClr val="000000"/>
                </a:solidFill>
                <a:latin typeface="Tahoma"/>
              </a:rPr>
              <a:t>&lt; </a:t>
            </a:r>
            <a:r>
              <a:rPr b="1" i="1" lang="it-IT" sz="2000" spc="-1" strike="noStrike">
                <a:solidFill>
                  <a:srgbClr val="000000"/>
                </a:solidFill>
                <a:latin typeface="Tahoma"/>
              </a:rPr>
              <a:t>n</a:t>
            </a:r>
            <a:r>
              <a:rPr b="1" lang="it-IT" sz="2000" spc="-1" strike="noStrike">
                <a:solidFill>
                  <a:srgbClr val="000000"/>
                </a:solidFill>
                <a:latin typeface="Tahoma"/>
              </a:rPr>
              <a:t>)</a:t>
            </a:r>
            <a:endParaRPr b="1" lang="it-IT" sz="2000" spc="-1" strike="noStrike">
              <a:solidFill>
                <a:srgbClr val="000000"/>
              </a:solidFill>
              <a:latin typeface="Tahoma"/>
            </a:endParaRPr>
          </a:p>
        </p:txBody>
      </p:sp>
      <p:sp>
        <p:nvSpPr>
          <p:cNvPr id="120" name=""/>
          <p:cNvSpPr txBox="1"/>
          <p:nvPr/>
        </p:nvSpPr>
        <p:spPr>
          <a:xfrm>
            <a:off x="468360" y="189720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soluzione ottenuta ponendo le variabili non di base uguali a zero si chiama </a:t>
            </a:r>
            <a:r>
              <a:rPr b="0" i="1" lang="it-IT" sz="1600" spc="-1" strike="noStrike" u="sng">
                <a:solidFill>
                  <a:srgbClr val="000000"/>
                </a:solidFill>
                <a:uFillTx/>
                <a:latin typeface="Calibri"/>
              </a:rPr>
              <a:t>soluzione di base</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numero delle possibili soluzioni di base è dato dal coefficiente binomiale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corrispondente alla scelta di </a:t>
            </a:r>
            <a:r>
              <a:rPr b="0" i="1" lang="it-IT" sz="1600" spc="-1" strike="noStrike">
                <a:solidFill>
                  <a:srgbClr val="000000"/>
                </a:solidFill>
                <a:latin typeface="Calibri"/>
              </a:rPr>
              <a:t>m</a:t>
            </a:r>
            <a:r>
              <a:rPr b="0" lang="it-IT" sz="1600" spc="-1" strike="noStrike">
                <a:solidFill>
                  <a:srgbClr val="000000"/>
                </a:solidFill>
                <a:latin typeface="Calibri"/>
              </a:rPr>
              <a:t> variabili di base fra</a:t>
            </a:r>
            <a:r>
              <a:rPr b="0" i="1" lang="it-IT" sz="1600" spc="-1" strike="noStrike">
                <a:solidFill>
                  <a:srgbClr val="000000"/>
                </a:solidFill>
                <a:latin typeface="Calibri"/>
              </a:rPr>
              <a:t> n</a:t>
            </a:r>
            <a:r>
              <a:rPr b="0" lang="it-IT" sz="1600" spc="-1" strike="noStrike">
                <a:solidFill>
                  <a:srgbClr val="000000"/>
                </a:solidFill>
                <a:latin typeface="Calibri"/>
              </a:rPr>
              <a:t> variabili, senza ripetizioni.</a:t>
            </a:r>
            <a:endParaRPr b="0" lang="it-IT" sz="1600" spc="-1" strike="noStrike">
              <a:solidFill>
                <a:srgbClr val="000000"/>
              </a:solidFill>
              <a:latin typeface="Calibri"/>
            </a:endParaRPr>
          </a:p>
        </p:txBody>
      </p:sp>
      <p:graphicFrame>
        <p:nvGraphicFramePr>
          <p:cNvPr id="121" name="Object 4"/>
          <p:cNvGraphicFramePr/>
          <p:nvPr/>
        </p:nvGraphicFramePr>
        <p:xfrm>
          <a:off x="3419640" y="3025800"/>
          <a:ext cx="1512720" cy="61920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MINORI</a:t>
            </a:r>
            <a:endParaRPr b="1" lang="it-IT" sz="2000" spc="-1" strike="noStrike">
              <a:solidFill>
                <a:srgbClr val="000000"/>
              </a:solidFill>
              <a:latin typeface="Tahoma"/>
            </a:endParaRPr>
          </a:p>
        </p:txBody>
      </p:sp>
      <p:sp>
        <p:nvSpPr>
          <p:cNvPr id="57"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a:t>
            </a:r>
            <a:r>
              <a:rPr b="0" i="1" lang="it-IT" sz="1600" spc="-1" strike="noStrike" u="sng">
                <a:solidFill>
                  <a:srgbClr val="000000"/>
                </a:solidFill>
                <a:uFillTx/>
                <a:latin typeface="Calibri"/>
              </a:rPr>
              <a:t>sottomatrice </a:t>
            </a:r>
            <a:r>
              <a:rPr b="0" lang="it-IT" sz="1600" spc="-1" strike="noStrike">
                <a:solidFill>
                  <a:srgbClr val="000000"/>
                </a:solidFill>
                <a:latin typeface="Calibri"/>
              </a:rPr>
              <a:t>di una matrice </a:t>
            </a:r>
            <a:r>
              <a:rPr b="1" lang="it-IT" sz="1600" spc="-1" strike="noStrike">
                <a:solidFill>
                  <a:srgbClr val="000000"/>
                </a:solidFill>
                <a:latin typeface="Calibri"/>
              </a:rPr>
              <a:t> 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m,n</a:t>
            </a:r>
            <a:r>
              <a:rPr b="0" lang="it-IT" sz="1600" spc="-1" strike="noStrike">
                <a:solidFill>
                  <a:srgbClr val="000000"/>
                </a:solidFill>
                <a:latin typeface="Calibri"/>
              </a:rPr>
              <a:t>(ℝ)  è una matrice </a:t>
            </a:r>
            <a:r>
              <a:rPr b="1" lang="it-IT" sz="1600" spc="-1" strike="noStrike">
                <a:solidFill>
                  <a:srgbClr val="000000"/>
                </a:solidFill>
                <a:latin typeface="Calibri"/>
              </a:rPr>
              <a:t> 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r,s</a:t>
            </a:r>
            <a:r>
              <a:rPr b="0" lang="it-IT" sz="1600" spc="-1" strike="noStrike">
                <a:solidFill>
                  <a:srgbClr val="000000"/>
                </a:solidFill>
                <a:latin typeface="Calibri"/>
              </a:rPr>
              <a:t>(ℝ)  ottenuta da </a:t>
            </a:r>
            <a:r>
              <a:rPr b="1" lang="it-IT" sz="1600" spc="-1" strike="noStrike">
                <a:solidFill>
                  <a:srgbClr val="000000"/>
                </a:solidFill>
                <a:latin typeface="Calibri"/>
              </a:rPr>
              <a:t>A</a:t>
            </a:r>
            <a:r>
              <a:rPr b="0" lang="it-IT" sz="1600" spc="-1" strike="noStrike">
                <a:solidFill>
                  <a:srgbClr val="000000"/>
                </a:solidFill>
                <a:latin typeface="Calibri"/>
              </a:rPr>
              <a:t> rimuovendo </a:t>
            </a:r>
            <a:r>
              <a:rPr b="0" i="1" lang="it-IT" sz="1600" spc="-1" strike="noStrike">
                <a:solidFill>
                  <a:srgbClr val="000000"/>
                </a:solidFill>
                <a:latin typeface="Calibri"/>
              </a:rPr>
              <a:t>m</a:t>
            </a:r>
            <a:r>
              <a:rPr b="0" lang="it-IT" sz="1600" spc="-1" strike="noStrike">
                <a:solidFill>
                  <a:srgbClr val="000000"/>
                </a:solidFill>
                <a:latin typeface="Calibri"/>
              </a:rPr>
              <a:t> − </a:t>
            </a:r>
            <a:r>
              <a:rPr b="0" i="1" lang="it-IT" sz="1600" spc="-1" strike="noStrike">
                <a:solidFill>
                  <a:srgbClr val="000000"/>
                </a:solidFill>
                <a:latin typeface="Calibri"/>
              </a:rPr>
              <a:t>r</a:t>
            </a:r>
            <a:r>
              <a:rPr b="0" lang="it-IT" sz="1600" spc="-1" strike="noStrike">
                <a:solidFill>
                  <a:srgbClr val="000000"/>
                </a:solidFill>
                <a:latin typeface="Calibri"/>
              </a:rPr>
              <a:t> righe e </a:t>
            </a:r>
            <a:r>
              <a:rPr b="0" i="1" lang="it-IT" sz="1600" spc="-1" strike="noStrike">
                <a:solidFill>
                  <a:srgbClr val="000000"/>
                </a:solidFill>
                <a:latin typeface="Calibri"/>
              </a:rPr>
              <a:t>n</a:t>
            </a:r>
            <a:r>
              <a:rPr b="0" lang="it-IT" sz="1600" spc="-1" strike="noStrike">
                <a:solidFill>
                  <a:srgbClr val="000000"/>
                </a:solidFill>
                <a:latin typeface="Calibri"/>
              </a:rPr>
              <a:t> − </a:t>
            </a:r>
            <a:r>
              <a:rPr b="0" i="1" lang="it-IT" sz="1600" spc="-1" strike="noStrike">
                <a:solidFill>
                  <a:srgbClr val="000000"/>
                </a:solidFill>
                <a:latin typeface="Calibri"/>
              </a:rPr>
              <a:t>s</a:t>
            </a:r>
            <a:r>
              <a:rPr b="0" lang="it-IT" sz="1600" spc="-1" strike="noStrike">
                <a:solidFill>
                  <a:srgbClr val="000000"/>
                </a:solidFill>
                <a:latin typeface="Calibri"/>
              </a:rPr>
              <a:t> colonne.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a:t>
            </a:r>
            <a:r>
              <a:rPr b="0" i="1" lang="it-IT" sz="1600" spc="-1" strike="noStrike" u="sng">
                <a:solidFill>
                  <a:srgbClr val="000000"/>
                </a:solidFill>
                <a:uFillTx/>
                <a:latin typeface="Calibri"/>
              </a:rPr>
              <a:t>minore</a:t>
            </a:r>
            <a:r>
              <a:rPr b="0" lang="it-IT" sz="1600" spc="-1" strike="noStrike">
                <a:solidFill>
                  <a:srgbClr val="000000"/>
                </a:solidFill>
                <a:latin typeface="Calibri"/>
              </a:rPr>
              <a:t> è una sottomatrice quadrata, cioè con </a:t>
            </a:r>
            <a:r>
              <a:rPr b="0" i="1" lang="it-IT" sz="1600" spc="-1" strike="noStrike">
                <a:solidFill>
                  <a:srgbClr val="000000"/>
                </a:solidFill>
                <a:latin typeface="Calibri"/>
              </a:rPr>
              <a:t>r</a:t>
            </a:r>
            <a:r>
              <a:rPr b="0" lang="it-IT" sz="1600" spc="-1" strike="noStrike">
                <a:solidFill>
                  <a:srgbClr val="000000"/>
                </a:solidFill>
                <a:latin typeface="Calibri"/>
              </a:rPr>
              <a:t> = </a:t>
            </a:r>
            <a:r>
              <a:rPr b="0" i="1" lang="it-IT" sz="1600" spc="-1" strike="noStrike">
                <a:solidFill>
                  <a:srgbClr val="000000"/>
                </a:solidFill>
                <a:latin typeface="Calibri"/>
              </a:rPr>
              <a:t>s</a:t>
            </a:r>
            <a:r>
              <a:rPr b="0" lang="it-IT" sz="1600" spc="-1" strike="noStrike">
                <a:solidFill>
                  <a:srgbClr val="000000"/>
                </a:solidFill>
                <a:latin typeface="Calibri"/>
              </a:rPr>
              <a:t>. Il numero </a:t>
            </a:r>
            <a:r>
              <a:rPr b="0" i="1" lang="it-IT" sz="1600" spc="-1" strike="noStrike">
                <a:solidFill>
                  <a:srgbClr val="000000"/>
                </a:solidFill>
                <a:latin typeface="Calibri"/>
              </a:rPr>
              <a:t>r</a:t>
            </a:r>
            <a:r>
              <a:rPr b="0" lang="it-IT" sz="1600" spc="-1" strike="noStrike">
                <a:solidFill>
                  <a:srgbClr val="000000"/>
                </a:solidFill>
                <a:latin typeface="Calibri"/>
              </a:rPr>
              <a:t> è definito </a:t>
            </a:r>
            <a:r>
              <a:rPr b="0" i="1" lang="it-IT" sz="1600" spc="-1" strike="noStrike" u="sng">
                <a:solidFill>
                  <a:srgbClr val="000000"/>
                </a:solidFill>
                <a:uFillTx/>
                <a:latin typeface="Calibri"/>
              </a:rPr>
              <a:t>ordine</a:t>
            </a:r>
            <a:r>
              <a:rPr b="0" lang="it-IT" sz="1600" spc="-1" strike="noStrike">
                <a:solidFill>
                  <a:srgbClr val="000000"/>
                </a:solidFill>
                <a:latin typeface="Calibri"/>
              </a:rPr>
              <a:t> del minore.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a:t>
            </a:r>
            <a:r>
              <a:rPr b="0" i="1" lang="it-IT" sz="1600" spc="-1" strike="noStrike" u="sng">
                <a:solidFill>
                  <a:srgbClr val="000000"/>
                </a:solidFill>
                <a:uFillTx/>
                <a:latin typeface="Calibri"/>
              </a:rPr>
              <a:t>minore complementare</a:t>
            </a:r>
            <a:r>
              <a:rPr b="0" lang="it-IT" sz="1600" spc="-1" strike="noStrike">
                <a:solidFill>
                  <a:srgbClr val="000000"/>
                </a:solidFill>
                <a:latin typeface="Calibri"/>
              </a:rPr>
              <a:t>  di una matrice </a:t>
            </a:r>
            <a:r>
              <a:rPr b="1" lang="it-IT" sz="1600" spc="-1" strike="noStrike">
                <a:solidFill>
                  <a:srgbClr val="000000"/>
                </a:solidFill>
                <a:latin typeface="Calibri"/>
              </a:rPr>
              <a:t> 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m,n</a:t>
            </a:r>
            <a:r>
              <a:rPr b="0" lang="it-IT" sz="1600" spc="-1" strike="noStrike">
                <a:solidFill>
                  <a:srgbClr val="000000"/>
                </a:solidFill>
                <a:latin typeface="Calibri"/>
              </a:rPr>
              <a:t>(ℝ)  è un suo minore ottenuto togliendo una sola riga e una sola colonna. Il minore ottenuto togliendo l'</a:t>
            </a:r>
            <a:r>
              <a:rPr b="0" i="1" lang="it-IT" sz="1600" spc="-1" strike="noStrike">
                <a:solidFill>
                  <a:srgbClr val="000000"/>
                </a:solidFill>
                <a:latin typeface="Calibri"/>
              </a:rPr>
              <a:t>i</a:t>
            </a:r>
            <a:r>
              <a:rPr b="0" lang="it-IT" sz="1600" spc="-1" strike="noStrike">
                <a:solidFill>
                  <a:srgbClr val="000000"/>
                </a:solidFill>
                <a:latin typeface="Calibri"/>
              </a:rPr>
              <a:t>-esima riga e la </a:t>
            </a:r>
            <a:r>
              <a:rPr b="0" i="1" lang="it-IT" sz="1600" spc="-1" strike="noStrike">
                <a:solidFill>
                  <a:srgbClr val="000000"/>
                </a:solidFill>
                <a:latin typeface="Calibri"/>
              </a:rPr>
              <a:t>j</a:t>
            </a:r>
            <a:r>
              <a:rPr b="0" lang="it-IT" sz="1600" spc="-1" strike="noStrike">
                <a:solidFill>
                  <a:srgbClr val="000000"/>
                </a:solidFill>
                <a:latin typeface="Calibri"/>
              </a:rPr>
              <a:t>-esima colonna si indica con </a:t>
            </a:r>
            <a:r>
              <a:rPr b="1" lang="it-IT" sz="1600" spc="-1" strike="noStrike">
                <a:solidFill>
                  <a:srgbClr val="000000"/>
                </a:solidFill>
                <a:latin typeface="Calibri"/>
              </a:rPr>
              <a:t>A</a:t>
            </a:r>
            <a:r>
              <a:rPr b="0" lang="it-IT" sz="1600" spc="-1" strike="noStrike">
                <a:solidFill>
                  <a:srgbClr val="000000"/>
                </a:solidFill>
                <a:latin typeface="Calibri"/>
              </a:rPr>
              <a:t>(</a:t>
            </a:r>
            <a:r>
              <a:rPr b="0" i="1" lang="it-IT" sz="1600" spc="-1" strike="noStrike">
                <a:solidFill>
                  <a:srgbClr val="000000"/>
                </a:solidFill>
                <a:latin typeface="Calibri"/>
              </a:rPr>
              <a:t>i</a:t>
            </a:r>
            <a:r>
              <a:rPr b="0" lang="it-IT" sz="1600" spc="-1" strike="noStrike">
                <a:solidFill>
                  <a:srgbClr val="000000"/>
                </a:solidFill>
                <a:latin typeface="Calibri"/>
              </a:rPr>
              <a:t>,</a:t>
            </a:r>
            <a:r>
              <a:rPr b="0" i="1" lang="it-IT" sz="1600" spc="-1" strike="noStrike">
                <a:solidFill>
                  <a:srgbClr val="000000"/>
                </a:solidFill>
                <a:latin typeface="Calibri"/>
              </a:rPr>
              <a:t>j</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una matrice non è quadrata il rango è il massimo ordine di un minore non singolare</a:t>
            </a:r>
            <a:r>
              <a:rPr b="0" i="1" lang="it-IT" sz="1600" spc="-1" strike="noStrike">
                <a:solidFill>
                  <a:srgbClr val="000000"/>
                </a:solidFill>
                <a:latin typeface="Calibri"/>
              </a:rPr>
              <a:t>.</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MATRICI PARTICOLARI</a:t>
            </a:r>
            <a:endParaRPr b="1" lang="it-IT" sz="2000" spc="-1" strike="noStrike">
              <a:solidFill>
                <a:srgbClr val="000000"/>
              </a:solidFill>
              <a:latin typeface="Tahoma"/>
            </a:endParaRPr>
          </a:p>
        </p:txBody>
      </p:sp>
      <p:sp>
        <p:nvSpPr>
          <p:cNvPr id="59"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i="1" lang="it-IT" sz="1600" spc="-1" strike="noStrike" u="sng">
                <a:solidFill>
                  <a:srgbClr val="000000"/>
                </a:solidFill>
                <a:uFillTx/>
                <a:latin typeface="Calibri"/>
              </a:rPr>
              <a:t>Matrice identità</a:t>
            </a:r>
            <a:r>
              <a:rPr b="0" lang="it-IT" sz="1600" spc="-1" strike="noStrike">
                <a:solidFill>
                  <a:srgbClr val="000000"/>
                </a:solidFill>
                <a:latin typeface="Calibri"/>
              </a:rPr>
              <a:t> (o matrice identica) </a:t>
            </a:r>
            <a:r>
              <a:rPr b="1" lang="it-IT" sz="1600" spc="-1" strike="noStrike">
                <a:solidFill>
                  <a:srgbClr val="000000"/>
                </a:solidFill>
                <a:latin typeface="Calibri"/>
              </a:rPr>
              <a:t>I</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baseline="-25000">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E’ una matrice quadrata di ordine (il numero di righe è uguale a quello delle colonne) i cui elementi  lungo la diagonale principale (l’indice di riga è uguale a quello di colonna) sono uguali a uno, mentre gli altri sono uguali a zero. Indicheremo con </a:t>
            </a:r>
            <a:r>
              <a:rPr b="1" lang="it-IT" sz="1600" spc="-1" strike="noStrike">
                <a:solidFill>
                  <a:srgbClr val="000000"/>
                </a:solidFill>
                <a:latin typeface="Calibri"/>
              </a:rPr>
              <a:t>I</a:t>
            </a:r>
            <a:r>
              <a:rPr b="0" lang="it-IT" sz="1600" spc="-1" strike="noStrike" baseline="-25000">
                <a:solidFill>
                  <a:srgbClr val="000000"/>
                </a:solidFill>
                <a:latin typeface="Calibri"/>
              </a:rPr>
              <a:t>n</a:t>
            </a:r>
            <a:r>
              <a:rPr b="0" lang="it-IT" sz="1600" spc="-1" strike="noStrike">
                <a:solidFill>
                  <a:srgbClr val="000000"/>
                </a:solidFill>
                <a:latin typeface="Calibri"/>
              </a:rPr>
              <a:t> una matrice identità con </a:t>
            </a:r>
            <a:r>
              <a:rPr b="0" i="1" lang="it-IT" sz="1600" spc="-1" strike="noStrike">
                <a:solidFill>
                  <a:srgbClr val="000000"/>
                </a:solidFill>
                <a:latin typeface="Calibri"/>
              </a:rPr>
              <a:t>n</a:t>
            </a:r>
            <a:r>
              <a:rPr b="0" lang="it-IT" sz="1600" spc="-1" strike="noStrike">
                <a:solidFill>
                  <a:srgbClr val="000000"/>
                </a:solidFill>
                <a:latin typeface="Calibri"/>
              </a:rPr>
              <a:t> righe (e colonne).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i="1" lang="it-IT" sz="1600" spc="-1" strike="noStrike" u="sng">
                <a:solidFill>
                  <a:srgbClr val="000000"/>
                </a:solidFill>
                <a:uFillTx/>
                <a:latin typeface="Calibri"/>
              </a:rPr>
              <a:t>Matrice nulla</a:t>
            </a:r>
            <a:r>
              <a:rPr b="0" lang="it-IT" sz="1600" spc="-1" strike="noStrike">
                <a:solidFill>
                  <a:srgbClr val="000000"/>
                </a:solidFill>
                <a:latin typeface="Calibri"/>
              </a:rPr>
              <a:t> </a:t>
            </a:r>
            <a:r>
              <a:rPr b="1" lang="it-IT" sz="1600" spc="-1" strike="noStrike">
                <a:solidFill>
                  <a:srgbClr val="000000"/>
                </a:solidFill>
                <a:latin typeface="Calibri"/>
              </a:rPr>
              <a:t>O</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E’ una matrice i cui coefficienti sono tutti zero</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60" name="Object 6"/>
          <p:cNvGraphicFramePr/>
          <p:nvPr/>
        </p:nvGraphicFramePr>
        <p:xfrm>
          <a:off x="3459240" y="3146400"/>
          <a:ext cx="1500120" cy="1219320"/>
        </p:xfrm>
        <a:graphic>
          <a:graphicData uri="http://schemas.openxmlformats.org/presentationml/2006/ole">
            <p:oleObj r:id="rId1" spid="">
              <p:embed/>
            </p:oleObj>
          </a:graphicData>
        </a:graphic>
      </p:graphicFrame>
      <p:graphicFrame>
        <p:nvGraphicFramePr>
          <p:cNvPr id="61" name="Object 10"/>
          <p:cNvGraphicFramePr/>
          <p:nvPr/>
        </p:nvGraphicFramePr>
        <p:xfrm>
          <a:off x="3413160" y="4946760"/>
          <a:ext cx="1590480" cy="121896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PRODOTTO DI MATRICI</a:t>
            </a:r>
            <a:endParaRPr b="1" lang="it-IT" sz="2000" spc="-1" strike="noStrike">
              <a:solidFill>
                <a:srgbClr val="000000"/>
              </a:solidFill>
              <a:latin typeface="Tahoma"/>
            </a:endParaRPr>
          </a:p>
        </p:txBody>
      </p:sp>
      <p:sp>
        <p:nvSpPr>
          <p:cNvPr id="63" name=""/>
          <p:cNvSpPr txBox="1"/>
          <p:nvPr/>
        </p:nvSpPr>
        <p:spPr>
          <a:xfrm>
            <a:off x="468360" y="1825560"/>
            <a:ext cx="8229600" cy="4340160"/>
          </a:xfrm>
          <a:prstGeom prst="rect">
            <a:avLst/>
          </a:prstGeom>
          <a:noFill/>
          <a:ln w="0">
            <a:noFill/>
          </a:ln>
        </p:spPr>
        <p:txBody>
          <a:bodyPr anchor="t">
            <a:normAutofit fontScale="97576" lnSpcReduction="10000"/>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definisce il prodotto di una matrice </a:t>
            </a:r>
            <a:r>
              <a:rPr b="1" lang="it-IT" sz="1600" spc="-1" strike="noStrike">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m,n</a:t>
            </a:r>
            <a:r>
              <a:rPr b="0" lang="it-IT" sz="1600" spc="-1" strike="noStrike">
                <a:solidFill>
                  <a:srgbClr val="000000"/>
                </a:solidFill>
                <a:latin typeface="Calibri"/>
              </a:rPr>
              <a:t>(ℝ) per una matrice </a:t>
            </a:r>
            <a:r>
              <a:rPr b="1" lang="it-IT" sz="1600" spc="-1" strike="noStrike">
                <a:solidFill>
                  <a:srgbClr val="000000"/>
                </a:solidFill>
                <a:latin typeface="Calibri"/>
              </a:rPr>
              <a:t>B</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n,p</a:t>
            </a:r>
            <a:r>
              <a:rPr b="0" lang="it-IT" sz="1600" spc="-1" strike="noStrike">
                <a:solidFill>
                  <a:srgbClr val="000000"/>
                </a:solidFill>
                <a:latin typeface="Calibri"/>
              </a:rPr>
              <a:t>(ℝ)  una nuova matrice </a:t>
            </a:r>
            <a:r>
              <a:rPr b="1" lang="it-IT" sz="1600" spc="-1" strike="noStrike">
                <a:solidFill>
                  <a:srgbClr val="000000"/>
                </a:solidFill>
                <a:latin typeface="Calibri"/>
              </a:rPr>
              <a:t>C</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m,p</a:t>
            </a:r>
            <a:r>
              <a:rPr b="0" lang="it-IT" sz="1600" spc="-1" strike="noStrike">
                <a:solidFill>
                  <a:srgbClr val="000000"/>
                </a:solidFill>
                <a:latin typeface="Calibri"/>
              </a:rPr>
              <a:t>(ℝ) tale che: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L’elemento in posizione (</a:t>
            </a:r>
            <a:r>
              <a:rPr b="0" i="1" lang="it-IT" sz="1600" spc="-1" strike="noStrike">
                <a:solidFill>
                  <a:srgbClr val="000000"/>
                </a:solidFill>
                <a:latin typeface="Calibri"/>
              </a:rPr>
              <a:t>i</a:t>
            </a:r>
            <a:r>
              <a:rPr b="0" lang="it-IT" sz="1600" spc="-1" strike="noStrike">
                <a:solidFill>
                  <a:srgbClr val="000000"/>
                </a:solidFill>
                <a:latin typeface="Calibri"/>
              </a:rPr>
              <a:t>, </a:t>
            </a:r>
            <a:r>
              <a:rPr b="0" i="1" lang="it-IT" sz="1600" spc="-1" strike="noStrike">
                <a:solidFill>
                  <a:srgbClr val="000000"/>
                </a:solidFill>
                <a:latin typeface="Calibri"/>
              </a:rPr>
              <a:t>j</a:t>
            </a:r>
            <a:r>
              <a:rPr b="0" lang="it-IT" sz="1600" spc="-1" strike="noStrike">
                <a:solidFill>
                  <a:srgbClr val="000000"/>
                </a:solidFill>
                <a:latin typeface="Calibri"/>
              </a:rPr>
              <a:t>) della matrice prodotto </a:t>
            </a:r>
            <a:r>
              <a:rPr b="1" lang="it-IT" sz="1600" spc="-1" strike="noStrike">
                <a:solidFill>
                  <a:srgbClr val="000000"/>
                </a:solidFill>
                <a:latin typeface="Calibri"/>
              </a:rPr>
              <a:t>C</a:t>
            </a:r>
            <a:r>
              <a:rPr b="0" lang="it-IT" sz="1600" spc="-1" strike="noStrike">
                <a:solidFill>
                  <a:srgbClr val="000000"/>
                </a:solidFill>
                <a:latin typeface="Calibri"/>
              </a:rPr>
              <a:t> = </a:t>
            </a:r>
            <a:r>
              <a:rPr b="1" lang="it-IT" sz="1600" spc="-1" strike="noStrike">
                <a:solidFill>
                  <a:srgbClr val="000000"/>
                </a:solidFill>
                <a:latin typeface="Calibri"/>
              </a:rPr>
              <a:t>AB</a:t>
            </a:r>
            <a:r>
              <a:rPr b="0" lang="it-IT" sz="1600" spc="-1" strike="noStrike">
                <a:solidFill>
                  <a:srgbClr val="000000"/>
                </a:solidFill>
                <a:latin typeface="Calibri"/>
              </a:rPr>
              <a:t> è dato dal prodotto della riga </a:t>
            </a:r>
            <a:r>
              <a:rPr b="0" i="1" lang="it-IT" sz="1600" spc="-1" strike="noStrike">
                <a:solidFill>
                  <a:srgbClr val="000000"/>
                </a:solidFill>
                <a:latin typeface="Calibri"/>
              </a:rPr>
              <a:t>i</a:t>
            </a:r>
            <a:r>
              <a:rPr b="0" lang="it-IT" sz="1600" spc="-1" strike="noStrike">
                <a:solidFill>
                  <a:srgbClr val="000000"/>
                </a:solidFill>
                <a:latin typeface="Calibri"/>
              </a:rPr>
              <a:t> della prima matrice per la colonna </a:t>
            </a:r>
            <a:r>
              <a:rPr b="0" i="1" lang="it-IT" sz="1600" spc="-1" strike="noStrike">
                <a:solidFill>
                  <a:srgbClr val="000000"/>
                </a:solidFill>
                <a:latin typeface="Calibri"/>
              </a:rPr>
              <a:t>j</a:t>
            </a:r>
            <a:r>
              <a:rPr b="0" lang="it-IT" sz="1600" spc="-1" strike="noStrike">
                <a:solidFill>
                  <a:srgbClr val="000000"/>
                </a:solidFill>
                <a:latin typeface="Calibri"/>
              </a:rPr>
              <a:t> della seconda matrice. Questo giustifica il nome “prodotto righe per colonne” a volte utilizzato per riferirsi al prodotto di matrici.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prodotto tra matrici non è commutativo: </a:t>
            </a:r>
            <a:r>
              <a:rPr b="1" lang="it-IT" sz="1600" spc="-1" strike="noStrike">
                <a:solidFill>
                  <a:srgbClr val="000000"/>
                </a:solidFill>
                <a:latin typeface="Calibri"/>
              </a:rPr>
              <a:t>AB</a:t>
            </a:r>
            <a:r>
              <a:rPr b="0" lang="it-IT" sz="1600" spc="-1" strike="noStrike">
                <a:solidFill>
                  <a:srgbClr val="000000"/>
                </a:solidFill>
                <a:latin typeface="Calibri"/>
              </a:rPr>
              <a:t> ≠ </a:t>
            </a:r>
            <a:r>
              <a:rPr b="1" lang="it-IT" sz="1600" spc="-1" strike="noStrike">
                <a:solidFill>
                  <a:srgbClr val="000000"/>
                </a:solidFill>
                <a:latin typeface="Calibri"/>
              </a:rPr>
              <a:t>BA</a:t>
            </a:r>
            <a:endParaRPr b="0" lang="it-IT" sz="1600" spc="-1" strike="noStrike">
              <a:solidFill>
                <a:srgbClr val="000000"/>
              </a:solidFill>
              <a:latin typeface="Calibri"/>
            </a:endParaRPr>
          </a:p>
        </p:txBody>
      </p:sp>
      <p:graphicFrame>
        <p:nvGraphicFramePr>
          <p:cNvPr id="64" name="Object 4"/>
          <p:cNvGraphicFramePr/>
          <p:nvPr/>
        </p:nvGraphicFramePr>
        <p:xfrm>
          <a:off x="1881360" y="2747880"/>
          <a:ext cx="5167080" cy="476280"/>
        </p:xfrm>
        <a:graphic>
          <a:graphicData uri="http://schemas.openxmlformats.org/presentationml/2006/ole">
            <p:oleObj r:id="rId1" spid="">
              <p:embed/>
            </p:oleObj>
          </a:graphicData>
        </a:graphic>
      </p:graphicFrame>
      <p:graphicFrame>
        <p:nvGraphicFramePr>
          <p:cNvPr id="65" name="Object 5"/>
          <p:cNvGraphicFramePr/>
          <p:nvPr/>
        </p:nvGraphicFramePr>
        <p:xfrm>
          <a:off x="3703680" y="4751280"/>
          <a:ext cx="1522440" cy="83844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PRODOTTO DI MATRICI - INTERPRETAZIONI</a:t>
            </a:r>
            <a:endParaRPr b="1" lang="it-IT" sz="2000" spc="-1" strike="noStrike">
              <a:solidFill>
                <a:srgbClr val="000000"/>
              </a:solidFill>
              <a:latin typeface="Tahoma"/>
            </a:endParaRPr>
          </a:p>
        </p:txBody>
      </p:sp>
      <p:sp>
        <p:nvSpPr>
          <p:cNvPr id="67" name=""/>
          <p:cNvSpPr txBox="1"/>
          <p:nvPr/>
        </p:nvSpPr>
        <p:spPr>
          <a:xfrm>
            <a:off x="468360" y="1825560"/>
            <a:ext cx="8229600" cy="4340160"/>
          </a:xfrm>
          <a:prstGeom prst="rect">
            <a:avLst/>
          </a:prstGeom>
          <a:noFill/>
          <a:ln w="0">
            <a:noFill/>
          </a:ln>
        </p:spPr>
        <p:txBody>
          <a:bodyPr anchor="t">
            <a:normAutofit fontScale="93198" lnSpcReduction="20000"/>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Ogni elemento (</a:t>
            </a:r>
            <a:r>
              <a:rPr b="1" lang="it-IT" sz="1600" spc="-1" strike="noStrike">
                <a:solidFill>
                  <a:srgbClr val="000000"/>
                </a:solidFill>
                <a:latin typeface="Calibri"/>
              </a:rPr>
              <a:t>AB</a:t>
            </a:r>
            <a:r>
              <a:rPr b="0" lang="it-IT" sz="1600" spc="-1" strike="noStrike">
                <a:solidFill>
                  <a:srgbClr val="000000"/>
                </a:solidFill>
                <a:latin typeface="Calibri"/>
              </a:rPr>
              <a:t>)</a:t>
            </a:r>
            <a:r>
              <a:rPr b="0" lang="it-IT" sz="1600" spc="-1" strike="noStrike" baseline="-25000">
                <a:solidFill>
                  <a:srgbClr val="000000"/>
                </a:solidFill>
                <a:latin typeface="Calibri"/>
              </a:rPr>
              <a:t>ij</a:t>
            </a:r>
            <a:r>
              <a:rPr b="0" lang="it-IT" sz="1600" spc="-1" strike="noStrike">
                <a:solidFill>
                  <a:srgbClr val="000000"/>
                </a:solidFill>
                <a:latin typeface="Calibri"/>
              </a:rPr>
              <a:t> può essere interpretato come il prodotto scalare del vettore riga </a:t>
            </a:r>
            <a:r>
              <a:rPr b="1" lang="it-IT" sz="1600" spc="-1" strike="noStrike">
                <a:solidFill>
                  <a:srgbClr val="000000"/>
                </a:solidFill>
                <a:latin typeface="Calibri"/>
              </a:rPr>
              <a:t>A</a:t>
            </a:r>
            <a:r>
              <a:rPr b="0" lang="it-IT" sz="1600" spc="-1" strike="noStrike" baseline="-25000">
                <a:solidFill>
                  <a:srgbClr val="000000"/>
                </a:solidFill>
                <a:latin typeface="Calibri"/>
              </a:rPr>
              <a:t>i</a:t>
            </a:r>
            <a:r>
              <a:rPr b="0" lang="it-IT" sz="1600" spc="-1" strike="noStrike">
                <a:solidFill>
                  <a:srgbClr val="000000"/>
                </a:solidFill>
                <a:latin typeface="Calibri"/>
              </a:rPr>
              <a:t> per il vettore colonna </a:t>
            </a:r>
            <a:r>
              <a:rPr b="1" lang="it-IT" sz="1600" spc="-1" strike="noStrike">
                <a:solidFill>
                  <a:srgbClr val="000000"/>
                </a:solidFill>
                <a:latin typeface="Calibri"/>
              </a:rPr>
              <a:t>B</a:t>
            </a:r>
            <a:r>
              <a:rPr b="0" lang="it-IT" sz="1600" spc="-1" strike="noStrike" baseline="-25000">
                <a:solidFill>
                  <a:srgbClr val="000000"/>
                </a:solidFill>
                <a:latin typeface="Calibri"/>
              </a:rPr>
              <a:t>j</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Ogni colonna (</a:t>
            </a:r>
            <a:r>
              <a:rPr b="1" lang="it-IT" sz="1600" spc="-1" strike="noStrike">
                <a:solidFill>
                  <a:srgbClr val="000000"/>
                </a:solidFill>
                <a:latin typeface="Calibri"/>
              </a:rPr>
              <a:t>AB</a:t>
            </a:r>
            <a:r>
              <a:rPr b="0" lang="it-IT" sz="1600" spc="-1" strike="noStrike">
                <a:solidFill>
                  <a:srgbClr val="000000"/>
                </a:solidFill>
                <a:latin typeface="Calibri"/>
              </a:rPr>
              <a:t>)</a:t>
            </a:r>
            <a:r>
              <a:rPr b="0" lang="it-IT" sz="1600" spc="-1" strike="noStrike" baseline="-25000">
                <a:solidFill>
                  <a:srgbClr val="000000"/>
                </a:solidFill>
                <a:latin typeface="Calibri"/>
              </a:rPr>
              <a:t>j</a:t>
            </a:r>
            <a:r>
              <a:rPr b="0" lang="it-IT" sz="1600" spc="-1" strike="noStrike">
                <a:solidFill>
                  <a:srgbClr val="000000"/>
                </a:solidFill>
                <a:latin typeface="Calibri"/>
              </a:rPr>
              <a:t> può essere interpretata come il prodotto della matrice </a:t>
            </a:r>
            <a:r>
              <a:rPr b="1" lang="it-IT" sz="1600" spc="-1" strike="noStrike">
                <a:solidFill>
                  <a:srgbClr val="000000"/>
                </a:solidFill>
                <a:latin typeface="Calibri"/>
              </a:rPr>
              <a:t>A</a:t>
            </a:r>
            <a:r>
              <a:rPr b="0" lang="it-IT" sz="1600" spc="-1" strike="noStrike">
                <a:solidFill>
                  <a:srgbClr val="000000"/>
                </a:solidFill>
                <a:latin typeface="Calibri"/>
              </a:rPr>
              <a:t> per il vettore colonna </a:t>
            </a:r>
            <a:r>
              <a:rPr b="1" lang="it-IT" sz="1600" spc="-1" strike="noStrike">
                <a:solidFill>
                  <a:srgbClr val="000000"/>
                </a:solidFill>
                <a:latin typeface="Calibri"/>
              </a:rPr>
              <a:t>B</a:t>
            </a:r>
            <a:r>
              <a:rPr b="0" lang="it-IT" sz="1600" spc="-1" strike="noStrike" baseline="-25000">
                <a:solidFill>
                  <a:srgbClr val="000000"/>
                </a:solidFill>
                <a:latin typeface="Calibri"/>
              </a:rPr>
              <a:t>j</a:t>
            </a:r>
            <a:r>
              <a:rPr b="0" lang="it-IT" sz="1600" spc="-1" strike="noStrike">
                <a:solidFill>
                  <a:srgbClr val="000000"/>
                </a:solidFill>
                <a:latin typeface="Calibri"/>
              </a:rPr>
              <a:t>. Ogni colonna della matrice </a:t>
            </a:r>
            <a:r>
              <a:rPr b="1" lang="it-IT" sz="1600" spc="-1" strike="noStrike">
                <a:solidFill>
                  <a:srgbClr val="000000"/>
                </a:solidFill>
                <a:latin typeface="Calibri"/>
              </a:rPr>
              <a:t>AB</a:t>
            </a:r>
            <a:r>
              <a:rPr b="0" lang="it-IT" sz="1600" spc="-1" strike="noStrike">
                <a:solidFill>
                  <a:srgbClr val="000000"/>
                </a:solidFill>
                <a:latin typeface="Calibri"/>
              </a:rPr>
              <a:t> è quindi combinazione lineare delle colonne di </a:t>
            </a:r>
            <a:r>
              <a:rPr b="1" lang="it-IT" sz="1600" spc="-1" strike="noStrike">
                <a:solidFill>
                  <a:srgbClr val="000000"/>
                </a:solidFill>
                <a:latin typeface="Calibri"/>
              </a:rPr>
              <a:t>A</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Ogni riga (</a:t>
            </a:r>
            <a:r>
              <a:rPr b="1" lang="it-IT" sz="1600" spc="-1" strike="noStrike">
                <a:solidFill>
                  <a:srgbClr val="000000"/>
                </a:solidFill>
                <a:latin typeface="Calibri"/>
              </a:rPr>
              <a:t>AB</a:t>
            </a:r>
            <a:r>
              <a:rPr b="0" lang="it-IT" sz="1600" spc="-1" strike="noStrike">
                <a:solidFill>
                  <a:srgbClr val="000000"/>
                </a:solidFill>
                <a:latin typeface="Calibri"/>
              </a:rPr>
              <a:t>)</a:t>
            </a:r>
            <a:r>
              <a:rPr b="0" lang="it-IT" sz="1600" spc="-1" strike="noStrike" baseline="-25000">
                <a:solidFill>
                  <a:srgbClr val="000000"/>
                </a:solidFill>
                <a:latin typeface="Calibri"/>
              </a:rPr>
              <a:t>i</a:t>
            </a:r>
            <a:r>
              <a:rPr b="0" lang="it-IT" sz="1600" spc="-1" strike="noStrike">
                <a:solidFill>
                  <a:srgbClr val="000000"/>
                </a:solidFill>
                <a:latin typeface="Calibri"/>
              </a:rPr>
              <a:t> può essere interpretata come combinazione lineare delle righe di </a:t>
            </a:r>
            <a:r>
              <a:rPr b="1" lang="it-IT" sz="1600" spc="-1" strike="noStrike">
                <a:solidFill>
                  <a:srgbClr val="000000"/>
                </a:solidFill>
                <a:latin typeface="Calibri"/>
              </a:rPr>
              <a:t>B</a:t>
            </a:r>
            <a:r>
              <a:rPr b="0" lang="it-IT" sz="1600" spc="-1" strike="noStrike">
                <a:solidFill>
                  <a:srgbClr val="000000"/>
                </a:solidFill>
                <a:latin typeface="Calibri"/>
              </a:rPr>
              <a:t> con coefficienti  determinati da </a:t>
            </a:r>
            <a:r>
              <a:rPr b="1" lang="it-IT" sz="1600" spc="-1" strike="noStrike">
                <a:solidFill>
                  <a:srgbClr val="000000"/>
                </a:solidFill>
                <a:latin typeface="Calibri"/>
              </a:rPr>
              <a:t>A</a:t>
            </a:r>
            <a:r>
              <a:rPr b="0" lang="it-IT" sz="1600" spc="-1" strike="noStrike" baseline="-25000">
                <a:solidFill>
                  <a:srgbClr val="000000"/>
                </a:solidFill>
                <a:latin typeface="Calibri"/>
              </a:rPr>
              <a:t>i</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L’intera matrice </a:t>
            </a:r>
            <a:r>
              <a:rPr b="1" lang="it-IT" sz="1600" spc="-1" strike="noStrike">
                <a:solidFill>
                  <a:srgbClr val="000000"/>
                </a:solidFill>
                <a:latin typeface="Calibri"/>
              </a:rPr>
              <a:t>AB</a:t>
            </a:r>
            <a:r>
              <a:rPr b="0" lang="it-IT" sz="1600" spc="-1" strike="noStrike">
                <a:solidFill>
                  <a:srgbClr val="000000"/>
                </a:solidFill>
                <a:latin typeface="Calibri"/>
              </a:rPr>
              <a:t> può essere interpretata come la somma di tutte le matrici prodotto delle colonne di </a:t>
            </a:r>
            <a:r>
              <a:rPr b="1" lang="it-IT" sz="1600" spc="-1" strike="noStrike">
                <a:solidFill>
                  <a:srgbClr val="000000"/>
                </a:solidFill>
                <a:latin typeface="Calibri"/>
              </a:rPr>
              <a:t>A</a:t>
            </a:r>
            <a:r>
              <a:rPr b="0" lang="it-IT" sz="1600" spc="-1" strike="noStrike">
                <a:solidFill>
                  <a:srgbClr val="000000"/>
                </a:solidFill>
                <a:latin typeface="Calibri"/>
              </a:rPr>
              <a:t> per le righe di </a:t>
            </a:r>
            <a:r>
              <a:rPr b="1" lang="it-IT" sz="1600" spc="-1" strike="noStrike">
                <a:solidFill>
                  <a:srgbClr val="000000"/>
                </a:solidFill>
                <a:latin typeface="Calibri"/>
              </a:rPr>
              <a:t>B</a:t>
            </a:r>
            <a:r>
              <a:rPr b="0" lang="it-IT" sz="1600" spc="-1" strike="noStrike">
                <a:solidFill>
                  <a:srgbClr val="000000"/>
                </a:solidFill>
                <a:latin typeface="Calibri"/>
              </a:rPr>
              <a:t>:</a:t>
            </a:r>
            <a:br>
              <a:rPr sz="1600"/>
            </a:br>
            <a:br>
              <a:rPr sz="1600"/>
            </a:br>
            <a:br>
              <a:rPr sz="1600"/>
            </a:br>
            <a:br>
              <a:rPr sz="1600"/>
            </a:br>
            <a:br>
              <a:rPr sz="1600"/>
            </a:br>
            <a:r>
              <a:rPr b="0" lang="it-IT" sz="1600" spc="-1" strike="noStrike">
                <a:solidFill>
                  <a:srgbClr val="000000"/>
                </a:solidFill>
                <a:latin typeface="Calibri"/>
              </a:rPr>
              <a:t>  Questa interpretazione è importante perché permette di definire le operazioni sulle matrici a</a:t>
            </a:r>
            <a:br>
              <a:rPr sz="1600"/>
            </a:br>
            <a:r>
              <a:rPr b="0" lang="it-IT" sz="1600" spc="-1" strike="noStrike">
                <a:solidFill>
                  <a:srgbClr val="000000"/>
                </a:solidFill>
                <a:latin typeface="Calibri"/>
              </a:rPr>
              <a:t>  blocchi.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68" name="Object 4"/>
          <p:cNvGraphicFramePr/>
          <p:nvPr/>
        </p:nvGraphicFramePr>
        <p:xfrm>
          <a:off x="3727440" y="4869000"/>
          <a:ext cx="1554120" cy="84276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DI PRODOTTO DI MATRICI</a:t>
            </a:r>
            <a:endParaRPr b="1" lang="it-IT" sz="2000" spc="-1" strike="noStrike">
              <a:solidFill>
                <a:srgbClr val="000000"/>
              </a:solidFill>
              <a:latin typeface="Tahoma"/>
            </a:endParaRPr>
          </a:p>
        </p:txBody>
      </p:sp>
      <p:sp>
        <p:nvSpPr>
          <p:cNvPr id="70" name=""/>
          <p:cNvSpPr txBox="1"/>
          <p:nvPr/>
        </p:nvSpPr>
        <p:spPr>
          <a:xfrm>
            <a:off x="468360" y="184464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Verificare che i seguenti prodotti di matrici siano corretti: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 </a:t>
            </a:r>
            <a:endParaRPr b="0" lang="it-IT" sz="1600" spc="-1" strike="noStrike">
              <a:solidFill>
                <a:srgbClr val="000000"/>
              </a:solidFill>
              <a:latin typeface="Calibri"/>
            </a:endParaRPr>
          </a:p>
        </p:txBody>
      </p:sp>
      <p:graphicFrame>
        <p:nvGraphicFramePr>
          <p:cNvPr id="71" name="Object 5"/>
          <p:cNvGraphicFramePr/>
          <p:nvPr/>
        </p:nvGraphicFramePr>
        <p:xfrm>
          <a:off x="950760" y="2604960"/>
          <a:ext cx="2757600" cy="608040"/>
        </p:xfrm>
        <a:graphic>
          <a:graphicData uri="http://schemas.openxmlformats.org/presentationml/2006/ole">
            <p:oleObj r:id="rId1" spid="">
              <p:embed/>
            </p:oleObj>
          </a:graphicData>
        </a:graphic>
      </p:graphicFrame>
      <p:graphicFrame>
        <p:nvGraphicFramePr>
          <p:cNvPr id="72" name="Object 4"/>
          <p:cNvGraphicFramePr/>
          <p:nvPr/>
        </p:nvGraphicFramePr>
        <p:xfrm>
          <a:off x="900000" y="3828960"/>
          <a:ext cx="2152800" cy="60804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MATRICI INVERTIBILI</a:t>
            </a:r>
            <a:endParaRPr b="1" lang="it-IT" sz="2000" spc="-1" strike="noStrike">
              <a:solidFill>
                <a:srgbClr val="000000"/>
              </a:solidFill>
              <a:latin typeface="Tahoma"/>
            </a:endParaRPr>
          </a:p>
        </p:txBody>
      </p:sp>
      <p:sp>
        <p:nvSpPr>
          <p:cNvPr id="74"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matrice quadrata </a:t>
            </a:r>
            <a:r>
              <a:rPr b="1" lang="it-IT" sz="1600" spc="-1" strike="noStrike">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n,n</a:t>
            </a:r>
            <a:r>
              <a:rPr b="0" lang="it-IT" sz="1600" spc="-1" strike="noStrike">
                <a:solidFill>
                  <a:srgbClr val="000000"/>
                </a:solidFill>
                <a:latin typeface="Calibri"/>
              </a:rPr>
              <a:t>(ℝ) è invertibile se esiste una matrice quadrata  </a:t>
            </a:r>
            <a:r>
              <a:rPr b="1" lang="it-IT" sz="1600" spc="-1" strike="noStrike">
                <a:solidFill>
                  <a:srgbClr val="000000"/>
                </a:solidFill>
                <a:latin typeface="Calibri"/>
              </a:rPr>
              <a:t>B</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n,n</a:t>
            </a:r>
            <a:r>
              <a:rPr b="0" lang="it-IT" sz="1600" spc="-1" strike="noStrike">
                <a:solidFill>
                  <a:srgbClr val="000000"/>
                </a:solidFill>
                <a:latin typeface="Calibri"/>
              </a:rPr>
              <a:t>(ℝ)  tale che </a:t>
            </a:r>
            <a:r>
              <a:rPr b="1" lang="it-IT" sz="1600" spc="-1" strike="noStrike">
                <a:solidFill>
                  <a:srgbClr val="000000"/>
                </a:solidFill>
                <a:latin typeface="Calibri"/>
              </a:rPr>
              <a:t>AB</a:t>
            </a:r>
            <a:r>
              <a:rPr b="0" lang="it-IT" sz="1600" spc="-1" strike="noStrike">
                <a:solidFill>
                  <a:srgbClr val="000000"/>
                </a:solidFill>
                <a:latin typeface="Calibri"/>
              </a:rPr>
              <a:t> = </a:t>
            </a:r>
            <a:r>
              <a:rPr b="1" lang="it-IT" sz="1600" spc="-1" strike="noStrike">
                <a:solidFill>
                  <a:srgbClr val="000000"/>
                </a:solidFill>
                <a:latin typeface="Calibri"/>
              </a:rPr>
              <a:t>BA</a:t>
            </a:r>
            <a:r>
              <a:rPr b="0" lang="it-IT" sz="1600" spc="-1" strike="noStrike">
                <a:solidFill>
                  <a:srgbClr val="000000"/>
                </a:solidFill>
                <a:latin typeface="Calibri"/>
              </a:rPr>
              <a:t> = </a:t>
            </a:r>
            <a:r>
              <a:rPr b="1" lang="it-IT" sz="1600" spc="-1" strike="noStrike">
                <a:solidFill>
                  <a:srgbClr val="000000"/>
                </a:solidFill>
                <a:latin typeface="Calibri"/>
              </a:rPr>
              <a:t>I</a:t>
            </a:r>
            <a:r>
              <a:rPr b="0" lang="it-IT" sz="1600" spc="-1" strike="noStrike" baseline="-25000">
                <a:solidFill>
                  <a:srgbClr val="000000"/>
                </a:solidFill>
                <a:latin typeface="Calibri"/>
              </a:rPr>
              <a:t>n</a:t>
            </a:r>
            <a:r>
              <a:rPr b="0" lang="it-IT" sz="1600" spc="-1" strike="noStrike">
                <a:solidFill>
                  <a:srgbClr val="000000"/>
                </a:solidFill>
                <a:latin typeface="Calibri"/>
              </a:rPr>
              <a:t>. L’inversa, se esiste, è unica e si indica con </a:t>
            </a:r>
            <a:r>
              <a:rPr b="1" lang="it-IT" sz="1600" spc="-1" strike="noStrike">
                <a:solidFill>
                  <a:srgbClr val="000000"/>
                </a:solidFill>
                <a:latin typeface="Calibri"/>
              </a:rPr>
              <a:t>A</a:t>
            </a:r>
            <a:r>
              <a:rPr b="0" lang="it-IT" sz="1600" spc="-1" strike="noStrike" baseline="30000">
                <a:solidFill>
                  <a:srgbClr val="000000"/>
                </a:solidFill>
                <a:latin typeface="Calibri"/>
              </a:rPr>
              <a:t>-1</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matrice è invertibile se e solo se è non singolare (cioè tutti i suoi pivot sono non nulli).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una matrice quadrata </a:t>
            </a:r>
            <a:r>
              <a:rPr b="1" lang="it-IT" sz="1600" spc="-1" strike="noStrike">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n,n</a:t>
            </a:r>
            <a:r>
              <a:rPr b="0" lang="it-IT" sz="1600" spc="-1" strike="noStrike">
                <a:solidFill>
                  <a:srgbClr val="000000"/>
                </a:solidFill>
                <a:latin typeface="Calibri"/>
              </a:rPr>
              <a:t>(ℝ) è invertibile, per ogni </a:t>
            </a:r>
            <a:r>
              <a:rPr b="1" lang="it-IT" sz="1600" spc="-1" strike="noStrike">
                <a:solidFill>
                  <a:srgbClr val="000000"/>
                </a:solidFill>
                <a:latin typeface="Calibri"/>
              </a:rPr>
              <a:t>b</a:t>
            </a:r>
            <a:r>
              <a:rPr b="0" lang="it-IT" sz="1600" spc="-1" strike="noStrike">
                <a:solidFill>
                  <a:srgbClr val="000000"/>
                </a:solidFill>
                <a:latin typeface="Calibri"/>
              </a:rPr>
              <a:t> ∈ ℝ</a:t>
            </a:r>
            <a:r>
              <a:rPr b="0" lang="it-IT" sz="1600" spc="-1" strike="noStrike" baseline="30000">
                <a:solidFill>
                  <a:srgbClr val="000000"/>
                </a:solidFill>
                <a:latin typeface="Calibri"/>
              </a:rPr>
              <a:t>n</a:t>
            </a:r>
            <a:r>
              <a:rPr b="0" lang="it-IT" sz="1600" spc="-1" strike="noStrike">
                <a:solidFill>
                  <a:srgbClr val="000000"/>
                </a:solidFill>
                <a:latin typeface="Calibri"/>
              </a:rPr>
              <a:t> il sistema </a:t>
            </a:r>
            <a:r>
              <a:rPr b="1" lang="it-IT" sz="1600" spc="-1" strike="noStrike">
                <a:solidFill>
                  <a:srgbClr val="000000"/>
                </a:solidFill>
                <a:latin typeface="Calibri"/>
              </a:rPr>
              <a:t>Ax</a:t>
            </a:r>
            <a:r>
              <a:rPr b="0" lang="it-IT" sz="1600" spc="-1" strike="noStrike">
                <a:solidFill>
                  <a:srgbClr val="000000"/>
                </a:solidFill>
                <a:latin typeface="Calibri"/>
              </a:rPr>
              <a:t> = </a:t>
            </a:r>
            <a:r>
              <a:rPr b="1" lang="it-IT" sz="1600" spc="-1" strike="noStrike">
                <a:solidFill>
                  <a:srgbClr val="000000"/>
                </a:solidFill>
                <a:latin typeface="Calibri"/>
              </a:rPr>
              <a:t>b</a:t>
            </a:r>
            <a:r>
              <a:rPr b="0" lang="it-IT" sz="1600" spc="-1" strike="noStrike">
                <a:solidFill>
                  <a:srgbClr val="000000"/>
                </a:solidFill>
                <a:latin typeface="Calibri"/>
              </a:rPr>
              <a:t> ha come unica soluzione </a:t>
            </a:r>
            <a:r>
              <a:rPr b="1" lang="it-IT" sz="1600" spc="-1" strike="noStrike">
                <a:solidFill>
                  <a:srgbClr val="000000"/>
                </a:solidFill>
                <a:latin typeface="Calibri"/>
              </a:rPr>
              <a:t>x</a:t>
            </a:r>
            <a:r>
              <a:rPr b="0" lang="it-IT" sz="1600" spc="-1" strike="noStrike">
                <a:solidFill>
                  <a:srgbClr val="000000"/>
                </a:solidFill>
                <a:latin typeface="Calibri"/>
              </a:rPr>
              <a:t> = </a:t>
            </a:r>
            <a:r>
              <a:rPr b="1" lang="it-IT" sz="1600" spc="-1" strike="noStrike">
                <a:solidFill>
                  <a:srgbClr val="000000"/>
                </a:solidFill>
                <a:latin typeface="Calibri"/>
              </a:rPr>
              <a:t>A</a:t>
            </a:r>
            <a:r>
              <a:rPr b="0" lang="it-IT" sz="1600" spc="-1" strike="noStrike" baseline="30000">
                <a:solidFill>
                  <a:srgbClr val="000000"/>
                </a:solidFill>
                <a:latin typeface="Calibri"/>
              </a:rPr>
              <a:t>-1</a:t>
            </a:r>
            <a:r>
              <a:rPr b="1" lang="it-IT" sz="1600" spc="-1" strike="noStrike">
                <a:solidFill>
                  <a:srgbClr val="000000"/>
                </a:solidFill>
                <a:latin typeface="Calibri"/>
              </a:rPr>
              <a:t>b</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DETERMINANTE</a:t>
            </a:r>
            <a:endParaRPr b="1" lang="it-IT" sz="2000" spc="-1" strike="noStrike">
              <a:solidFill>
                <a:srgbClr val="000000"/>
              </a:solidFill>
              <a:latin typeface="Tahoma"/>
            </a:endParaRPr>
          </a:p>
        </p:txBody>
      </p:sp>
      <p:sp>
        <p:nvSpPr>
          <p:cNvPr id="76"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determinante di una matrice quadrata  </a:t>
            </a:r>
            <a:r>
              <a:rPr b="1" lang="it-IT" sz="1600" spc="-1" strike="noStrike">
                <a:solidFill>
                  <a:srgbClr val="000000"/>
                </a:solidFill>
                <a:latin typeface="Calibri"/>
              </a:rPr>
              <a:t>A</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baseline="-25000">
                <a:solidFill>
                  <a:srgbClr val="000000"/>
                </a:solidFill>
                <a:latin typeface="Calibri"/>
              </a:rPr>
              <a:t>n,n</a:t>
            </a:r>
            <a:r>
              <a:rPr b="0" lang="it-IT" sz="1600" spc="-1" strike="noStrike">
                <a:solidFill>
                  <a:srgbClr val="000000"/>
                </a:solidFill>
                <a:latin typeface="Calibri"/>
              </a:rPr>
              <a:t>(ℝ), indicato con det(</a:t>
            </a:r>
            <a:r>
              <a:rPr b="1" lang="it-IT" sz="1600" spc="-1" strike="noStrike">
                <a:solidFill>
                  <a:srgbClr val="000000"/>
                </a:solidFill>
                <a:latin typeface="Calibri"/>
              </a:rPr>
              <a:t>A</a:t>
            </a:r>
            <a:r>
              <a:rPr b="0" lang="it-IT" sz="1600" spc="-1" strike="noStrike">
                <a:solidFill>
                  <a:srgbClr val="000000"/>
                </a:solidFill>
                <a:latin typeface="Calibri"/>
              </a:rPr>
              <a:t>),  è una funzione che associa alla matrice quadrata un numero scalare che ne sintetizza alcune proprietà algebriche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determinante è l'unica funzione avente le proprietà seguenti:</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det(</a:t>
            </a:r>
            <a:r>
              <a:rPr b="1" lang="it-IT" sz="1600" spc="-1" strike="noStrike">
                <a:solidFill>
                  <a:srgbClr val="000000"/>
                </a:solidFill>
                <a:latin typeface="Calibri"/>
              </a:rPr>
              <a:t>I</a:t>
            </a:r>
            <a:r>
              <a:rPr b="0" lang="it-IT" sz="1600" spc="-1" strike="noStrike">
                <a:solidFill>
                  <a:srgbClr val="000000"/>
                </a:solidFill>
                <a:latin typeface="Calibri"/>
              </a:rPr>
              <a:t>) = 1</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comporta nel modo seguente rispetto all'algoritmo di Gauss-Jordan:</a:t>
            </a:r>
            <a:endParaRPr b="0" lang="it-IT" sz="1600" spc="-1" strike="noStrike">
              <a:solidFill>
                <a:srgbClr val="000000"/>
              </a:solidFill>
              <a:latin typeface="Calibri"/>
            </a:endParaRPr>
          </a:p>
          <a:p>
            <a:pPr lvl="3" marL="8571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a:t>
            </a:r>
            <a:r>
              <a:rPr b="1" lang="it-IT" sz="1600" spc="-1" strike="noStrike">
                <a:solidFill>
                  <a:srgbClr val="000000"/>
                </a:solidFill>
                <a:latin typeface="Calibri"/>
              </a:rPr>
              <a:t>B</a:t>
            </a:r>
            <a:r>
              <a:rPr b="0" lang="it-IT" sz="1600" spc="-1" strike="noStrike">
                <a:solidFill>
                  <a:srgbClr val="000000"/>
                </a:solidFill>
                <a:latin typeface="Calibri"/>
              </a:rPr>
              <a:t> è ottenuta scambiando due righe o due colonne di </a:t>
            </a:r>
            <a:r>
              <a:rPr b="1" lang="it-IT" sz="1600" spc="-1" strike="noStrike">
                <a:solidFill>
                  <a:srgbClr val="000000"/>
                </a:solidFill>
                <a:latin typeface="Calibri"/>
              </a:rPr>
              <a:t>A</a:t>
            </a:r>
            <a:r>
              <a:rPr b="0" lang="it-IT" sz="1600" spc="-1" strike="noStrike">
                <a:solidFill>
                  <a:srgbClr val="000000"/>
                </a:solidFill>
                <a:latin typeface="Calibri"/>
              </a:rPr>
              <a:t>, allora det(</a:t>
            </a:r>
            <a:r>
              <a:rPr b="1" lang="it-IT" sz="1600" spc="-1" strike="noStrike">
                <a:solidFill>
                  <a:srgbClr val="000000"/>
                </a:solidFill>
                <a:latin typeface="Calibri"/>
              </a:rPr>
              <a:t>B</a:t>
            </a:r>
            <a:r>
              <a:rPr b="0" lang="it-IT" sz="1600" spc="-1" strike="noStrike">
                <a:solidFill>
                  <a:srgbClr val="000000"/>
                </a:solidFill>
                <a:latin typeface="Calibri"/>
              </a:rPr>
              <a:t>) = − det(</a:t>
            </a:r>
            <a:r>
              <a:rPr b="1" lang="it-IT" sz="1600" spc="-1" strike="noStrike">
                <a:solidFill>
                  <a:srgbClr val="000000"/>
                </a:solidFill>
                <a:latin typeface="Calibri"/>
              </a:rPr>
              <a:t>A</a:t>
            </a:r>
            <a:r>
              <a:rPr b="0" lang="it-IT" sz="1600" spc="-1" strike="noStrike">
                <a:solidFill>
                  <a:srgbClr val="000000"/>
                </a:solidFill>
                <a:latin typeface="Calibri"/>
              </a:rPr>
              <a:t>),</a:t>
            </a:r>
            <a:endParaRPr b="0" lang="it-IT" sz="1600" spc="-1" strike="noStrike">
              <a:solidFill>
                <a:srgbClr val="000000"/>
              </a:solidFill>
              <a:latin typeface="Calibri"/>
            </a:endParaRPr>
          </a:p>
          <a:p>
            <a:pPr lvl="3" marL="8571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a:t>
            </a:r>
            <a:r>
              <a:rPr b="1" lang="it-IT" sz="1600" spc="-1" strike="noStrike">
                <a:solidFill>
                  <a:srgbClr val="000000"/>
                </a:solidFill>
                <a:latin typeface="Calibri"/>
              </a:rPr>
              <a:t>B</a:t>
            </a:r>
            <a:r>
              <a:rPr b="0" lang="it-IT" sz="1600" spc="-1" strike="noStrike">
                <a:solidFill>
                  <a:srgbClr val="000000"/>
                </a:solidFill>
                <a:latin typeface="Calibri"/>
              </a:rPr>
              <a:t> è ottenuta moltiplicando una riga o una colonna di </a:t>
            </a:r>
            <a:r>
              <a:rPr b="1" lang="it-IT" sz="1600" spc="-1" strike="noStrike">
                <a:solidFill>
                  <a:srgbClr val="000000"/>
                </a:solidFill>
                <a:latin typeface="Calibri"/>
              </a:rPr>
              <a:t>A</a:t>
            </a:r>
            <a:r>
              <a:rPr b="0" lang="it-IT" sz="1600" spc="-1" strike="noStrike">
                <a:solidFill>
                  <a:srgbClr val="000000"/>
                </a:solidFill>
                <a:latin typeface="Calibri"/>
              </a:rPr>
              <a:t> per </a:t>
            </a:r>
            <a:r>
              <a:rPr b="0" i="1" lang="it-IT" sz="1600" spc="-1" strike="noStrike">
                <a:solidFill>
                  <a:srgbClr val="000000"/>
                </a:solidFill>
                <a:latin typeface="Calibri"/>
              </a:rPr>
              <a:t>k</a:t>
            </a:r>
            <a:r>
              <a:rPr b="0" lang="it-IT" sz="1600" spc="-1" strike="noStrike">
                <a:solidFill>
                  <a:srgbClr val="000000"/>
                </a:solidFill>
                <a:latin typeface="Calibri"/>
              </a:rPr>
              <a:t>, allora </a:t>
            </a:r>
            <a:br>
              <a:rPr sz="1600"/>
            </a:br>
            <a:r>
              <a:rPr b="0" lang="it-IT" sz="1600" spc="-1" strike="noStrike">
                <a:solidFill>
                  <a:srgbClr val="000000"/>
                </a:solidFill>
                <a:latin typeface="Calibri"/>
              </a:rPr>
              <a:t>det(</a:t>
            </a:r>
            <a:r>
              <a:rPr b="1" lang="it-IT" sz="1600" spc="-1" strike="noStrike">
                <a:solidFill>
                  <a:srgbClr val="000000"/>
                </a:solidFill>
                <a:latin typeface="Calibri"/>
              </a:rPr>
              <a:t>B</a:t>
            </a:r>
            <a:r>
              <a:rPr b="0" lang="it-IT" sz="1600" spc="-1" strike="noStrike">
                <a:solidFill>
                  <a:srgbClr val="000000"/>
                </a:solidFill>
                <a:latin typeface="Calibri"/>
              </a:rPr>
              <a:t>) = </a:t>
            </a:r>
            <a:r>
              <a:rPr b="0" i="1" lang="it-IT" sz="1600" spc="-1" strike="noStrike">
                <a:solidFill>
                  <a:srgbClr val="000000"/>
                </a:solidFill>
                <a:latin typeface="Calibri"/>
              </a:rPr>
              <a:t>k</a:t>
            </a:r>
            <a:r>
              <a:rPr b="0" lang="it-IT" sz="1600" spc="-1" strike="noStrike">
                <a:solidFill>
                  <a:srgbClr val="000000"/>
                </a:solidFill>
                <a:latin typeface="Calibri"/>
              </a:rPr>
              <a:t> det(</a:t>
            </a:r>
            <a:r>
              <a:rPr b="1" lang="it-IT" sz="1600" spc="-1" strike="noStrike">
                <a:solidFill>
                  <a:srgbClr val="000000"/>
                </a:solidFill>
                <a:latin typeface="Calibri"/>
              </a:rPr>
              <a:t>A</a:t>
            </a:r>
            <a:r>
              <a:rPr b="0" lang="it-IT" sz="1600" spc="-1" strike="noStrike">
                <a:solidFill>
                  <a:srgbClr val="000000"/>
                </a:solidFill>
                <a:latin typeface="Calibri"/>
              </a:rPr>
              <a:t>),</a:t>
            </a:r>
            <a:endParaRPr b="0" lang="it-IT" sz="1600" spc="-1" strike="noStrike">
              <a:solidFill>
                <a:srgbClr val="000000"/>
              </a:solidFill>
              <a:latin typeface="Calibri"/>
            </a:endParaRPr>
          </a:p>
          <a:p>
            <a:pPr lvl="3" marL="8571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a:t>
            </a:r>
            <a:r>
              <a:rPr b="1" lang="it-IT" sz="1600" spc="-1" strike="noStrike">
                <a:solidFill>
                  <a:srgbClr val="000000"/>
                </a:solidFill>
                <a:latin typeface="Calibri"/>
              </a:rPr>
              <a:t>B</a:t>
            </a:r>
            <a:r>
              <a:rPr b="0" lang="it-IT" sz="1600" spc="-1" strike="noStrike">
                <a:solidFill>
                  <a:srgbClr val="000000"/>
                </a:solidFill>
                <a:latin typeface="Calibri"/>
              </a:rPr>
              <a:t> è ottenuta sommando una riga o una colonna rispettivamente di </a:t>
            </a:r>
            <a:r>
              <a:rPr b="1" lang="it-IT" sz="1600" spc="-1" strike="noStrike">
                <a:solidFill>
                  <a:srgbClr val="000000"/>
                </a:solidFill>
                <a:latin typeface="Calibri"/>
              </a:rPr>
              <a:t>A</a:t>
            </a:r>
            <a:r>
              <a:rPr b="0" lang="it-IT" sz="1600" spc="-1" strike="noStrike">
                <a:solidFill>
                  <a:srgbClr val="000000"/>
                </a:solidFill>
                <a:latin typeface="Calibri"/>
              </a:rPr>
              <a:t> ad un'altra, allora det(</a:t>
            </a:r>
            <a:r>
              <a:rPr b="1" lang="it-IT" sz="1600" spc="-1" strike="noStrike">
                <a:solidFill>
                  <a:srgbClr val="000000"/>
                </a:solidFill>
                <a:latin typeface="Calibri"/>
              </a:rPr>
              <a:t>B</a:t>
            </a:r>
            <a:r>
              <a:rPr b="0" lang="it-IT" sz="1600" spc="-1" strike="noStrike">
                <a:solidFill>
                  <a:srgbClr val="000000"/>
                </a:solidFill>
                <a:latin typeface="Calibri"/>
              </a:rPr>
              <a:t>) = det(</a:t>
            </a:r>
            <a:r>
              <a:rPr b="1" lang="it-IT" sz="1600" spc="-1" strike="noStrike">
                <a:solidFill>
                  <a:srgbClr val="000000"/>
                </a:solidFill>
                <a:latin typeface="Calibri"/>
              </a:rPr>
              <a:t>A</a:t>
            </a:r>
            <a:r>
              <a:rPr b="0" lang="it-IT" sz="1600" spc="-1" strike="noStrike">
                <a:solidFill>
                  <a:srgbClr val="000000"/>
                </a:solidFill>
                <a:latin typeface="Calibri"/>
              </a:rPr>
              <a:t>)</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15063</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2011-01-29T12:27:55Z</dcterms:created>
  <dc:creator>Gionata Massi</dc:creator>
  <dc:description/>
  <dc:language>it-IT</dc:language>
  <cp:lastModifiedBy>Gionata Massi</cp:lastModifiedBy>
  <dcterms:modified xsi:type="dcterms:W3CDTF">2011-05-07T21:02:36Z</dcterms:modified>
  <cp:revision>687</cp:revision>
  <dc:subject/>
  <dc:title>Diapositiva 1</dc:title>
</cp:coreProperties>
</file>