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media/image1.jpeg" ContentType="image/jpe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9925200" cy="679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5622480" y="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900" spc="-1" strike="noStrike">
                <a:solidFill>
                  <a:srgbClr val="000000"/>
                </a:solidFill>
                <a:latin typeface="Tahoma"/>
              </a:rPr>
              <a:t>Fai clic per spostare la diapositiva</a:t>
            </a: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Fai clic per modificare il formato delle note</a:t>
            </a: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645624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562248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2FFA990-4F05-4E5D-A0F3-BF6F540D46A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B5222AF-941F-4EEF-87AB-AFBEE393288E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2D60FC5-162C-49D0-A66F-57ACD48B6DB5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BB68AF5-659A-45B7-A67E-D71383BF1E7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AC0A7E5-14B6-4B83-A647-F2DFDDFB564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30CF94B-D903-422E-B296-0EA6E52DDE9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3702C04-3BE8-4569-BF7C-C5ABAE88450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7B371DB-65D3-4386-931C-43AA24E52D02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2542B82-548D-43BF-8442-6541639F335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D734444-F19C-4C63-B41B-BAF4D564E95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A9A4E27-AB8C-4B1C-8264-B3A0B273292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FF5B0ED-468D-4D76-BBBA-8BA396A77DC4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A2E74CF-0524-41D7-89C2-F5A992C8408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C8FFCF3-3E2B-4139-821C-C8DE390B74CA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68DF50C-9E83-4D54-B1B1-0FB481CECA6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C00399E-A56F-4ACC-BC61-73FAE1E5203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E66D8F1-75AD-4EB9-A9E1-9530CA1F8F6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0E988DC-F445-4874-9678-080BBD8312B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2016042-0B3F-4EDA-929B-BC89FDB2028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00D305D-DD38-4EDB-89ED-3EBED8E3E35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10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ANALISI CONVESSA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10. RICHIAMI DI ANALISI CONVESSA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 IN ℝ</a:t>
            </a:r>
            <a:r>
              <a:rPr b="1" lang="it-IT" sz="2000" spc="-1" strike="noStrike" baseline="30000">
                <a:solidFill>
                  <a:srgbClr val="000000"/>
                </a:solidFill>
                <a:latin typeface="Tahoma"/>
              </a:rPr>
              <a:t>2 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asellaDiTesto 14"/>
          <p:cNvSpPr/>
          <p:nvPr/>
        </p:nvSpPr>
        <p:spPr>
          <a:xfrm>
            <a:off x="468360" y="5589720"/>
            <a:ext cx="381636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lvl="1" algn="ctr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Combinazione lineare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Arial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Arial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  <a:ea typeface="Arial"/>
              </a:rPr>
              <a:t>: span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asellaDiTesto 15"/>
          <p:cNvSpPr/>
          <p:nvPr/>
        </p:nvSpPr>
        <p:spPr>
          <a:xfrm>
            <a:off x="5076720" y="5589720"/>
            <a:ext cx="35989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Insieme convesso (A) e non convesso (B)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2" descr="C:\Users\gim-i3\AppData\Local\Temp\geogebra.png"/>
          <p:cNvPicPr/>
          <p:nvPr/>
        </p:nvPicPr>
        <p:blipFill>
          <a:blip r:embed="rId1"/>
          <a:stretch/>
        </p:blipFill>
        <p:spPr>
          <a:xfrm>
            <a:off x="468360" y="1773360"/>
            <a:ext cx="3689280" cy="351000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3" descr="C:\Users\gim-i3\AppData\Local\Temp\geogebra.png"/>
          <p:cNvPicPr/>
          <p:nvPr/>
        </p:nvPicPr>
        <p:blipFill>
          <a:blip r:embed="rId2"/>
          <a:stretch/>
        </p:blipFill>
        <p:spPr>
          <a:xfrm>
            <a:off x="4987800" y="1790640"/>
            <a:ext cx="3687840" cy="3510000"/>
          </a:xfrm>
          <a:prstGeom prst="rect">
            <a:avLst/>
          </a:prstGeom>
          <a:ln w="0">
            <a:noFill/>
          </a:ln>
        </p:spPr>
      </p:pic>
      <p:sp>
        <p:nvSpPr>
          <p:cNvPr id="100" name="CasellaDiTesto 9"/>
          <p:cNvSpPr/>
          <p:nvPr/>
        </p:nvSpPr>
        <p:spPr>
          <a:xfrm>
            <a:off x="1843200" y="270180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asellaDiTesto 10"/>
          <p:cNvSpPr/>
          <p:nvPr/>
        </p:nvSpPr>
        <p:spPr>
          <a:xfrm>
            <a:off x="2935440" y="348768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sellaDiTesto 12"/>
          <p:cNvSpPr/>
          <p:nvPr/>
        </p:nvSpPr>
        <p:spPr>
          <a:xfrm>
            <a:off x="5657400" y="3429000"/>
            <a:ext cx="2980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asellaDiTesto 13"/>
          <p:cNvSpPr/>
          <p:nvPr/>
        </p:nvSpPr>
        <p:spPr>
          <a:xfrm>
            <a:off x="7456320" y="3429000"/>
            <a:ext cx="2905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onnettore 1 18"/>
          <p:cNvSpPr/>
          <p:nvPr/>
        </p:nvSpPr>
        <p:spPr>
          <a:xfrm>
            <a:off x="7812000" y="3213000"/>
            <a:ext cx="720720" cy="863640"/>
          </a:xfrm>
          <a:prstGeom prst="line">
            <a:avLst/>
          </a:prstGeom>
          <a:ln w="25560">
            <a:solidFill>
              <a:srgbClr val="4a7ebb"/>
            </a:solidFill>
            <a:prstDash val="dash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onnettore 1 19"/>
          <p:cNvSpPr/>
          <p:nvPr/>
        </p:nvSpPr>
        <p:spPr>
          <a:xfrm>
            <a:off x="5724360" y="3213000"/>
            <a:ext cx="719280" cy="863640"/>
          </a:xfrm>
          <a:prstGeom prst="line">
            <a:avLst/>
          </a:prstGeom>
          <a:ln w="25560">
            <a:solidFill>
              <a:srgbClr val="4a7ebb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POLIEDRI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poliedro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l’intersezione di un numero finito di semispazi chiusi.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poliedro ha rappresentazione algebrica P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≤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} dove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m,n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(ℝ)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faccia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F di un insieme convesso K è un qualsiasi insieme convesso tale che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F,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K,  0 &lt;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&lt; 1,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(1 –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⇒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F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faccia F di un poliedro è detta: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vertice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dim(F) è uguale a 0 (sono i punti estremi di un poliedro);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spigolo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dim(F) è uguale a 1;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faccetta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dim(F) è uguale 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- 1.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politopo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poliedro non vuoto e limitato.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8" descr=""/>
          <p:cNvPicPr/>
          <p:nvPr/>
        </p:nvPicPr>
        <p:blipFill>
          <a:blip r:embed="rId1"/>
          <a:stretch/>
        </p:blipFill>
        <p:spPr>
          <a:xfrm>
            <a:off x="3328920" y="1833480"/>
            <a:ext cx="5362560" cy="458172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Esempio di poliedro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POLIEDRI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11" name="Object 1"/>
          <p:cNvGraphicFramePr/>
          <p:nvPr/>
        </p:nvGraphicFramePr>
        <p:xfrm>
          <a:off x="611280" y="3068640"/>
          <a:ext cx="1942920" cy="15238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sp>
        <p:nvSpPr>
          <p:cNvPr id="112" name="CasellaDiTesto 5"/>
          <p:cNvSpPr/>
          <p:nvPr/>
        </p:nvSpPr>
        <p:spPr>
          <a:xfrm>
            <a:off x="8413560" y="3860640"/>
            <a:ext cx="328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asellaDiTesto 6"/>
          <p:cNvSpPr/>
          <p:nvPr/>
        </p:nvSpPr>
        <p:spPr>
          <a:xfrm>
            <a:off x="5244840" y="1722600"/>
            <a:ext cx="328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sellaDiTesto 7"/>
          <p:cNvSpPr/>
          <p:nvPr/>
        </p:nvSpPr>
        <p:spPr>
          <a:xfrm>
            <a:off x="3084480" y="6114960"/>
            <a:ext cx="328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asellaDiTesto 8"/>
          <p:cNvSpPr/>
          <p:nvPr/>
        </p:nvSpPr>
        <p:spPr>
          <a:xfrm>
            <a:off x="4917960" y="403704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(0,0,0)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sellaDiTesto 9"/>
          <p:cNvSpPr/>
          <p:nvPr/>
        </p:nvSpPr>
        <p:spPr>
          <a:xfrm>
            <a:off x="5840280" y="2082960"/>
            <a:ext cx="7416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vertice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sellaDiTesto 10"/>
          <p:cNvSpPr/>
          <p:nvPr/>
        </p:nvSpPr>
        <p:spPr>
          <a:xfrm>
            <a:off x="6326280" y="222732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(1,0,3)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asellaDiTesto 11"/>
          <p:cNvSpPr/>
          <p:nvPr/>
        </p:nvSpPr>
        <p:spPr>
          <a:xfrm>
            <a:off x="6883560" y="285264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(2,0,2)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asellaDiTesto 12"/>
          <p:cNvSpPr/>
          <p:nvPr/>
        </p:nvSpPr>
        <p:spPr>
          <a:xfrm>
            <a:off x="6883560" y="422100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(2,0,0)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asellaDiTesto 13"/>
          <p:cNvSpPr/>
          <p:nvPr/>
        </p:nvSpPr>
        <p:spPr>
          <a:xfrm>
            <a:off x="6158880" y="481824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(2,2,0)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asellaDiTesto 14"/>
          <p:cNvSpPr/>
          <p:nvPr/>
        </p:nvSpPr>
        <p:spPr>
          <a:xfrm>
            <a:off x="4934880" y="220500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(0,0,3)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asellaDiTesto 15"/>
          <p:cNvSpPr/>
          <p:nvPr/>
        </p:nvSpPr>
        <p:spPr>
          <a:xfrm>
            <a:off x="4291920" y="278136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(0,1,3)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asellaDiTesto 16"/>
          <p:cNvSpPr/>
          <p:nvPr/>
        </p:nvSpPr>
        <p:spPr>
          <a:xfrm>
            <a:off x="4355280" y="595944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(1,3,0)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asellaDiTesto 17"/>
          <p:cNvSpPr/>
          <p:nvPr/>
        </p:nvSpPr>
        <p:spPr>
          <a:xfrm>
            <a:off x="3110040" y="582624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(0,3,0)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asellaDiTesto 18"/>
          <p:cNvSpPr/>
          <p:nvPr/>
        </p:nvSpPr>
        <p:spPr>
          <a:xfrm>
            <a:off x="3107520" y="5251320"/>
            <a:ext cx="7095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(0,3,1)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asellaDiTesto 19"/>
          <p:cNvSpPr/>
          <p:nvPr/>
        </p:nvSpPr>
        <p:spPr>
          <a:xfrm>
            <a:off x="6807960" y="3594240"/>
            <a:ext cx="8377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faccetta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asellaDiTesto 20"/>
          <p:cNvSpPr/>
          <p:nvPr/>
        </p:nvSpPr>
        <p:spPr>
          <a:xfrm rot="17806800">
            <a:off x="3860280" y="3917160"/>
            <a:ext cx="7704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spigolo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Sia  P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≤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} un politopo. Allora l’insieme dei vertici è non vuoto ed è costituito da un numero finito di punti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…,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Inoltre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P se e solo se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può essere espresso come combinazione convessa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…,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cioè: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TEOREMA DELLA RAPPRESENTAZIONE (POLITOPO LIMITATO)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30" name="Object 2"/>
          <p:cNvGraphicFramePr/>
          <p:nvPr/>
        </p:nvGraphicFramePr>
        <p:xfrm>
          <a:off x="4133880" y="3143160"/>
          <a:ext cx="876240" cy="5716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31" name="Object 3"/>
          <p:cNvGraphicFramePr/>
          <p:nvPr/>
        </p:nvGraphicFramePr>
        <p:xfrm>
          <a:off x="4210200" y="3794040"/>
          <a:ext cx="723600" cy="5716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32" name="Object 4"/>
          <p:cNvGraphicFramePr/>
          <p:nvPr/>
        </p:nvGraphicFramePr>
        <p:xfrm>
          <a:off x="3638520" y="4437000"/>
          <a:ext cx="1866960" cy="29232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PUNTI INTERNI COMBINAZIONE DI PUNTI ESTREMI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34" name="Picture 5" descr="C:\Users\gim-i3\AppData\Local\Temp\geogebra.png"/>
          <p:cNvPicPr/>
          <p:nvPr/>
        </p:nvPicPr>
        <p:blipFill>
          <a:blip r:embed="rId1"/>
          <a:stretch/>
        </p:blipFill>
        <p:spPr>
          <a:xfrm>
            <a:off x="5942160" y="2887560"/>
            <a:ext cx="4317840" cy="3494160"/>
          </a:xfrm>
          <a:prstGeom prst="rect">
            <a:avLst/>
          </a:prstGeom>
          <a:ln w="0">
            <a:noFill/>
          </a:ln>
        </p:spPr>
      </p:pic>
      <p:sp>
        <p:nvSpPr>
          <p:cNvPr id="135" name="CasellaDiTesto 7"/>
          <p:cNvSpPr/>
          <p:nvPr/>
        </p:nvSpPr>
        <p:spPr>
          <a:xfrm>
            <a:off x="6020640" y="597060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sellaDiTesto 8"/>
          <p:cNvSpPr/>
          <p:nvPr/>
        </p:nvSpPr>
        <p:spPr>
          <a:xfrm>
            <a:off x="7749360" y="595008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sellaDiTesto 9"/>
          <p:cNvSpPr/>
          <p:nvPr/>
        </p:nvSpPr>
        <p:spPr>
          <a:xfrm>
            <a:off x="7184880" y="407664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asellaDiTesto 10"/>
          <p:cNvSpPr/>
          <p:nvPr/>
        </p:nvSpPr>
        <p:spPr>
          <a:xfrm>
            <a:off x="6680880" y="321300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sellaDiTesto 11"/>
          <p:cNvSpPr/>
          <p:nvPr/>
        </p:nvSpPr>
        <p:spPr>
          <a:xfrm>
            <a:off x="6020640" y="285264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asellaDiTesto 12"/>
          <p:cNvSpPr/>
          <p:nvPr/>
        </p:nvSpPr>
        <p:spPr>
          <a:xfrm>
            <a:off x="6927480" y="5013360"/>
            <a:ext cx="27360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sellaDiTesto 13"/>
          <p:cNvSpPr/>
          <p:nvPr/>
        </p:nvSpPr>
        <p:spPr>
          <a:xfrm>
            <a:off x="7068960" y="6041880"/>
            <a:ext cx="27684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asellaDiTesto 15"/>
          <p:cNvSpPr/>
          <p:nvPr/>
        </p:nvSpPr>
        <p:spPr>
          <a:xfrm>
            <a:off x="395280" y="1628640"/>
            <a:ext cx="8280360" cy="11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Verifichiamo con un esempio che un punto interno di un politopo è esprimibile come combinazione lineare convessa dei vertici. Sia P il politopo dell’esempio del problema presentato nella lezione 4 di vertici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 Si esprima il punto interno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come combinazione lineare convessa dei vertici.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3" name="Object 7"/>
          <p:cNvGraphicFramePr/>
          <p:nvPr/>
        </p:nvGraphicFramePr>
        <p:xfrm>
          <a:off x="1469880" y="2637000"/>
          <a:ext cx="3606840" cy="119376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44" name="Object 8"/>
          <p:cNvGraphicFramePr/>
          <p:nvPr/>
        </p:nvGraphicFramePr>
        <p:xfrm>
          <a:off x="1824120" y="4052880"/>
          <a:ext cx="1955880" cy="88884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45" name="Object 9"/>
          <p:cNvGraphicFramePr/>
          <p:nvPr/>
        </p:nvGraphicFramePr>
        <p:xfrm>
          <a:off x="1187280" y="5746680"/>
          <a:ext cx="3543480" cy="63504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146" name="Object 10"/>
          <p:cNvGraphicFramePr/>
          <p:nvPr/>
        </p:nvGraphicFramePr>
        <p:xfrm>
          <a:off x="1515960" y="5229360"/>
          <a:ext cx="2603520" cy="27936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sp>
        <p:nvSpPr>
          <p:cNvPr id="147" name="CasellaDiTesto 20"/>
          <p:cNvSpPr/>
          <p:nvPr/>
        </p:nvSpPr>
        <p:spPr>
          <a:xfrm>
            <a:off x="395280" y="3860640"/>
            <a:ext cx="15127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sostituendo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asellaDiTesto 21"/>
          <p:cNvSpPr/>
          <p:nvPr/>
        </p:nvSpPr>
        <p:spPr>
          <a:xfrm>
            <a:off x="395280" y="4941720"/>
            <a:ext cx="43927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ottiene la combinazione lineare convessa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asellaDiTesto 22"/>
          <p:cNvSpPr/>
          <p:nvPr/>
        </p:nvSpPr>
        <p:spPr>
          <a:xfrm>
            <a:off x="395280" y="5445000"/>
            <a:ext cx="43927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 quanto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ttangolo 23"/>
          <p:cNvSpPr/>
          <p:nvPr/>
        </p:nvSpPr>
        <p:spPr>
          <a:xfrm>
            <a:off x="3780000" y="6237360"/>
            <a:ext cx="107640" cy="1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arentesi graffa chiusa 24"/>
          <p:cNvSpPr/>
          <p:nvPr/>
        </p:nvSpPr>
        <p:spPr>
          <a:xfrm>
            <a:off x="3780000" y="4005360"/>
            <a:ext cx="287280" cy="939600"/>
          </a:xfrm>
          <a:custGeom>
            <a:avLst/>
            <a:gdLst>
              <a:gd name="textAreaLeft" fmla="*/ 0 w 287280"/>
              <a:gd name="textAreaRight" fmla="*/ 103680 w 287280"/>
              <a:gd name="textAreaTop" fmla="*/ 7200 h 939600"/>
              <a:gd name="textAreaBottom" fmla="*/ 932400 h 939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400" y="0"/>
                  <a:pt x="10800" y="275"/>
                  <a:pt x="10800" y="550"/>
                </a:cubicBezTo>
                <a:lnTo>
                  <a:pt x="10800" y="10250"/>
                </a:lnTo>
                <a:cubicBezTo>
                  <a:pt x="10800" y="10525"/>
                  <a:pt x="16200" y="10800"/>
                  <a:pt x="21600" y="10800"/>
                </a:cubicBezTo>
                <a:cubicBezTo>
                  <a:pt x="16200" y="10800"/>
                  <a:pt x="10800" y="11075"/>
                  <a:pt x="10800" y="11350"/>
                </a:cubicBezTo>
                <a:lnTo>
                  <a:pt x="10800" y="21050"/>
                </a:lnTo>
                <a:cubicBezTo>
                  <a:pt x="10800" y="21325"/>
                  <a:pt x="5400" y="21600"/>
                  <a:pt x="0" y="21600"/>
                </a:cubicBezTo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sellaDiTesto 25"/>
          <p:cNvSpPr/>
          <p:nvPr/>
        </p:nvSpPr>
        <p:spPr>
          <a:xfrm>
            <a:off x="3995640" y="4056120"/>
            <a:ext cx="1800360" cy="8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condizioni  sempre verificate per  i domini di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Arial"/>
              </a:rPr>
              <a:t>µ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raggio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un insieme di punti r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≥ 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} dove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e’ un vettore non nullo chiamato direzione del raggio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vertice del raggio.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 vettore non nullo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chiama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direzione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di un insieme convesso se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appartenente all’insieme convesso, il raggio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  <a:ea typeface="Tahoma"/>
              </a:rPr>
              <a:t> ≥ 0}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appartiene ancora all’insieme.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Due vettori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sono detti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distinti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se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non può essere rappresentato come un multiplo positivo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  <a:ea typeface="Tahoma"/>
              </a:rPr>
              <a:t>direzione estrema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di un insieme convesso è una direzione dell’insieme che non può essere rappresentata come combinazione di due distinte direzioni dell’insieme.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DEFINIZIONI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Sia  P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≤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} un poliedro non vuoto di vertici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…,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e direzioni estreme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…,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h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Ogni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P può essere espresso come combinazione lineare convessa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…,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e combinazione conica delle sue direzioni estreme: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TEOREMA DELLA RAPPRESENTAZIONE DEI POLIEDRI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57" name="Object 2"/>
          <p:cNvGraphicFramePr/>
          <p:nvPr/>
        </p:nvGraphicFramePr>
        <p:xfrm>
          <a:off x="3765600" y="3143160"/>
          <a:ext cx="1612800" cy="5716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58" name="Object 3"/>
          <p:cNvGraphicFramePr/>
          <p:nvPr/>
        </p:nvGraphicFramePr>
        <p:xfrm>
          <a:off x="4210200" y="3794040"/>
          <a:ext cx="723600" cy="5716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59" name="Object 4"/>
          <p:cNvGraphicFramePr/>
          <p:nvPr/>
        </p:nvGraphicFramePr>
        <p:xfrm>
          <a:off x="3638520" y="4437000"/>
          <a:ext cx="1866960" cy="29232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60" name="Object 5"/>
          <p:cNvGraphicFramePr/>
          <p:nvPr/>
        </p:nvGraphicFramePr>
        <p:xfrm>
          <a:off x="3774960" y="4803840"/>
          <a:ext cx="1587600" cy="27936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Sia P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≤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≥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} un poliedro illimitato. Considerato un qualunque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∈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P,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è una direzione del poliedro se: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600"/>
            </a:b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Poiche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∈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P, per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e per 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ii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direzioni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del poliedro P sono tutti e soli i vettori tali che: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CALCOLO DELLE DIREZIONI DI UN POLIEDRO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63" name="Object 2"/>
          <p:cNvGraphicFramePr/>
          <p:nvPr/>
        </p:nvGraphicFramePr>
        <p:xfrm>
          <a:off x="3419640" y="2421000"/>
          <a:ext cx="1357200" cy="836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64" name="Object 3"/>
          <p:cNvGraphicFramePr/>
          <p:nvPr/>
        </p:nvGraphicFramePr>
        <p:xfrm>
          <a:off x="2508120" y="4005360"/>
          <a:ext cx="4127760" cy="2286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165" name="Object 4"/>
          <p:cNvGraphicFramePr/>
          <p:nvPr/>
        </p:nvGraphicFramePr>
        <p:xfrm>
          <a:off x="3816360" y="4508640"/>
          <a:ext cx="1511280" cy="20304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66" name="Object 7"/>
          <p:cNvGraphicFramePr/>
          <p:nvPr/>
        </p:nvGraphicFramePr>
        <p:xfrm>
          <a:off x="4368960" y="5373720"/>
          <a:ext cx="558720" cy="81288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 txBox="1"/>
          <p:nvPr/>
        </p:nvSpPr>
        <p:spPr>
          <a:xfrm>
            <a:off x="44604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Determinare le direzioni estreme di P.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Le direzioni sono quei vettori 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tali che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Fissato, ad esempio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1 si hanno i vettori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paralleli alle direzioni estreme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6800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ESEMPIO: CALCOLO DELLE DIREZIONI DI UN POLIEDRO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169" name="Object 6"/>
          <p:cNvGraphicFramePr/>
          <p:nvPr/>
        </p:nvGraphicFramePr>
        <p:xfrm>
          <a:off x="1038240" y="2133720"/>
          <a:ext cx="1776240" cy="10015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pic>
        <p:nvPicPr>
          <p:cNvPr id="170" name="Picture 7" descr="C:\Users\gim-i3\AppData\Local\Temp\geogebra.png"/>
          <p:cNvPicPr/>
          <p:nvPr/>
        </p:nvPicPr>
        <p:blipFill>
          <a:blip r:embed="rId2"/>
          <a:stretch/>
        </p:blipFill>
        <p:spPr>
          <a:xfrm>
            <a:off x="4140360" y="1924200"/>
            <a:ext cx="4787640" cy="4413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1" name="Object 8"/>
          <p:cNvGraphicFramePr/>
          <p:nvPr/>
        </p:nvGraphicFramePr>
        <p:xfrm>
          <a:off x="2963880" y="3130560"/>
          <a:ext cx="1206360" cy="60948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172" name="Object 10"/>
          <p:cNvGraphicFramePr/>
          <p:nvPr/>
        </p:nvGraphicFramePr>
        <p:xfrm>
          <a:off x="468360" y="4081320"/>
          <a:ext cx="2971800" cy="121932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173" name="Object 12"/>
          <p:cNvGraphicFramePr/>
          <p:nvPr/>
        </p:nvGraphicFramePr>
        <p:xfrm>
          <a:off x="1616040" y="5869080"/>
          <a:ext cx="2222640" cy="58428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sp>
        <p:nvSpPr>
          <p:cNvPr id="174" name="CasellaDiTesto 29"/>
          <p:cNvSpPr/>
          <p:nvPr/>
        </p:nvSpPr>
        <p:spPr>
          <a:xfrm>
            <a:off x="5295960" y="5899320"/>
            <a:ext cx="3394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asellaDiTesto 30"/>
          <p:cNvSpPr/>
          <p:nvPr/>
        </p:nvSpPr>
        <p:spPr>
          <a:xfrm>
            <a:off x="4863600" y="5610240"/>
            <a:ext cx="3895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’’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asellaDiTesto 31"/>
          <p:cNvSpPr/>
          <p:nvPr/>
        </p:nvSpPr>
        <p:spPr>
          <a:xfrm>
            <a:off x="6245280" y="4508640"/>
            <a:ext cx="3394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asellaDiTesto 32"/>
          <p:cNvSpPr/>
          <p:nvPr/>
        </p:nvSpPr>
        <p:spPr>
          <a:xfrm>
            <a:off x="5814000" y="4221000"/>
            <a:ext cx="3895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’’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asellaDiTesto 33"/>
          <p:cNvSpPr/>
          <p:nvPr/>
        </p:nvSpPr>
        <p:spPr>
          <a:xfrm>
            <a:off x="7167600" y="3822840"/>
            <a:ext cx="3394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asellaDiTesto 34"/>
          <p:cNvSpPr/>
          <p:nvPr/>
        </p:nvSpPr>
        <p:spPr>
          <a:xfrm>
            <a:off x="6736320" y="3535200"/>
            <a:ext cx="3895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’’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asellaDiTesto 35"/>
          <p:cNvSpPr/>
          <p:nvPr/>
        </p:nvSpPr>
        <p:spPr>
          <a:xfrm>
            <a:off x="7685280" y="5084640"/>
            <a:ext cx="3394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asellaDiTesto 36"/>
          <p:cNvSpPr/>
          <p:nvPr/>
        </p:nvSpPr>
        <p:spPr>
          <a:xfrm>
            <a:off x="7110000" y="4602240"/>
            <a:ext cx="38952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’’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asellaDiTesto 37"/>
          <p:cNvSpPr/>
          <p:nvPr/>
        </p:nvSpPr>
        <p:spPr>
          <a:xfrm>
            <a:off x="5321160" y="5589720"/>
            <a:ext cx="16210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direzioni estreme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asellaDiTesto 38"/>
          <p:cNvSpPr/>
          <p:nvPr/>
        </p:nvSpPr>
        <p:spPr>
          <a:xfrm>
            <a:off x="7765920" y="4653000"/>
            <a:ext cx="89388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direzioni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vuole mostrare che l'insieme delle soluzioni del sistema di equazioni lineari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}, dove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m,n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(ℝ)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  <a:ea typeface="Tahoma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costituisce un insieme convesso.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Siano 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 e 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 soluzioni del sistema; allora sarà 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 e 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 Si deve mostrare che una qualsiasi combinazione lineare convessa di 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 e 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 è ancora soluzione.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una qualsiasi combinazione convessa  delle due soluzioni: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y =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∈ [0, 1].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Se si dimostra che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abbiamo la convessità dell’insieme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br>
              <a:rPr sz="1600"/>
            </a:b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Ax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ESERCIZIO: DIMOSTRAZIONE DI CONVESSITÀ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ANALISI CONVESSA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L’Analisi Convessa ha come oggetto gli insiemi convessi, le funzioni convesse e i relativi problemi di ottimizzazione.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L’Analisi Convessa è alla base di molta della teoria dell'ottimizzazione, sia lineare che non lineare e sia continua che discreta.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L’Analisi Convessa permette di determinare fra quali particolari punti cercare la soluzione di un problema di Programmazione Lineare (e non solo).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L’Analisi Convessa fornisce gli strumenti teorici che permettono lo sviluppo della Teoria della Dualità.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CONCETTI DI TOPOLOGIA DI BASE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Sia definita una norma in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indicata con ǁ·ǁ. La norma è il modulo di un vettore o la distanza del punto dall’origine. E’ allora possibile definire alcuni concetti.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intorno sferico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centro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raggio ε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&gt; 0 è l’insieme dei punti di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che hanno distanza da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minore di ε: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l-GR" sz="1600" spc="-1" strike="noStrike" baseline="-25000">
                <a:solidFill>
                  <a:srgbClr val="000000"/>
                </a:solidFill>
                <a:latin typeface="Calibri"/>
              </a:rPr>
              <a:t>ε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ǁ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ǁ &lt;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ε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} 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punto interno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all’insieme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esiste un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ε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&gt; 0 tale che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l-GR" sz="1600" spc="-1" strike="noStrike" baseline="-25000">
                <a:solidFill>
                  <a:srgbClr val="000000"/>
                </a:solidFill>
                <a:latin typeface="Calibri"/>
              </a:rPr>
              <a:t>ε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⊆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punto  di frontiera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per ogni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ε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&gt; 0 l’intorno sferico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l-GR" sz="1600" spc="-1" strike="noStrike" baseline="-25000">
                <a:solidFill>
                  <a:srgbClr val="000000"/>
                </a:solidFill>
                <a:latin typeface="Calibri"/>
              </a:rPr>
              <a:t>ε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interseca sia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che il suo complementare rispetto ad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\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L’insieme di tutti i punti interni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indicato con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L’insieme di tutti i punti di frontiera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indicato con ∂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8" name="Object 4"/>
          <p:cNvGraphicFramePr/>
          <p:nvPr/>
        </p:nvGraphicFramePr>
        <p:xfrm>
          <a:off x="4775040" y="4836960"/>
          <a:ext cx="152640" cy="3430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CONCETTI DI TOPOLOGIA E TEOREMA DI WEIERSTRASS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325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aperto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in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tutti i suoi punti sono interni: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per ogni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 esiste </a:t>
            </a:r>
            <a:r>
              <a:rPr b="0" lang="el-GR" sz="1600" spc="-1" strike="noStrike">
                <a:solidFill>
                  <a:srgbClr val="000000"/>
                </a:solidFill>
                <a:latin typeface="Calibri"/>
              </a:rPr>
              <a:t>ε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&gt;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  0 tale che 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l-GR" sz="1600" spc="-1" strike="noStrike" baseline="-25000">
                <a:solidFill>
                  <a:srgbClr val="000000"/>
                </a:solidFill>
                <a:latin typeface="Calibri"/>
              </a:rPr>
              <a:t>ε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) ⊆ </a:t>
            </a:r>
            <a:r>
              <a:rPr b="0" i="1" lang="pt-BR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Un 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chiuso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in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il suo complementare in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aperto.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Un 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limitato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esiste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&gt; 0 tale che ǁ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ǁ ≤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Un 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chiuso e limitato è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compatto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</a:t>
            </a:r>
            <a:r>
              <a:rPr b="0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teorema di Weierstrass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(o di esistenza di una soluzione ottima) afferma che: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non vuoto e compatto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→ ℝ è una funzione continua, allora esiste un </a:t>
            </a:r>
            <a:br>
              <a:rPr sz="1600"/>
            </a:b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tale che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 ≤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Nota:  quando sono verificate le ipotesi del teorema di Weierstrass  la funzione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possiede un 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 valore minimo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*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tale valore può essere scritto con la notazione: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1" name="Object 5"/>
          <p:cNvGraphicFramePr/>
          <p:nvPr/>
        </p:nvGraphicFramePr>
        <p:xfrm>
          <a:off x="6516720" y="5945040"/>
          <a:ext cx="1008000" cy="5130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DEFINIZIONI FONDAMENTALI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segmento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estremi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l’insieme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[0, 1].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Dato un qualsiasi sottoinsieme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dice che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conico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per ogni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 si ha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convesso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[0, 1] si ha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ovvero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contiene il segmento che ha per estremi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affine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 si ha (1 −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ovvero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contiene la retta passante per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sottospazio lineare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 è un sottospazio vettoriale di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 (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 cui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per ogni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, λ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 si ha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+ λ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Nota: L’intersezione di una famiglia di insiemi convessi (conici, affini, lineari) è ancora un insieme convesso (conico, affine, lineare).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DEFINIZIONI FONDAMENTALI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325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Dato un qualsiasi sottoinsieme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di elementi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…,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si dice: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combinazione lineare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elementi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ogni somma della forma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 con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combinazione conica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elementi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ogni somma della forma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 con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0;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combinazione lineare affine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elementi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ogni somma della forma</a:t>
            </a: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 con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               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combinazione lineare convessa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elementi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ogni somma della forma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con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λ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0 e                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6" name="Object 2"/>
          <p:cNvGraphicFramePr/>
          <p:nvPr/>
        </p:nvGraphicFramePr>
        <p:xfrm>
          <a:off x="6222960" y="2028960"/>
          <a:ext cx="571680" cy="55872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67" name="Object 3"/>
          <p:cNvGraphicFramePr/>
          <p:nvPr/>
        </p:nvGraphicFramePr>
        <p:xfrm>
          <a:off x="6732720" y="4135320"/>
          <a:ext cx="571320" cy="55908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68" name="Object 4"/>
          <p:cNvGraphicFramePr/>
          <p:nvPr/>
        </p:nvGraphicFramePr>
        <p:xfrm>
          <a:off x="2131920" y="4640400"/>
          <a:ext cx="711360" cy="55872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graphicFrame>
        <p:nvGraphicFramePr>
          <p:cNvPr id="69" name="Object 5"/>
          <p:cNvGraphicFramePr/>
          <p:nvPr/>
        </p:nvGraphicFramePr>
        <p:xfrm>
          <a:off x="7024680" y="5216400"/>
          <a:ext cx="571680" cy="559080"/>
        </p:xfrm>
        <a:graphic>
          <a:graphicData uri="http://schemas.openxmlformats.org/presentationml/2006/ole">
            <p:oleObj r:id="rId4" spid="">
              <p:embed/>
            </p:oleObj>
          </a:graphicData>
        </a:graphic>
      </p:graphicFrame>
      <p:graphicFrame>
        <p:nvGraphicFramePr>
          <p:cNvPr id="70" name="Object 6"/>
          <p:cNvGraphicFramePr/>
          <p:nvPr/>
        </p:nvGraphicFramePr>
        <p:xfrm>
          <a:off x="2523960" y="5719680"/>
          <a:ext cx="711360" cy="558720"/>
        </p:xfrm>
        <a:graphic>
          <a:graphicData uri="http://schemas.openxmlformats.org/presentationml/2006/ole">
            <p:oleObj r:id="rId5" spid="">
              <p:embed/>
            </p:oleObj>
          </a:graphicData>
        </a:graphic>
      </p:graphicFrame>
      <p:graphicFrame>
        <p:nvGraphicFramePr>
          <p:cNvPr id="71" name="Object 7"/>
          <p:cNvGraphicFramePr/>
          <p:nvPr/>
        </p:nvGraphicFramePr>
        <p:xfrm>
          <a:off x="6161040" y="3095640"/>
          <a:ext cx="571680" cy="558720"/>
        </p:xfrm>
        <a:graphic>
          <a:graphicData uri="http://schemas.openxmlformats.org/presentationml/2006/ole">
            <p:oleObj r:id="rId6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DEFINIZIONI FONDAMENTALI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198" lnSpcReduction="2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Dato un qualsiasi sottoinsieme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involucro convesso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(conico, affine, lineare)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il più piccolo insieme convesso (conico, affine, lineare) contenente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ovvero l’intersezione di tutti gli insiemi convessi (conici, affini, lineari) contenenti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 Tale insieme verrà indicato con 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</a:rPr>
              <a:t>conv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(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</a:rPr>
              <a:t>cone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), 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</a:rPr>
              <a:t>aff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), 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</a:rPr>
              <a:t>span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punto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un 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convesso si dice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punto estremo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se non è possibile trovare due punti distinti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tali che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possa essere espresso come combinazione lineare convessa stretta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ossia se per ogni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/ 2 implica che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 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Esempi di insiemi convessi: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piano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qualsiasi insieme affine di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dimensione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– 1.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Un piano è l’insieme delle soluzioni H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b} dove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≠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b ∈ ℝ.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Il vettore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detto gradiente, o normale del piano.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retta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qualsiasi insieme affine di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dimensione 1. E’ insieme delle soluzioni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 R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} dove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m,n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(ℝ) con rango(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- 1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semispazio chiuso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H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+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b} e H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−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:=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: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T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≤ b} dove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∈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≠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b ∈ ℝ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 IN ℝ</a:t>
            </a:r>
            <a:r>
              <a:rPr b="1" lang="it-IT" sz="2000" spc="-1" strike="noStrike" baseline="30000">
                <a:solidFill>
                  <a:srgbClr val="000000"/>
                </a:solidFill>
                <a:latin typeface="Tahoma"/>
              </a:rPr>
              <a:t>2 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6" name="Picture 7" descr="C:\Users\gim-i3\AppData\Local\Temp\geogebra.png"/>
          <p:cNvPicPr/>
          <p:nvPr/>
        </p:nvPicPr>
        <p:blipFill>
          <a:blip r:embed="rId1"/>
          <a:stretch/>
        </p:blipFill>
        <p:spPr>
          <a:xfrm>
            <a:off x="471600" y="1849320"/>
            <a:ext cx="3309840" cy="333864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8" descr="C:\Users\gim-i3\AppData\Local\Temp\geogebra.png"/>
          <p:cNvPicPr/>
          <p:nvPr/>
        </p:nvPicPr>
        <p:blipFill>
          <a:blip r:embed="rId2"/>
          <a:stretch/>
        </p:blipFill>
        <p:spPr>
          <a:xfrm>
            <a:off x="5086440" y="1773360"/>
            <a:ext cx="3589200" cy="3414600"/>
          </a:xfrm>
          <a:prstGeom prst="rect">
            <a:avLst/>
          </a:prstGeom>
          <a:ln w="0">
            <a:noFill/>
          </a:ln>
        </p:spPr>
      </p:pic>
      <p:sp>
        <p:nvSpPr>
          <p:cNvPr id="78" name="CasellaDiTesto 14"/>
          <p:cNvSpPr/>
          <p:nvPr/>
        </p:nvSpPr>
        <p:spPr>
          <a:xfrm>
            <a:off x="468360" y="5516640"/>
            <a:ext cx="331164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insieme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{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}</a:t>
            </a:r>
            <a:r>
              <a:rPr b="0" lang="it-IT" sz="1600" spc="-1" strike="noStrike">
                <a:solidFill>
                  <a:srgbClr val="000000"/>
                </a:solidFill>
                <a:latin typeface="Arial"/>
              </a:rPr>
              <a:t> ⊆ ℝ</a:t>
            </a:r>
            <a:r>
              <a:rPr b="0" lang="it-IT" sz="1600" spc="-1" strike="noStrike" baseline="30000">
                <a:solidFill>
                  <a:srgbClr val="000000"/>
                </a:solidFill>
                <a:latin typeface="Arial"/>
              </a:rPr>
              <a:t>2 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asellaDiTesto 15"/>
          <p:cNvSpPr/>
          <p:nvPr/>
        </p:nvSpPr>
        <p:spPr>
          <a:xfrm>
            <a:off x="5076720" y="5516640"/>
            <a:ext cx="35989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lvl="1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Combinazione conica di 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Arial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Arial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  <a:ea typeface="Arial"/>
              </a:rPr>
              <a:t>: cone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asellaDiTesto 16"/>
          <p:cNvSpPr/>
          <p:nvPr/>
        </p:nvSpPr>
        <p:spPr>
          <a:xfrm>
            <a:off x="1699560" y="273672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asellaDiTesto 17"/>
          <p:cNvSpPr/>
          <p:nvPr/>
        </p:nvSpPr>
        <p:spPr>
          <a:xfrm>
            <a:off x="2682000" y="345924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sellaDiTesto 18"/>
          <p:cNvSpPr/>
          <p:nvPr/>
        </p:nvSpPr>
        <p:spPr>
          <a:xfrm>
            <a:off x="6451200" y="2637000"/>
            <a:ext cx="3484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asellaDiTesto 19"/>
          <p:cNvSpPr/>
          <p:nvPr/>
        </p:nvSpPr>
        <p:spPr>
          <a:xfrm>
            <a:off x="7471800" y="3522600"/>
            <a:ext cx="3484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 IN ℝ</a:t>
            </a:r>
            <a:r>
              <a:rPr b="1" lang="it-IT" sz="2000" spc="-1" strike="noStrike" baseline="30000">
                <a:solidFill>
                  <a:srgbClr val="000000"/>
                </a:solidFill>
                <a:latin typeface="Tahoma"/>
              </a:rPr>
              <a:t>2 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asellaDiTesto 14"/>
          <p:cNvSpPr/>
          <p:nvPr/>
        </p:nvSpPr>
        <p:spPr>
          <a:xfrm>
            <a:off x="468360" y="5518080"/>
            <a:ext cx="381636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lvl="1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Combinazione convessa di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Arial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Arial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  <a:ea typeface="Arial"/>
              </a:rPr>
              <a:t>: conv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Arial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asellaDiTesto 15"/>
          <p:cNvSpPr/>
          <p:nvPr/>
        </p:nvSpPr>
        <p:spPr>
          <a:xfrm>
            <a:off x="5076720" y="5518080"/>
            <a:ext cx="35989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Combinazione affine di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</a:rPr>
              <a:t>: aff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C:\Users\gim-i3\AppData\Local\Temp\geogebra.png"/>
          <p:cNvPicPr/>
          <p:nvPr/>
        </p:nvPicPr>
        <p:blipFill>
          <a:blip r:embed="rId1"/>
          <a:stretch/>
        </p:blipFill>
        <p:spPr>
          <a:xfrm>
            <a:off x="468360" y="1773360"/>
            <a:ext cx="3689280" cy="351000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3" descr="C:\Users\gim-i3\AppData\Local\Temp\geogebra.png"/>
          <p:cNvPicPr/>
          <p:nvPr/>
        </p:nvPicPr>
        <p:blipFill>
          <a:blip r:embed="rId2"/>
          <a:stretch/>
        </p:blipFill>
        <p:spPr>
          <a:xfrm>
            <a:off x="5003640" y="1773360"/>
            <a:ext cx="3691080" cy="3510000"/>
          </a:xfrm>
          <a:prstGeom prst="rect">
            <a:avLst/>
          </a:prstGeom>
          <a:ln w="0">
            <a:noFill/>
          </a:ln>
        </p:spPr>
      </p:pic>
      <p:sp>
        <p:nvSpPr>
          <p:cNvPr id="90" name="CasellaDiTesto 9"/>
          <p:cNvSpPr/>
          <p:nvPr/>
        </p:nvSpPr>
        <p:spPr>
          <a:xfrm>
            <a:off x="1843200" y="263700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asellaDiTesto 10"/>
          <p:cNvSpPr/>
          <p:nvPr/>
        </p:nvSpPr>
        <p:spPr>
          <a:xfrm>
            <a:off x="2935440" y="352260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asellaDiTesto 12"/>
          <p:cNvSpPr/>
          <p:nvPr/>
        </p:nvSpPr>
        <p:spPr>
          <a:xfrm>
            <a:off x="6307920" y="263700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sellaDiTesto 13"/>
          <p:cNvSpPr/>
          <p:nvPr/>
        </p:nvSpPr>
        <p:spPr>
          <a:xfrm>
            <a:off x="7543800" y="3522600"/>
            <a:ext cx="33300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2011-03-05T23:19:26Z</dcterms:created>
  <dc:creator/>
  <dc:description/>
  <dc:language>it-IT</dc:language>
  <cp:lastModifiedBy/>
  <dcterms:modified xsi:type="dcterms:W3CDTF">2011-05-07T18:20:38Z</dcterms:modified>
  <cp:revision>1</cp:revision>
  <dc:subject/>
  <dc:title/>
</cp:coreProperties>
</file>