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D4ACC77-2241-41E9-8772-67212F4F311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2C114C-42AA-4B9A-A5A0-A5A414EE934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05E1F6D-41D7-42E4-A7AE-CEC87C39DEC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A429ABC-4C50-4B55-B27A-16184F87C6E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92254C4-6967-4E05-9398-C090A5C3B0A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60FB09A-318C-44B2-B9E0-6E856545C49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EB0C09B-73DB-4B94-A6BC-201F07F511D7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D3F60E8-2B21-4B3A-9F77-1E0B04660CF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1E0CCB8-9108-4039-8FF5-E30D11A79EAF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6CB7724-A803-45CA-BB8F-523AF9815E9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FA7492F-F16D-4B58-B516-92AE4D760F3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B6E34C2-D80D-455F-9AB8-1AA9F6BC5AD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78E72EE-129D-45A1-8999-D340A4F496F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F02FE64-6488-484A-9D15-2A4A749118B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9FDA211-8126-4C18-9884-5FA63F6C4BB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12F8E38-8A6D-4287-AD3D-8A754A944C1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F77B715-E76E-4DA4-90EE-2AB1CBBD99DB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318F1D7-1BC6-4EAB-98E7-853B862EB77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819AD04-CD71-4B4E-835E-C1EAE558E05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ESTREMANTI E CONVESSITÀ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11. ESTREMANTI E CONVESSITÀ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determini il punto di massimo della funzione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 (x 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= x · (5π − x 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nell’intervallo [0, 20].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Ricerca dei punti stazionari (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’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= 0)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Calcolo della derivata seconda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Valori negli estremi dell'intervallo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FUNZIONE IN UNA VARIABILE (1)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06" name="Object 2"/>
          <p:cNvGraphicFramePr/>
          <p:nvPr/>
        </p:nvGraphicFramePr>
        <p:xfrm>
          <a:off x="3708360" y="2268360"/>
          <a:ext cx="1676520" cy="5842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7" name="Object 3"/>
          <p:cNvGraphicFramePr/>
          <p:nvPr/>
        </p:nvGraphicFramePr>
        <p:xfrm>
          <a:off x="2216160" y="3641760"/>
          <a:ext cx="4863960" cy="507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08" name="Object 4"/>
          <p:cNvGraphicFramePr/>
          <p:nvPr/>
        </p:nvGraphicFramePr>
        <p:xfrm>
          <a:off x="4216320" y="4780080"/>
          <a:ext cx="863640" cy="30456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09" name="Object 5"/>
          <p:cNvGraphicFramePr/>
          <p:nvPr/>
        </p:nvGraphicFramePr>
        <p:xfrm>
          <a:off x="3009960" y="5877000"/>
          <a:ext cx="3276720" cy="25380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Poiché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ammette derivata seconda in [0, 20] e le condizioni analitiche del secondo ordine sono soddisfatte il massimo si trova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5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π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/2; l'ottimo vale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= 25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π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/4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≅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64.685.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FUNZIONE IN UNA VARIABILE (2)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1476360" y="2695680"/>
            <a:ext cx="6095880" cy="3686040"/>
          </a:xfrm>
          <a:prstGeom prst="rect">
            <a:avLst/>
          </a:prstGeom>
          <a:ln w="0">
            <a:noFill/>
          </a:ln>
        </p:spPr>
      </p:pic>
      <p:sp>
        <p:nvSpPr>
          <p:cNvPr id="113" name="Connettore 1 6"/>
          <p:cNvSpPr/>
          <p:nvPr/>
        </p:nvSpPr>
        <p:spPr>
          <a:xfrm flipH="1" flipV="1">
            <a:off x="3968280" y="3166920"/>
            <a:ext cx="71640" cy="2951280"/>
          </a:xfrm>
          <a:prstGeom prst="line">
            <a:avLst/>
          </a:prstGeom>
          <a:ln w="9360">
            <a:solidFill>
              <a:srgbClr val="000000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onnettore 1 7"/>
          <p:cNvSpPr/>
          <p:nvPr/>
        </p:nvSpPr>
        <p:spPr>
          <a:xfrm flipH="1">
            <a:off x="1879200" y="3147840"/>
            <a:ext cx="2102040" cy="0"/>
          </a:xfrm>
          <a:prstGeom prst="line">
            <a:avLst/>
          </a:prstGeom>
          <a:ln w="9360">
            <a:solidFill>
              <a:srgbClr val="000000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vale 11"/>
          <p:cNvSpPr/>
          <p:nvPr/>
        </p:nvSpPr>
        <p:spPr>
          <a:xfrm>
            <a:off x="3938760" y="3116160"/>
            <a:ext cx="71280" cy="71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3960" bIns="39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Programmazione Lineare, scritto in forma matriciale,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regione ammissibile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≤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poliedro.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la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regione ammissibile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è limitata, osserviamo che il problema è ben posto in quanto la funzione obiettivo è continua e la regione ammissibile è compatta: esistono minimo e massimo.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Minimi e massimi locali saranno anche globali per la convessità della funzione obiettivo.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allora i punti di minimo o massimo dovranno trovarsi sulla frontiera in quanto i punti interni sono regolari, con gradiente costante e non nullo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 punti di minimo e di massimo si trovano su uno o più vertici. Se la funzione obiettivo assume lo stesso valore ottimo su due vertici, allora ci sono infinite soluzioni ottime equivalenti: tutti i punti dello spigolo che ha per punti estremi tali vertici saranno punti di ottimo. Se una faccetta del poliedro è ortogonale al gradiente della funzione obiettivo, tutti i punti della faccetta saranno punti di ottimo.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CONSIDERAZIONI SU P.L., POLITOPI E PUNTI DI OTTIMO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18" name="Object 2"/>
          <p:cNvGraphicFramePr/>
          <p:nvPr/>
        </p:nvGraphicFramePr>
        <p:xfrm>
          <a:off x="3903840" y="2133720"/>
          <a:ext cx="1500120" cy="1412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PROBLEMA: Un’azienda di produzione vuole determinare il tasso di produzione mensile di due prodotti in modo da massimizzare il profitto netto totale,  sapendo che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produrre un quintale di prodotto 1 occorrono 40 quintali di materia prima e 8 ore di lavoro;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produrre un quintale di prodotto 2 occorrono 20 quintali di materia prima e 2 ore di lavoro;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commerciale ha stabilito che la produzione totale mensile non può superare 100 quintali;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disponibilità mensile di materia prima è di 2200 quintali e quella di lavoro di 320 ore;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profitto netto per la vendita dei prodotti 1 e 2 sia rispettivamente 120 e 40 euro.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SOLUZONE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poniamo: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tasso di produzione mensile del prodotto 1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tasso di produzione mensile del prodotto 2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(1)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profitto e dato da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120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+ 40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problema della sua massimizzazione è soggetto ai vincoli di non negatività dei tassi di produzione e alle altre condizioni rilevate in fase di analisi del problema. La formulazione è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regione ammissibile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il sottoinsieme chiuso e limitato di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(2)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23" name="Object 6"/>
          <p:cNvGraphicFramePr/>
          <p:nvPr/>
        </p:nvGraphicFramePr>
        <p:xfrm>
          <a:off x="2556000" y="3068640"/>
          <a:ext cx="3182760" cy="18320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24" name="Object 3"/>
          <p:cNvGraphicFramePr/>
          <p:nvPr/>
        </p:nvGraphicFramePr>
        <p:xfrm>
          <a:off x="1258920" y="5950080"/>
          <a:ext cx="6502320" cy="3045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regione ammissibile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chiusa in quanto descritta dall’intersezione di semispazi chiusi (descritti mediante disuguaglianze lineari non strette) ed è limitata, quindi compatta.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La funzione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è continua: il Teorema di Weiertstrass garantisce che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assuma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il massimo (e il minimo).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Poiché la funzione obiettivo è lineare, cioè sia convessa che concava, tale massimo non può essere raggiunto nell'interno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perché in tal caso dovrebbe esistere un punto interno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che sia un punto stazionario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ed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non ha punti stazionari: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 segue che il massimo va cercato sulla frontiera.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(3)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27" name="Object 2"/>
          <p:cNvGraphicFramePr/>
          <p:nvPr/>
        </p:nvGraphicFramePr>
        <p:xfrm>
          <a:off x="3067200" y="4357800"/>
          <a:ext cx="3162240" cy="5839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C:\Users\gim-i3\AppData\Local\Temp\geogebra.png"/>
          <p:cNvPicPr/>
          <p:nvPr/>
        </p:nvPicPr>
        <p:blipFill>
          <a:blip r:embed="rId1"/>
          <a:srcRect l="0" t="0" r="46169" b="0"/>
          <a:stretch/>
        </p:blipFill>
        <p:spPr>
          <a:xfrm>
            <a:off x="6012000" y="2103480"/>
            <a:ext cx="2519280" cy="432756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Osserviamo che la frontiera del vincolo si può scomporre nei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segmenti OA, AB, BC, CD e DO.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I vertici sono intersezioni delle retta associate ai vincoli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all’uguaglianza.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intersezione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=0,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 e 8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+ 2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320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e così via.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Calcoliamo il massimo in ciascun segmento e quindi il massimo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dei massimi.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Segmento OA: si ottiene 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[0, 40];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va massimizzata la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120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 variare di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[0, 40], il cui massimo è raggiunto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40 e vale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(40, 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= 4800;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(4)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CasellaDiTesto 5"/>
          <p:cNvSpPr/>
          <p:nvPr/>
        </p:nvSpPr>
        <p:spPr>
          <a:xfrm>
            <a:off x="6122520" y="6041880"/>
            <a:ext cx="317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sellaDiTesto 7"/>
          <p:cNvSpPr/>
          <p:nvPr/>
        </p:nvSpPr>
        <p:spPr>
          <a:xfrm>
            <a:off x="7857360" y="6021360"/>
            <a:ext cx="304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sellaDiTesto 8"/>
          <p:cNvSpPr/>
          <p:nvPr/>
        </p:nvSpPr>
        <p:spPr>
          <a:xfrm>
            <a:off x="7276320" y="3933720"/>
            <a:ext cx="295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asellaDiTesto 9"/>
          <p:cNvSpPr/>
          <p:nvPr/>
        </p:nvSpPr>
        <p:spPr>
          <a:xfrm>
            <a:off x="6737400" y="2924280"/>
            <a:ext cx="2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sellaDiTesto 10"/>
          <p:cNvSpPr/>
          <p:nvPr/>
        </p:nvSpPr>
        <p:spPr>
          <a:xfrm>
            <a:off x="6084360" y="2481120"/>
            <a:ext cx="308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13"/>
          <p:cNvSpPr/>
          <p:nvPr/>
        </p:nvSpPr>
        <p:spPr>
          <a:xfrm>
            <a:off x="7539840" y="2133720"/>
            <a:ext cx="1218600" cy="13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( 0, 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(40,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(25,   60)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(10,   90)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 0, 100)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C:\Users\gim-i3\AppData\Local\Temp\geogebra.png"/>
          <p:cNvPicPr/>
          <p:nvPr/>
        </p:nvPicPr>
        <p:blipFill>
          <a:blip r:embed="rId1"/>
          <a:srcRect l="0" t="0" r="46169" b="0"/>
          <a:stretch/>
        </p:blipFill>
        <p:spPr>
          <a:xfrm>
            <a:off x="6012000" y="2103480"/>
            <a:ext cx="2519280" cy="432756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943"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Segmento AB: si ottiene 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[25, 40] 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160 - 4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; va massimizzata la funzione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120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+ 40 (160 – 4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6400 – 40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 variare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[25, 40], il cui massimo è raggiunto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25 e vale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(25, 60 )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5400;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Segmento BC: si ottiene 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[10, 25] 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110 - 2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; va massimizzata la funzione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120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+ 40 (110 – 2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4400 + 40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 variare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[10, 25], il cui massimo è raggiunto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25 e vale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(25, 60 )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5400;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Segmento CD: si ottiene 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[0, 10] 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100 -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; va massimizzata la funzione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120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+ 40 (100 –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4000 + 80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 variare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[0, 10], il cui massimo è raggiunto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10 e vale</a:t>
            </a:r>
            <a:br>
              <a:rPr sz="1600"/>
            </a:b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(10, 90 )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4800;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(5)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CasellaDiTesto 5"/>
          <p:cNvSpPr/>
          <p:nvPr/>
        </p:nvSpPr>
        <p:spPr>
          <a:xfrm>
            <a:off x="6122520" y="6041880"/>
            <a:ext cx="317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sellaDiTesto 7"/>
          <p:cNvSpPr/>
          <p:nvPr/>
        </p:nvSpPr>
        <p:spPr>
          <a:xfrm>
            <a:off x="7857360" y="6021360"/>
            <a:ext cx="304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sellaDiTesto 8"/>
          <p:cNvSpPr/>
          <p:nvPr/>
        </p:nvSpPr>
        <p:spPr>
          <a:xfrm>
            <a:off x="7276320" y="3933720"/>
            <a:ext cx="295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sellaDiTesto 9"/>
          <p:cNvSpPr/>
          <p:nvPr/>
        </p:nvSpPr>
        <p:spPr>
          <a:xfrm>
            <a:off x="6737400" y="2924280"/>
            <a:ext cx="2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sellaDiTesto 10"/>
          <p:cNvSpPr/>
          <p:nvPr/>
        </p:nvSpPr>
        <p:spPr>
          <a:xfrm>
            <a:off x="6084360" y="2481120"/>
            <a:ext cx="308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sellaDiTesto 13"/>
          <p:cNvSpPr/>
          <p:nvPr/>
        </p:nvSpPr>
        <p:spPr>
          <a:xfrm>
            <a:off x="7539840" y="2133720"/>
            <a:ext cx="1218600" cy="13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( 0, 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(40,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(25,   60)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(10,   90)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 0, 100)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 descr="C:\Users\gim-i3\AppData\Local\Temp\geogebra.png"/>
          <p:cNvPicPr/>
          <p:nvPr/>
        </p:nvPicPr>
        <p:blipFill>
          <a:blip r:embed="rId1"/>
          <a:srcRect l="0" t="0" r="46169" b="0"/>
          <a:stretch/>
        </p:blipFill>
        <p:spPr>
          <a:xfrm>
            <a:off x="6012000" y="2103480"/>
            <a:ext cx="2519280" cy="432756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Segmento DO: si ottiene ponendo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0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[0, 100];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va massimizzata la funzione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(0,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40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 variare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in [0, 100], il cui massimo è raggiunto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100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vale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(0, 100 )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4000.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punti di ottimo è stato cercato lungo tutta la frontiera 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il valore massimo della funzione è raggiunto in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(25, 60)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dove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(25, 60 )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= 5400.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Calibri"/>
              <a:buAutoNum type="arabicPeriod" startAt="5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 SVOLTO – MIX OTTIMO DI PRODUZIONE (6)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9" name="CasellaDiTesto 5"/>
          <p:cNvSpPr/>
          <p:nvPr/>
        </p:nvSpPr>
        <p:spPr>
          <a:xfrm>
            <a:off x="6122520" y="6041880"/>
            <a:ext cx="317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sellaDiTesto 7"/>
          <p:cNvSpPr/>
          <p:nvPr/>
        </p:nvSpPr>
        <p:spPr>
          <a:xfrm>
            <a:off x="7857360" y="6021360"/>
            <a:ext cx="304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sellaDiTesto 8"/>
          <p:cNvSpPr/>
          <p:nvPr/>
        </p:nvSpPr>
        <p:spPr>
          <a:xfrm>
            <a:off x="7276320" y="3933720"/>
            <a:ext cx="2952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sellaDiTesto 9"/>
          <p:cNvSpPr/>
          <p:nvPr/>
        </p:nvSpPr>
        <p:spPr>
          <a:xfrm>
            <a:off x="6737400" y="2924280"/>
            <a:ext cx="2872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sellaDiTesto 10"/>
          <p:cNvSpPr/>
          <p:nvPr/>
        </p:nvSpPr>
        <p:spPr>
          <a:xfrm>
            <a:off x="6084360" y="2481120"/>
            <a:ext cx="308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sellaDiTesto 13"/>
          <p:cNvSpPr/>
          <p:nvPr/>
        </p:nvSpPr>
        <p:spPr>
          <a:xfrm>
            <a:off x="7539840" y="2133720"/>
            <a:ext cx="1218600" cy="13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( 0, 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(40,     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(25,   60)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(10,   90)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  0, 100)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Data una funzione a valori reali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→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è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minimo locale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massimo locale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della funzione  obiettivo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se esiste un intorno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), intorno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 tale che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≤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≥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))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punto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punto estremante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 è un minimo o un massimo locale.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coincide con il dominio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allora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minimo assoluto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massimo assoluto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MINIMI LOCALI E MINIMI ASSOLUTI (CASO NON VINCOLATO)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MINIMI LOCALI E MINIMI ASSOLUTI (CASO NON VINCOLATO)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58" name="Picture 5" descr=""/>
          <p:cNvPicPr/>
          <p:nvPr/>
        </p:nvPicPr>
        <p:blipFill>
          <a:blip r:embed="rId1"/>
          <a:stretch/>
        </p:blipFill>
        <p:spPr>
          <a:xfrm>
            <a:off x="1160640" y="2852640"/>
            <a:ext cx="6796080" cy="2664000"/>
          </a:xfrm>
          <a:prstGeom prst="rect">
            <a:avLst/>
          </a:prstGeom>
          <a:ln w="0">
            <a:noFill/>
          </a:ln>
        </p:spPr>
      </p:pic>
      <p:sp>
        <p:nvSpPr>
          <p:cNvPr id="59" name="CasellaDiTesto 7"/>
          <p:cNvSpPr/>
          <p:nvPr/>
        </p:nvSpPr>
        <p:spPr>
          <a:xfrm>
            <a:off x="2707920" y="5156280"/>
            <a:ext cx="2844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asellaDiTesto 8"/>
          <p:cNvSpPr/>
          <p:nvPr/>
        </p:nvSpPr>
        <p:spPr>
          <a:xfrm>
            <a:off x="6159960" y="5156280"/>
            <a:ext cx="2844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asellaDiTesto 9"/>
          <p:cNvSpPr/>
          <p:nvPr/>
        </p:nvSpPr>
        <p:spPr>
          <a:xfrm>
            <a:off x="3287520" y="515628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sellaDiTesto 10"/>
          <p:cNvSpPr/>
          <p:nvPr/>
        </p:nvSpPr>
        <p:spPr>
          <a:xfrm>
            <a:off x="3687480" y="485460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asellaDiTesto 11"/>
          <p:cNvSpPr/>
          <p:nvPr/>
        </p:nvSpPr>
        <p:spPr>
          <a:xfrm>
            <a:off x="4965480" y="515628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asellaDiTesto 12"/>
          <p:cNvSpPr/>
          <p:nvPr/>
        </p:nvSpPr>
        <p:spPr>
          <a:xfrm>
            <a:off x="5532120" y="515628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asellaDiTesto 13"/>
          <p:cNvSpPr/>
          <p:nvPr/>
        </p:nvSpPr>
        <p:spPr>
          <a:xfrm>
            <a:off x="6761880" y="3139920"/>
            <a:ext cx="9064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= [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Connettore 2 15"/>
          <p:cNvCxnSpPr>
            <a:stCxn id="67" idx="3"/>
          </p:cNvCxnSpPr>
          <p:nvPr/>
        </p:nvCxnSpPr>
        <p:spPr>
          <a:xfrm flipV="1">
            <a:off x="2836800" y="2923560"/>
            <a:ext cx="440640" cy="9756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8" name="Connettore 2 17"/>
          <p:cNvCxnSpPr/>
          <p:nvPr/>
        </p:nvCxnSpPr>
        <p:spPr>
          <a:xfrm>
            <a:off x="2484360" y="4508640"/>
            <a:ext cx="480240" cy="92304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9" name="Connettore 2 18"/>
          <p:cNvCxnSpPr>
            <a:stCxn id="70" idx="2"/>
          </p:cNvCxnSpPr>
          <p:nvPr/>
        </p:nvCxnSpPr>
        <p:spPr>
          <a:xfrm flipH="1">
            <a:off x="3850920" y="3551040"/>
            <a:ext cx="619920" cy="167868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71" name="Connettore 2 19"/>
          <p:cNvCxnSpPr>
            <a:stCxn id="70" idx="2"/>
          </p:cNvCxnSpPr>
          <p:nvPr/>
        </p:nvCxnSpPr>
        <p:spPr>
          <a:xfrm>
            <a:off x="4469400" y="3551400"/>
            <a:ext cx="1686600" cy="131832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72" name="Connettore 2 20"/>
          <p:cNvCxnSpPr>
            <a:stCxn id="70" idx="2"/>
          </p:cNvCxnSpPr>
          <p:nvPr/>
        </p:nvCxnSpPr>
        <p:spPr>
          <a:xfrm>
            <a:off x="4470480" y="3551040"/>
            <a:ext cx="822960" cy="146268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73" name="Connettore 2 29"/>
          <p:cNvCxnSpPr>
            <a:stCxn id="70" idx="2"/>
          </p:cNvCxnSpPr>
          <p:nvPr/>
        </p:nvCxnSpPr>
        <p:spPr>
          <a:xfrm flipH="1">
            <a:off x="2986920" y="3551400"/>
            <a:ext cx="1483560" cy="189432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70" name="CasellaDiTesto 32"/>
          <p:cNvSpPr/>
          <p:nvPr/>
        </p:nvSpPr>
        <p:spPr>
          <a:xfrm>
            <a:off x="3800160" y="3213000"/>
            <a:ext cx="1342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minimo locale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asellaDiTesto 37"/>
          <p:cNvSpPr/>
          <p:nvPr/>
        </p:nvSpPr>
        <p:spPr>
          <a:xfrm>
            <a:off x="1737360" y="4170240"/>
            <a:ext cx="14594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minimo globale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asellaDiTesto 38"/>
          <p:cNvSpPr/>
          <p:nvPr/>
        </p:nvSpPr>
        <p:spPr>
          <a:xfrm>
            <a:off x="1267200" y="2852640"/>
            <a:ext cx="15613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massimo globale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asellaDiTesto 41"/>
          <p:cNvSpPr/>
          <p:nvPr/>
        </p:nvSpPr>
        <p:spPr>
          <a:xfrm>
            <a:off x="5568480" y="2852640"/>
            <a:ext cx="14439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massimo locale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Connettore 2 42"/>
          <p:cNvCxnSpPr>
            <a:stCxn id="75" idx="1"/>
          </p:cNvCxnSpPr>
          <p:nvPr/>
        </p:nvCxnSpPr>
        <p:spPr>
          <a:xfrm flipH="1" flipV="1">
            <a:off x="3347280" y="2923560"/>
            <a:ext cx="2213640" cy="9756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77" name="Connettore 2 43"/>
          <p:cNvCxnSpPr>
            <a:stCxn id="75" idx="1"/>
          </p:cNvCxnSpPr>
          <p:nvPr/>
        </p:nvCxnSpPr>
        <p:spPr>
          <a:xfrm flipH="1">
            <a:off x="4571640" y="3020040"/>
            <a:ext cx="989280" cy="112788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78" name="Connettore 2 44"/>
          <p:cNvCxnSpPr>
            <a:stCxn id="75" idx="1"/>
          </p:cNvCxnSpPr>
          <p:nvPr/>
        </p:nvCxnSpPr>
        <p:spPr>
          <a:xfrm>
            <a:off x="5559840" y="3021120"/>
            <a:ext cx="235800" cy="264240"/>
          </a:xfrm>
          <a:prstGeom prst="straightConnector1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45720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→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e un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∈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. Sia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∈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un punto in cui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è definita.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  Se esiste il limite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  allora tale limite prende il nome di derivata direzionale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nel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lungo la direzione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Se la direzione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coincide con il versore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= [0, 0, …, 1, …, 0]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allora la derivata direzionale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si dice derivata parziale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rispetto alla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, indicata con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→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e 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∈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. Se in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esistono 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derivate parziali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∂f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/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∂x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= 1, …,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definiamo gradiente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il vettore 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) ∈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avente come componenti le derivate parziali, ossia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DERIVATE DIREZIONALI E GRADIENTE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1" name="Object 2"/>
          <p:cNvGraphicFramePr/>
          <p:nvPr/>
        </p:nvGraphicFramePr>
        <p:xfrm>
          <a:off x="3778200" y="2273400"/>
          <a:ext cx="1739880" cy="5079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2" name="Object 3"/>
          <p:cNvGraphicFramePr/>
          <p:nvPr/>
        </p:nvGraphicFramePr>
        <p:xfrm>
          <a:off x="4495680" y="4005360"/>
          <a:ext cx="304920" cy="558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83" name="Object 4"/>
          <p:cNvGraphicFramePr/>
          <p:nvPr/>
        </p:nvGraphicFramePr>
        <p:xfrm>
          <a:off x="3409920" y="5602320"/>
          <a:ext cx="2476440" cy="6350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45720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1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La derivata parziale seconda di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rispetto a due variabili, nell’ordine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, si ottiene derivando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la funzione già derivata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. Si indica con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→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due volte continuamente differenziabile in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∈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. Definiamo matrice Hessiana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in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la matrice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Calibri"/>
              </a:rPr>
              <a:t>Nelle ipotesi di derivate parziali seconde continue, per il teorema di Schwarz sull’ordine delle derivazioni parziali, la matrice Hessiana risulta simmetrica.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MATRICE HESSIANA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86" name="Object 4"/>
          <p:cNvGraphicFramePr/>
          <p:nvPr/>
        </p:nvGraphicFramePr>
        <p:xfrm>
          <a:off x="4375080" y="2457360"/>
          <a:ext cx="546120" cy="571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7" name="Object 6"/>
          <p:cNvGraphicFramePr/>
          <p:nvPr/>
        </p:nvGraphicFramePr>
        <p:xfrm>
          <a:off x="3029040" y="3716280"/>
          <a:ext cx="3238560" cy="20829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definita su un insieme convesso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convessa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se, presi comunque due punti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si ha che per ogni scalare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[0, 1]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+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≥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tale che −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è convessa,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concava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Osservazione: una funzione lineare è sia concava che convessa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FUNZIONI CONVESSE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3203640" y="2924280"/>
            <a:ext cx="2771640" cy="2438280"/>
          </a:xfrm>
          <a:prstGeom prst="rect">
            <a:avLst/>
          </a:prstGeom>
          <a:ln w="0">
            <a:noFill/>
          </a:ln>
        </p:spPr>
      </p:pic>
      <p:sp>
        <p:nvSpPr>
          <p:cNvPr id="91" name="CasellaDiTesto 7"/>
          <p:cNvSpPr/>
          <p:nvPr/>
        </p:nvSpPr>
        <p:spPr>
          <a:xfrm>
            <a:off x="3438360" y="5229360"/>
            <a:ext cx="273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asellaDiTesto 8"/>
          <p:cNvSpPr/>
          <p:nvPr/>
        </p:nvSpPr>
        <p:spPr>
          <a:xfrm>
            <a:off x="5438520" y="5229360"/>
            <a:ext cx="2768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sellaDiTesto 9"/>
          <p:cNvSpPr/>
          <p:nvPr/>
        </p:nvSpPr>
        <p:spPr>
          <a:xfrm>
            <a:off x="4019760" y="5229360"/>
            <a:ext cx="11664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sellaDiTesto 10"/>
          <p:cNvSpPr/>
          <p:nvPr/>
        </p:nvSpPr>
        <p:spPr>
          <a:xfrm>
            <a:off x="2754360" y="4495680"/>
            <a:ext cx="552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sellaDiTesto 11"/>
          <p:cNvSpPr/>
          <p:nvPr/>
        </p:nvSpPr>
        <p:spPr>
          <a:xfrm>
            <a:off x="1928880" y="4307040"/>
            <a:ext cx="13964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asellaDiTesto 12"/>
          <p:cNvSpPr/>
          <p:nvPr/>
        </p:nvSpPr>
        <p:spPr>
          <a:xfrm>
            <a:off x="1522440" y="4111560"/>
            <a:ext cx="18093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+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asellaDiTesto 13"/>
          <p:cNvSpPr/>
          <p:nvPr/>
        </p:nvSpPr>
        <p:spPr>
          <a:xfrm>
            <a:off x="2715480" y="3789360"/>
            <a:ext cx="595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aperto e convesso e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→ ℝ. 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→ ℝ ha derivate parziali continue, allora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convessa se e solo se il gradiente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soddisfa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≥ 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−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Nota: Nel caso monodimensionale ciò significa che 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convessa, alla curva della funzione si trova sempre al di sopra di una retta tangente in un suo punto.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Data una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quadrata di ordine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e 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essa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definita positiva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se,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si ha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&gt; 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invece, per qualsiasi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,si ha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0 la matrice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semidefinita positiva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su Y . Una matrice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definita o semidefinita negativa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 −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definita o semidefinita positiva rispettivamente. In tutti gli altri casi, la matrice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indefinita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→ ℝ ha derivate parziali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seconde continue, allora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convessa se e solo se la matrice hessiana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∇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) è semidefinita positiva in ogni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; è strettemente convessa 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∇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)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definita positiva in ogni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CARATTERIZZAZIONE DELLE FUNZIONI CONVESSE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10000"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 gradiente continuo in 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∗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Condizione necessaria affinchè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∗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sia un punto di minimo locale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che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∗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= 0   (condizioni del primo ordine).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 Hessiana continua in 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∗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 Condizione necessaria affinchè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∗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sia un punto di minimo locale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che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∗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= 0   (condizioni del primo ordine);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∇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 ∗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 è semidefinita positiva (condizioni del secondo ordine).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Osservazione: 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è continua, gli ottimi locali (e globali) possono trovarsi nei punti: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 cui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∇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= 0 (punti stazionari);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punti di frontiera;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punti in cui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non è derivabile (punti singolari).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Nel caso della programmazione lineare il gradiente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∇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è definito in ogni punto interno della regione ammissibile ed è costante. L’ottimo (massimo o minimo) sarà su un punto della frontiera.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MINIMI E MASSIMI LOCALI: CONDIZIONI ANALITICHE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convessa (concava)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1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punto di minimo (massimo) locale, è anche un punto di minimo (massimo) globale.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 gradiente continuo, e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convessa (concava)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. Condizione necessaria e sufficiente affinchè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sia un punto di minimo (massimo) globale per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che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∇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1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) = 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consideri una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convessa (concava)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. L’insieme dei punti di minimo (massimo) della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è convesso.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TEOREMI SULLE FUNZIONI CONVESSE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2011-03-15T12:16:38Z</dcterms:modified>
  <cp:revision>1</cp:revision>
  <dc:subject/>
  <dc:title/>
</cp:coreProperties>
</file>