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media/image1.jpeg" ContentType="image/jpeg"/>
  <Override PartName="/ppt/media/image2.png" ContentType="image/png"/>
  <Override PartName="/ppt/media/image3.png" ContentType="image/png"/>
  <Override PartName="/ppt/media/image4.png" ContentType="image/png"/>
  <Override PartName="/ppt/media/image5.png" ContentType="image/p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1.xml" ContentType="application/vnd.openxmlformats-officedocument.presentationml.slide+xml"/>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9144000" cy="6858000"/>
  <p:notesSz cx="9925050" cy="6796088"/>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
          <p:cNvSpPr/>
          <p:nvPr/>
        </p:nvSpPr>
        <p:spPr>
          <a:xfrm>
            <a:off x="0" y="0"/>
            <a:ext cx="9925200" cy="6796800"/>
          </a:xfrm>
          <a:prstGeom prst="rect">
            <a:avLst/>
          </a:prstGeom>
          <a:solidFill>
            <a:srgbClr val="ffffff"/>
          </a:solidFill>
          <a:ln w="0">
            <a:noFill/>
          </a:ln>
        </p:spPr>
        <p:txBody>
          <a:bodyPr lIns="90000" rIns="90000" tIns="45000" bIns="45000" anchor="ctr" anchorCtr="1">
            <a:noAutofit/>
          </a:bodyPr>
          <a:p>
            <a:endParaRPr b="0" lang="it-IT" sz="1800" spc="-1" strike="noStrike">
              <a:solidFill>
                <a:srgbClr val="000000"/>
              </a:solidFill>
              <a:latin typeface="Arial"/>
            </a:endParaRPr>
          </a:p>
        </p:txBody>
      </p:sp>
      <p:sp>
        <p:nvSpPr>
          <p:cNvPr id="46" name="PlaceHolder 1"/>
          <p:cNvSpPr>
            <a:spLocks noGrp="1"/>
          </p:cNvSpPr>
          <p:nvPr>
            <p:ph type="hdr"/>
          </p:nvPr>
        </p:nvSpPr>
        <p:spPr>
          <a:xfrm>
            <a:off x="0" y="0"/>
            <a:ext cx="4302000" cy="33984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
        <p:nvSpPr>
          <p:cNvPr id="47" name="PlaceHolder 2"/>
          <p:cNvSpPr>
            <a:spLocks noGrp="1"/>
          </p:cNvSpPr>
          <p:nvPr>
            <p:ph type="dt" idx="1"/>
          </p:nvPr>
        </p:nvSpPr>
        <p:spPr>
          <a:xfrm>
            <a:off x="5622480" y="0"/>
            <a:ext cx="4302360" cy="339840"/>
          </a:xfrm>
          <a:prstGeom prst="rect">
            <a:avLst/>
          </a:prstGeom>
          <a:noFill/>
          <a:ln w="0">
            <a:noFill/>
          </a:ln>
        </p:spPr>
        <p:txBody>
          <a:bodyPr lIns="90000" rIns="90000" tIns="46800" bIns="46800" anchor="t">
            <a:noAutofit/>
          </a:bodyPr>
          <a:lstStyle>
            <a:lvl1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it-IT" sz="1200" spc="-1" strike="noStrike">
                <a:solidFill>
                  <a:srgbClr val="000000"/>
                </a:solidFill>
                <a:latin typeface="Arial"/>
              </a:defRPr>
            </a:lvl1pPr>
          </a:lstStyle>
          <a:p>
            <a: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Arial"/>
              </a:rPr>
              <a:t>&lt;data/ora&gt;</a:t>
            </a:r>
            <a:endParaRPr b="0" lang="it-IT" sz="1200" spc="-1" strike="noStrike">
              <a:solidFill>
                <a:srgbClr val="000000"/>
              </a:solidFill>
              <a:latin typeface="Arial"/>
            </a:endParaRPr>
          </a:p>
        </p:txBody>
      </p:sp>
      <p:sp>
        <p:nvSpPr>
          <p:cNvPr id="48" name="PlaceHolder 3"/>
          <p:cNvSpPr>
            <a:spLocks noGrp="1"/>
          </p:cNvSpPr>
          <p:nvPr>
            <p:ph type="sldImg"/>
          </p:nvPr>
        </p:nvSpPr>
        <p:spPr>
          <a:xfrm>
            <a:off x="3263760" y="509760"/>
            <a:ext cx="3399120" cy="2549520"/>
          </a:xfrm>
          <a:prstGeom prst="rect">
            <a:avLst/>
          </a:prstGeom>
          <a:noFill/>
          <a:ln w="12600">
            <a:solidFill>
              <a:srgbClr val="000000"/>
            </a:solidFill>
            <a:miter/>
          </a:ln>
        </p:spPr>
        <p:txBody>
          <a:bodyPr lIns="90000" rIns="90000" tIns="46800" bIns="4680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900" spc="-1" strike="noStrike">
                <a:solidFill>
                  <a:srgbClr val="000000"/>
                </a:solidFill>
                <a:latin typeface="Tahoma"/>
              </a:rPr>
              <a:t>Fai clic per spostare la diapositiva</a:t>
            </a:r>
            <a:endParaRPr b="1" lang="it-IT" sz="900" spc="-1" strike="noStrike">
              <a:solidFill>
                <a:srgbClr val="000000"/>
              </a:solidFill>
              <a:latin typeface="Tahoma"/>
            </a:endParaRPr>
          </a:p>
        </p:txBody>
      </p:sp>
      <p:sp>
        <p:nvSpPr>
          <p:cNvPr id="49" name="PlaceHolder 4"/>
          <p:cNvSpPr>
            <a:spLocks noGrp="1"/>
          </p:cNvSpPr>
          <p:nvPr>
            <p:ph type="body"/>
          </p:nvPr>
        </p:nvSpPr>
        <p:spPr>
          <a:xfrm>
            <a:off x="992160" y="3228840"/>
            <a:ext cx="7942320" cy="3059280"/>
          </a:xfrm>
          <a:prstGeom prst="rect">
            <a:avLst/>
          </a:prstGeom>
          <a:noFill/>
          <a:ln w="0">
            <a:noFill/>
          </a:ln>
        </p:spPr>
        <p:txBody>
          <a:bodyPr lIns="90000" rIns="90000" tIns="46800" bIns="4680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Calibri"/>
              </a:rPr>
              <a:t>Fai clic per modificare il formato delle note</a:t>
            </a:r>
            <a:endParaRPr b="0" lang="it-IT" sz="1200" spc="-1" strike="noStrike">
              <a:solidFill>
                <a:srgbClr val="000000"/>
              </a:solidFill>
              <a:latin typeface="Calibri"/>
            </a:endParaRPr>
          </a:p>
        </p:txBody>
      </p:sp>
      <p:sp>
        <p:nvSpPr>
          <p:cNvPr id="50" name="PlaceHolder 5"/>
          <p:cNvSpPr>
            <a:spLocks noGrp="1"/>
          </p:cNvSpPr>
          <p:nvPr>
            <p:ph type="ftr" idx="2"/>
          </p:nvPr>
        </p:nvSpPr>
        <p:spPr>
          <a:xfrm>
            <a:off x="0" y="6456240"/>
            <a:ext cx="4302000" cy="339840"/>
          </a:xfrm>
          <a:prstGeom prst="rect">
            <a:avLst/>
          </a:prstGeom>
          <a:noFill/>
          <a:ln w="0">
            <a:noFill/>
          </a:ln>
        </p:spPr>
        <p:txBody>
          <a:bodyPr lIns="90000" rIns="90000" tIns="46800" bIns="46800" anchor="b">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
        <p:nvSpPr>
          <p:cNvPr id="51" name="PlaceHolder 6"/>
          <p:cNvSpPr>
            <a:spLocks noGrp="1"/>
          </p:cNvSpPr>
          <p:nvPr>
            <p:ph type="sldNum" idx="3"/>
          </p:nvPr>
        </p:nvSpPr>
        <p:spPr>
          <a:xfrm>
            <a:off x="5622480" y="6456240"/>
            <a:ext cx="4302360" cy="339840"/>
          </a:xfrm>
          <a:prstGeom prst="rect">
            <a:avLst/>
          </a:prstGeom>
          <a:noFill/>
          <a:ln w="0">
            <a:noFill/>
          </a:ln>
        </p:spPr>
        <p:txBody>
          <a:bodyPr lIns="90000" rIns="90000" tIns="46800" bIns="46800" anchor="b">
            <a:noAutofit/>
          </a:bodyPr>
          <a:lstStyle>
            <a:lvl1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it-IT" sz="1200" spc="-1" strike="noStrike">
                <a:solidFill>
                  <a:srgbClr val="000000"/>
                </a:solidFill>
                <a:latin typeface="Arial"/>
              </a:defRPr>
            </a:lvl1pPr>
          </a:lstStyle>
          <a:p>
            <a: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E45DBCC-83D1-48EC-9DC4-4603F032DF0B}"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sldImg"/>
          </p:nvPr>
        </p:nvSpPr>
        <p:spPr>
          <a:xfrm>
            <a:off x="3263760" y="509760"/>
            <a:ext cx="3399120" cy="2549520"/>
          </a:xfrm>
          <a:prstGeom prst="rect">
            <a:avLst/>
          </a:prstGeom>
          <a:ln w="0">
            <a:noFill/>
          </a:ln>
        </p:spPr>
      </p:sp>
      <p:sp>
        <p:nvSpPr>
          <p:cNvPr id="205"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206"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D75E998-B2BC-4A9C-8B77-66C49E37F826}"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sldImg"/>
          </p:nvPr>
        </p:nvSpPr>
        <p:spPr>
          <a:xfrm>
            <a:off x="3263760" y="509760"/>
            <a:ext cx="3399120" cy="2549520"/>
          </a:xfrm>
          <a:prstGeom prst="rect">
            <a:avLst/>
          </a:prstGeom>
          <a:ln w="0">
            <a:noFill/>
          </a:ln>
        </p:spPr>
      </p:sp>
      <p:sp>
        <p:nvSpPr>
          <p:cNvPr id="232"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233"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3275E70-6FFE-4B90-8D50-9A452BA6CC41}"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sldImg"/>
          </p:nvPr>
        </p:nvSpPr>
        <p:spPr>
          <a:xfrm>
            <a:off x="3263760" y="509760"/>
            <a:ext cx="3399120" cy="2549520"/>
          </a:xfrm>
          <a:prstGeom prst="rect">
            <a:avLst/>
          </a:prstGeom>
          <a:ln w="0">
            <a:noFill/>
          </a:ln>
        </p:spPr>
      </p:sp>
      <p:sp>
        <p:nvSpPr>
          <p:cNvPr id="235"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236"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C6AF747-7FA0-45ED-886A-E5C5CA219439}"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sldImg"/>
          </p:nvPr>
        </p:nvSpPr>
        <p:spPr>
          <a:xfrm>
            <a:off x="3263760" y="509760"/>
            <a:ext cx="3399120" cy="2549520"/>
          </a:xfrm>
          <a:prstGeom prst="rect">
            <a:avLst/>
          </a:prstGeom>
          <a:ln w="0">
            <a:noFill/>
          </a:ln>
        </p:spPr>
      </p:sp>
      <p:sp>
        <p:nvSpPr>
          <p:cNvPr id="238"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239"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01787DD-90E6-49FD-8322-6285EC6F5D6C}"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sldImg"/>
          </p:nvPr>
        </p:nvSpPr>
        <p:spPr>
          <a:xfrm>
            <a:off x="3263760" y="509760"/>
            <a:ext cx="3399120" cy="2549520"/>
          </a:xfrm>
          <a:prstGeom prst="rect">
            <a:avLst/>
          </a:prstGeom>
          <a:ln w="0">
            <a:noFill/>
          </a:ln>
        </p:spPr>
      </p:sp>
      <p:sp>
        <p:nvSpPr>
          <p:cNvPr id="241"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242"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42966C4-C540-494B-9C99-BEC3EAC115CC}"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sldImg"/>
          </p:nvPr>
        </p:nvSpPr>
        <p:spPr>
          <a:xfrm>
            <a:off x="3263760" y="509760"/>
            <a:ext cx="3399120" cy="2549520"/>
          </a:xfrm>
          <a:prstGeom prst="rect">
            <a:avLst/>
          </a:prstGeom>
          <a:ln w="0">
            <a:noFill/>
          </a:ln>
        </p:spPr>
      </p:sp>
      <p:sp>
        <p:nvSpPr>
          <p:cNvPr id="244"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245"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9A535920-B37A-49F3-8584-57E8B13410EB}"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sldImg"/>
          </p:nvPr>
        </p:nvSpPr>
        <p:spPr>
          <a:xfrm>
            <a:off x="3263760" y="509760"/>
            <a:ext cx="3399120" cy="2549520"/>
          </a:xfrm>
          <a:prstGeom prst="rect">
            <a:avLst/>
          </a:prstGeom>
          <a:ln w="0">
            <a:noFill/>
          </a:ln>
        </p:spPr>
      </p:sp>
      <p:sp>
        <p:nvSpPr>
          <p:cNvPr id="247"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248"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529499D-69DA-4F4D-941D-FF06EB2A3EB7}"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sldImg"/>
          </p:nvPr>
        </p:nvSpPr>
        <p:spPr>
          <a:xfrm>
            <a:off x="3263760" y="509760"/>
            <a:ext cx="3399120" cy="2549520"/>
          </a:xfrm>
          <a:prstGeom prst="rect">
            <a:avLst/>
          </a:prstGeom>
          <a:ln w="0">
            <a:noFill/>
          </a:ln>
        </p:spPr>
      </p:sp>
      <p:sp>
        <p:nvSpPr>
          <p:cNvPr id="250"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251"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63A4901-7E2F-4361-BA6F-12759331079F}"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sldImg"/>
          </p:nvPr>
        </p:nvSpPr>
        <p:spPr>
          <a:xfrm>
            <a:off x="3263760" y="509760"/>
            <a:ext cx="3399120" cy="2549520"/>
          </a:xfrm>
          <a:prstGeom prst="rect">
            <a:avLst/>
          </a:prstGeom>
          <a:ln w="0">
            <a:noFill/>
          </a:ln>
        </p:spPr>
      </p:sp>
      <p:sp>
        <p:nvSpPr>
          <p:cNvPr id="253"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254"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17FCC96-C5D7-4117-BA19-A20F0646E59A}"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sldImg"/>
          </p:nvPr>
        </p:nvSpPr>
        <p:spPr>
          <a:xfrm>
            <a:off x="3263760" y="509760"/>
            <a:ext cx="3399120" cy="2549520"/>
          </a:xfrm>
          <a:prstGeom prst="rect">
            <a:avLst/>
          </a:prstGeom>
          <a:ln w="0">
            <a:noFill/>
          </a:ln>
        </p:spPr>
      </p:sp>
      <p:sp>
        <p:nvSpPr>
          <p:cNvPr id="256"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257"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AEDB95C-4F3D-4C57-8A03-4D42B7B35965}"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sldImg"/>
          </p:nvPr>
        </p:nvSpPr>
        <p:spPr>
          <a:xfrm>
            <a:off x="3263760" y="509760"/>
            <a:ext cx="3399120" cy="2549520"/>
          </a:xfrm>
          <a:prstGeom prst="rect">
            <a:avLst/>
          </a:prstGeom>
          <a:ln w="0">
            <a:noFill/>
          </a:ln>
        </p:spPr>
      </p:sp>
      <p:sp>
        <p:nvSpPr>
          <p:cNvPr id="259"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260"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82E7C9E-12BD-4086-B985-ECD1C5D8A17A}"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sldImg"/>
          </p:nvPr>
        </p:nvSpPr>
        <p:spPr>
          <a:xfrm>
            <a:off x="3263760" y="509760"/>
            <a:ext cx="3399120" cy="2549520"/>
          </a:xfrm>
          <a:prstGeom prst="rect">
            <a:avLst/>
          </a:prstGeom>
          <a:ln w="0">
            <a:noFill/>
          </a:ln>
        </p:spPr>
      </p:sp>
      <p:sp>
        <p:nvSpPr>
          <p:cNvPr id="208"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209"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FF9CC50-7306-4A49-89CF-2417C6F39E12}"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sldImg"/>
          </p:nvPr>
        </p:nvSpPr>
        <p:spPr>
          <a:xfrm>
            <a:off x="3263760" y="509760"/>
            <a:ext cx="3399120" cy="2549520"/>
          </a:xfrm>
          <a:prstGeom prst="rect">
            <a:avLst/>
          </a:prstGeom>
          <a:ln w="0">
            <a:noFill/>
          </a:ln>
        </p:spPr>
      </p:sp>
      <p:sp>
        <p:nvSpPr>
          <p:cNvPr id="262"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263"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ED311DE-845D-4F53-BFD9-16564111E9DA}"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sldImg"/>
          </p:nvPr>
        </p:nvSpPr>
        <p:spPr>
          <a:xfrm>
            <a:off x="3263760" y="509760"/>
            <a:ext cx="3399120" cy="2549520"/>
          </a:xfrm>
          <a:prstGeom prst="rect">
            <a:avLst/>
          </a:prstGeom>
          <a:ln w="0">
            <a:noFill/>
          </a:ln>
        </p:spPr>
      </p:sp>
      <p:sp>
        <p:nvSpPr>
          <p:cNvPr id="265"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266"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B8A7234-390E-4C3F-8D4D-63789490E390}"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sldImg"/>
          </p:nvPr>
        </p:nvSpPr>
        <p:spPr>
          <a:xfrm>
            <a:off x="3263760" y="509760"/>
            <a:ext cx="3399120" cy="2549520"/>
          </a:xfrm>
          <a:prstGeom prst="rect">
            <a:avLst/>
          </a:prstGeom>
          <a:ln w="0">
            <a:noFill/>
          </a:ln>
        </p:spPr>
      </p:sp>
      <p:sp>
        <p:nvSpPr>
          <p:cNvPr id="211"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212"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8AB8B27-7160-4F52-9249-C68F4305BCFF}"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sldImg"/>
          </p:nvPr>
        </p:nvSpPr>
        <p:spPr>
          <a:xfrm>
            <a:off x="3263760" y="509760"/>
            <a:ext cx="3399120" cy="2549520"/>
          </a:xfrm>
          <a:prstGeom prst="rect">
            <a:avLst/>
          </a:prstGeom>
          <a:ln w="0">
            <a:noFill/>
          </a:ln>
        </p:spPr>
      </p:sp>
      <p:sp>
        <p:nvSpPr>
          <p:cNvPr id="214"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215"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2D48281-9256-4184-9B13-DA068B711ABE}"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sldImg"/>
          </p:nvPr>
        </p:nvSpPr>
        <p:spPr>
          <a:xfrm>
            <a:off x="3263760" y="509760"/>
            <a:ext cx="3399120" cy="2549520"/>
          </a:xfrm>
          <a:prstGeom prst="rect">
            <a:avLst/>
          </a:prstGeom>
          <a:ln w="0">
            <a:noFill/>
          </a:ln>
        </p:spPr>
      </p:sp>
      <p:sp>
        <p:nvSpPr>
          <p:cNvPr id="217"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218"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0D4ABAA-7BE2-4E90-B303-8E6472B6E43E}"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sldImg"/>
          </p:nvPr>
        </p:nvSpPr>
        <p:spPr>
          <a:xfrm>
            <a:off x="3263760" y="509760"/>
            <a:ext cx="3399120" cy="2549520"/>
          </a:xfrm>
          <a:prstGeom prst="rect">
            <a:avLst/>
          </a:prstGeom>
          <a:ln w="0">
            <a:noFill/>
          </a:ln>
        </p:spPr>
      </p:sp>
      <p:sp>
        <p:nvSpPr>
          <p:cNvPr id="220"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221"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E6970C7-111D-468C-8C7E-12AF560508A5}"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sldImg"/>
          </p:nvPr>
        </p:nvSpPr>
        <p:spPr>
          <a:xfrm>
            <a:off x="3263760" y="509760"/>
            <a:ext cx="3399120" cy="2549520"/>
          </a:xfrm>
          <a:prstGeom prst="rect">
            <a:avLst/>
          </a:prstGeom>
          <a:ln w="0">
            <a:noFill/>
          </a:ln>
        </p:spPr>
      </p:sp>
      <p:sp>
        <p:nvSpPr>
          <p:cNvPr id="223"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224"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F82A157-969E-4B86-9B34-CE5CA8B7E308}"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sldImg"/>
          </p:nvPr>
        </p:nvSpPr>
        <p:spPr>
          <a:xfrm>
            <a:off x="3263760" y="509760"/>
            <a:ext cx="3399120" cy="2549520"/>
          </a:xfrm>
          <a:prstGeom prst="rect">
            <a:avLst/>
          </a:prstGeom>
          <a:ln w="0">
            <a:noFill/>
          </a:ln>
        </p:spPr>
      </p:sp>
      <p:sp>
        <p:nvSpPr>
          <p:cNvPr id="226"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227"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9C9DAEDD-87D3-4D62-B69F-A3D63BBB5B3E}"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sldImg"/>
          </p:nvPr>
        </p:nvSpPr>
        <p:spPr>
          <a:xfrm>
            <a:off x="3263760" y="509760"/>
            <a:ext cx="3399120" cy="2549520"/>
          </a:xfrm>
          <a:prstGeom prst="rect">
            <a:avLst/>
          </a:prstGeom>
          <a:ln w="0">
            <a:noFill/>
          </a:ln>
        </p:spPr>
      </p:sp>
      <p:sp>
        <p:nvSpPr>
          <p:cNvPr id="229"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230"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976A2C7-DFDC-45E7-B965-E3C4EB4A62BB}"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31" name="PlaceHolder 2"/>
          <p:cNvSpPr>
            <a:spLocks noGrp="1"/>
          </p:cNvSpPr>
          <p:nvPr>
            <p:ph/>
          </p:nvPr>
        </p:nvSpPr>
        <p:spPr>
          <a:xfrm>
            <a:off x="457200" y="1600200"/>
            <a:ext cx="822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32" name="PlaceHolder 3"/>
          <p:cNvSpPr>
            <a:spLocks noGrp="1"/>
          </p:cNvSpPr>
          <p:nvPr>
            <p:ph/>
          </p:nvPr>
        </p:nvSpPr>
        <p:spPr>
          <a:xfrm>
            <a:off x="457200" y="3964320"/>
            <a:ext cx="822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34" name="PlaceHolder 2"/>
          <p:cNvSpPr>
            <a:spLocks noGrp="1"/>
          </p:cNvSpPr>
          <p:nvPr>
            <p:ph/>
          </p:nvPr>
        </p:nvSpPr>
        <p:spPr>
          <a:xfrm>
            <a:off x="457200" y="160020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35" name="PlaceHolder 3"/>
          <p:cNvSpPr>
            <a:spLocks noGrp="1"/>
          </p:cNvSpPr>
          <p:nvPr>
            <p:ph/>
          </p:nvPr>
        </p:nvSpPr>
        <p:spPr>
          <a:xfrm>
            <a:off x="4674240" y="160020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36" name="PlaceHolder 4"/>
          <p:cNvSpPr>
            <a:spLocks noGrp="1"/>
          </p:cNvSpPr>
          <p:nvPr>
            <p:ph/>
          </p:nvPr>
        </p:nvSpPr>
        <p:spPr>
          <a:xfrm>
            <a:off x="457200" y="396432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37" name="PlaceHolder 5"/>
          <p:cNvSpPr>
            <a:spLocks noGrp="1"/>
          </p:cNvSpPr>
          <p:nvPr>
            <p:ph/>
          </p:nvPr>
        </p:nvSpPr>
        <p:spPr>
          <a:xfrm>
            <a:off x="4674240" y="396432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39" name="PlaceHolder 2"/>
          <p:cNvSpPr>
            <a:spLocks noGrp="1"/>
          </p:cNvSpPr>
          <p:nvPr>
            <p:ph/>
          </p:nvPr>
        </p:nvSpPr>
        <p:spPr>
          <a:xfrm>
            <a:off x="457200" y="1600200"/>
            <a:ext cx="264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40" name="PlaceHolder 3"/>
          <p:cNvSpPr>
            <a:spLocks noGrp="1"/>
          </p:cNvSpPr>
          <p:nvPr>
            <p:ph/>
          </p:nvPr>
        </p:nvSpPr>
        <p:spPr>
          <a:xfrm>
            <a:off x="3239640" y="1600200"/>
            <a:ext cx="264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41" name="PlaceHolder 4"/>
          <p:cNvSpPr>
            <a:spLocks noGrp="1"/>
          </p:cNvSpPr>
          <p:nvPr>
            <p:ph/>
          </p:nvPr>
        </p:nvSpPr>
        <p:spPr>
          <a:xfrm>
            <a:off x="6022080" y="1600200"/>
            <a:ext cx="264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42" name="PlaceHolder 5"/>
          <p:cNvSpPr>
            <a:spLocks noGrp="1"/>
          </p:cNvSpPr>
          <p:nvPr>
            <p:ph/>
          </p:nvPr>
        </p:nvSpPr>
        <p:spPr>
          <a:xfrm>
            <a:off x="457200" y="3964320"/>
            <a:ext cx="264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43" name="PlaceHolder 6"/>
          <p:cNvSpPr>
            <a:spLocks noGrp="1"/>
          </p:cNvSpPr>
          <p:nvPr>
            <p:ph/>
          </p:nvPr>
        </p:nvSpPr>
        <p:spPr>
          <a:xfrm>
            <a:off x="3239640" y="3964320"/>
            <a:ext cx="264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44" name="PlaceHolder 7"/>
          <p:cNvSpPr>
            <a:spLocks noGrp="1"/>
          </p:cNvSpPr>
          <p:nvPr>
            <p:ph/>
          </p:nvPr>
        </p:nvSpPr>
        <p:spPr>
          <a:xfrm>
            <a:off x="6022080" y="3964320"/>
            <a:ext cx="264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10" name="PlaceHolder 2"/>
          <p:cNvSpPr>
            <a:spLocks noGrp="1"/>
          </p:cNvSpPr>
          <p:nvPr>
            <p:ph type="subTitle"/>
          </p:nvPr>
        </p:nvSpPr>
        <p:spPr>
          <a:xfrm>
            <a:off x="457200" y="1600200"/>
            <a:ext cx="8229600" cy="4525920"/>
          </a:xfrm>
          <a:prstGeom prst="rect">
            <a:avLst/>
          </a:prstGeom>
          <a:noFill/>
          <a:ln w="0">
            <a:noFill/>
          </a:ln>
        </p:spPr>
        <p:txBody>
          <a:bodyPr lIns="0" rIns="0" tIns="0" bIns="0" anchor="ctr">
            <a:noAutofit/>
          </a:bodyPr>
          <a:p>
            <a:pPr indent="0" algn="ctr">
              <a:spcBef>
                <a:spcPts val="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12" name="PlaceHolder 2"/>
          <p:cNvSpPr>
            <a:spLocks noGrp="1"/>
          </p:cNvSpPr>
          <p:nvPr>
            <p:ph/>
          </p:nvPr>
        </p:nvSpPr>
        <p:spPr>
          <a:xfrm>
            <a:off x="457200" y="1600200"/>
            <a:ext cx="8229600" cy="452592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14" name="PlaceHolder 2"/>
          <p:cNvSpPr>
            <a:spLocks noGrp="1"/>
          </p:cNvSpPr>
          <p:nvPr>
            <p:ph/>
          </p:nvPr>
        </p:nvSpPr>
        <p:spPr>
          <a:xfrm>
            <a:off x="457200" y="1600200"/>
            <a:ext cx="4015800" cy="452592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15" name="PlaceHolder 3"/>
          <p:cNvSpPr>
            <a:spLocks noGrp="1"/>
          </p:cNvSpPr>
          <p:nvPr>
            <p:ph/>
          </p:nvPr>
        </p:nvSpPr>
        <p:spPr>
          <a:xfrm>
            <a:off x="4674240" y="1600200"/>
            <a:ext cx="4015800" cy="452592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19" name="PlaceHolder 2"/>
          <p:cNvSpPr>
            <a:spLocks noGrp="1"/>
          </p:cNvSpPr>
          <p:nvPr>
            <p:ph/>
          </p:nvPr>
        </p:nvSpPr>
        <p:spPr>
          <a:xfrm>
            <a:off x="457200" y="160020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20" name="PlaceHolder 3"/>
          <p:cNvSpPr>
            <a:spLocks noGrp="1"/>
          </p:cNvSpPr>
          <p:nvPr>
            <p:ph/>
          </p:nvPr>
        </p:nvSpPr>
        <p:spPr>
          <a:xfrm>
            <a:off x="4674240" y="1600200"/>
            <a:ext cx="4015800" cy="452592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21" name="PlaceHolder 4"/>
          <p:cNvSpPr>
            <a:spLocks noGrp="1"/>
          </p:cNvSpPr>
          <p:nvPr>
            <p:ph/>
          </p:nvPr>
        </p:nvSpPr>
        <p:spPr>
          <a:xfrm>
            <a:off x="457200" y="396432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23" name="PlaceHolder 2"/>
          <p:cNvSpPr>
            <a:spLocks noGrp="1"/>
          </p:cNvSpPr>
          <p:nvPr>
            <p:ph/>
          </p:nvPr>
        </p:nvSpPr>
        <p:spPr>
          <a:xfrm>
            <a:off x="457200" y="1600200"/>
            <a:ext cx="4015800" cy="452592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24" name="PlaceHolder 3"/>
          <p:cNvSpPr>
            <a:spLocks noGrp="1"/>
          </p:cNvSpPr>
          <p:nvPr>
            <p:ph/>
          </p:nvPr>
        </p:nvSpPr>
        <p:spPr>
          <a:xfrm>
            <a:off x="4674240" y="160020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25" name="PlaceHolder 4"/>
          <p:cNvSpPr>
            <a:spLocks noGrp="1"/>
          </p:cNvSpPr>
          <p:nvPr>
            <p:ph/>
          </p:nvPr>
        </p:nvSpPr>
        <p:spPr>
          <a:xfrm>
            <a:off x="4674240" y="396432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27" name="PlaceHolder 2"/>
          <p:cNvSpPr>
            <a:spLocks noGrp="1"/>
          </p:cNvSpPr>
          <p:nvPr>
            <p:ph/>
          </p:nvPr>
        </p:nvSpPr>
        <p:spPr>
          <a:xfrm>
            <a:off x="457200" y="160020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28" name="PlaceHolder 3"/>
          <p:cNvSpPr>
            <a:spLocks noGrp="1"/>
          </p:cNvSpPr>
          <p:nvPr>
            <p:ph/>
          </p:nvPr>
        </p:nvSpPr>
        <p:spPr>
          <a:xfrm>
            <a:off x="4674240" y="160020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29" name="PlaceHolder 4"/>
          <p:cNvSpPr>
            <a:spLocks noGrp="1"/>
          </p:cNvSpPr>
          <p:nvPr>
            <p:ph/>
          </p:nvPr>
        </p:nvSpPr>
        <p:spPr>
          <a:xfrm>
            <a:off x="457200" y="3964320"/>
            <a:ext cx="822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hyperlink" Target="mailto:info@uniecampus.it" TargetMode="External"/><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body"/>
          </p:nvPr>
        </p:nvSpPr>
        <p:spPr>
          <a:xfrm>
            <a:off x="457200" y="1600200"/>
            <a:ext cx="8229600" cy="4525920"/>
          </a:xfrm>
          <a:prstGeom prst="rect">
            <a:avLst/>
          </a:prstGeom>
          <a:noFill/>
          <a:ln w="0">
            <a:noFill/>
          </a:ln>
        </p:spPr>
        <p:txBody>
          <a:bodyPr lIns="90000" rIns="90000" tIns="46800" bIns="46800" anchor="t">
            <a:normAutofit/>
          </a:bodyPr>
          <a:p>
            <a:pPr marL="343080" indent="-34308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Fai clic per modificare il formato del testo della struttura</a:t>
            </a: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Secondo livello struttura</a:t>
            </a:r>
            <a:endParaRPr b="0" lang="it-IT" sz="1600" spc="-1" strike="noStrike">
              <a:solidFill>
                <a:srgbClr val="000000"/>
              </a:solidFill>
              <a:latin typeface="Calibri"/>
            </a:endParaRPr>
          </a:p>
          <a:p>
            <a:pPr lvl="2" marL="1143000" indent="-22860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Terzo livello struttura</a:t>
            </a:r>
            <a:endParaRPr b="0" lang="it-IT" sz="1600" spc="-1" strike="noStrike">
              <a:solidFill>
                <a:srgbClr val="000000"/>
              </a:solidFill>
              <a:latin typeface="Calibri"/>
            </a:endParaRPr>
          </a:p>
          <a:p>
            <a:pPr lvl="3" marL="1600200" indent="-22860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Quarto livello struttura</a:t>
            </a:r>
            <a:endParaRPr b="0" lang="it-IT" sz="1600" spc="-1" strike="noStrike">
              <a:solidFill>
                <a:srgbClr val="000000"/>
              </a:solidFill>
              <a:latin typeface="Calibri"/>
            </a:endParaRPr>
          </a:p>
          <a:p>
            <a:pPr lvl="4" marL="2057400" indent="-22860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Quinto livello struttura</a:t>
            </a:r>
            <a:endParaRPr b="0" lang="it-IT" sz="1600" spc="-1" strike="noStrike">
              <a:solidFill>
                <a:srgbClr val="000000"/>
              </a:solidFill>
              <a:latin typeface="Calibri"/>
            </a:endParaRPr>
          </a:p>
          <a:p>
            <a:pPr lvl="5" marL="2057400" indent="-22860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Sesto livello struttura</a:t>
            </a:r>
            <a:endParaRPr b="0" lang="it-IT" sz="1600" spc="-1" strike="noStrike">
              <a:solidFill>
                <a:srgbClr val="000000"/>
              </a:solidFill>
              <a:latin typeface="Calibri"/>
            </a:endParaRPr>
          </a:p>
          <a:p>
            <a:pPr lvl="6" marL="2057400" indent="-22860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Settimo livello struttura</a:t>
            </a:r>
            <a:endParaRPr b="0" lang="it-IT" sz="1600" spc="-1" strike="noStrike">
              <a:solidFill>
                <a:srgbClr val="000000"/>
              </a:solidFill>
              <a:latin typeface="Calibri"/>
            </a:endParaRPr>
          </a:p>
        </p:txBody>
      </p:sp>
      <p:sp>
        <p:nvSpPr>
          <p:cNvPr id="1" name="CasellaDiTesto 6"/>
          <p:cNvSpPr/>
          <p:nvPr/>
        </p:nvSpPr>
        <p:spPr>
          <a:xfrm>
            <a:off x="6500880" y="915840"/>
            <a:ext cx="2685960" cy="368280"/>
          </a:xfrm>
          <a:prstGeom prst="rect">
            <a:avLst/>
          </a:prstGeom>
          <a:noFill/>
          <a:ln w="0">
            <a:noFill/>
          </a:ln>
        </p:spPr>
        <p:style>
          <a:lnRef idx="0"/>
          <a:fillRef idx="0"/>
          <a:effectRef idx="0"/>
          <a:fontRef idx="minor"/>
        </p:style>
        <p:txBody>
          <a:bodyPr lIns="90000" rIns="90000" tIns="46800" bIns="46800" anchor="t">
            <a:spAutoFit/>
          </a:bodyPr>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1800" spc="-1" strike="noStrike">
                <a:solidFill>
                  <a:srgbClr val="ffffff"/>
                </a:solidFill>
                <a:latin typeface="Tahoma"/>
                <a:ea typeface="Tahoma"/>
              </a:rPr>
              <a:t>Facoltà di Ingegneria</a:t>
            </a:r>
            <a:endParaRPr b="0" lang="it-IT" sz="1800" spc="-1" strike="noStrike">
              <a:solidFill>
                <a:srgbClr val="000000"/>
              </a:solidFill>
              <a:latin typeface="Arial"/>
            </a:endParaRPr>
          </a:p>
        </p:txBody>
      </p:sp>
      <p:sp>
        <p:nvSpPr>
          <p:cNvPr id="2" name="CasellaDiTesto 7"/>
          <p:cNvSpPr/>
          <p:nvPr/>
        </p:nvSpPr>
        <p:spPr>
          <a:xfrm>
            <a:off x="3489480" y="0"/>
            <a:ext cx="1082520" cy="781560"/>
          </a:xfrm>
          <a:prstGeom prst="rect">
            <a:avLst/>
          </a:prstGeom>
          <a:noFill/>
          <a:ln w="0">
            <a:noFill/>
          </a:ln>
        </p:spPr>
        <p:style>
          <a:lnRef idx="0"/>
          <a:fillRef idx="0"/>
          <a:effectRef idx="0"/>
          <a:fontRef idx="minor"/>
        </p:style>
        <p:txBody>
          <a:bodyPr lIns="90000" rIns="90000" tIns="46800" bIns="46800" anchor="t">
            <a:spAutoFit/>
          </a:bodyPr>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77933c"/>
                </a:solidFill>
                <a:latin typeface="Tahoma"/>
                <a:ea typeface="Tahoma"/>
              </a:rPr>
              <a:t>Corso di Laurea:</a:t>
            </a:r>
            <a:endParaRPr b="0" lang="it-IT" sz="900" spc="-1" strike="noStrike">
              <a:solidFill>
                <a:srgbClr val="000000"/>
              </a:solidFill>
              <a:latin typeface="Arial"/>
            </a:endParaRPr>
          </a:p>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77933c"/>
                </a:solidFill>
                <a:latin typeface="Tahoma"/>
                <a:ea typeface="Tahoma"/>
              </a:rPr>
              <a:t>Insegnamento:</a:t>
            </a:r>
            <a:endParaRPr b="0" lang="it-IT" sz="900" spc="-1" strike="noStrike">
              <a:solidFill>
                <a:srgbClr val="000000"/>
              </a:solidFill>
              <a:latin typeface="Arial"/>
            </a:endParaRPr>
          </a:p>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77933c"/>
                </a:solidFill>
                <a:latin typeface="Tahoma"/>
                <a:ea typeface="Tahoma"/>
              </a:rPr>
              <a:t>Lezione n°:</a:t>
            </a:r>
            <a:endParaRPr b="0" lang="it-IT" sz="900" spc="-1" strike="noStrike">
              <a:solidFill>
                <a:srgbClr val="000000"/>
              </a:solidFill>
              <a:latin typeface="Arial"/>
            </a:endParaRPr>
          </a:p>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77933c"/>
                </a:solidFill>
                <a:latin typeface="Tahoma"/>
                <a:ea typeface="Tahoma"/>
              </a:rPr>
              <a:t>Titolo:</a:t>
            </a:r>
            <a:endParaRPr b="0" lang="it-IT" sz="900" spc="-1" strike="noStrike">
              <a:solidFill>
                <a:srgbClr val="000000"/>
              </a:solidFill>
              <a:latin typeface="Arial"/>
            </a:endParaRPr>
          </a:p>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77933c"/>
                </a:solidFill>
                <a:latin typeface="Tahoma"/>
                <a:ea typeface="Tahoma"/>
              </a:rPr>
              <a:t>Attività n°:</a:t>
            </a:r>
            <a:endParaRPr b="0" lang="it-IT" sz="900" spc="-1" strike="noStrike">
              <a:solidFill>
                <a:srgbClr val="000000"/>
              </a:solidFill>
              <a:latin typeface="Arial"/>
            </a:endParaRPr>
          </a:p>
        </p:txBody>
      </p:sp>
      <p:sp>
        <p:nvSpPr>
          <p:cNvPr id="3" name="Segnaposto testo 9"/>
          <p:cNvSpPr/>
          <p:nvPr/>
        </p:nvSpPr>
        <p:spPr>
          <a:xfrm>
            <a:off x="4429080" y="0"/>
            <a:ext cx="4714920" cy="928800"/>
          </a:xfrm>
          <a:prstGeom prst="rect">
            <a:avLst/>
          </a:prstGeom>
          <a:noFill/>
          <a:ln w="0">
            <a:noFill/>
          </a:ln>
        </p:spPr>
        <p:style>
          <a:lnRef idx="0"/>
          <a:fillRef idx="0"/>
          <a:effectRef idx="0"/>
          <a:fontRef idx="minor"/>
        </p:style>
        <p:txBody>
          <a:bodyPr lIns="90000" rIns="90000" tIns="46800" bIns="46800" anchor="t">
            <a:noAutofit/>
          </a:bodyPr>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grpSp>
        <p:nvGrpSpPr>
          <p:cNvPr id="4" name=""/>
          <p:cNvGrpSpPr/>
          <p:nvPr/>
        </p:nvGrpSpPr>
        <p:grpSpPr>
          <a:xfrm>
            <a:off x="428760" y="6428880"/>
            <a:ext cx="8286840" cy="720"/>
            <a:chOff x="428760" y="6428880"/>
            <a:chExt cx="8286840" cy="720"/>
          </a:xfrm>
        </p:grpSpPr>
        <p:cxnSp>
          <p:nvCxnSpPr>
            <p:cNvPr id="5" name="AutoShape 10"/>
            <p:cNvCxnSpPr/>
            <p:nvPr/>
          </p:nvCxnSpPr>
          <p:spPr>
            <a:xfrm>
              <a:off x="428760" y="6428880"/>
              <a:ext cx="8287200" cy="1080"/>
            </a:xfrm>
            <a:prstGeom prst="straightConnector1">
              <a:avLst/>
            </a:prstGeom>
            <a:ln w="12600">
              <a:solidFill>
                <a:srgbClr val="000000"/>
              </a:solidFill>
              <a:miter/>
            </a:ln>
          </p:spPr>
        </p:cxnSp>
        <p:sp>
          <p:nvSpPr>
            <p:cNvPr id="6" name=""/>
            <p:cNvSpPr txBox="1"/>
            <p:nvPr/>
          </p:nvSpPr>
          <p:spPr>
            <a:xfrm>
              <a:off x="428760" y="6428880"/>
              <a:ext cx="8286480" cy="360"/>
            </a:xfrm>
            <a:prstGeom prst="rect">
              <a:avLst/>
            </a:prstGeom>
            <a:noFill/>
            <a:ln w="0">
              <a:noFill/>
            </a:ln>
          </p:spPr>
          <p:txBody>
            <a:bodyPr lIns="90000" rIns="90000" tIns="-46440" bIns="-46440" anchor="t">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grpSp>
      <p:sp>
        <p:nvSpPr>
          <p:cNvPr id="7" name="Rectangle 13"/>
          <p:cNvSpPr/>
          <p:nvPr/>
        </p:nvSpPr>
        <p:spPr>
          <a:xfrm>
            <a:off x="0" y="6359040"/>
            <a:ext cx="9144000" cy="413640"/>
          </a:xfrm>
          <a:prstGeom prst="rect">
            <a:avLst/>
          </a:prstGeom>
          <a:noFill/>
          <a:ln w="0">
            <a:noFill/>
          </a:ln>
        </p:spPr>
        <p:style>
          <a:lnRef idx="0"/>
          <a:fillRef idx="0"/>
          <a:effectRef idx="0"/>
          <a:fontRef idx="minor"/>
        </p:style>
        <p:txBody>
          <a:bodyPr lIns="90000" rIns="90000" tIns="46800" bIns="46800" anchor="ctr">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700" spc="-1" strike="noStrike">
              <a:solidFill>
                <a:srgbClr val="000000"/>
              </a:solidFill>
              <a:latin typeface="Arial"/>
            </a:endParaRPr>
          </a:p>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700" spc="-1" strike="noStrike">
                <a:solidFill>
                  <a:srgbClr val="000000"/>
                </a:solidFill>
                <a:latin typeface="Arial"/>
              </a:rPr>
              <a:t>©</a:t>
            </a:r>
            <a:r>
              <a:rPr b="0" lang="it-IT" sz="700" spc="-1" strike="noStrike">
                <a:solidFill>
                  <a:srgbClr val="000000"/>
                </a:solidFill>
                <a:latin typeface="Tahoma"/>
              </a:rPr>
              <a:t> 2007 Universit</a:t>
            </a:r>
            <a:r>
              <a:rPr b="0" lang="it-IT" sz="700" spc="-1" strike="noStrike">
                <a:solidFill>
                  <a:srgbClr val="000000"/>
                </a:solidFill>
                <a:latin typeface="Arial"/>
              </a:rPr>
              <a:t>à</a:t>
            </a:r>
            <a:r>
              <a:rPr b="0" lang="it-IT" sz="700" spc="-1" strike="noStrike">
                <a:solidFill>
                  <a:srgbClr val="000000"/>
                </a:solidFill>
                <a:latin typeface="Tahoma"/>
              </a:rPr>
              <a:t> degli studi e-Campus - Via Isimbardi 10 - 22060 Novedrate (CO) - C.F. 08549051004 </a:t>
            </a:r>
            <a:br>
              <a:rPr sz="700"/>
            </a:br>
            <a:r>
              <a:rPr b="0" lang="it-IT" sz="700" spc="-1" strike="noStrike">
                <a:solidFill>
                  <a:srgbClr val="000000"/>
                </a:solidFill>
                <a:latin typeface="Tahoma"/>
              </a:rPr>
              <a:t>Tel: 031/7942500-7942505 Fax: 031/7942501 - </a:t>
            </a:r>
            <a:r>
              <a:rPr b="0" lang="it-IT" sz="700" spc="-1" strike="noStrike" u="sng">
                <a:solidFill>
                  <a:srgbClr val="0000ff"/>
                </a:solidFill>
                <a:uFillTx/>
                <a:latin typeface="Tahoma"/>
                <a:hlinkClick r:id="rId3"/>
              </a:rPr>
              <a:t>info@uniecampus.it</a:t>
            </a:r>
            <a:endParaRPr b="0" lang="it-IT" sz="700" spc="-1" strike="noStrike">
              <a:solidFill>
                <a:srgbClr val="000000"/>
              </a:solidFill>
              <a:latin typeface="Arial"/>
            </a:endParaRPr>
          </a:p>
        </p:txBody>
      </p:sp>
      <p:sp>
        <p:nvSpPr>
          <p:cNvPr id="8" name="Segnaposto testo 9"/>
          <p:cNvSpPr/>
          <p:nvPr/>
        </p:nvSpPr>
        <p:spPr>
          <a:xfrm>
            <a:off x="4429080" y="0"/>
            <a:ext cx="4714920" cy="928800"/>
          </a:xfrm>
          <a:prstGeom prst="rect">
            <a:avLst/>
          </a:prstGeom>
          <a:noFill/>
          <a:ln w="0">
            <a:noFill/>
          </a:ln>
        </p:spPr>
        <p:style>
          <a:lnRef idx="0"/>
          <a:fillRef idx="0"/>
          <a:effectRef idx="0"/>
          <a:fontRef idx="minor"/>
        </p:style>
        <p: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000000"/>
                </a:solidFill>
                <a:latin typeface="Tahoma"/>
                <a:ea typeface="Tahoma"/>
              </a:rPr>
              <a:t>INGEGNERIA INFORMATICA</a:t>
            </a:r>
            <a:endParaRPr b="0" lang="it-IT" sz="9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000000"/>
                </a:solidFill>
                <a:latin typeface="Tahoma"/>
                <a:ea typeface="Tahoma"/>
              </a:rPr>
              <a:t>RICERCA OPERATIVA</a:t>
            </a:r>
            <a:endParaRPr b="0" lang="it-IT" sz="9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000000"/>
                </a:solidFill>
                <a:latin typeface="Tahoma"/>
                <a:ea typeface="Tahoma"/>
              </a:rPr>
              <a:t>12</a:t>
            </a:r>
            <a:endParaRPr b="0" lang="it-IT" sz="9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000000"/>
                </a:solidFill>
                <a:latin typeface="Tahoma"/>
                <a:ea typeface="Tahoma"/>
              </a:rPr>
              <a:t>ELEMENTI DI CALCOLO COMBINATORIO</a:t>
            </a:r>
            <a:endParaRPr b="0" lang="it-IT" sz="9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000000"/>
                </a:solidFill>
                <a:latin typeface="Tahoma"/>
                <a:ea typeface="Tahoma"/>
              </a:rPr>
              <a:t>1</a:t>
            </a:r>
            <a:endParaRPr b="0" lang="it-IT" sz="9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slideLayout" Target="../slideLayouts/slideLayout1.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slideLayout" Target="../slideLayouts/slideLayout1.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slideLayout" Target="../slideLayouts/slideLayout1.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slideLayout" Target="../slideLayouts/slideLayout1.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oleObject" Target="../embeddings/oleObject2.bin"/><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xml"/><Relationship Id="rId6"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slideLayout" Target="../slideLayouts/slideLayout1.xml"/><Relationship Id="rId3" Type="http://schemas.openxmlformats.org/officeDocument/2006/relationships/notesSlide" Target="../notesSlides/notesSlide2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slideLayout" Target="../slideLayouts/slideLayout1.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slideLayout" Target="../slideLayouts/slideLayout1.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slideLayout" Target="../slideLayouts/slideLayout1.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oleObject" Target="../embeddings/oleObject2.bin"/><Relationship Id="rId3" Type="http://schemas.openxmlformats.org/officeDocument/2006/relationships/slideLayout" Target="../slideLayouts/slideLayout1.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slideLayout" Target="../slideLayouts/slideLayout1.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685800" y="2130120"/>
            <a:ext cx="7772400" cy="2584440"/>
          </a:xfrm>
          <a:prstGeom prst="rect">
            <a:avLst/>
          </a:prstGeom>
          <a:noFill/>
          <a:ln w="0">
            <a:noFill/>
          </a:ln>
        </p:spPr>
        <p:txBody>
          <a:bodyPr lIns="90000" rIns="90000" tIns="46800" bIns="46800" anchor="t">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3600" spc="-1" strike="noStrike">
                <a:solidFill>
                  <a:srgbClr val="000000"/>
                </a:solidFill>
                <a:latin typeface="Tahoma"/>
              </a:rPr>
              <a:t>RICERCA OPERATIVA</a:t>
            </a:r>
            <a:br>
              <a:rPr sz="3600"/>
            </a:br>
            <a:br>
              <a:rPr sz="3600"/>
            </a:br>
            <a:r>
              <a:rPr b="1" lang="it-IT" sz="3600" spc="-1" strike="noStrike">
                <a:solidFill>
                  <a:srgbClr val="000000"/>
                </a:solidFill>
                <a:latin typeface="Tahoma"/>
              </a:rPr>
              <a:t>12. ELEMENTI DI CALCOLO COMBINATORIO</a:t>
            </a:r>
            <a:endParaRPr b="1" lang="it-IT" sz="3600" spc="-1" strike="noStrike">
              <a:solidFill>
                <a:srgbClr val="000000"/>
              </a:solidFill>
              <a:latin typeface="Tahoma"/>
            </a:endParaRPr>
          </a:p>
        </p:txBody>
      </p:sp>
      <p:sp>
        <p:nvSpPr>
          <p:cNvPr id="53" name="CasellaDiTesto 4"/>
          <p:cNvSpPr/>
          <p:nvPr/>
        </p:nvSpPr>
        <p:spPr>
          <a:xfrm>
            <a:off x="3507840" y="5415120"/>
            <a:ext cx="2128320" cy="459720"/>
          </a:xfrm>
          <a:prstGeom prst="rect">
            <a:avLst/>
          </a:prstGeom>
          <a:noFill/>
          <a:ln w="0">
            <a:noFill/>
          </a:ln>
        </p:spPr>
        <p:style>
          <a:lnRef idx="0"/>
          <a:fillRef idx="0"/>
          <a:effectRef idx="0"/>
          <a:fontRef idx="minor"/>
        </p:style>
        <p:txBody>
          <a:bodyPr wrap="none" lIns="90000" rIns="90000" tIns="46800" bIns="46800" anchor="t">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Arial"/>
              </a:rPr>
              <a:t>Gionata Massi</a:t>
            </a:r>
            <a:endParaRPr b="0" lang="it-IT"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
          <p:cNvSpPr txBox="1"/>
          <p:nvPr/>
        </p:nvSpPr>
        <p:spPr>
          <a:xfrm>
            <a:off x="468360" y="1825560"/>
            <a:ext cx="8229600" cy="4340160"/>
          </a:xfrm>
          <a:prstGeom prst="rect">
            <a:avLst/>
          </a:prstGeom>
          <a:noFill/>
          <a:ln w="0">
            <a:noFill/>
          </a:ln>
        </p:spPr>
        <p:txBody>
          <a:bodyPr anchor="t">
            <a:normAutofit/>
          </a:bodyPr>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78"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ESEMPIO: IL PROBLEMA DELLA FORATURA (2)</a:t>
            </a:r>
            <a:endParaRPr b="1" lang="it-IT" sz="2000" spc="-1" strike="noStrike">
              <a:solidFill>
                <a:srgbClr val="000000"/>
              </a:solidFill>
              <a:latin typeface="Tahoma"/>
            </a:endParaRPr>
          </a:p>
        </p:txBody>
      </p:sp>
      <p:sp>
        <p:nvSpPr>
          <p:cNvPr id="79" name="CasellaDiTesto 3"/>
          <p:cNvSpPr/>
          <p:nvPr/>
        </p:nvSpPr>
        <p:spPr>
          <a:xfrm>
            <a:off x="4643280" y="2133720"/>
            <a:ext cx="3816360" cy="3018600"/>
          </a:xfrm>
          <a:prstGeom prst="rect">
            <a:avLst/>
          </a:prstGeom>
          <a:noFill/>
          <a:ln w="9360">
            <a:solidFill>
              <a:srgbClr val="ffffff"/>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Fissate le coordinate dei punti è possibile ricavare le distanze, che saranno parametri del problema.</a:t>
            </a:r>
            <a:br>
              <a:rPr sz="1600"/>
            </a:br>
            <a:br>
              <a:rPr sz="1600"/>
            </a:br>
            <a:r>
              <a:rPr b="0" lang="it-IT" sz="1600" spc="-1" strike="noStrike">
                <a:solidFill>
                  <a:srgbClr val="000000"/>
                </a:solidFill>
                <a:latin typeface="Calibri"/>
              </a:rPr>
              <a:t>Le distanze da considerare, dati </a:t>
            </a:r>
            <a:r>
              <a:rPr b="0" i="1" lang="it-IT" sz="1600" spc="-1" strike="noStrike">
                <a:solidFill>
                  <a:srgbClr val="000000"/>
                </a:solidFill>
                <a:latin typeface="Calibri"/>
              </a:rPr>
              <a:t>n</a:t>
            </a:r>
            <a:r>
              <a:rPr b="0" lang="it-IT" sz="1600" spc="-1" strike="noStrike">
                <a:solidFill>
                  <a:srgbClr val="000000"/>
                </a:solidFill>
                <a:latin typeface="Calibri"/>
              </a:rPr>
              <a:t> punti non coincidenti, sono </a:t>
            </a:r>
            <a:r>
              <a:rPr b="0" i="1" lang="it-IT" sz="1600" spc="-1" strike="noStrike">
                <a:solidFill>
                  <a:srgbClr val="000000"/>
                </a:solidFill>
                <a:latin typeface="Calibri"/>
              </a:rPr>
              <a:t>n</a:t>
            </a:r>
            <a:r>
              <a:rPr b="0" lang="it-IT" sz="1600" spc="-1" strike="noStrike">
                <a:solidFill>
                  <a:srgbClr val="000000"/>
                </a:solidFill>
                <a:latin typeface="Calibri"/>
              </a:rPr>
              <a:t>·(</a:t>
            </a:r>
            <a:r>
              <a:rPr b="0" i="1" lang="it-IT" sz="1600" spc="-1" strike="noStrike">
                <a:solidFill>
                  <a:srgbClr val="000000"/>
                </a:solidFill>
                <a:latin typeface="Calibri"/>
              </a:rPr>
              <a:t>n</a:t>
            </a:r>
            <a:r>
              <a:rPr b="0" lang="it-IT" sz="1600" spc="-1" strike="noStrike">
                <a:solidFill>
                  <a:srgbClr val="000000"/>
                </a:solidFill>
                <a:latin typeface="Calibri"/>
              </a:rPr>
              <a:t> – 1) (tutte le coppie ordinate di punti di foratura possibili con punti distinti).</a:t>
            </a:r>
            <a:br>
              <a:rPr sz="1600"/>
            </a:br>
            <a:br>
              <a:rPr sz="1600"/>
            </a:br>
            <a:r>
              <a:rPr b="0" lang="it-IT" sz="1600" spc="-1" strike="noStrike">
                <a:solidFill>
                  <a:srgbClr val="000000"/>
                </a:solidFill>
                <a:latin typeface="Calibri"/>
              </a:rPr>
              <a:t>Considerando che la distanza è una funzione simmetrica risulta necessario </a:t>
            </a:r>
            <a:r>
              <a:rPr b="0" lang="it-IT" sz="1600" spc="-1" strike="noStrike">
                <a:solidFill>
                  <a:srgbClr val="000000"/>
                </a:solidFill>
                <a:latin typeface="Calibri"/>
              </a:rPr>
              <a:t>calcolare</a:t>
            </a:r>
            <a:r>
              <a:rPr b="0" lang="it-IT" sz="1600" spc="-1" strike="noStrike">
                <a:solidFill>
                  <a:srgbClr val="000000"/>
                </a:solidFill>
                <a:latin typeface="Calibri"/>
              </a:rPr>
              <a:t> </a:t>
            </a:r>
            <a:r>
              <a:rPr b="0" i="1" lang="it-IT" sz="1600" spc="-1" strike="noStrike">
                <a:solidFill>
                  <a:srgbClr val="000000"/>
                </a:solidFill>
                <a:latin typeface="Calibri"/>
              </a:rPr>
              <a:t>n</a:t>
            </a:r>
            <a:r>
              <a:rPr b="0" lang="it-IT" sz="1600" spc="-1" strike="noStrike">
                <a:solidFill>
                  <a:srgbClr val="000000"/>
                </a:solidFill>
                <a:latin typeface="Calibri"/>
              </a:rPr>
              <a:t>·(</a:t>
            </a:r>
            <a:r>
              <a:rPr b="0" i="1" lang="it-IT" sz="1600" spc="-1" strike="noStrike">
                <a:solidFill>
                  <a:srgbClr val="000000"/>
                </a:solidFill>
                <a:latin typeface="Calibri"/>
              </a:rPr>
              <a:t>n</a:t>
            </a:r>
            <a:r>
              <a:rPr b="0" lang="it-IT" sz="1600" spc="-1" strike="noStrike">
                <a:solidFill>
                  <a:srgbClr val="000000"/>
                </a:solidFill>
                <a:latin typeface="Calibri"/>
              </a:rPr>
              <a:t> – 1)/2 distanze.</a:t>
            </a:r>
            <a:endParaRPr b="0" lang="it-IT" sz="1600" spc="-1" strike="noStrike">
              <a:solidFill>
                <a:srgbClr val="000000"/>
              </a:solidFill>
              <a:latin typeface="Arial"/>
            </a:endParaRPr>
          </a:p>
        </p:txBody>
      </p:sp>
      <p:sp>
        <p:nvSpPr>
          <p:cNvPr id="80" name="CasellaDiTesto 6"/>
          <p:cNvSpPr/>
          <p:nvPr/>
        </p:nvSpPr>
        <p:spPr>
          <a:xfrm>
            <a:off x="429840" y="5853240"/>
            <a:ext cx="343800" cy="37116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600" spc="-1" strike="noStrike">
                <a:solidFill>
                  <a:srgbClr val="000000"/>
                </a:solidFill>
                <a:latin typeface="Calibri"/>
              </a:rPr>
              <a:t>p</a:t>
            </a:r>
            <a:r>
              <a:rPr b="0" lang="it-IT" sz="1600" spc="-1" strike="noStrike" baseline="-25000">
                <a:solidFill>
                  <a:srgbClr val="000000"/>
                </a:solidFill>
                <a:latin typeface="Calibri"/>
              </a:rPr>
              <a:t>1</a:t>
            </a:r>
            <a:endParaRPr b="0" lang="it-IT" sz="1600" spc="-1" strike="noStrike">
              <a:solidFill>
                <a:srgbClr val="000000"/>
              </a:solidFill>
              <a:latin typeface="Arial"/>
            </a:endParaRPr>
          </a:p>
        </p:txBody>
      </p:sp>
      <p:sp>
        <p:nvSpPr>
          <p:cNvPr id="81" name="CasellaDiTesto 7"/>
          <p:cNvSpPr/>
          <p:nvPr/>
        </p:nvSpPr>
        <p:spPr>
          <a:xfrm>
            <a:off x="4030920" y="5877000"/>
            <a:ext cx="343800" cy="37116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600" spc="-1" strike="noStrike">
                <a:solidFill>
                  <a:srgbClr val="000000"/>
                </a:solidFill>
                <a:latin typeface="Calibri"/>
              </a:rPr>
              <a:t>p</a:t>
            </a:r>
            <a:r>
              <a:rPr b="0" lang="it-IT" sz="1600" spc="-1" strike="noStrike" baseline="-25000">
                <a:solidFill>
                  <a:srgbClr val="000000"/>
                </a:solidFill>
                <a:latin typeface="Calibri"/>
              </a:rPr>
              <a:t>2</a:t>
            </a:r>
            <a:endParaRPr b="0" lang="it-IT" sz="1600" spc="-1" strike="noStrike">
              <a:solidFill>
                <a:srgbClr val="000000"/>
              </a:solidFill>
              <a:latin typeface="Arial"/>
            </a:endParaRPr>
          </a:p>
        </p:txBody>
      </p:sp>
      <p:sp>
        <p:nvSpPr>
          <p:cNvPr id="82" name="CasellaDiTesto 8"/>
          <p:cNvSpPr/>
          <p:nvPr/>
        </p:nvSpPr>
        <p:spPr>
          <a:xfrm>
            <a:off x="4075560" y="1844640"/>
            <a:ext cx="343800" cy="37116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600" spc="-1" strike="noStrike">
                <a:solidFill>
                  <a:srgbClr val="000000"/>
                </a:solidFill>
                <a:latin typeface="Calibri"/>
              </a:rPr>
              <a:t>p</a:t>
            </a:r>
            <a:r>
              <a:rPr b="0" lang="it-IT" sz="1600" spc="-1" strike="noStrike" baseline="-25000">
                <a:solidFill>
                  <a:srgbClr val="000000"/>
                </a:solidFill>
                <a:latin typeface="Calibri"/>
              </a:rPr>
              <a:t>3</a:t>
            </a:r>
            <a:endParaRPr b="0" lang="it-IT" sz="1600" spc="-1" strike="noStrike">
              <a:solidFill>
                <a:srgbClr val="000000"/>
              </a:solidFill>
              <a:latin typeface="Arial"/>
            </a:endParaRPr>
          </a:p>
        </p:txBody>
      </p:sp>
      <p:sp>
        <p:nvSpPr>
          <p:cNvPr id="83" name="CasellaDiTesto 9"/>
          <p:cNvSpPr/>
          <p:nvPr/>
        </p:nvSpPr>
        <p:spPr>
          <a:xfrm>
            <a:off x="429840" y="1916280"/>
            <a:ext cx="343800" cy="37116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600" spc="-1" strike="noStrike">
                <a:solidFill>
                  <a:srgbClr val="000000"/>
                </a:solidFill>
                <a:latin typeface="Calibri"/>
              </a:rPr>
              <a:t>p</a:t>
            </a:r>
            <a:r>
              <a:rPr b="0" lang="it-IT" sz="1600" spc="-1" strike="noStrike" baseline="-25000">
                <a:solidFill>
                  <a:srgbClr val="000000"/>
                </a:solidFill>
                <a:latin typeface="Calibri"/>
              </a:rPr>
              <a:t>4</a:t>
            </a:r>
            <a:endParaRPr b="0" lang="it-IT" sz="1600" spc="-1" strike="noStrike">
              <a:solidFill>
                <a:srgbClr val="000000"/>
              </a:solidFill>
              <a:latin typeface="Arial"/>
            </a:endParaRPr>
          </a:p>
        </p:txBody>
      </p:sp>
      <p:sp>
        <p:nvSpPr>
          <p:cNvPr id="84" name="CasellaDiTesto 10"/>
          <p:cNvSpPr/>
          <p:nvPr/>
        </p:nvSpPr>
        <p:spPr>
          <a:xfrm>
            <a:off x="2235600" y="4095720"/>
            <a:ext cx="343800" cy="37116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600" spc="-1" strike="noStrike">
                <a:solidFill>
                  <a:srgbClr val="000000"/>
                </a:solidFill>
                <a:latin typeface="Calibri"/>
              </a:rPr>
              <a:t>p</a:t>
            </a:r>
            <a:r>
              <a:rPr b="0" lang="it-IT" sz="1600" spc="-1" strike="noStrike" baseline="-25000">
                <a:solidFill>
                  <a:srgbClr val="000000"/>
                </a:solidFill>
                <a:latin typeface="Calibri"/>
              </a:rPr>
              <a:t>5</a:t>
            </a:r>
            <a:endParaRPr b="0" lang="it-IT" sz="1600" spc="-1" strike="noStrike">
              <a:solidFill>
                <a:srgbClr val="000000"/>
              </a:solidFill>
              <a:latin typeface="Arial"/>
            </a:endParaRPr>
          </a:p>
        </p:txBody>
      </p:sp>
      <p:sp>
        <p:nvSpPr>
          <p:cNvPr id="85" name="CasellaDiTesto 11"/>
          <p:cNvSpPr/>
          <p:nvPr/>
        </p:nvSpPr>
        <p:spPr>
          <a:xfrm>
            <a:off x="2052720" y="5516640"/>
            <a:ext cx="183960" cy="25704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
        <p:nvSpPr>
          <p:cNvPr id="86" name="CasellaDiTesto 12"/>
          <p:cNvSpPr/>
          <p:nvPr/>
        </p:nvSpPr>
        <p:spPr>
          <a:xfrm>
            <a:off x="1757520" y="5597640"/>
            <a:ext cx="1333080" cy="33768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600" spc="-1" strike="noStrike">
                <a:solidFill>
                  <a:srgbClr val="000000"/>
                </a:solidFill>
                <a:latin typeface="Calibri"/>
              </a:rPr>
              <a:t>d</a:t>
            </a:r>
            <a:r>
              <a:rPr b="0" lang="it-IT" sz="1600" spc="-1" strike="noStrike">
                <a:solidFill>
                  <a:srgbClr val="000000"/>
                </a:solidFill>
                <a:latin typeface="Calibri"/>
              </a:rPr>
              <a:t>(</a:t>
            </a:r>
            <a:r>
              <a:rPr b="0" i="1" lang="it-IT" sz="1600" spc="-1" strike="noStrike">
                <a:solidFill>
                  <a:srgbClr val="000000"/>
                </a:solidFill>
                <a:latin typeface="Calibri"/>
              </a:rPr>
              <a:t>1</a:t>
            </a:r>
            <a:r>
              <a:rPr b="0" lang="it-IT" sz="1600" spc="-1" strike="noStrike">
                <a:solidFill>
                  <a:srgbClr val="000000"/>
                </a:solidFill>
                <a:latin typeface="Calibri"/>
              </a:rPr>
              <a:t>,</a:t>
            </a:r>
            <a:r>
              <a:rPr b="0" i="1" lang="it-IT" sz="1600" spc="-1" strike="noStrike">
                <a:solidFill>
                  <a:srgbClr val="000000"/>
                </a:solidFill>
                <a:latin typeface="Calibri"/>
              </a:rPr>
              <a:t>2</a:t>
            </a:r>
            <a:r>
              <a:rPr b="0" lang="it-IT" sz="1600" spc="-1" strike="noStrike">
                <a:solidFill>
                  <a:srgbClr val="000000"/>
                </a:solidFill>
                <a:latin typeface="Calibri"/>
              </a:rPr>
              <a:t>) </a:t>
            </a:r>
            <a:r>
              <a:rPr b="0" i="1" lang="it-IT" sz="1600" spc="-1" strike="noStrike">
                <a:solidFill>
                  <a:srgbClr val="000000"/>
                </a:solidFill>
                <a:latin typeface="Calibri"/>
              </a:rPr>
              <a:t>= d</a:t>
            </a:r>
            <a:r>
              <a:rPr b="0" lang="it-IT" sz="1600" spc="-1" strike="noStrike">
                <a:solidFill>
                  <a:srgbClr val="000000"/>
                </a:solidFill>
                <a:latin typeface="Calibri"/>
              </a:rPr>
              <a:t>(</a:t>
            </a:r>
            <a:r>
              <a:rPr b="0" i="1" lang="it-IT" sz="1600" spc="-1" strike="noStrike">
                <a:solidFill>
                  <a:srgbClr val="000000"/>
                </a:solidFill>
                <a:latin typeface="Calibri"/>
              </a:rPr>
              <a:t>2</a:t>
            </a:r>
            <a:r>
              <a:rPr b="0" lang="it-IT" sz="1600" spc="-1" strike="noStrike">
                <a:solidFill>
                  <a:srgbClr val="000000"/>
                </a:solidFill>
                <a:latin typeface="Calibri"/>
              </a:rPr>
              <a:t>,</a:t>
            </a:r>
            <a:r>
              <a:rPr b="0" i="1" lang="it-IT" sz="1600" spc="-1" strike="noStrike">
                <a:solidFill>
                  <a:srgbClr val="000000"/>
                </a:solidFill>
                <a:latin typeface="Calibri"/>
              </a:rPr>
              <a:t>1</a:t>
            </a:r>
            <a:r>
              <a:rPr b="0" lang="it-IT" sz="1600" spc="-1" strike="noStrike">
                <a:solidFill>
                  <a:srgbClr val="000000"/>
                </a:solidFill>
                <a:latin typeface="Calibri"/>
              </a:rPr>
              <a:t>)</a:t>
            </a:r>
            <a:endParaRPr b="0" lang="it-IT" sz="1600" spc="-1" strike="noStrike">
              <a:solidFill>
                <a:srgbClr val="000000"/>
              </a:solidFill>
              <a:latin typeface="Arial"/>
            </a:endParaRPr>
          </a:p>
        </p:txBody>
      </p:sp>
      <p:sp>
        <p:nvSpPr>
          <p:cNvPr id="87" name="CasellaDiTesto 13"/>
          <p:cNvSpPr/>
          <p:nvPr/>
        </p:nvSpPr>
        <p:spPr>
          <a:xfrm>
            <a:off x="1877040" y="2205000"/>
            <a:ext cx="1241640" cy="33768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600" spc="-1" strike="noStrike">
                <a:solidFill>
                  <a:srgbClr val="000000"/>
                </a:solidFill>
                <a:latin typeface="Calibri"/>
              </a:rPr>
              <a:t>d</a:t>
            </a:r>
            <a:r>
              <a:rPr b="0" lang="it-IT" sz="1600" spc="-1" strike="noStrike">
                <a:solidFill>
                  <a:srgbClr val="000000"/>
                </a:solidFill>
                <a:latin typeface="Calibri"/>
              </a:rPr>
              <a:t>(</a:t>
            </a:r>
            <a:r>
              <a:rPr b="0" i="1" lang="it-IT" sz="1600" spc="-1" strike="noStrike">
                <a:solidFill>
                  <a:srgbClr val="000000"/>
                </a:solidFill>
                <a:latin typeface="Calibri"/>
              </a:rPr>
              <a:t>3</a:t>
            </a:r>
            <a:r>
              <a:rPr b="0" lang="it-IT" sz="1600" spc="-1" strike="noStrike">
                <a:solidFill>
                  <a:srgbClr val="000000"/>
                </a:solidFill>
                <a:latin typeface="Calibri"/>
              </a:rPr>
              <a:t>,</a:t>
            </a:r>
            <a:r>
              <a:rPr b="0" i="1" lang="it-IT" sz="1600" spc="-1" strike="noStrike">
                <a:solidFill>
                  <a:srgbClr val="000000"/>
                </a:solidFill>
                <a:latin typeface="Calibri"/>
              </a:rPr>
              <a:t>4</a:t>
            </a:r>
            <a:r>
              <a:rPr b="0" lang="it-IT" sz="1600" spc="-1" strike="noStrike">
                <a:solidFill>
                  <a:srgbClr val="000000"/>
                </a:solidFill>
                <a:latin typeface="Calibri"/>
              </a:rPr>
              <a:t>)</a:t>
            </a:r>
            <a:r>
              <a:rPr b="0" i="1" lang="it-IT" sz="1600" spc="-1" strike="noStrike">
                <a:solidFill>
                  <a:srgbClr val="000000"/>
                </a:solidFill>
                <a:latin typeface="Calibri"/>
              </a:rPr>
              <a:t>=d</a:t>
            </a:r>
            <a:r>
              <a:rPr b="0" lang="it-IT" sz="1600" spc="-1" strike="noStrike">
                <a:solidFill>
                  <a:srgbClr val="000000"/>
                </a:solidFill>
                <a:latin typeface="Calibri"/>
              </a:rPr>
              <a:t>(</a:t>
            </a:r>
            <a:r>
              <a:rPr b="0" i="1" lang="it-IT" sz="1600" spc="-1" strike="noStrike">
                <a:solidFill>
                  <a:srgbClr val="000000"/>
                </a:solidFill>
                <a:latin typeface="Calibri"/>
              </a:rPr>
              <a:t>4</a:t>
            </a:r>
            <a:r>
              <a:rPr b="0" lang="it-IT" sz="1600" spc="-1" strike="noStrike">
                <a:solidFill>
                  <a:srgbClr val="000000"/>
                </a:solidFill>
                <a:latin typeface="Calibri"/>
              </a:rPr>
              <a:t>,</a:t>
            </a:r>
            <a:r>
              <a:rPr b="0" i="1" lang="it-IT" sz="1600" spc="-1" strike="noStrike">
                <a:solidFill>
                  <a:srgbClr val="000000"/>
                </a:solidFill>
                <a:latin typeface="Calibri"/>
              </a:rPr>
              <a:t>3</a:t>
            </a:r>
            <a:r>
              <a:rPr b="0" lang="it-IT" sz="1600" spc="-1" strike="noStrike">
                <a:solidFill>
                  <a:srgbClr val="000000"/>
                </a:solidFill>
                <a:latin typeface="Calibri"/>
              </a:rPr>
              <a:t>)</a:t>
            </a:r>
            <a:endParaRPr b="0" lang="it-IT" sz="1600" spc="-1" strike="noStrike">
              <a:solidFill>
                <a:srgbClr val="000000"/>
              </a:solidFill>
              <a:latin typeface="Arial"/>
            </a:endParaRPr>
          </a:p>
        </p:txBody>
      </p:sp>
      <p:sp>
        <p:nvSpPr>
          <p:cNvPr id="88" name="CasellaDiTesto 14"/>
          <p:cNvSpPr/>
          <p:nvPr/>
        </p:nvSpPr>
        <p:spPr>
          <a:xfrm rot="2700000">
            <a:off x="3007080" y="4979880"/>
            <a:ext cx="1241640" cy="33768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600" spc="-1" strike="noStrike">
                <a:solidFill>
                  <a:srgbClr val="000000"/>
                </a:solidFill>
                <a:latin typeface="Calibri"/>
              </a:rPr>
              <a:t>d</a:t>
            </a:r>
            <a:r>
              <a:rPr b="0" lang="it-IT" sz="1600" spc="-1" strike="noStrike">
                <a:solidFill>
                  <a:srgbClr val="000000"/>
                </a:solidFill>
                <a:latin typeface="Calibri"/>
              </a:rPr>
              <a:t>(</a:t>
            </a:r>
            <a:r>
              <a:rPr b="0" i="1" lang="it-IT" sz="1600" spc="-1" strike="noStrike">
                <a:solidFill>
                  <a:srgbClr val="000000"/>
                </a:solidFill>
                <a:latin typeface="Calibri"/>
              </a:rPr>
              <a:t>2</a:t>
            </a:r>
            <a:r>
              <a:rPr b="0" lang="it-IT" sz="1600" spc="-1" strike="noStrike">
                <a:solidFill>
                  <a:srgbClr val="000000"/>
                </a:solidFill>
                <a:latin typeface="Calibri"/>
              </a:rPr>
              <a:t>,</a:t>
            </a:r>
            <a:r>
              <a:rPr b="0" i="1" lang="it-IT" sz="1600" spc="-1" strike="noStrike">
                <a:solidFill>
                  <a:srgbClr val="000000"/>
                </a:solidFill>
                <a:latin typeface="Calibri"/>
              </a:rPr>
              <a:t>5</a:t>
            </a:r>
            <a:r>
              <a:rPr b="0" lang="it-IT" sz="1600" spc="-1" strike="noStrike">
                <a:solidFill>
                  <a:srgbClr val="000000"/>
                </a:solidFill>
                <a:latin typeface="Calibri"/>
              </a:rPr>
              <a:t>)</a:t>
            </a:r>
            <a:r>
              <a:rPr b="0" i="1" lang="it-IT" sz="1600" spc="-1" strike="noStrike">
                <a:solidFill>
                  <a:srgbClr val="000000"/>
                </a:solidFill>
                <a:latin typeface="Calibri"/>
              </a:rPr>
              <a:t>=d</a:t>
            </a:r>
            <a:r>
              <a:rPr b="0" lang="it-IT" sz="1600" spc="-1" strike="noStrike">
                <a:solidFill>
                  <a:srgbClr val="000000"/>
                </a:solidFill>
                <a:latin typeface="Calibri"/>
              </a:rPr>
              <a:t>(</a:t>
            </a:r>
            <a:r>
              <a:rPr b="0" i="1" lang="it-IT" sz="1600" spc="-1" strike="noStrike">
                <a:solidFill>
                  <a:srgbClr val="000000"/>
                </a:solidFill>
                <a:latin typeface="Calibri"/>
              </a:rPr>
              <a:t>5</a:t>
            </a:r>
            <a:r>
              <a:rPr b="0" lang="it-IT" sz="1600" spc="-1" strike="noStrike">
                <a:solidFill>
                  <a:srgbClr val="000000"/>
                </a:solidFill>
                <a:latin typeface="Calibri"/>
              </a:rPr>
              <a:t>,</a:t>
            </a:r>
            <a:r>
              <a:rPr b="0" i="1" lang="it-IT" sz="1600" spc="-1" strike="noStrike">
                <a:solidFill>
                  <a:srgbClr val="000000"/>
                </a:solidFill>
                <a:latin typeface="Calibri"/>
              </a:rPr>
              <a:t>2</a:t>
            </a:r>
            <a:r>
              <a:rPr b="0" lang="it-IT" sz="1600" spc="-1" strike="noStrike">
                <a:solidFill>
                  <a:srgbClr val="000000"/>
                </a:solidFill>
                <a:latin typeface="Calibri"/>
              </a:rPr>
              <a:t>)</a:t>
            </a:r>
            <a:endParaRPr b="0" lang="it-IT" sz="1600" spc="-1" strike="noStrike">
              <a:solidFill>
                <a:srgbClr val="000000"/>
              </a:solidFill>
              <a:latin typeface="Arial"/>
            </a:endParaRPr>
          </a:p>
        </p:txBody>
      </p:sp>
      <p:sp>
        <p:nvSpPr>
          <p:cNvPr id="89" name="CasellaDiTesto 15"/>
          <p:cNvSpPr/>
          <p:nvPr/>
        </p:nvSpPr>
        <p:spPr>
          <a:xfrm rot="5400000">
            <a:off x="88200" y="3894120"/>
            <a:ext cx="1241640" cy="33768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600" spc="-1" strike="noStrike">
                <a:solidFill>
                  <a:srgbClr val="000000"/>
                </a:solidFill>
                <a:latin typeface="Calibri"/>
              </a:rPr>
              <a:t>d</a:t>
            </a:r>
            <a:r>
              <a:rPr b="0" lang="it-IT" sz="1600" spc="-1" strike="noStrike">
                <a:solidFill>
                  <a:srgbClr val="000000"/>
                </a:solidFill>
                <a:latin typeface="Calibri"/>
              </a:rPr>
              <a:t>(</a:t>
            </a:r>
            <a:r>
              <a:rPr b="0" i="1" lang="it-IT" sz="1600" spc="-1" strike="noStrike">
                <a:solidFill>
                  <a:srgbClr val="000000"/>
                </a:solidFill>
                <a:latin typeface="Calibri"/>
              </a:rPr>
              <a:t>1</a:t>
            </a:r>
            <a:r>
              <a:rPr b="0" lang="it-IT" sz="1600" spc="-1" strike="noStrike">
                <a:solidFill>
                  <a:srgbClr val="000000"/>
                </a:solidFill>
                <a:latin typeface="Calibri"/>
              </a:rPr>
              <a:t>,</a:t>
            </a:r>
            <a:r>
              <a:rPr b="0" i="1" lang="it-IT" sz="1600" spc="-1" strike="noStrike">
                <a:solidFill>
                  <a:srgbClr val="000000"/>
                </a:solidFill>
                <a:latin typeface="Calibri"/>
              </a:rPr>
              <a:t>4</a:t>
            </a:r>
            <a:r>
              <a:rPr b="0" lang="it-IT" sz="1600" spc="-1" strike="noStrike">
                <a:solidFill>
                  <a:srgbClr val="000000"/>
                </a:solidFill>
                <a:latin typeface="Calibri"/>
              </a:rPr>
              <a:t>)</a:t>
            </a:r>
            <a:r>
              <a:rPr b="0" i="1" lang="it-IT" sz="1600" spc="-1" strike="noStrike">
                <a:solidFill>
                  <a:srgbClr val="000000"/>
                </a:solidFill>
                <a:latin typeface="Calibri"/>
              </a:rPr>
              <a:t>=d</a:t>
            </a:r>
            <a:r>
              <a:rPr b="0" lang="it-IT" sz="1600" spc="-1" strike="noStrike">
                <a:solidFill>
                  <a:srgbClr val="000000"/>
                </a:solidFill>
                <a:latin typeface="Calibri"/>
              </a:rPr>
              <a:t>(</a:t>
            </a:r>
            <a:r>
              <a:rPr b="0" i="1" lang="it-IT" sz="1600" spc="-1" strike="noStrike">
                <a:solidFill>
                  <a:srgbClr val="000000"/>
                </a:solidFill>
                <a:latin typeface="Calibri"/>
              </a:rPr>
              <a:t>4</a:t>
            </a:r>
            <a:r>
              <a:rPr b="0" lang="it-IT" sz="1600" spc="-1" strike="noStrike">
                <a:solidFill>
                  <a:srgbClr val="000000"/>
                </a:solidFill>
                <a:latin typeface="Calibri"/>
              </a:rPr>
              <a:t>,</a:t>
            </a:r>
            <a:r>
              <a:rPr b="0" i="1" lang="it-IT" sz="1600" spc="-1" strike="noStrike">
                <a:solidFill>
                  <a:srgbClr val="000000"/>
                </a:solidFill>
                <a:latin typeface="Calibri"/>
              </a:rPr>
              <a:t>1</a:t>
            </a:r>
            <a:r>
              <a:rPr b="0" lang="it-IT" sz="1600" spc="-1" strike="noStrike">
                <a:solidFill>
                  <a:srgbClr val="000000"/>
                </a:solidFill>
                <a:latin typeface="Calibri"/>
              </a:rPr>
              <a:t>)</a:t>
            </a:r>
            <a:endParaRPr b="0" lang="it-IT" sz="1600" spc="-1" strike="noStrike">
              <a:solidFill>
                <a:srgbClr val="000000"/>
              </a:solidFill>
              <a:latin typeface="Arial"/>
            </a:endParaRPr>
          </a:p>
        </p:txBody>
      </p:sp>
      <p:sp>
        <p:nvSpPr>
          <p:cNvPr id="90" name="CasellaDiTesto 16"/>
          <p:cNvSpPr/>
          <p:nvPr/>
        </p:nvSpPr>
        <p:spPr>
          <a:xfrm rot="16200000">
            <a:off x="3492720" y="3893760"/>
            <a:ext cx="1241640" cy="33768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600" spc="-1" strike="noStrike">
                <a:solidFill>
                  <a:srgbClr val="000000"/>
                </a:solidFill>
                <a:latin typeface="Calibri"/>
              </a:rPr>
              <a:t>d</a:t>
            </a:r>
            <a:r>
              <a:rPr b="0" lang="it-IT" sz="1600" spc="-1" strike="noStrike">
                <a:solidFill>
                  <a:srgbClr val="000000"/>
                </a:solidFill>
                <a:latin typeface="Calibri"/>
              </a:rPr>
              <a:t>(</a:t>
            </a:r>
            <a:r>
              <a:rPr b="0" i="1" lang="it-IT" sz="1600" spc="-1" strike="noStrike">
                <a:solidFill>
                  <a:srgbClr val="000000"/>
                </a:solidFill>
                <a:latin typeface="Calibri"/>
              </a:rPr>
              <a:t>2</a:t>
            </a:r>
            <a:r>
              <a:rPr b="0" lang="it-IT" sz="1600" spc="-1" strike="noStrike">
                <a:solidFill>
                  <a:srgbClr val="000000"/>
                </a:solidFill>
                <a:latin typeface="Calibri"/>
              </a:rPr>
              <a:t>,</a:t>
            </a:r>
            <a:r>
              <a:rPr b="0" i="1" lang="it-IT" sz="1600" spc="-1" strike="noStrike">
                <a:solidFill>
                  <a:srgbClr val="000000"/>
                </a:solidFill>
                <a:latin typeface="Calibri"/>
              </a:rPr>
              <a:t>3</a:t>
            </a:r>
            <a:r>
              <a:rPr b="0" lang="it-IT" sz="1600" spc="-1" strike="noStrike">
                <a:solidFill>
                  <a:srgbClr val="000000"/>
                </a:solidFill>
                <a:latin typeface="Calibri"/>
              </a:rPr>
              <a:t>)</a:t>
            </a:r>
            <a:r>
              <a:rPr b="0" i="1" lang="it-IT" sz="1600" spc="-1" strike="noStrike">
                <a:solidFill>
                  <a:srgbClr val="000000"/>
                </a:solidFill>
                <a:latin typeface="Calibri"/>
              </a:rPr>
              <a:t>=d</a:t>
            </a:r>
            <a:r>
              <a:rPr b="0" lang="it-IT" sz="1600" spc="-1" strike="noStrike">
                <a:solidFill>
                  <a:srgbClr val="000000"/>
                </a:solidFill>
                <a:latin typeface="Calibri"/>
              </a:rPr>
              <a:t>(</a:t>
            </a:r>
            <a:r>
              <a:rPr b="0" i="1" lang="it-IT" sz="1600" spc="-1" strike="noStrike">
                <a:solidFill>
                  <a:srgbClr val="000000"/>
                </a:solidFill>
                <a:latin typeface="Calibri"/>
              </a:rPr>
              <a:t>3</a:t>
            </a:r>
            <a:r>
              <a:rPr b="0" lang="it-IT" sz="1600" spc="-1" strike="noStrike">
                <a:solidFill>
                  <a:srgbClr val="000000"/>
                </a:solidFill>
                <a:latin typeface="Calibri"/>
              </a:rPr>
              <a:t>,</a:t>
            </a:r>
            <a:r>
              <a:rPr b="0" i="1" lang="it-IT" sz="1600" spc="-1" strike="noStrike">
                <a:solidFill>
                  <a:srgbClr val="000000"/>
                </a:solidFill>
                <a:latin typeface="Calibri"/>
              </a:rPr>
              <a:t>2</a:t>
            </a:r>
            <a:r>
              <a:rPr b="0" lang="it-IT" sz="1600" spc="-1" strike="noStrike">
                <a:solidFill>
                  <a:srgbClr val="000000"/>
                </a:solidFill>
                <a:latin typeface="Calibri"/>
              </a:rPr>
              <a:t>)</a:t>
            </a:r>
            <a:endParaRPr b="0" lang="it-IT" sz="1600" spc="-1" strike="noStrike">
              <a:solidFill>
                <a:srgbClr val="000000"/>
              </a:solidFill>
              <a:latin typeface="Arial"/>
            </a:endParaRPr>
          </a:p>
        </p:txBody>
      </p:sp>
      <p:sp>
        <p:nvSpPr>
          <p:cNvPr id="91" name="CasellaDiTesto 17"/>
          <p:cNvSpPr/>
          <p:nvPr/>
        </p:nvSpPr>
        <p:spPr>
          <a:xfrm rot="18900000">
            <a:off x="485280" y="5067360"/>
            <a:ext cx="1241640" cy="33768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600" spc="-1" strike="noStrike">
                <a:solidFill>
                  <a:srgbClr val="000000"/>
                </a:solidFill>
                <a:latin typeface="Calibri"/>
              </a:rPr>
              <a:t>d</a:t>
            </a:r>
            <a:r>
              <a:rPr b="0" lang="it-IT" sz="1600" spc="-1" strike="noStrike">
                <a:solidFill>
                  <a:srgbClr val="000000"/>
                </a:solidFill>
                <a:latin typeface="Calibri"/>
              </a:rPr>
              <a:t>(</a:t>
            </a:r>
            <a:r>
              <a:rPr b="0" i="1" lang="it-IT" sz="1600" spc="-1" strike="noStrike">
                <a:solidFill>
                  <a:srgbClr val="000000"/>
                </a:solidFill>
                <a:latin typeface="Calibri"/>
              </a:rPr>
              <a:t>1</a:t>
            </a:r>
            <a:r>
              <a:rPr b="0" lang="it-IT" sz="1600" spc="-1" strike="noStrike">
                <a:solidFill>
                  <a:srgbClr val="000000"/>
                </a:solidFill>
                <a:latin typeface="Calibri"/>
              </a:rPr>
              <a:t>,</a:t>
            </a:r>
            <a:r>
              <a:rPr b="0" i="1" lang="it-IT" sz="1600" spc="-1" strike="noStrike">
                <a:solidFill>
                  <a:srgbClr val="000000"/>
                </a:solidFill>
                <a:latin typeface="Calibri"/>
              </a:rPr>
              <a:t>5</a:t>
            </a:r>
            <a:r>
              <a:rPr b="0" lang="it-IT" sz="1600" spc="-1" strike="noStrike">
                <a:solidFill>
                  <a:srgbClr val="000000"/>
                </a:solidFill>
                <a:latin typeface="Calibri"/>
              </a:rPr>
              <a:t>)</a:t>
            </a:r>
            <a:r>
              <a:rPr b="0" i="1" lang="it-IT" sz="1600" spc="-1" strike="noStrike">
                <a:solidFill>
                  <a:srgbClr val="000000"/>
                </a:solidFill>
                <a:latin typeface="Calibri"/>
              </a:rPr>
              <a:t>=d</a:t>
            </a:r>
            <a:r>
              <a:rPr b="0" lang="it-IT" sz="1600" spc="-1" strike="noStrike">
                <a:solidFill>
                  <a:srgbClr val="000000"/>
                </a:solidFill>
                <a:latin typeface="Calibri"/>
              </a:rPr>
              <a:t>(</a:t>
            </a:r>
            <a:r>
              <a:rPr b="0" i="1" lang="it-IT" sz="1600" spc="-1" strike="noStrike">
                <a:solidFill>
                  <a:srgbClr val="000000"/>
                </a:solidFill>
                <a:latin typeface="Calibri"/>
              </a:rPr>
              <a:t>5</a:t>
            </a:r>
            <a:r>
              <a:rPr b="0" lang="it-IT" sz="1600" spc="-1" strike="noStrike">
                <a:solidFill>
                  <a:srgbClr val="000000"/>
                </a:solidFill>
                <a:latin typeface="Calibri"/>
              </a:rPr>
              <a:t>,</a:t>
            </a:r>
            <a:r>
              <a:rPr b="0" i="1" lang="it-IT" sz="1600" spc="-1" strike="noStrike">
                <a:solidFill>
                  <a:srgbClr val="000000"/>
                </a:solidFill>
                <a:latin typeface="Calibri"/>
              </a:rPr>
              <a:t>1</a:t>
            </a:r>
            <a:r>
              <a:rPr b="0" lang="it-IT" sz="1600" spc="-1" strike="noStrike">
                <a:solidFill>
                  <a:srgbClr val="000000"/>
                </a:solidFill>
                <a:latin typeface="Calibri"/>
              </a:rPr>
              <a:t>)</a:t>
            </a:r>
            <a:endParaRPr b="0" lang="it-IT" sz="1600" spc="-1" strike="noStrike">
              <a:solidFill>
                <a:srgbClr val="000000"/>
              </a:solidFill>
              <a:latin typeface="Arial"/>
            </a:endParaRPr>
          </a:p>
        </p:txBody>
      </p:sp>
      <p:sp>
        <p:nvSpPr>
          <p:cNvPr id="92" name="CasellaDiTesto 18"/>
          <p:cNvSpPr/>
          <p:nvPr/>
        </p:nvSpPr>
        <p:spPr>
          <a:xfrm rot="18900000">
            <a:off x="2950920" y="2603160"/>
            <a:ext cx="1241640" cy="33768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600" spc="-1" strike="noStrike">
                <a:solidFill>
                  <a:srgbClr val="000000"/>
                </a:solidFill>
                <a:latin typeface="Calibri"/>
              </a:rPr>
              <a:t>d</a:t>
            </a:r>
            <a:r>
              <a:rPr b="0" lang="it-IT" sz="1600" spc="-1" strike="noStrike">
                <a:solidFill>
                  <a:srgbClr val="000000"/>
                </a:solidFill>
                <a:latin typeface="Calibri"/>
              </a:rPr>
              <a:t>(</a:t>
            </a:r>
            <a:r>
              <a:rPr b="0" i="1" lang="it-IT" sz="1600" spc="-1" strike="noStrike">
                <a:solidFill>
                  <a:srgbClr val="000000"/>
                </a:solidFill>
                <a:latin typeface="Calibri"/>
              </a:rPr>
              <a:t>3</a:t>
            </a:r>
            <a:r>
              <a:rPr b="0" lang="it-IT" sz="1600" spc="-1" strike="noStrike">
                <a:solidFill>
                  <a:srgbClr val="000000"/>
                </a:solidFill>
                <a:latin typeface="Calibri"/>
              </a:rPr>
              <a:t>,</a:t>
            </a:r>
            <a:r>
              <a:rPr b="0" i="1" lang="it-IT" sz="1600" spc="-1" strike="noStrike">
                <a:solidFill>
                  <a:srgbClr val="000000"/>
                </a:solidFill>
                <a:latin typeface="Calibri"/>
              </a:rPr>
              <a:t>5</a:t>
            </a:r>
            <a:r>
              <a:rPr b="0" lang="it-IT" sz="1600" spc="-1" strike="noStrike">
                <a:solidFill>
                  <a:srgbClr val="000000"/>
                </a:solidFill>
                <a:latin typeface="Calibri"/>
              </a:rPr>
              <a:t>)</a:t>
            </a:r>
            <a:r>
              <a:rPr b="0" i="1" lang="it-IT" sz="1600" spc="-1" strike="noStrike">
                <a:solidFill>
                  <a:srgbClr val="000000"/>
                </a:solidFill>
                <a:latin typeface="Calibri"/>
              </a:rPr>
              <a:t>=d</a:t>
            </a:r>
            <a:r>
              <a:rPr b="0" lang="it-IT" sz="1600" spc="-1" strike="noStrike">
                <a:solidFill>
                  <a:srgbClr val="000000"/>
                </a:solidFill>
                <a:latin typeface="Calibri"/>
              </a:rPr>
              <a:t>(</a:t>
            </a:r>
            <a:r>
              <a:rPr b="0" i="1" lang="it-IT" sz="1600" spc="-1" strike="noStrike">
                <a:solidFill>
                  <a:srgbClr val="000000"/>
                </a:solidFill>
                <a:latin typeface="Calibri"/>
              </a:rPr>
              <a:t>5</a:t>
            </a:r>
            <a:r>
              <a:rPr b="0" lang="it-IT" sz="1600" spc="-1" strike="noStrike">
                <a:solidFill>
                  <a:srgbClr val="000000"/>
                </a:solidFill>
                <a:latin typeface="Calibri"/>
              </a:rPr>
              <a:t>,</a:t>
            </a:r>
            <a:r>
              <a:rPr b="0" i="1" lang="it-IT" sz="1600" spc="-1" strike="noStrike">
                <a:solidFill>
                  <a:srgbClr val="000000"/>
                </a:solidFill>
                <a:latin typeface="Calibri"/>
              </a:rPr>
              <a:t>3</a:t>
            </a:r>
            <a:r>
              <a:rPr b="0" lang="it-IT" sz="1600" spc="-1" strike="noStrike">
                <a:solidFill>
                  <a:srgbClr val="000000"/>
                </a:solidFill>
                <a:latin typeface="Calibri"/>
              </a:rPr>
              <a:t>)</a:t>
            </a:r>
            <a:endParaRPr b="0" lang="it-IT" sz="1600" spc="-1" strike="noStrike">
              <a:solidFill>
                <a:srgbClr val="000000"/>
              </a:solidFill>
              <a:latin typeface="Arial"/>
            </a:endParaRPr>
          </a:p>
        </p:txBody>
      </p:sp>
      <p:sp>
        <p:nvSpPr>
          <p:cNvPr id="93" name="CasellaDiTesto 19"/>
          <p:cNvSpPr/>
          <p:nvPr/>
        </p:nvSpPr>
        <p:spPr>
          <a:xfrm rot="2700000">
            <a:off x="775080" y="2747880"/>
            <a:ext cx="1241640" cy="33768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600" spc="-1" strike="noStrike">
                <a:solidFill>
                  <a:srgbClr val="000000"/>
                </a:solidFill>
                <a:latin typeface="Calibri"/>
              </a:rPr>
              <a:t>d</a:t>
            </a:r>
            <a:r>
              <a:rPr b="0" lang="it-IT" sz="1600" spc="-1" strike="noStrike">
                <a:solidFill>
                  <a:srgbClr val="000000"/>
                </a:solidFill>
                <a:latin typeface="Calibri"/>
              </a:rPr>
              <a:t>(</a:t>
            </a:r>
            <a:r>
              <a:rPr b="0" i="1" lang="it-IT" sz="1600" spc="-1" strike="noStrike">
                <a:solidFill>
                  <a:srgbClr val="000000"/>
                </a:solidFill>
                <a:latin typeface="Calibri"/>
              </a:rPr>
              <a:t>4</a:t>
            </a:r>
            <a:r>
              <a:rPr b="0" lang="it-IT" sz="1600" spc="-1" strike="noStrike">
                <a:solidFill>
                  <a:srgbClr val="000000"/>
                </a:solidFill>
                <a:latin typeface="Calibri"/>
              </a:rPr>
              <a:t>,</a:t>
            </a:r>
            <a:r>
              <a:rPr b="0" i="1" lang="it-IT" sz="1600" spc="-1" strike="noStrike">
                <a:solidFill>
                  <a:srgbClr val="000000"/>
                </a:solidFill>
                <a:latin typeface="Calibri"/>
              </a:rPr>
              <a:t>5</a:t>
            </a:r>
            <a:r>
              <a:rPr b="0" lang="it-IT" sz="1600" spc="-1" strike="noStrike">
                <a:solidFill>
                  <a:srgbClr val="000000"/>
                </a:solidFill>
                <a:latin typeface="Calibri"/>
              </a:rPr>
              <a:t>)</a:t>
            </a:r>
            <a:r>
              <a:rPr b="0" i="1" lang="it-IT" sz="1600" spc="-1" strike="noStrike">
                <a:solidFill>
                  <a:srgbClr val="000000"/>
                </a:solidFill>
                <a:latin typeface="Calibri"/>
              </a:rPr>
              <a:t>=d</a:t>
            </a:r>
            <a:r>
              <a:rPr b="0" lang="it-IT" sz="1600" spc="-1" strike="noStrike">
                <a:solidFill>
                  <a:srgbClr val="000000"/>
                </a:solidFill>
                <a:latin typeface="Calibri"/>
              </a:rPr>
              <a:t>(</a:t>
            </a:r>
            <a:r>
              <a:rPr b="0" i="1" lang="it-IT" sz="1600" spc="-1" strike="noStrike">
                <a:solidFill>
                  <a:srgbClr val="000000"/>
                </a:solidFill>
                <a:latin typeface="Calibri"/>
              </a:rPr>
              <a:t>5</a:t>
            </a:r>
            <a:r>
              <a:rPr b="0" lang="it-IT" sz="1600" spc="-1" strike="noStrike">
                <a:solidFill>
                  <a:srgbClr val="000000"/>
                </a:solidFill>
                <a:latin typeface="Calibri"/>
              </a:rPr>
              <a:t>,</a:t>
            </a:r>
            <a:r>
              <a:rPr b="0" i="1" lang="it-IT" sz="1600" spc="-1" strike="noStrike">
                <a:solidFill>
                  <a:srgbClr val="000000"/>
                </a:solidFill>
                <a:latin typeface="Calibri"/>
              </a:rPr>
              <a:t>4</a:t>
            </a:r>
            <a:r>
              <a:rPr b="0" lang="it-IT" sz="1600" spc="-1" strike="noStrike">
                <a:solidFill>
                  <a:srgbClr val="000000"/>
                </a:solidFill>
                <a:latin typeface="Calibri"/>
              </a:rPr>
              <a:t>)</a:t>
            </a:r>
            <a:endParaRPr b="0" lang="it-IT" sz="1600" spc="-1" strike="noStrike">
              <a:solidFill>
                <a:srgbClr val="000000"/>
              </a:solidFill>
              <a:latin typeface="Arial"/>
            </a:endParaRPr>
          </a:p>
        </p:txBody>
      </p:sp>
      <p:sp>
        <p:nvSpPr>
          <p:cNvPr id="94" name="CasellaDiTesto 21"/>
          <p:cNvSpPr/>
          <p:nvPr/>
        </p:nvSpPr>
        <p:spPr>
          <a:xfrm rot="2700000">
            <a:off x="2446560" y="3241800"/>
            <a:ext cx="1241640" cy="33768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600" spc="-1" strike="noStrike">
                <a:solidFill>
                  <a:srgbClr val="000000"/>
                </a:solidFill>
                <a:latin typeface="Calibri"/>
              </a:rPr>
              <a:t>d</a:t>
            </a:r>
            <a:r>
              <a:rPr b="0" lang="it-IT" sz="1600" spc="-1" strike="noStrike">
                <a:solidFill>
                  <a:srgbClr val="000000"/>
                </a:solidFill>
                <a:latin typeface="Calibri"/>
              </a:rPr>
              <a:t>(</a:t>
            </a:r>
            <a:r>
              <a:rPr b="0" i="1" lang="it-IT" sz="1600" spc="-1" strike="noStrike">
                <a:solidFill>
                  <a:srgbClr val="000000"/>
                </a:solidFill>
                <a:latin typeface="Calibri"/>
              </a:rPr>
              <a:t>2</a:t>
            </a:r>
            <a:r>
              <a:rPr b="0" lang="it-IT" sz="1600" spc="-1" strike="noStrike">
                <a:solidFill>
                  <a:srgbClr val="000000"/>
                </a:solidFill>
                <a:latin typeface="Calibri"/>
              </a:rPr>
              <a:t>,</a:t>
            </a:r>
            <a:r>
              <a:rPr b="0" i="1" lang="it-IT" sz="1600" spc="-1" strike="noStrike">
                <a:solidFill>
                  <a:srgbClr val="000000"/>
                </a:solidFill>
                <a:latin typeface="Calibri"/>
              </a:rPr>
              <a:t>4</a:t>
            </a:r>
            <a:r>
              <a:rPr b="0" lang="it-IT" sz="1600" spc="-1" strike="noStrike">
                <a:solidFill>
                  <a:srgbClr val="000000"/>
                </a:solidFill>
                <a:latin typeface="Calibri"/>
              </a:rPr>
              <a:t>)</a:t>
            </a:r>
            <a:r>
              <a:rPr b="0" i="1" lang="it-IT" sz="1600" spc="-1" strike="noStrike">
                <a:solidFill>
                  <a:srgbClr val="000000"/>
                </a:solidFill>
                <a:latin typeface="Calibri"/>
              </a:rPr>
              <a:t>=d</a:t>
            </a:r>
            <a:r>
              <a:rPr b="0" lang="it-IT" sz="1600" spc="-1" strike="noStrike">
                <a:solidFill>
                  <a:srgbClr val="000000"/>
                </a:solidFill>
                <a:latin typeface="Calibri"/>
              </a:rPr>
              <a:t>(</a:t>
            </a:r>
            <a:r>
              <a:rPr b="0" i="1" lang="it-IT" sz="1600" spc="-1" strike="noStrike">
                <a:solidFill>
                  <a:srgbClr val="000000"/>
                </a:solidFill>
                <a:latin typeface="Calibri"/>
              </a:rPr>
              <a:t>4</a:t>
            </a:r>
            <a:r>
              <a:rPr b="0" lang="it-IT" sz="1600" spc="-1" strike="noStrike">
                <a:solidFill>
                  <a:srgbClr val="000000"/>
                </a:solidFill>
                <a:latin typeface="Calibri"/>
              </a:rPr>
              <a:t>,</a:t>
            </a:r>
            <a:r>
              <a:rPr b="0" i="1" lang="it-IT" sz="1600" spc="-1" strike="noStrike">
                <a:solidFill>
                  <a:srgbClr val="000000"/>
                </a:solidFill>
                <a:latin typeface="Calibri"/>
              </a:rPr>
              <a:t>2</a:t>
            </a:r>
            <a:r>
              <a:rPr b="0" lang="it-IT" sz="1600" spc="-1" strike="noStrike">
                <a:solidFill>
                  <a:srgbClr val="000000"/>
                </a:solidFill>
                <a:latin typeface="Calibri"/>
              </a:rPr>
              <a:t>)</a:t>
            </a:r>
            <a:endParaRPr b="0" lang="it-IT" sz="1600" spc="-1" strike="noStrike">
              <a:solidFill>
                <a:srgbClr val="000000"/>
              </a:solidFill>
              <a:latin typeface="Arial"/>
            </a:endParaRPr>
          </a:p>
        </p:txBody>
      </p:sp>
      <p:pic>
        <p:nvPicPr>
          <p:cNvPr id="95" name="Picture 5" descr="C:\Users\gim-i3\AppData\Local\Temp\geogebra.png"/>
          <p:cNvPicPr/>
          <p:nvPr/>
        </p:nvPicPr>
        <p:blipFill>
          <a:blip r:embed="rId1"/>
          <a:stretch/>
        </p:blipFill>
        <p:spPr>
          <a:xfrm>
            <a:off x="533520" y="2209680"/>
            <a:ext cx="3724200" cy="37260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ESEMPIO: IL PROBLEMA DELLA FORATURA (3)</a:t>
            </a:r>
            <a:endParaRPr b="1" lang="it-IT" sz="2000" spc="-1" strike="noStrike">
              <a:solidFill>
                <a:srgbClr val="000000"/>
              </a:solidFill>
              <a:latin typeface="Tahoma"/>
            </a:endParaRPr>
          </a:p>
        </p:txBody>
      </p:sp>
      <p:sp>
        <p:nvSpPr>
          <p:cNvPr id="97" name=""/>
          <p:cNvSpPr txBox="1"/>
          <p:nvPr/>
        </p:nvSpPr>
        <p:spPr>
          <a:xfrm>
            <a:off x="468360" y="18255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Una possibile costruzione di tutte le sequenze:  scelgo in quale posizione della sequenza  inserire il punto di foratura </a:t>
            </a:r>
            <a:r>
              <a:rPr b="0" i="1" lang="it-IT" sz="1600" spc="-1" strike="noStrike">
                <a:solidFill>
                  <a:srgbClr val="000000"/>
                </a:solidFill>
                <a:latin typeface="Calibri"/>
              </a:rPr>
              <a:t>i</a:t>
            </a:r>
            <a:r>
              <a:rPr b="0" lang="it-IT" sz="1600" spc="-1" strike="noStrike">
                <a:solidFill>
                  <a:srgbClr val="000000"/>
                </a:solidFill>
                <a:latin typeface="Calibri"/>
              </a:rPr>
              <a:t>-esimo.</a:t>
            </a:r>
            <a:endParaRPr b="0" lang="it-IT" sz="1600" spc="-1" strike="noStrike">
              <a:solidFill>
                <a:srgbClr val="000000"/>
              </a:solidFill>
              <a:latin typeface="Calibri"/>
            </a:endParaRPr>
          </a:p>
        </p:txBody>
      </p:sp>
      <p:sp>
        <p:nvSpPr>
          <p:cNvPr id="98" name="Ovale 5"/>
          <p:cNvSpPr/>
          <p:nvPr/>
        </p:nvSpPr>
        <p:spPr>
          <a:xfrm>
            <a:off x="4356000" y="2133720"/>
            <a:ext cx="287280" cy="287280"/>
          </a:xfrm>
          <a:prstGeom prst="ellipse">
            <a:avLst/>
          </a:prstGeom>
          <a:noFill/>
          <a:ln w="25560">
            <a:solidFill>
              <a:srgbClr val="385d8a"/>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
        <p:nvSpPr>
          <p:cNvPr id="99" name="Ovale 6"/>
          <p:cNvSpPr/>
          <p:nvPr/>
        </p:nvSpPr>
        <p:spPr>
          <a:xfrm>
            <a:off x="2268360" y="2816280"/>
            <a:ext cx="287640" cy="288720"/>
          </a:xfrm>
          <a:prstGeom prst="ellipse">
            <a:avLst/>
          </a:prstGeom>
          <a:noFill/>
          <a:ln w="25560">
            <a:solidFill>
              <a:srgbClr val="385d8a"/>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800" spc="-1" strike="noStrike">
                <a:solidFill>
                  <a:srgbClr val="000000"/>
                </a:solidFill>
                <a:latin typeface="Calibri"/>
              </a:rPr>
              <a:t>1</a:t>
            </a:r>
            <a:endParaRPr b="0" lang="it-IT" sz="1800" spc="-1" strike="noStrike">
              <a:solidFill>
                <a:srgbClr val="000000"/>
              </a:solidFill>
              <a:latin typeface="Arial"/>
            </a:endParaRPr>
          </a:p>
        </p:txBody>
      </p:sp>
      <p:sp>
        <p:nvSpPr>
          <p:cNvPr id="100" name="Ovale 7"/>
          <p:cNvSpPr/>
          <p:nvPr/>
        </p:nvSpPr>
        <p:spPr>
          <a:xfrm>
            <a:off x="3684600" y="2816280"/>
            <a:ext cx="287280" cy="288720"/>
          </a:xfrm>
          <a:prstGeom prst="ellipse">
            <a:avLst/>
          </a:prstGeom>
          <a:noFill/>
          <a:ln w="25560">
            <a:solidFill>
              <a:srgbClr val="385d8a"/>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800" spc="-1" strike="noStrike">
                <a:solidFill>
                  <a:srgbClr val="000000"/>
                </a:solidFill>
                <a:latin typeface="Calibri"/>
              </a:rPr>
              <a:t>2</a:t>
            </a:r>
            <a:endParaRPr b="0" lang="it-IT" sz="1800" spc="-1" strike="noStrike">
              <a:solidFill>
                <a:srgbClr val="000000"/>
              </a:solidFill>
              <a:latin typeface="Arial"/>
            </a:endParaRPr>
          </a:p>
        </p:txBody>
      </p:sp>
      <p:sp>
        <p:nvSpPr>
          <p:cNvPr id="101" name="Ovale 8"/>
          <p:cNvSpPr/>
          <p:nvPr/>
        </p:nvSpPr>
        <p:spPr>
          <a:xfrm>
            <a:off x="5100480" y="2816280"/>
            <a:ext cx="287640" cy="288720"/>
          </a:xfrm>
          <a:prstGeom prst="ellipse">
            <a:avLst/>
          </a:prstGeom>
          <a:noFill/>
          <a:ln w="25560">
            <a:solidFill>
              <a:srgbClr val="385d8a"/>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800" spc="-1" strike="noStrike">
                <a:solidFill>
                  <a:srgbClr val="000000"/>
                </a:solidFill>
                <a:latin typeface="Calibri"/>
              </a:rPr>
              <a:t>3</a:t>
            </a:r>
            <a:endParaRPr b="0" lang="it-IT" sz="1800" spc="-1" strike="noStrike">
              <a:solidFill>
                <a:srgbClr val="000000"/>
              </a:solidFill>
              <a:latin typeface="Arial"/>
            </a:endParaRPr>
          </a:p>
        </p:txBody>
      </p:sp>
      <p:sp>
        <p:nvSpPr>
          <p:cNvPr id="102" name="Ovale 9"/>
          <p:cNvSpPr/>
          <p:nvPr/>
        </p:nvSpPr>
        <p:spPr>
          <a:xfrm>
            <a:off x="6516720" y="2816280"/>
            <a:ext cx="287280" cy="288720"/>
          </a:xfrm>
          <a:prstGeom prst="ellipse">
            <a:avLst/>
          </a:prstGeom>
          <a:noFill/>
          <a:ln w="25560">
            <a:solidFill>
              <a:srgbClr val="385d8a"/>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800" spc="-1" strike="noStrike">
                <a:solidFill>
                  <a:srgbClr val="000000"/>
                </a:solidFill>
                <a:latin typeface="Calibri"/>
              </a:rPr>
              <a:t>n</a:t>
            </a:r>
            <a:endParaRPr b="0" lang="it-IT" sz="1800" spc="-1" strike="noStrike">
              <a:solidFill>
                <a:srgbClr val="000000"/>
              </a:solidFill>
              <a:latin typeface="Arial"/>
            </a:endParaRPr>
          </a:p>
        </p:txBody>
      </p:sp>
      <p:sp>
        <p:nvSpPr>
          <p:cNvPr id="103" name="Ovale 10"/>
          <p:cNvSpPr/>
          <p:nvPr/>
        </p:nvSpPr>
        <p:spPr>
          <a:xfrm>
            <a:off x="971640" y="3608280"/>
            <a:ext cx="287280" cy="289080"/>
          </a:xfrm>
          <a:prstGeom prst="ellipse">
            <a:avLst/>
          </a:prstGeom>
          <a:noFill/>
          <a:ln w="25560">
            <a:solidFill>
              <a:srgbClr val="385d8a"/>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800" spc="-1" strike="noStrike">
                <a:solidFill>
                  <a:srgbClr val="000000"/>
                </a:solidFill>
                <a:latin typeface="Calibri"/>
              </a:rPr>
              <a:t>2</a:t>
            </a:r>
            <a:endParaRPr b="0" lang="it-IT" sz="1800" spc="-1" strike="noStrike">
              <a:solidFill>
                <a:srgbClr val="000000"/>
              </a:solidFill>
              <a:latin typeface="Arial"/>
            </a:endParaRPr>
          </a:p>
        </p:txBody>
      </p:sp>
      <p:sp>
        <p:nvSpPr>
          <p:cNvPr id="104" name="Ovale 11"/>
          <p:cNvSpPr/>
          <p:nvPr/>
        </p:nvSpPr>
        <p:spPr>
          <a:xfrm>
            <a:off x="2243160" y="3608280"/>
            <a:ext cx="289080" cy="289080"/>
          </a:xfrm>
          <a:prstGeom prst="ellipse">
            <a:avLst/>
          </a:prstGeom>
          <a:noFill/>
          <a:ln w="25560">
            <a:solidFill>
              <a:srgbClr val="385d8a"/>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800" spc="-1" strike="noStrike">
                <a:solidFill>
                  <a:srgbClr val="000000"/>
                </a:solidFill>
                <a:latin typeface="Calibri"/>
              </a:rPr>
              <a:t>3</a:t>
            </a:r>
            <a:endParaRPr b="0" lang="it-IT" sz="1800" spc="-1" strike="noStrike">
              <a:solidFill>
                <a:srgbClr val="000000"/>
              </a:solidFill>
              <a:latin typeface="Arial"/>
            </a:endParaRPr>
          </a:p>
        </p:txBody>
      </p:sp>
      <p:sp>
        <p:nvSpPr>
          <p:cNvPr id="105" name="Ovale 12"/>
          <p:cNvSpPr/>
          <p:nvPr/>
        </p:nvSpPr>
        <p:spPr>
          <a:xfrm>
            <a:off x="3348000" y="3608280"/>
            <a:ext cx="289080" cy="289080"/>
          </a:xfrm>
          <a:prstGeom prst="ellipse">
            <a:avLst/>
          </a:prstGeom>
          <a:noFill/>
          <a:ln w="25560">
            <a:solidFill>
              <a:srgbClr val="385d8a"/>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800" spc="-1" strike="noStrike">
                <a:solidFill>
                  <a:srgbClr val="000000"/>
                </a:solidFill>
                <a:latin typeface="Calibri"/>
              </a:rPr>
              <a:t>n</a:t>
            </a:r>
            <a:endParaRPr b="0" lang="it-IT" sz="1800" spc="-1" strike="noStrike">
              <a:solidFill>
                <a:srgbClr val="000000"/>
              </a:solidFill>
              <a:latin typeface="Arial"/>
            </a:endParaRPr>
          </a:p>
        </p:txBody>
      </p:sp>
      <p:sp>
        <p:nvSpPr>
          <p:cNvPr id="106" name="Ovale 13"/>
          <p:cNvSpPr/>
          <p:nvPr/>
        </p:nvSpPr>
        <p:spPr>
          <a:xfrm>
            <a:off x="563400" y="4398840"/>
            <a:ext cx="287640" cy="287640"/>
          </a:xfrm>
          <a:prstGeom prst="ellipse">
            <a:avLst/>
          </a:prstGeom>
          <a:noFill/>
          <a:ln w="25560">
            <a:solidFill>
              <a:srgbClr val="385d8a"/>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800" spc="-1" strike="noStrike">
                <a:solidFill>
                  <a:srgbClr val="000000"/>
                </a:solidFill>
                <a:latin typeface="Calibri"/>
              </a:rPr>
              <a:t>3</a:t>
            </a:r>
            <a:endParaRPr b="0" lang="it-IT" sz="1800" spc="-1" strike="noStrike">
              <a:solidFill>
                <a:srgbClr val="000000"/>
              </a:solidFill>
              <a:latin typeface="Arial"/>
            </a:endParaRPr>
          </a:p>
        </p:txBody>
      </p:sp>
      <p:sp>
        <p:nvSpPr>
          <p:cNvPr id="107" name="Ovale 14"/>
          <p:cNvSpPr/>
          <p:nvPr/>
        </p:nvSpPr>
        <p:spPr>
          <a:xfrm>
            <a:off x="1908000" y="4398840"/>
            <a:ext cx="287640" cy="287640"/>
          </a:xfrm>
          <a:prstGeom prst="ellipse">
            <a:avLst/>
          </a:prstGeom>
          <a:noFill/>
          <a:ln w="25560">
            <a:solidFill>
              <a:srgbClr val="385d8a"/>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800" spc="-1" strike="noStrike">
                <a:solidFill>
                  <a:srgbClr val="000000"/>
                </a:solidFill>
                <a:latin typeface="Calibri"/>
              </a:rPr>
              <a:t>n</a:t>
            </a:r>
            <a:endParaRPr b="0" lang="it-IT" sz="1800" spc="-1" strike="noStrike">
              <a:solidFill>
                <a:srgbClr val="000000"/>
              </a:solidFill>
              <a:latin typeface="Arial"/>
            </a:endParaRPr>
          </a:p>
        </p:txBody>
      </p:sp>
      <p:sp>
        <p:nvSpPr>
          <p:cNvPr id="108" name="Ovale 15"/>
          <p:cNvSpPr/>
          <p:nvPr/>
        </p:nvSpPr>
        <p:spPr>
          <a:xfrm>
            <a:off x="539640" y="5807160"/>
            <a:ext cx="287280" cy="287280"/>
          </a:xfrm>
          <a:prstGeom prst="ellipse">
            <a:avLst/>
          </a:prstGeom>
          <a:noFill/>
          <a:ln w="25560">
            <a:solidFill>
              <a:srgbClr val="385d8a"/>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800" spc="-1" strike="noStrike">
                <a:solidFill>
                  <a:srgbClr val="000000"/>
                </a:solidFill>
                <a:latin typeface="Calibri"/>
              </a:rPr>
              <a:t>n</a:t>
            </a:r>
            <a:endParaRPr b="0" lang="it-IT" sz="1800" spc="-1" strike="noStrike">
              <a:solidFill>
                <a:srgbClr val="000000"/>
              </a:solidFill>
              <a:latin typeface="Arial"/>
            </a:endParaRPr>
          </a:p>
        </p:txBody>
      </p:sp>
      <p:cxnSp>
        <p:nvCxnSpPr>
          <p:cNvPr id="109" name="Connettore 2 17"/>
          <p:cNvCxnSpPr>
            <a:stCxn id="98" idx="4"/>
            <a:endCxn id="100" idx="7"/>
          </p:cNvCxnSpPr>
          <p:nvPr/>
        </p:nvCxnSpPr>
        <p:spPr>
          <a:xfrm flipH="1">
            <a:off x="3928680" y="2420640"/>
            <a:ext cx="572400" cy="438840"/>
          </a:xfrm>
          <a:prstGeom prst="straightConnector1">
            <a:avLst/>
          </a:prstGeom>
          <a:ln w="9360">
            <a:solidFill>
              <a:srgbClr val="4a7ebb"/>
            </a:solidFill>
            <a:miter/>
            <a:tailEnd len="med" type="arrow" w="med"/>
          </a:ln>
        </p:spPr>
      </p:cxnSp>
      <p:cxnSp>
        <p:nvCxnSpPr>
          <p:cNvPr id="110" name="Connettore 2 18"/>
          <p:cNvCxnSpPr>
            <a:stCxn id="98" idx="4"/>
            <a:endCxn id="101" idx="0"/>
          </p:cNvCxnSpPr>
          <p:nvPr/>
        </p:nvCxnSpPr>
        <p:spPr>
          <a:xfrm>
            <a:off x="4499640" y="2421000"/>
            <a:ext cx="743400" cy="396000"/>
          </a:xfrm>
          <a:prstGeom prst="straightConnector1">
            <a:avLst/>
          </a:prstGeom>
          <a:ln w="9360">
            <a:solidFill>
              <a:srgbClr val="4a7ebb"/>
            </a:solidFill>
            <a:miter/>
            <a:tailEnd len="med" type="arrow" w="med"/>
          </a:ln>
        </p:spPr>
      </p:cxnSp>
      <p:cxnSp>
        <p:nvCxnSpPr>
          <p:cNvPr id="111" name="Connettore 2 19"/>
          <p:cNvCxnSpPr>
            <a:stCxn id="98" idx="4"/>
            <a:endCxn id="102" idx="0"/>
          </p:cNvCxnSpPr>
          <p:nvPr/>
        </p:nvCxnSpPr>
        <p:spPr>
          <a:xfrm>
            <a:off x="4499640" y="2421000"/>
            <a:ext cx="2159640" cy="396000"/>
          </a:xfrm>
          <a:prstGeom prst="straightConnector1">
            <a:avLst/>
          </a:prstGeom>
          <a:ln w="9360">
            <a:solidFill>
              <a:srgbClr val="4a7ebb"/>
            </a:solidFill>
            <a:miter/>
            <a:tailEnd len="med" type="arrow" w="med"/>
          </a:ln>
        </p:spPr>
      </p:cxnSp>
      <p:cxnSp>
        <p:nvCxnSpPr>
          <p:cNvPr id="112" name="Connettore 2 20"/>
          <p:cNvCxnSpPr>
            <a:stCxn id="98" idx="4"/>
            <a:endCxn id="99" idx="0"/>
          </p:cNvCxnSpPr>
          <p:nvPr/>
        </p:nvCxnSpPr>
        <p:spPr>
          <a:xfrm flipH="1">
            <a:off x="2410920" y="2421000"/>
            <a:ext cx="2090160" cy="396000"/>
          </a:xfrm>
          <a:prstGeom prst="straightConnector1">
            <a:avLst/>
          </a:prstGeom>
          <a:ln w="9360">
            <a:solidFill>
              <a:srgbClr val="4a7ebb"/>
            </a:solidFill>
            <a:miter/>
            <a:tailEnd len="med" type="arrow" w="med"/>
          </a:ln>
        </p:spPr>
      </p:cxnSp>
      <p:cxnSp>
        <p:nvCxnSpPr>
          <p:cNvPr id="113" name="Connettore 2 21"/>
          <p:cNvCxnSpPr>
            <a:stCxn id="99" idx="4"/>
            <a:endCxn id="103" idx="0"/>
          </p:cNvCxnSpPr>
          <p:nvPr/>
        </p:nvCxnSpPr>
        <p:spPr>
          <a:xfrm flipH="1">
            <a:off x="1115640" y="3105000"/>
            <a:ext cx="1296000" cy="504000"/>
          </a:xfrm>
          <a:prstGeom prst="straightConnector1">
            <a:avLst/>
          </a:prstGeom>
          <a:ln w="9360">
            <a:solidFill>
              <a:srgbClr val="4a7ebb"/>
            </a:solidFill>
            <a:miter/>
            <a:tailEnd len="med" type="arrow" w="med"/>
          </a:ln>
        </p:spPr>
      </p:cxnSp>
      <p:cxnSp>
        <p:nvCxnSpPr>
          <p:cNvPr id="114" name="Connettore 2 22"/>
          <p:cNvCxnSpPr>
            <a:stCxn id="99" idx="4"/>
            <a:endCxn id="104" idx="0"/>
          </p:cNvCxnSpPr>
          <p:nvPr/>
        </p:nvCxnSpPr>
        <p:spPr>
          <a:xfrm flipH="1">
            <a:off x="2387160" y="3105000"/>
            <a:ext cx="24480" cy="504000"/>
          </a:xfrm>
          <a:prstGeom prst="straightConnector1">
            <a:avLst/>
          </a:prstGeom>
          <a:ln w="9360">
            <a:solidFill>
              <a:srgbClr val="4a7ebb"/>
            </a:solidFill>
            <a:miter/>
            <a:tailEnd len="med" type="arrow" w="med"/>
          </a:ln>
        </p:spPr>
      </p:cxnSp>
      <p:cxnSp>
        <p:nvCxnSpPr>
          <p:cNvPr id="115" name="Connettore 2 23"/>
          <p:cNvCxnSpPr>
            <a:stCxn id="99" idx="4"/>
            <a:endCxn id="105" idx="0"/>
          </p:cNvCxnSpPr>
          <p:nvPr/>
        </p:nvCxnSpPr>
        <p:spPr>
          <a:xfrm>
            <a:off x="2413080" y="3105000"/>
            <a:ext cx="1080000" cy="504000"/>
          </a:xfrm>
          <a:prstGeom prst="straightConnector1">
            <a:avLst/>
          </a:prstGeom>
          <a:ln w="9360">
            <a:solidFill>
              <a:srgbClr val="4a7ebb"/>
            </a:solidFill>
            <a:miter/>
            <a:tailEnd len="med" type="arrow" w="med"/>
          </a:ln>
        </p:spPr>
      </p:cxnSp>
      <p:cxnSp>
        <p:nvCxnSpPr>
          <p:cNvPr id="116" name="Connettore 2 24"/>
          <p:cNvCxnSpPr>
            <a:stCxn id="103" idx="4"/>
            <a:endCxn id="106" idx="0"/>
          </p:cNvCxnSpPr>
          <p:nvPr/>
        </p:nvCxnSpPr>
        <p:spPr>
          <a:xfrm flipH="1">
            <a:off x="707400" y="3897000"/>
            <a:ext cx="408600" cy="501840"/>
          </a:xfrm>
          <a:prstGeom prst="straightConnector1">
            <a:avLst/>
          </a:prstGeom>
          <a:ln w="9360">
            <a:solidFill>
              <a:srgbClr val="4a7ebb"/>
            </a:solidFill>
            <a:miter/>
            <a:tailEnd len="med" type="arrow" w="med"/>
          </a:ln>
        </p:spPr>
      </p:cxnSp>
      <p:cxnSp>
        <p:nvCxnSpPr>
          <p:cNvPr id="117" name="Connettore 2 25"/>
          <p:cNvCxnSpPr>
            <a:stCxn id="103" idx="4"/>
            <a:endCxn id="107" idx="0"/>
          </p:cNvCxnSpPr>
          <p:nvPr/>
        </p:nvCxnSpPr>
        <p:spPr>
          <a:xfrm>
            <a:off x="1114560" y="3897000"/>
            <a:ext cx="938880" cy="501840"/>
          </a:xfrm>
          <a:prstGeom prst="straightConnector1">
            <a:avLst/>
          </a:prstGeom>
          <a:ln w="9360">
            <a:solidFill>
              <a:srgbClr val="4a7ebb"/>
            </a:solidFill>
            <a:miter/>
            <a:tailEnd len="med" type="arrow" w="med"/>
          </a:ln>
        </p:spPr>
      </p:cxnSp>
      <p:cxnSp>
        <p:nvCxnSpPr>
          <p:cNvPr id="118" name="Connettore 2 26"/>
          <p:cNvCxnSpPr>
            <a:stCxn id="119" idx="2"/>
            <a:endCxn id="108" idx="0"/>
          </p:cNvCxnSpPr>
          <p:nvPr/>
        </p:nvCxnSpPr>
        <p:spPr>
          <a:xfrm flipH="1">
            <a:off x="683640" y="5467320"/>
            <a:ext cx="14760" cy="340200"/>
          </a:xfrm>
          <a:prstGeom prst="straightConnector1">
            <a:avLst/>
          </a:prstGeom>
          <a:ln w="9360">
            <a:solidFill>
              <a:srgbClr val="4a7ebb"/>
            </a:solidFill>
            <a:miter/>
            <a:tailEnd len="med" type="arrow" w="med"/>
          </a:ln>
        </p:spPr>
      </p:cxnSp>
      <p:sp>
        <p:nvSpPr>
          <p:cNvPr id="120" name="CasellaDiTesto 58"/>
          <p:cNvSpPr/>
          <p:nvPr/>
        </p:nvSpPr>
        <p:spPr>
          <a:xfrm>
            <a:off x="324000" y="6083280"/>
            <a:ext cx="7993080" cy="40572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800" spc="-1" strike="noStrike">
                <a:solidFill>
                  <a:srgbClr val="000000"/>
                </a:solidFill>
                <a:latin typeface="Arial"/>
              </a:rPr>
              <a:t>Sequenza di foratura: [</a:t>
            </a:r>
            <a:r>
              <a:rPr b="0" i="1" lang="it-IT" sz="1800" spc="-1" strike="noStrike">
                <a:solidFill>
                  <a:srgbClr val="000000"/>
                </a:solidFill>
                <a:latin typeface="Arial"/>
              </a:rPr>
              <a:t>p</a:t>
            </a:r>
            <a:r>
              <a:rPr b="0" lang="it-IT" sz="1800" spc="-1" strike="noStrike" baseline="-25000">
                <a:solidFill>
                  <a:srgbClr val="000000"/>
                </a:solidFill>
                <a:latin typeface="Arial"/>
              </a:rPr>
              <a:t>1</a:t>
            </a:r>
            <a:r>
              <a:rPr b="0" lang="it-IT" sz="1800" spc="-1" strike="noStrike">
                <a:solidFill>
                  <a:srgbClr val="000000"/>
                </a:solidFill>
                <a:latin typeface="Arial"/>
              </a:rPr>
              <a:t>, </a:t>
            </a:r>
            <a:r>
              <a:rPr b="0" i="1" lang="it-IT" sz="1800" spc="-1" strike="noStrike">
                <a:solidFill>
                  <a:srgbClr val="000000"/>
                </a:solidFill>
                <a:latin typeface="Arial"/>
              </a:rPr>
              <a:t>p</a:t>
            </a:r>
            <a:r>
              <a:rPr b="0" lang="it-IT" sz="1800" spc="-1" strike="noStrike" baseline="-25000">
                <a:solidFill>
                  <a:srgbClr val="000000"/>
                </a:solidFill>
                <a:latin typeface="Arial"/>
              </a:rPr>
              <a:t>2</a:t>
            </a:r>
            <a:r>
              <a:rPr b="0" lang="it-IT" sz="1800" spc="-1" strike="noStrike">
                <a:solidFill>
                  <a:srgbClr val="000000"/>
                </a:solidFill>
                <a:latin typeface="Arial"/>
              </a:rPr>
              <a:t>, </a:t>
            </a:r>
            <a:r>
              <a:rPr b="0" i="1" lang="it-IT" sz="1800" spc="-1" strike="noStrike">
                <a:solidFill>
                  <a:srgbClr val="000000"/>
                </a:solidFill>
                <a:latin typeface="Arial"/>
              </a:rPr>
              <a:t>p</a:t>
            </a:r>
            <a:r>
              <a:rPr b="0" lang="it-IT" sz="1800" spc="-1" strike="noStrike" baseline="-25000">
                <a:solidFill>
                  <a:srgbClr val="000000"/>
                </a:solidFill>
                <a:latin typeface="Arial"/>
              </a:rPr>
              <a:t>3</a:t>
            </a:r>
            <a:r>
              <a:rPr b="0" lang="it-IT" sz="1800" spc="-1" strike="noStrike">
                <a:solidFill>
                  <a:srgbClr val="000000"/>
                </a:solidFill>
                <a:latin typeface="Arial"/>
              </a:rPr>
              <a:t>, …, p</a:t>
            </a:r>
            <a:r>
              <a:rPr b="0" i="1" lang="it-IT" sz="1800" spc="-1" strike="noStrike" baseline="-25000">
                <a:solidFill>
                  <a:srgbClr val="000000"/>
                </a:solidFill>
                <a:latin typeface="Arial"/>
              </a:rPr>
              <a:t>n</a:t>
            </a:r>
            <a:r>
              <a:rPr b="0" lang="it-IT" sz="1800" spc="-1" strike="noStrike">
                <a:solidFill>
                  <a:srgbClr val="000000"/>
                </a:solidFill>
                <a:latin typeface="Arial"/>
              </a:rPr>
              <a:t>]. Si hanno </a:t>
            </a:r>
            <a:r>
              <a:rPr b="0" i="1" lang="it-IT" sz="1800" spc="-1" strike="noStrike">
                <a:solidFill>
                  <a:srgbClr val="000000"/>
                </a:solidFill>
                <a:latin typeface="Arial"/>
              </a:rPr>
              <a:t>n</a:t>
            </a:r>
            <a:r>
              <a:rPr b="0" lang="it-IT" sz="1800" spc="-1" strike="noStrike">
                <a:solidFill>
                  <a:srgbClr val="000000"/>
                </a:solidFill>
                <a:latin typeface="Arial"/>
              </a:rPr>
              <a:t>! possibili sequenze.</a:t>
            </a:r>
            <a:endParaRPr b="0" lang="it-IT" sz="1800" spc="-1" strike="noStrike">
              <a:solidFill>
                <a:srgbClr val="000000"/>
              </a:solidFill>
              <a:latin typeface="Arial"/>
            </a:endParaRPr>
          </a:p>
        </p:txBody>
      </p:sp>
      <p:sp>
        <p:nvSpPr>
          <p:cNvPr id="121" name="CasellaDiTesto 64"/>
          <p:cNvSpPr/>
          <p:nvPr/>
        </p:nvSpPr>
        <p:spPr>
          <a:xfrm>
            <a:off x="1119240" y="4311720"/>
            <a:ext cx="409320" cy="36828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800" spc="-1" strike="noStrike">
                <a:solidFill>
                  <a:srgbClr val="000000"/>
                </a:solidFill>
                <a:latin typeface="Arial"/>
              </a:rPr>
              <a:t>…</a:t>
            </a:r>
            <a:endParaRPr b="0" lang="it-IT" sz="1800" spc="-1" strike="noStrike">
              <a:solidFill>
                <a:srgbClr val="000000"/>
              </a:solidFill>
              <a:latin typeface="Arial"/>
            </a:endParaRPr>
          </a:p>
        </p:txBody>
      </p:sp>
      <p:sp>
        <p:nvSpPr>
          <p:cNvPr id="122" name="CasellaDiTesto 65"/>
          <p:cNvSpPr/>
          <p:nvPr/>
        </p:nvSpPr>
        <p:spPr>
          <a:xfrm>
            <a:off x="2719440" y="3500280"/>
            <a:ext cx="409320" cy="36828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800" spc="-1" strike="noStrike">
                <a:solidFill>
                  <a:srgbClr val="000000"/>
                </a:solidFill>
                <a:latin typeface="Arial"/>
              </a:rPr>
              <a:t>…</a:t>
            </a:r>
            <a:endParaRPr b="0" lang="it-IT" sz="1800" spc="-1" strike="noStrike">
              <a:solidFill>
                <a:srgbClr val="000000"/>
              </a:solidFill>
              <a:latin typeface="Arial"/>
            </a:endParaRPr>
          </a:p>
        </p:txBody>
      </p:sp>
      <p:sp>
        <p:nvSpPr>
          <p:cNvPr id="123" name="Rettangolo 43"/>
          <p:cNvSpPr/>
          <p:nvPr/>
        </p:nvSpPr>
        <p:spPr>
          <a:xfrm>
            <a:off x="468360" y="2752560"/>
            <a:ext cx="8207280" cy="432000"/>
          </a:xfrm>
          <a:prstGeom prst="rect">
            <a:avLst/>
          </a:prstGeom>
          <a:noFill/>
          <a:ln w="25560">
            <a:solidFill>
              <a:srgbClr val="385d8a"/>
            </a:solidFill>
            <a:miter/>
          </a:ln>
        </p:spPr>
        <p:style>
          <a:lnRef idx="0"/>
          <a:fillRef idx="0"/>
          <a:effectRef idx="0"/>
          <a:fontRef idx="minor"/>
        </p:style>
        <p:txBody>
          <a:bodyPr lIns="90000" rIns="90000" tIns="46800" bIns="46800" anchor="ctr">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800" spc="-1" strike="noStrike">
                <a:solidFill>
                  <a:srgbClr val="000000"/>
                </a:solidFill>
                <a:latin typeface="Calibri"/>
              </a:rPr>
              <a:t>1° foro</a:t>
            </a:r>
            <a:endParaRPr b="0" lang="it-IT" sz="1800" spc="-1" strike="noStrike">
              <a:solidFill>
                <a:srgbClr val="000000"/>
              </a:solidFill>
              <a:latin typeface="Arial"/>
            </a:endParaRPr>
          </a:p>
        </p:txBody>
      </p:sp>
      <p:sp>
        <p:nvSpPr>
          <p:cNvPr id="124" name="Rettangolo 44"/>
          <p:cNvSpPr/>
          <p:nvPr/>
        </p:nvSpPr>
        <p:spPr>
          <a:xfrm>
            <a:off x="468360" y="3530520"/>
            <a:ext cx="8207280" cy="432000"/>
          </a:xfrm>
          <a:prstGeom prst="rect">
            <a:avLst/>
          </a:prstGeom>
          <a:noFill/>
          <a:ln w="25560">
            <a:solidFill>
              <a:srgbClr val="385d8a"/>
            </a:solidFill>
            <a:miter/>
          </a:ln>
        </p:spPr>
        <p:style>
          <a:lnRef idx="0"/>
          <a:fillRef idx="0"/>
          <a:effectRef idx="0"/>
          <a:fontRef idx="minor"/>
        </p:style>
        <p:txBody>
          <a:bodyPr lIns="90000" rIns="90000" tIns="46800" bIns="46800" anchor="ctr">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800" spc="-1" strike="noStrike">
                <a:solidFill>
                  <a:srgbClr val="000000"/>
                </a:solidFill>
                <a:latin typeface="Calibri"/>
              </a:rPr>
              <a:t>2° foro</a:t>
            </a:r>
            <a:endParaRPr b="0" lang="it-IT" sz="1800" spc="-1" strike="noStrike">
              <a:solidFill>
                <a:srgbClr val="000000"/>
              </a:solidFill>
              <a:latin typeface="Arial"/>
            </a:endParaRPr>
          </a:p>
        </p:txBody>
      </p:sp>
      <p:sp>
        <p:nvSpPr>
          <p:cNvPr id="125" name="Rettangolo 45"/>
          <p:cNvSpPr/>
          <p:nvPr/>
        </p:nvSpPr>
        <p:spPr>
          <a:xfrm>
            <a:off x="468360" y="4327560"/>
            <a:ext cx="8207280" cy="431640"/>
          </a:xfrm>
          <a:prstGeom prst="rect">
            <a:avLst/>
          </a:prstGeom>
          <a:noFill/>
          <a:ln w="25560">
            <a:solidFill>
              <a:srgbClr val="385d8a"/>
            </a:solidFill>
            <a:miter/>
          </a:ln>
        </p:spPr>
        <p:style>
          <a:lnRef idx="0"/>
          <a:fillRef idx="0"/>
          <a:effectRef idx="0"/>
          <a:fontRef idx="minor"/>
        </p:style>
        <p:txBody>
          <a:bodyPr lIns="90000" rIns="90000" tIns="46800" bIns="46800" anchor="ctr">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800" spc="-1" strike="noStrike">
                <a:solidFill>
                  <a:srgbClr val="000000"/>
                </a:solidFill>
                <a:latin typeface="Calibri"/>
              </a:rPr>
              <a:t>3° foro</a:t>
            </a:r>
            <a:endParaRPr b="0" lang="it-IT" sz="1800" spc="-1" strike="noStrike">
              <a:solidFill>
                <a:srgbClr val="000000"/>
              </a:solidFill>
              <a:latin typeface="Arial"/>
            </a:endParaRPr>
          </a:p>
        </p:txBody>
      </p:sp>
      <p:sp>
        <p:nvSpPr>
          <p:cNvPr id="126" name="Rettangolo 46"/>
          <p:cNvSpPr/>
          <p:nvPr/>
        </p:nvSpPr>
        <p:spPr>
          <a:xfrm>
            <a:off x="468360" y="5734080"/>
            <a:ext cx="8207280" cy="431640"/>
          </a:xfrm>
          <a:prstGeom prst="rect">
            <a:avLst/>
          </a:prstGeom>
          <a:noFill/>
          <a:ln w="25560">
            <a:solidFill>
              <a:srgbClr val="385d8a"/>
            </a:solidFill>
            <a:miter/>
          </a:ln>
        </p:spPr>
        <p:style>
          <a:lnRef idx="0"/>
          <a:fillRef idx="0"/>
          <a:effectRef idx="0"/>
          <a:fontRef idx="minor"/>
        </p:style>
        <p:txBody>
          <a:bodyPr lIns="90000" rIns="90000" tIns="46800" bIns="46800" anchor="ctr">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800" spc="-1" strike="noStrike">
                <a:solidFill>
                  <a:srgbClr val="000000"/>
                </a:solidFill>
                <a:latin typeface="Calibri"/>
              </a:rPr>
              <a:t>n</a:t>
            </a:r>
            <a:r>
              <a:rPr b="0" lang="it-IT" sz="1800" spc="-1" strike="noStrike">
                <a:solidFill>
                  <a:srgbClr val="000000"/>
                </a:solidFill>
                <a:latin typeface="Calibri"/>
              </a:rPr>
              <a:t>-esimo foro</a:t>
            </a:r>
            <a:endParaRPr b="0" lang="it-IT" sz="1800" spc="-1" strike="noStrike">
              <a:solidFill>
                <a:srgbClr val="000000"/>
              </a:solidFill>
              <a:latin typeface="Arial"/>
            </a:endParaRPr>
          </a:p>
        </p:txBody>
      </p:sp>
      <p:sp>
        <p:nvSpPr>
          <p:cNvPr id="127" name="CasellaDiTesto 47"/>
          <p:cNvSpPr/>
          <p:nvPr/>
        </p:nvSpPr>
        <p:spPr>
          <a:xfrm>
            <a:off x="6372360" y="2276640"/>
            <a:ext cx="2087280" cy="3376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600" spc="-1" strike="noStrike">
                <a:solidFill>
                  <a:srgbClr val="000000"/>
                </a:solidFill>
                <a:latin typeface="Calibri"/>
              </a:rPr>
              <a:t>n</a:t>
            </a:r>
            <a:r>
              <a:rPr b="0" lang="it-IT" sz="1600" spc="-1" strike="noStrike">
                <a:solidFill>
                  <a:srgbClr val="000000"/>
                </a:solidFill>
                <a:latin typeface="Calibri"/>
              </a:rPr>
              <a:t> scelte possibili</a:t>
            </a:r>
            <a:endParaRPr b="0" lang="it-IT" sz="1600" spc="-1" strike="noStrike">
              <a:solidFill>
                <a:srgbClr val="000000"/>
              </a:solidFill>
              <a:latin typeface="Arial"/>
            </a:endParaRPr>
          </a:p>
        </p:txBody>
      </p:sp>
      <p:sp>
        <p:nvSpPr>
          <p:cNvPr id="128" name="CasellaDiTesto 48"/>
          <p:cNvSpPr/>
          <p:nvPr/>
        </p:nvSpPr>
        <p:spPr>
          <a:xfrm>
            <a:off x="6372360" y="4005360"/>
            <a:ext cx="2087280" cy="3376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a:t>
            </a:r>
            <a:r>
              <a:rPr b="0" i="1" lang="it-IT" sz="1600" spc="-1" strike="noStrike">
                <a:solidFill>
                  <a:srgbClr val="000000"/>
                </a:solidFill>
                <a:latin typeface="Calibri"/>
              </a:rPr>
              <a:t>n</a:t>
            </a:r>
            <a:r>
              <a:rPr b="0" lang="it-IT" sz="1600" spc="-1" strike="noStrike">
                <a:solidFill>
                  <a:srgbClr val="000000"/>
                </a:solidFill>
                <a:latin typeface="Calibri"/>
              </a:rPr>
              <a:t> – 2) scelte possibili</a:t>
            </a:r>
            <a:endParaRPr b="0" lang="it-IT" sz="1600" spc="-1" strike="noStrike">
              <a:solidFill>
                <a:srgbClr val="000000"/>
              </a:solidFill>
              <a:latin typeface="Arial"/>
            </a:endParaRPr>
          </a:p>
        </p:txBody>
      </p:sp>
      <p:sp>
        <p:nvSpPr>
          <p:cNvPr id="129" name="CasellaDiTesto 49"/>
          <p:cNvSpPr/>
          <p:nvPr/>
        </p:nvSpPr>
        <p:spPr>
          <a:xfrm>
            <a:off x="6372360" y="5396040"/>
            <a:ext cx="2087280" cy="3376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 scelte possibili</a:t>
            </a:r>
            <a:endParaRPr b="0" lang="it-IT" sz="1600" spc="-1" strike="noStrike">
              <a:solidFill>
                <a:srgbClr val="000000"/>
              </a:solidFill>
              <a:latin typeface="Arial"/>
            </a:endParaRPr>
          </a:p>
        </p:txBody>
      </p:sp>
      <p:sp>
        <p:nvSpPr>
          <p:cNvPr id="130" name="CasellaDiTesto 50"/>
          <p:cNvSpPr/>
          <p:nvPr/>
        </p:nvSpPr>
        <p:spPr>
          <a:xfrm>
            <a:off x="6372360" y="3213000"/>
            <a:ext cx="2087280" cy="3376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a:t>
            </a:r>
            <a:r>
              <a:rPr b="0" i="1" lang="it-IT" sz="1600" spc="-1" strike="noStrike">
                <a:solidFill>
                  <a:srgbClr val="000000"/>
                </a:solidFill>
                <a:latin typeface="Calibri"/>
              </a:rPr>
              <a:t>n</a:t>
            </a:r>
            <a:r>
              <a:rPr b="0" lang="it-IT" sz="1600" spc="-1" strike="noStrike">
                <a:solidFill>
                  <a:srgbClr val="000000"/>
                </a:solidFill>
                <a:latin typeface="Calibri"/>
              </a:rPr>
              <a:t> – 1) scelte possibili</a:t>
            </a:r>
            <a:endParaRPr b="0" lang="it-IT" sz="1600" spc="-1" strike="noStrike">
              <a:solidFill>
                <a:srgbClr val="000000"/>
              </a:solidFill>
              <a:latin typeface="Arial"/>
            </a:endParaRPr>
          </a:p>
        </p:txBody>
      </p:sp>
      <p:sp>
        <p:nvSpPr>
          <p:cNvPr id="131" name="CasellaDiTesto 65"/>
          <p:cNvSpPr/>
          <p:nvPr/>
        </p:nvSpPr>
        <p:spPr>
          <a:xfrm>
            <a:off x="5692680" y="2698920"/>
            <a:ext cx="409320" cy="36828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800" spc="-1" strike="noStrike">
                <a:solidFill>
                  <a:srgbClr val="000000"/>
                </a:solidFill>
                <a:latin typeface="Arial"/>
              </a:rPr>
              <a:t>…</a:t>
            </a:r>
            <a:endParaRPr b="0" lang="it-IT" sz="1800" spc="-1" strike="noStrike">
              <a:solidFill>
                <a:srgbClr val="000000"/>
              </a:solidFill>
              <a:latin typeface="Arial"/>
            </a:endParaRPr>
          </a:p>
        </p:txBody>
      </p:sp>
      <p:sp>
        <p:nvSpPr>
          <p:cNvPr id="119" name="CasellaDiTesto 64"/>
          <p:cNvSpPr/>
          <p:nvPr/>
        </p:nvSpPr>
        <p:spPr>
          <a:xfrm>
            <a:off x="541080" y="5099040"/>
            <a:ext cx="316440" cy="36828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800" spc="-1" strike="noStrike">
                <a:solidFill>
                  <a:srgbClr val="000000"/>
                </a:solidFill>
                <a:latin typeface="Arial"/>
              </a:rPr>
              <a:t>⋮</a:t>
            </a:r>
            <a:endParaRPr b="0" lang="it-IT" sz="1800" spc="-1" strike="noStrike">
              <a:solidFill>
                <a:srgbClr val="000000"/>
              </a:solidFill>
              <a:latin typeface="Arial"/>
            </a:endParaRPr>
          </a:p>
        </p:txBody>
      </p:sp>
      <p:cxnSp>
        <p:nvCxnSpPr>
          <p:cNvPr id="132" name="Connettore 2 62"/>
          <p:cNvCxnSpPr>
            <a:stCxn id="106" idx="4"/>
            <a:endCxn id="119" idx="0"/>
          </p:cNvCxnSpPr>
          <p:nvPr/>
        </p:nvCxnSpPr>
        <p:spPr>
          <a:xfrm flipH="1">
            <a:off x="697680" y="4686480"/>
            <a:ext cx="10440" cy="413280"/>
          </a:xfrm>
          <a:prstGeom prst="straightConnector1">
            <a:avLst/>
          </a:prstGeom>
          <a:ln w="9360">
            <a:solidFill>
              <a:srgbClr val="4a7ebb"/>
            </a:solidFill>
            <a:miter/>
            <a:tailEnd len="med" type="arrow" w="med"/>
          </a:ln>
        </p:spPr>
      </p:cxn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ESEMPIO: IL PROBLEMA DELLA FORATURA (4)</a:t>
            </a:r>
            <a:endParaRPr b="1" lang="it-IT" sz="2000" spc="-1" strike="noStrike">
              <a:solidFill>
                <a:srgbClr val="000000"/>
              </a:solidFill>
              <a:latin typeface="Tahoma"/>
            </a:endParaRPr>
          </a:p>
        </p:txBody>
      </p:sp>
      <p:sp>
        <p:nvSpPr>
          <p:cNvPr id="134" name=""/>
          <p:cNvSpPr txBox="1"/>
          <p:nvPr/>
        </p:nvSpPr>
        <p:spPr>
          <a:xfrm>
            <a:off x="468360" y="1825560"/>
            <a:ext cx="8229600" cy="4340160"/>
          </a:xfrm>
          <a:prstGeom prst="rect">
            <a:avLst/>
          </a:prstGeom>
          <a:noFill/>
          <a:ln w="0">
            <a:noFill/>
          </a:ln>
        </p:spPr>
        <p:txBody>
          <a:bodyPr anchor="t">
            <a:normAutofit fontScale="93198"/>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Un modo per risolvere il problema è generare (enumerare) tutte le possibili soluzioni e scegliere quella che minimizza la somma delle distanze.</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Il calcolo combinatorio ci dice quante soluzioni sono generate da un tale algoritmo di enumerazione totale. Tutte le possibili permutazioni di </a:t>
            </a:r>
            <a:r>
              <a:rPr b="0" i="1" lang="it-IT" sz="1600" spc="-1" strike="noStrike">
                <a:solidFill>
                  <a:srgbClr val="000000"/>
                </a:solidFill>
                <a:latin typeface="Calibri"/>
              </a:rPr>
              <a:t>n</a:t>
            </a:r>
            <a:r>
              <a:rPr b="0" lang="it-IT" sz="1600" spc="-1" strike="noStrike">
                <a:solidFill>
                  <a:srgbClr val="000000"/>
                </a:solidFill>
                <a:latin typeface="Calibri"/>
              </a:rPr>
              <a:t> fori sono </a:t>
            </a:r>
            <a:r>
              <a:rPr b="0" i="1" lang="it-IT" sz="1600" spc="-1" strike="noStrike">
                <a:solidFill>
                  <a:srgbClr val="000000"/>
                </a:solidFill>
                <a:latin typeface="Calibri"/>
              </a:rPr>
              <a:t>n</a:t>
            </a:r>
            <a:r>
              <a:rPr b="0" lang="it-IT" sz="1600" spc="-1" strike="noStrike">
                <a:solidFill>
                  <a:srgbClr val="000000"/>
                </a:solidFill>
                <a:latin typeface="Calibri"/>
              </a:rPr>
              <a:t>!. Nella lezione 3 si è visto che la funzione fattoriale cresce molto rapidamente al crescere di </a:t>
            </a:r>
            <a:r>
              <a:rPr b="0" i="1" lang="it-IT" sz="1600" spc="-1" strike="noStrike">
                <a:solidFill>
                  <a:srgbClr val="000000"/>
                </a:solidFill>
                <a:latin typeface="Calibri"/>
              </a:rPr>
              <a:t>n </a:t>
            </a:r>
            <a:r>
              <a:rPr b="0" lang="it-IT" sz="1600" spc="-1" strike="noStrike">
                <a:solidFill>
                  <a:srgbClr val="000000"/>
                </a:solidFill>
                <a:latin typeface="Calibri"/>
              </a:rPr>
              <a:t>e che gli algoritmi di enumerazione totale sono applicabili solo per problemi con </a:t>
            </a:r>
            <a:r>
              <a:rPr b="0" i="1" lang="it-IT" sz="1600" spc="-1" strike="noStrike">
                <a:solidFill>
                  <a:srgbClr val="000000"/>
                </a:solidFill>
                <a:latin typeface="Calibri"/>
              </a:rPr>
              <a:t>n</a:t>
            </a:r>
            <a:r>
              <a:rPr b="0" lang="it-IT" sz="1600" spc="-1" strike="noStrike">
                <a:solidFill>
                  <a:srgbClr val="000000"/>
                </a:solidFill>
                <a:latin typeface="Calibri"/>
              </a:rPr>
              <a:t> fino a una decina di unità.</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Se si considera che la distanza è simmetrica, risulta evidente che non è necessario valutare tutte le </a:t>
            </a:r>
            <a:r>
              <a:rPr b="0" i="1" lang="it-IT" sz="1600" spc="-1" strike="noStrike">
                <a:solidFill>
                  <a:srgbClr val="000000"/>
                </a:solidFill>
                <a:latin typeface="Calibri"/>
              </a:rPr>
              <a:t>n</a:t>
            </a:r>
            <a:r>
              <a:rPr b="0" lang="it-IT" sz="1600" spc="-1" strike="noStrike">
                <a:solidFill>
                  <a:srgbClr val="000000"/>
                </a:solidFill>
                <a:latin typeface="Calibri"/>
              </a:rPr>
              <a:t>! soluzioni in quanto ogni sequenza avrà come somma delle distanze lo stesso numero che si ottiene considerando la sequenza in ordine inverso. E’ sufficiente quindi generare </a:t>
            </a:r>
            <a:r>
              <a:rPr b="0" i="1" lang="it-IT" sz="1600" spc="-1" strike="noStrike">
                <a:solidFill>
                  <a:srgbClr val="000000"/>
                </a:solidFill>
                <a:latin typeface="Calibri"/>
              </a:rPr>
              <a:t>n</a:t>
            </a:r>
            <a:r>
              <a:rPr b="0" lang="it-IT" sz="1600" spc="-1" strike="noStrike">
                <a:solidFill>
                  <a:srgbClr val="000000"/>
                </a:solidFill>
                <a:latin typeface="Calibri"/>
              </a:rPr>
              <a:t>! / 2 permutazioni. Anche questa funzione di </a:t>
            </a:r>
            <a:r>
              <a:rPr b="0" i="1" lang="it-IT" sz="1600" spc="-1" strike="noStrike">
                <a:solidFill>
                  <a:srgbClr val="000000"/>
                </a:solidFill>
                <a:latin typeface="Calibri"/>
              </a:rPr>
              <a:t>n</a:t>
            </a:r>
            <a:r>
              <a:rPr b="0" lang="it-IT" sz="1600" spc="-1" strike="noStrike">
                <a:solidFill>
                  <a:srgbClr val="000000"/>
                </a:solidFill>
                <a:latin typeface="Calibri"/>
              </a:rPr>
              <a:t> cresce troppo rapidamente e un algoritmo che valuta </a:t>
            </a:r>
            <a:r>
              <a:rPr b="0" i="1" lang="it-IT" sz="1600" spc="-1" strike="noStrike">
                <a:solidFill>
                  <a:srgbClr val="000000"/>
                </a:solidFill>
                <a:latin typeface="Calibri"/>
              </a:rPr>
              <a:t>n</a:t>
            </a:r>
            <a:r>
              <a:rPr b="0" lang="it-IT" sz="1600" spc="-1" strike="noStrike">
                <a:solidFill>
                  <a:srgbClr val="000000"/>
                </a:solidFill>
                <a:latin typeface="Calibri"/>
              </a:rPr>
              <a:t>! / 2 soluzioni continua ad essere applicabile solo per problemi di piccola dimensione.</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Se si considera che le sequenze “ruotate” hanno lo stesso costo allora si può fissare un punto di foratura come punto iniziale e il numero di soluzioni da valutare diviene (</a:t>
            </a:r>
            <a:r>
              <a:rPr b="0" i="1" lang="it-IT" sz="1600" spc="-1" strike="noStrike">
                <a:solidFill>
                  <a:srgbClr val="000000"/>
                </a:solidFill>
                <a:latin typeface="Calibri"/>
              </a:rPr>
              <a:t>n</a:t>
            </a:r>
            <a:r>
              <a:rPr b="0" lang="it-IT" sz="1600" spc="-1" strike="noStrike">
                <a:solidFill>
                  <a:srgbClr val="000000"/>
                </a:solidFill>
                <a:latin typeface="Calibri"/>
              </a:rPr>
              <a:t> – 1)! / 2, che è ancora troppo grande per applicare algoritmi di enumerazione totale.</a:t>
            </a:r>
            <a:endParaRPr b="0" lang="it-IT"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ESEMPIO: IL PROBLEMA DELLA FORATURA (5)</a:t>
            </a:r>
            <a:endParaRPr b="1" lang="it-IT" sz="2000" spc="-1" strike="noStrike">
              <a:solidFill>
                <a:srgbClr val="000000"/>
              </a:solidFill>
              <a:latin typeface="Tahoma"/>
            </a:endParaRPr>
          </a:p>
        </p:txBody>
      </p:sp>
      <p:sp>
        <p:nvSpPr>
          <p:cNvPr id="136" name=""/>
          <p:cNvSpPr txBox="1"/>
          <p:nvPr/>
        </p:nvSpPr>
        <p:spPr>
          <a:xfrm>
            <a:off x="468360" y="18255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Supponendo di avere un calcolatore che valuta un milione (10</a:t>
            </a:r>
            <a:r>
              <a:rPr b="0" lang="it-IT" sz="1600" spc="-1" strike="noStrike" baseline="30000">
                <a:solidFill>
                  <a:srgbClr val="000000"/>
                </a:solidFill>
                <a:latin typeface="Calibri"/>
              </a:rPr>
              <a:t>6</a:t>
            </a:r>
            <a:r>
              <a:rPr b="0" lang="it-IT" sz="1600" spc="-1" strike="noStrike">
                <a:solidFill>
                  <a:srgbClr val="000000"/>
                </a:solidFill>
                <a:latin typeface="Calibri"/>
              </a:rPr>
              <a:t>) di soluzioni al secondo, i tempi per enumerare le soluzioni del problema della foratura al variare del numero di fori </a:t>
            </a:r>
            <a:r>
              <a:rPr b="0" i="1" lang="it-IT" sz="1600" spc="-1" strike="noStrike">
                <a:solidFill>
                  <a:srgbClr val="000000"/>
                </a:solidFill>
                <a:latin typeface="Calibri"/>
              </a:rPr>
              <a:t>n</a:t>
            </a:r>
            <a:r>
              <a:rPr b="0" lang="it-IT" sz="1600" spc="-1" strike="noStrike">
                <a:solidFill>
                  <a:srgbClr val="000000"/>
                </a:solidFill>
                <a:latin typeface="Calibri"/>
              </a:rPr>
              <a:t> sarebbero:</a:t>
            </a:r>
            <a:endParaRPr b="0" lang="it-IT" sz="1600" spc="-1" strike="noStrike">
              <a:solidFill>
                <a:srgbClr val="000000"/>
              </a:solidFill>
              <a:latin typeface="Calibri"/>
            </a:endParaRPr>
          </a:p>
        </p:txBody>
      </p:sp>
      <p:graphicFrame>
        <p:nvGraphicFramePr>
          <p:cNvPr id="137" name="Object 2"/>
          <p:cNvGraphicFramePr/>
          <p:nvPr/>
        </p:nvGraphicFramePr>
        <p:xfrm>
          <a:off x="1501920" y="2403360"/>
          <a:ext cx="6249960" cy="4044960"/>
        </p:xfrm>
        <a:graphic>
          <a:graphicData uri="http://schemas.openxmlformats.org/presentationml/2006/ole">
            <p:oleObj r:id="rId1" spid="">
              <p:embed/>
            </p:oleObj>
          </a:graphicData>
        </a:graphic>
      </p:graphicFrame>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ESEMPIO: IL PROBLEMA DELLO ZAINO (1)</a:t>
            </a:r>
            <a:endParaRPr b="1" lang="it-IT" sz="2000" spc="-1" strike="noStrike">
              <a:solidFill>
                <a:srgbClr val="000000"/>
              </a:solidFill>
              <a:latin typeface="Tahoma"/>
            </a:endParaRPr>
          </a:p>
        </p:txBody>
      </p:sp>
      <p:sp>
        <p:nvSpPr>
          <p:cNvPr id="139" name=""/>
          <p:cNvSpPr txBox="1"/>
          <p:nvPr/>
        </p:nvSpPr>
        <p:spPr>
          <a:xfrm>
            <a:off x="468360" y="18255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Un contrabbandiere deve attraversare la frontiera avendo a disposizione uno zaino, che può trasportare un peso massimo prefissato </a:t>
            </a:r>
            <a:r>
              <a:rPr b="0" i="1" lang="it-IT" sz="1600" spc="-1" strike="noStrike">
                <a:solidFill>
                  <a:srgbClr val="000000"/>
                </a:solidFill>
                <a:latin typeface="Calibri"/>
              </a:rPr>
              <a:t>W</a:t>
            </a:r>
            <a:r>
              <a:rPr b="0" lang="it-IT" sz="1600" spc="-1" strike="noStrike">
                <a:solidFill>
                  <a:srgbClr val="000000"/>
                </a:solidFill>
                <a:latin typeface="Calibri"/>
              </a:rPr>
              <a:t>. Egli deve  scegliere tra </a:t>
            </a:r>
            <a:r>
              <a:rPr b="0" i="1" lang="it-IT" sz="1600" spc="-1" strike="noStrike">
                <a:solidFill>
                  <a:srgbClr val="000000"/>
                </a:solidFill>
                <a:latin typeface="Calibri"/>
              </a:rPr>
              <a:t>n</a:t>
            </a:r>
            <a:r>
              <a:rPr b="0" lang="it-IT" sz="1600" spc="-1" strike="noStrike">
                <a:solidFill>
                  <a:srgbClr val="000000"/>
                </a:solidFill>
                <a:latin typeface="Calibri"/>
              </a:rPr>
              <a:t> oggetti disponibili, ognuno dei quali caratterizzato da un </a:t>
            </a:r>
            <a:r>
              <a:rPr b="0" i="1" lang="it-IT" sz="1600" spc="-1" strike="noStrike">
                <a:solidFill>
                  <a:srgbClr val="000000"/>
                </a:solidFill>
                <a:latin typeface="Calibri"/>
              </a:rPr>
              <a:t>peso w</a:t>
            </a:r>
            <a:r>
              <a:rPr b="0" i="1" lang="it-IT" sz="1600" spc="-1" strike="noStrike" baseline="-25000">
                <a:solidFill>
                  <a:srgbClr val="000000"/>
                </a:solidFill>
                <a:latin typeface="Calibri"/>
              </a:rPr>
              <a:t>j</a:t>
            </a:r>
            <a:r>
              <a:rPr b="0" lang="it-IT" sz="1600" spc="-1" strike="noStrike">
                <a:solidFill>
                  <a:srgbClr val="000000"/>
                </a:solidFill>
                <a:latin typeface="Calibri"/>
              </a:rPr>
              <a:t> e un </a:t>
            </a:r>
            <a:r>
              <a:rPr b="0" i="1" lang="it-IT" sz="1600" spc="-1" strike="noStrike">
                <a:solidFill>
                  <a:srgbClr val="000000"/>
                </a:solidFill>
                <a:latin typeface="Calibri"/>
              </a:rPr>
              <a:t>valore p</a:t>
            </a:r>
            <a:r>
              <a:rPr b="0" i="1" lang="it-IT" sz="1600" spc="-1" strike="noStrike" baseline="-25000">
                <a:solidFill>
                  <a:srgbClr val="000000"/>
                </a:solidFill>
                <a:latin typeface="Calibri"/>
              </a:rPr>
              <a:t>j</a:t>
            </a:r>
            <a:r>
              <a:rPr b="0" lang="it-IT" sz="1600" spc="-1" strike="noStrike">
                <a:solidFill>
                  <a:srgbClr val="000000"/>
                </a:solidFill>
                <a:latin typeface="Calibri"/>
              </a:rPr>
              <a:t>. La decisione ottima per il contrabbandiere è quella di inserire nello zaino gli oggetti il cui valore totale sia il maggiore possibile senza eccedere nel peso sostenibile dallo zaino stesso.</a:t>
            </a:r>
            <a:endParaRPr b="0" lang="it-IT" sz="1600" spc="-1" strike="noStrike">
              <a:solidFill>
                <a:srgbClr val="000000"/>
              </a:solidFill>
              <a:latin typeface="Calibri"/>
            </a:endParaRPr>
          </a:p>
        </p:txBody>
      </p:sp>
      <p:sp>
        <p:nvSpPr>
          <p:cNvPr id="140" name="CasellaDiTesto 3"/>
          <p:cNvSpPr/>
          <p:nvPr/>
        </p:nvSpPr>
        <p:spPr>
          <a:xfrm>
            <a:off x="1224000" y="3573360"/>
            <a:ext cx="6372360" cy="2077200"/>
          </a:xfrm>
          <a:prstGeom prst="rect">
            <a:avLst/>
          </a:prstGeom>
          <a:noFill/>
          <a:ln w="9360">
            <a:solidFill>
              <a:srgbClr val="000000"/>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Problema dello zaino:</a:t>
            </a:r>
            <a:endParaRPr b="0" lang="it-IT" sz="16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Input:</a:t>
            </a:r>
            <a:r>
              <a:rPr b="0" lang="it-IT" sz="1600" spc="-1" strike="noStrike">
                <a:solidFill>
                  <a:srgbClr val="000000"/>
                </a:solidFill>
                <a:latin typeface="Calibri"/>
              </a:rPr>
              <a:t>	</a:t>
            </a:r>
            <a:r>
              <a:rPr b="0" i="1" lang="it-IT" sz="1600" spc="-1" strike="noStrike">
                <a:solidFill>
                  <a:srgbClr val="000000"/>
                </a:solidFill>
                <a:latin typeface="Calibri"/>
              </a:rPr>
              <a:t>n</a:t>
            </a:r>
            <a:r>
              <a:rPr b="0" lang="it-IT" sz="1600" spc="-1" strike="noStrike">
                <a:solidFill>
                  <a:srgbClr val="000000"/>
                </a:solidFill>
                <a:latin typeface="Calibri"/>
              </a:rPr>
              <a:t> oggetti di profitto </a:t>
            </a:r>
            <a:r>
              <a:rPr b="0" i="1" lang="it-IT" sz="1600" spc="-1" strike="noStrike">
                <a:solidFill>
                  <a:srgbClr val="000000"/>
                </a:solidFill>
                <a:latin typeface="Calibri"/>
              </a:rPr>
              <a:t>p</a:t>
            </a:r>
            <a:r>
              <a:rPr b="0" lang="it-IT" sz="1600" spc="-1" strike="noStrike" baseline="-25000">
                <a:solidFill>
                  <a:srgbClr val="000000"/>
                </a:solidFill>
                <a:latin typeface="Calibri"/>
              </a:rPr>
              <a:t>1</a:t>
            </a:r>
            <a:r>
              <a:rPr b="0" lang="it-IT" sz="1600" spc="-1" strike="noStrike">
                <a:solidFill>
                  <a:srgbClr val="000000"/>
                </a:solidFill>
                <a:latin typeface="Calibri"/>
              </a:rPr>
              <a:t>, </a:t>
            </a:r>
            <a:r>
              <a:rPr b="0" i="1" lang="it-IT" sz="1600" spc="-1" strike="noStrike">
                <a:solidFill>
                  <a:srgbClr val="000000"/>
                </a:solidFill>
                <a:latin typeface="Calibri"/>
              </a:rPr>
              <a:t>p</a:t>
            </a:r>
            <a:r>
              <a:rPr b="0" lang="it-IT" sz="1600" spc="-1" strike="noStrike" baseline="-25000">
                <a:solidFill>
                  <a:srgbClr val="000000"/>
                </a:solidFill>
                <a:latin typeface="Calibri"/>
              </a:rPr>
              <a:t>2</a:t>
            </a:r>
            <a:r>
              <a:rPr b="0" lang="it-IT" sz="1600" spc="-1" strike="noStrike">
                <a:solidFill>
                  <a:srgbClr val="000000"/>
                </a:solidFill>
                <a:latin typeface="Calibri"/>
              </a:rPr>
              <a:t>, …, </a:t>
            </a:r>
            <a:r>
              <a:rPr b="0" i="1" lang="it-IT" sz="1600" spc="-1" strike="noStrike">
                <a:solidFill>
                  <a:srgbClr val="000000"/>
                </a:solidFill>
                <a:latin typeface="Calibri"/>
              </a:rPr>
              <a:t>p</a:t>
            </a:r>
            <a:r>
              <a:rPr b="0" lang="it-IT" sz="1600" spc="-1" strike="noStrike" baseline="-25000">
                <a:solidFill>
                  <a:srgbClr val="000000"/>
                </a:solidFill>
                <a:latin typeface="Calibri"/>
              </a:rPr>
              <a:t>n</a:t>
            </a:r>
            <a:r>
              <a:rPr b="0" lang="it-IT" sz="1600" spc="-1" strike="noStrike">
                <a:solidFill>
                  <a:srgbClr val="000000"/>
                </a:solidFill>
                <a:latin typeface="Calibri"/>
                <a:ea typeface="Calibri"/>
              </a:rPr>
              <a:t> </a:t>
            </a:r>
            <a:r>
              <a:rPr b="0" lang="it-IT" sz="1600" spc="-1" strike="noStrike">
                <a:solidFill>
                  <a:srgbClr val="000000"/>
                </a:solidFill>
                <a:latin typeface="Calibri"/>
              </a:rPr>
              <a:t>e peso </a:t>
            </a:r>
            <a:r>
              <a:rPr b="0" i="1" lang="it-IT" sz="1600" spc="-1" strike="noStrike">
                <a:solidFill>
                  <a:srgbClr val="000000"/>
                </a:solidFill>
                <a:latin typeface="Calibri"/>
              </a:rPr>
              <a:t>w</a:t>
            </a:r>
            <a:r>
              <a:rPr b="0" lang="it-IT" sz="1600" spc="-1" strike="noStrike" baseline="-25000">
                <a:solidFill>
                  <a:srgbClr val="000000"/>
                </a:solidFill>
                <a:latin typeface="Calibri"/>
              </a:rPr>
              <a:t>1</a:t>
            </a:r>
            <a:r>
              <a:rPr b="0" lang="it-IT" sz="1600" spc="-1" strike="noStrike">
                <a:solidFill>
                  <a:srgbClr val="000000"/>
                </a:solidFill>
                <a:latin typeface="Calibri"/>
              </a:rPr>
              <a:t>, </a:t>
            </a:r>
            <a:r>
              <a:rPr b="0" i="1" lang="it-IT" sz="1600" spc="-1" strike="noStrike">
                <a:solidFill>
                  <a:srgbClr val="000000"/>
                </a:solidFill>
                <a:latin typeface="Calibri"/>
              </a:rPr>
              <a:t>w</a:t>
            </a:r>
            <a:r>
              <a:rPr b="0" lang="it-IT" sz="1600" spc="-1" strike="noStrike" baseline="-25000">
                <a:solidFill>
                  <a:srgbClr val="000000"/>
                </a:solidFill>
                <a:latin typeface="Calibri"/>
              </a:rPr>
              <a:t>2</a:t>
            </a:r>
            <a:r>
              <a:rPr b="0" lang="it-IT" sz="1600" spc="-1" strike="noStrike">
                <a:solidFill>
                  <a:srgbClr val="000000"/>
                </a:solidFill>
                <a:latin typeface="Calibri"/>
              </a:rPr>
              <a:t>, …, </a:t>
            </a:r>
            <a:r>
              <a:rPr b="0" i="1" lang="it-IT" sz="1600" spc="-1" strike="noStrike">
                <a:solidFill>
                  <a:srgbClr val="000000"/>
                </a:solidFill>
                <a:latin typeface="Calibri"/>
              </a:rPr>
              <a:t>w</a:t>
            </a:r>
            <a:r>
              <a:rPr b="0" lang="it-IT" sz="1600" spc="-1" strike="noStrike" baseline="-25000">
                <a:solidFill>
                  <a:srgbClr val="000000"/>
                </a:solidFill>
                <a:latin typeface="Calibri"/>
              </a:rPr>
              <a:t>n</a:t>
            </a:r>
            <a:r>
              <a:rPr b="0" lang="it-IT" sz="1600" spc="-1" strike="noStrike">
                <a:solidFill>
                  <a:srgbClr val="000000"/>
                </a:solidFill>
                <a:latin typeface="Calibri"/>
              </a:rPr>
              <a:t>  e un</a:t>
            </a:r>
            <a:br>
              <a:rPr sz="1600"/>
            </a:br>
            <a:r>
              <a:rPr b="0" lang="it-IT" sz="1600" spc="-1" strike="noStrike">
                <a:solidFill>
                  <a:srgbClr val="000000"/>
                </a:solidFill>
                <a:latin typeface="Calibri"/>
              </a:rPr>
              <a:t>	</a:t>
            </a:r>
            <a:r>
              <a:rPr b="0" lang="it-IT" sz="1600" spc="-1" strike="noStrike">
                <a:solidFill>
                  <a:srgbClr val="000000"/>
                </a:solidFill>
                <a:latin typeface="Calibri"/>
              </a:rPr>
              <a:t>zaino di capacità </a:t>
            </a:r>
            <a:r>
              <a:rPr b="0" i="1" lang="it-IT" sz="1600" spc="-1" strike="noStrike">
                <a:solidFill>
                  <a:srgbClr val="000000"/>
                </a:solidFill>
                <a:latin typeface="Calibri"/>
              </a:rPr>
              <a:t>W</a:t>
            </a:r>
            <a:r>
              <a:rPr b="0" lang="it-IT" sz="1600" spc="-1" strike="noStrike">
                <a:solidFill>
                  <a:srgbClr val="000000"/>
                </a:solidFill>
                <a:latin typeface="Calibri"/>
                <a:ea typeface="Calibri"/>
              </a:rPr>
              <a:t>.</a:t>
            </a:r>
            <a:endParaRPr b="0" lang="it-IT" sz="16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Calibri"/>
              </a:rPr>
              <a:t>Output:</a:t>
            </a:r>
            <a:r>
              <a:rPr b="0" lang="it-IT" sz="1600" spc="-1" strike="noStrike">
                <a:solidFill>
                  <a:srgbClr val="000000"/>
                </a:solidFill>
                <a:latin typeface="Calibri"/>
                <a:ea typeface="Calibri"/>
              </a:rPr>
              <a:t>	</a:t>
            </a:r>
            <a:r>
              <a:rPr b="0" lang="en-US" sz="1600" spc="-1" strike="noStrike">
                <a:solidFill>
                  <a:srgbClr val="000000"/>
                </a:solidFill>
                <a:latin typeface="Calibri"/>
                <a:ea typeface="Calibri"/>
              </a:rPr>
              <a:t> Un sottoinsieme di oggetti </a:t>
            </a:r>
            <a:r>
              <a:rPr b="0" i="1" lang="en-US" sz="1600" spc="-1" strike="noStrike">
                <a:solidFill>
                  <a:srgbClr val="000000"/>
                </a:solidFill>
                <a:latin typeface="Calibri"/>
                <a:ea typeface="Calibri"/>
              </a:rPr>
              <a:t>S</a:t>
            </a:r>
            <a:r>
              <a:rPr b="0" lang="en-US" sz="1600" spc="-1" strike="noStrike">
                <a:solidFill>
                  <a:srgbClr val="000000"/>
                </a:solidFill>
                <a:latin typeface="Calibri"/>
                <a:ea typeface="Calibri"/>
              </a:rPr>
              <a:t> </a:t>
            </a:r>
            <a:r>
              <a:rPr b="0" lang="it-IT" sz="1600" spc="-1" strike="noStrike">
                <a:solidFill>
                  <a:srgbClr val="000000"/>
                </a:solidFill>
                <a:latin typeface="Calibri"/>
              </a:rPr>
              <a:t>⊆</a:t>
            </a:r>
            <a:r>
              <a:rPr b="0" lang="en-US" sz="1600" spc="-1" strike="noStrike">
                <a:solidFill>
                  <a:srgbClr val="000000"/>
                </a:solidFill>
                <a:latin typeface="Calibri"/>
                <a:ea typeface="Calibri"/>
              </a:rPr>
              <a:t> {1, . . . , </a:t>
            </a:r>
            <a:r>
              <a:rPr b="0" i="1" lang="en-US" sz="1600" spc="-1" strike="noStrike">
                <a:solidFill>
                  <a:srgbClr val="000000"/>
                </a:solidFill>
                <a:latin typeface="Calibri"/>
                <a:ea typeface="Calibri"/>
              </a:rPr>
              <a:t>n</a:t>
            </a:r>
            <a:r>
              <a:rPr b="0" lang="en-US" sz="1600" spc="-1" strike="noStrike">
                <a:solidFill>
                  <a:srgbClr val="000000"/>
                </a:solidFill>
                <a:latin typeface="Calibri"/>
                <a:ea typeface="Calibri"/>
              </a:rPr>
              <a:t>} tale che</a:t>
            </a:r>
            <a:endParaRPr b="0" lang="it-IT" sz="16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Arial"/>
            </a:endParaRPr>
          </a:p>
        </p:txBody>
      </p:sp>
      <p:graphicFrame>
        <p:nvGraphicFramePr>
          <p:cNvPr id="141" name="Object 2"/>
          <p:cNvGraphicFramePr/>
          <p:nvPr/>
        </p:nvGraphicFramePr>
        <p:xfrm>
          <a:off x="3203640" y="5178600"/>
          <a:ext cx="2806560" cy="457200"/>
        </p:xfrm>
        <a:graphic>
          <a:graphicData uri="http://schemas.openxmlformats.org/presentationml/2006/ole">
            <p:oleObj r:id="rId1" spid="">
              <p:embed/>
            </p:oleObj>
          </a:graphicData>
        </a:graphic>
      </p:graphicFrame>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ESEMPIO: IL PROBLEMA DELLO ZAINO (2)</a:t>
            </a:r>
            <a:endParaRPr b="1" lang="it-IT" sz="2000" spc="-1" strike="noStrike">
              <a:solidFill>
                <a:srgbClr val="000000"/>
              </a:solidFill>
              <a:latin typeface="Tahoma"/>
            </a:endParaRPr>
          </a:p>
        </p:txBody>
      </p:sp>
      <p:sp>
        <p:nvSpPr>
          <p:cNvPr id="143" name=""/>
          <p:cNvSpPr txBox="1"/>
          <p:nvPr/>
        </p:nvSpPr>
        <p:spPr>
          <a:xfrm>
            <a:off x="468360" y="1825560"/>
            <a:ext cx="8229600" cy="4340160"/>
          </a:xfrm>
          <a:prstGeom prst="rect">
            <a:avLst/>
          </a:prstGeom>
          <a:noFill/>
          <a:ln w="0">
            <a:noFill/>
          </a:ln>
        </p:spPr>
        <p:txBody>
          <a:bodyPr anchor="t">
            <a:normAutofit/>
          </a:bodyPr>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144" name="CasellaDiTesto 3"/>
          <p:cNvSpPr/>
          <p:nvPr/>
        </p:nvSpPr>
        <p:spPr>
          <a:xfrm>
            <a:off x="4788000" y="2205000"/>
            <a:ext cx="3887640" cy="2043720"/>
          </a:xfrm>
          <a:prstGeom prst="rect">
            <a:avLst/>
          </a:prstGeom>
          <a:noFill/>
          <a:ln w="9360">
            <a:solidFill>
              <a:srgbClr val="ffffff"/>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Date la capacità </a:t>
            </a:r>
            <a:r>
              <a:rPr b="0" i="1" lang="it-IT" sz="1600" spc="-1" strike="noStrike">
                <a:solidFill>
                  <a:srgbClr val="000000"/>
                </a:solidFill>
                <a:latin typeface="Calibri"/>
              </a:rPr>
              <a:t>W</a:t>
            </a:r>
            <a:r>
              <a:rPr b="0" lang="it-IT" sz="1600" spc="-1" strike="noStrike">
                <a:solidFill>
                  <a:srgbClr val="000000"/>
                </a:solidFill>
                <a:latin typeface="Calibri"/>
              </a:rPr>
              <a:t> dell’oggetto contenitore (zaino e un insieme di </a:t>
            </a:r>
            <a:r>
              <a:rPr b="0" i="1" lang="it-IT" sz="1600" spc="-1" strike="noStrike">
                <a:solidFill>
                  <a:srgbClr val="000000"/>
                </a:solidFill>
                <a:latin typeface="Calibri"/>
              </a:rPr>
              <a:t>n</a:t>
            </a:r>
            <a:r>
              <a:rPr b="0" lang="it-IT" sz="1600" spc="-1" strike="noStrike">
                <a:solidFill>
                  <a:srgbClr val="000000"/>
                </a:solidFill>
                <a:latin typeface="Calibri"/>
              </a:rPr>
              <a:t> oggetti ognuno caratterizzato da un profitto </a:t>
            </a:r>
            <a:r>
              <a:rPr b="0" i="1" lang="it-IT" sz="1600" spc="-1" strike="noStrike">
                <a:solidFill>
                  <a:srgbClr val="000000"/>
                </a:solidFill>
                <a:latin typeface="Calibri"/>
              </a:rPr>
              <a:t>p</a:t>
            </a:r>
            <a:r>
              <a:rPr b="0" lang="it-IT" sz="1600" spc="-1" strike="noStrike">
                <a:solidFill>
                  <a:srgbClr val="000000"/>
                </a:solidFill>
                <a:latin typeface="Calibri"/>
              </a:rPr>
              <a:t> e un peso </a:t>
            </a:r>
            <a:r>
              <a:rPr b="0" i="1" lang="it-IT" sz="1600" spc="-1" strike="noStrike">
                <a:solidFill>
                  <a:srgbClr val="000000"/>
                </a:solidFill>
                <a:latin typeface="Calibri"/>
              </a:rPr>
              <a:t>w</a:t>
            </a:r>
            <a:r>
              <a:rPr b="0" lang="it-IT" sz="1600" spc="-1" strike="noStrike">
                <a:solidFill>
                  <a:srgbClr val="000000"/>
                </a:solidFill>
                <a:latin typeface="Calibri"/>
              </a:rPr>
              <a:t>, l’obiettivo è selezionare un sottoinsieme di oggetti tali per cui la somma dei loro pesi non ecceda la capacità dell’oggetto contenitore e la somma dei loro profitti sia la maggiore possibile.</a:t>
            </a:r>
            <a:endParaRPr b="0" lang="it-IT" sz="1600" spc="-1" strike="noStrike">
              <a:solidFill>
                <a:srgbClr val="000000"/>
              </a:solidFill>
              <a:latin typeface="Arial"/>
            </a:endParaRPr>
          </a:p>
        </p:txBody>
      </p:sp>
      <p:pic>
        <p:nvPicPr>
          <p:cNvPr id="145" name="Picture 3" descr="C:\Users\gim-i3\AppData\Local\Temp\geogebra.png"/>
          <p:cNvPicPr/>
          <p:nvPr/>
        </p:nvPicPr>
        <p:blipFill>
          <a:blip r:embed="rId1"/>
          <a:stretch/>
        </p:blipFill>
        <p:spPr>
          <a:xfrm>
            <a:off x="493560" y="2060640"/>
            <a:ext cx="3934080" cy="3935520"/>
          </a:xfrm>
          <a:prstGeom prst="rect">
            <a:avLst/>
          </a:prstGeom>
          <a:ln w="0">
            <a:noFill/>
          </a:ln>
        </p:spPr>
      </p:pic>
      <p:sp>
        <p:nvSpPr>
          <p:cNvPr id="146" name="Rettangolo 6"/>
          <p:cNvSpPr/>
          <p:nvPr/>
        </p:nvSpPr>
        <p:spPr>
          <a:xfrm>
            <a:off x="3995640" y="2257560"/>
            <a:ext cx="490680" cy="509400"/>
          </a:xfrm>
          <a:prstGeom prst="rect">
            <a:avLst/>
          </a:prstGeom>
          <a:solidFill>
            <a:srgbClr val="ffffff"/>
          </a:solidFill>
          <a:ln w="25560">
            <a:solidFill>
              <a:srgbClr val="385d8a"/>
            </a:solidFill>
            <a:miter/>
          </a:ln>
        </p:spPr>
        <p:style>
          <a:lnRef idx="0"/>
          <a:fillRef idx="0"/>
          <a:effectRef idx="0"/>
          <a:fontRef idx="minor"/>
        </p:style>
        <p:txBody>
          <a:bodyPr lIns="90000" rIns="90000" tIns="46800" bIns="46800" anchor="ctr">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600" spc="-1" strike="noStrike">
                <a:solidFill>
                  <a:srgbClr val="000000"/>
                </a:solidFill>
                <a:latin typeface="Calibri"/>
              </a:rPr>
              <a:t>p</a:t>
            </a:r>
            <a:r>
              <a:rPr b="0" lang="it-IT" sz="1600" spc="-1" strike="noStrike" baseline="-25000">
                <a:solidFill>
                  <a:srgbClr val="000000"/>
                </a:solidFill>
                <a:latin typeface="Calibri"/>
              </a:rPr>
              <a:t>1</a:t>
            </a:r>
            <a:r>
              <a:rPr b="0" lang="it-IT" sz="1600" spc="-1" strike="noStrike">
                <a:solidFill>
                  <a:srgbClr val="000000"/>
                </a:solidFill>
                <a:latin typeface="Calibri"/>
              </a:rPr>
              <a:t>,</a:t>
            </a:r>
            <a:r>
              <a:rPr b="0" i="1" lang="it-IT" sz="1600" spc="-1" strike="noStrike">
                <a:solidFill>
                  <a:srgbClr val="000000"/>
                </a:solidFill>
                <a:latin typeface="Calibri"/>
              </a:rPr>
              <a:t>w</a:t>
            </a:r>
            <a:r>
              <a:rPr b="0" lang="it-IT" sz="1600" spc="-1" strike="noStrike" baseline="-25000">
                <a:solidFill>
                  <a:srgbClr val="000000"/>
                </a:solidFill>
                <a:latin typeface="Calibri"/>
              </a:rPr>
              <a:t>1</a:t>
            </a:r>
            <a:endParaRPr b="0" lang="it-IT" sz="1600" spc="-1" strike="noStrike">
              <a:solidFill>
                <a:srgbClr val="000000"/>
              </a:solidFill>
              <a:latin typeface="Arial"/>
            </a:endParaRPr>
          </a:p>
        </p:txBody>
      </p:sp>
      <p:sp>
        <p:nvSpPr>
          <p:cNvPr id="147" name="Rettangolo 7"/>
          <p:cNvSpPr/>
          <p:nvPr/>
        </p:nvSpPr>
        <p:spPr>
          <a:xfrm>
            <a:off x="3995640" y="2981160"/>
            <a:ext cx="490680" cy="509760"/>
          </a:xfrm>
          <a:prstGeom prst="rect">
            <a:avLst/>
          </a:prstGeom>
          <a:solidFill>
            <a:srgbClr val="ffffff"/>
          </a:solidFill>
          <a:ln w="25560">
            <a:solidFill>
              <a:srgbClr val="385d8a"/>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600" spc="-1" strike="noStrike">
                <a:solidFill>
                  <a:srgbClr val="000000"/>
                </a:solidFill>
                <a:latin typeface="Calibri"/>
              </a:rPr>
              <a:t>p</a:t>
            </a:r>
            <a:r>
              <a:rPr b="0" lang="it-IT" sz="1600" spc="-1" strike="noStrike" baseline="-25000">
                <a:solidFill>
                  <a:srgbClr val="000000"/>
                </a:solidFill>
                <a:latin typeface="Calibri"/>
              </a:rPr>
              <a:t>2</a:t>
            </a:r>
            <a:r>
              <a:rPr b="0" lang="it-IT" sz="1600" spc="-1" strike="noStrike">
                <a:solidFill>
                  <a:srgbClr val="000000"/>
                </a:solidFill>
                <a:latin typeface="Calibri"/>
              </a:rPr>
              <a:t>,</a:t>
            </a:r>
            <a:r>
              <a:rPr b="0" i="1" lang="it-IT" sz="1600" spc="-1" strike="noStrike">
                <a:solidFill>
                  <a:srgbClr val="000000"/>
                </a:solidFill>
                <a:latin typeface="Calibri"/>
              </a:rPr>
              <a:t>w</a:t>
            </a:r>
            <a:r>
              <a:rPr b="0" lang="it-IT" sz="1600" spc="-1" strike="noStrike" baseline="-25000">
                <a:solidFill>
                  <a:srgbClr val="000000"/>
                </a:solidFill>
                <a:latin typeface="Calibri"/>
              </a:rPr>
              <a:t>2</a:t>
            </a:r>
            <a:endParaRPr b="0" lang="it-IT" sz="1600" spc="-1" strike="noStrike">
              <a:solidFill>
                <a:srgbClr val="000000"/>
              </a:solidFill>
              <a:latin typeface="Arial"/>
            </a:endParaRPr>
          </a:p>
        </p:txBody>
      </p:sp>
      <p:sp>
        <p:nvSpPr>
          <p:cNvPr id="148" name="Rettangolo 8"/>
          <p:cNvSpPr/>
          <p:nvPr/>
        </p:nvSpPr>
        <p:spPr>
          <a:xfrm>
            <a:off x="3995640" y="3705120"/>
            <a:ext cx="490680" cy="509760"/>
          </a:xfrm>
          <a:prstGeom prst="rect">
            <a:avLst/>
          </a:prstGeom>
          <a:solidFill>
            <a:srgbClr val="ffffff"/>
          </a:solidFill>
          <a:ln w="25560">
            <a:solidFill>
              <a:srgbClr val="385d8a"/>
            </a:solidFill>
            <a:miter/>
          </a:ln>
        </p:spPr>
        <p:style>
          <a:lnRef idx="0"/>
          <a:fillRef idx="0"/>
          <a:effectRef idx="0"/>
          <a:fontRef idx="minor"/>
        </p:style>
        <p:txBody>
          <a:bodyPr lIns="90000" rIns="90000" tIns="46800" bIns="46800" anchor="ctr">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600" spc="-1" strike="noStrike">
                <a:solidFill>
                  <a:srgbClr val="000000"/>
                </a:solidFill>
                <a:latin typeface="Calibri"/>
              </a:rPr>
              <a:t>p</a:t>
            </a:r>
            <a:r>
              <a:rPr b="0" lang="it-IT" sz="1600" spc="-1" strike="noStrike" baseline="-25000">
                <a:solidFill>
                  <a:srgbClr val="000000"/>
                </a:solidFill>
                <a:latin typeface="Calibri"/>
              </a:rPr>
              <a:t>3</a:t>
            </a:r>
            <a:r>
              <a:rPr b="0" lang="it-IT" sz="1600" spc="-1" strike="noStrike">
                <a:solidFill>
                  <a:srgbClr val="000000"/>
                </a:solidFill>
                <a:latin typeface="Calibri"/>
              </a:rPr>
              <a:t>,</a:t>
            </a:r>
            <a:r>
              <a:rPr b="0" i="1" lang="it-IT" sz="1600" spc="-1" strike="noStrike">
                <a:solidFill>
                  <a:srgbClr val="000000"/>
                </a:solidFill>
                <a:latin typeface="Calibri"/>
              </a:rPr>
              <a:t>w</a:t>
            </a:r>
            <a:r>
              <a:rPr b="0" lang="it-IT" sz="1600" spc="-1" strike="noStrike" baseline="-25000">
                <a:solidFill>
                  <a:srgbClr val="000000"/>
                </a:solidFill>
                <a:latin typeface="Calibri"/>
              </a:rPr>
              <a:t>3</a:t>
            </a:r>
            <a:endParaRPr b="0" lang="it-IT" sz="1600" spc="-1" strike="noStrike">
              <a:solidFill>
                <a:srgbClr val="000000"/>
              </a:solidFill>
              <a:latin typeface="Arial"/>
            </a:endParaRPr>
          </a:p>
        </p:txBody>
      </p:sp>
      <p:sp>
        <p:nvSpPr>
          <p:cNvPr id="149" name="Rettangolo 9"/>
          <p:cNvSpPr/>
          <p:nvPr/>
        </p:nvSpPr>
        <p:spPr>
          <a:xfrm>
            <a:off x="3995640" y="4427640"/>
            <a:ext cx="490680" cy="509400"/>
          </a:xfrm>
          <a:prstGeom prst="rect">
            <a:avLst/>
          </a:prstGeom>
          <a:solidFill>
            <a:srgbClr val="ffffff"/>
          </a:solidFill>
          <a:ln w="25560">
            <a:solidFill>
              <a:srgbClr val="385d8a"/>
            </a:solidFill>
            <a:miter/>
          </a:ln>
        </p:spPr>
        <p:style>
          <a:lnRef idx="0"/>
          <a:fillRef idx="0"/>
          <a:effectRef idx="0"/>
          <a:fontRef idx="minor"/>
        </p:style>
        <p:txBody>
          <a:bodyPr lIns="90000" rIns="90000" tIns="46800" bIns="46800" anchor="ctr">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600" spc="-1" strike="noStrike">
                <a:solidFill>
                  <a:srgbClr val="000000"/>
                </a:solidFill>
                <a:latin typeface="Calibri"/>
              </a:rPr>
              <a:t>p</a:t>
            </a:r>
            <a:r>
              <a:rPr b="0" lang="it-IT" sz="1600" spc="-1" strike="noStrike" baseline="-25000">
                <a:solidFill>
                  <a:srgbClr val="000000"/>
                </a:solidFill>
                <a:latin typeface="Calibri"/>
              </a:rPr>
              <a:t>4</a:t>
            </a:r>
            <a:r>
              <a:rPr b="0" lang="it-IT" sz="1600" spc="-1" strike="noStrike">
                <a:solidFill>
                  <a:srgbClr val="000000"/>
                </a:solidFill>
                <a:latin typeface="Calibri"/>
              </a:rPr>
              <a:t>,</a:t>
            </a:r>
            <a:r>
              <a:rPr b="0" i="1" lang="it-IT" sz="1600" spc="-1" strike="noStrike">
                <a:solidFill>
                  <a:srgbClr val="000000"/>
                </a:solidFill>
                <a:latin typeface="Calibri"/>
              </a:rPr>
              <a:t>w</a:t>
            </a:r>
            <a:r>
              <a:rPr b="0" lang="it-IT" sz="1600" spc="-1" strike="noStrike" baseline="-25000">
                <a:solidFill>
                  <a:srgbClr val="000000"/>
                </a:solidFill>
                <a:latin typeface="Calibri"/>
              </a:rPr>
              <a:t>4</a:t>
            </a:r>
            <a:endParaRPr b="0" lang="it-IT" sz="1600" spc="-1" strike="noStrike">
              <a:solidFill>
                <a:srgbClr val="000000"/>
              </a:solidFill>
              <a:latin typeface="Arial"/>
            </a:endParaRPr>
          </a:p>
        </p:txBody>
      </p:sp>
      <p:sp>
        <p:nvSpPr>
          <p:cNvPr id="150" name="Rettangolo 10"/>
          <p:cNvSpPr/>
          <p:nvPr/>
        </p:nvSpPr>
        <p:spPr>
          <a:xfrm>
            <a:off x="3995640" y="5151600"/>
            <a:ext cx="490680" cy="509400"/>
          </a:xfrm>
          <a:prstGeom prst="rect">
            <a:avLst/>
          </a:prstGeom>
          <a:solidFill>
            <a:srgbClr val="ffffff"/>
          </a:solidFill>
          <a:ln w="25560">
            <a:solidFill>
              <a:srgbClr val="385d8a"/>
            </a:solidFill>
            <a:miter/>
          </a:ln>
        </p:spPr>
        <p:style>
          <a:lnRef idx="0"/>
          <a:fillRef idx="0"/>
          <a:effectRef idx="0"/>
          <a:fontRef idx="minor"/>
        </p:style>
        <p:txBody>
          <a:bodyPr lIns="90000" rIns="90000" tIns="46800" bIns="46800" anchor="ctr">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600" spc="-1" strike="noStrike">
                <a:solidFill>
                  <a:srgbClr val="000000"/>
                </a:solidFill>
                <a:latin typeface="Calibri"/>
              </a:rPr>
              <a:t>p</a:t>
            </a:r>
            <a:r>
              <a:rPr b="0" lang="it-IT" sz="1600" spc="-1" strike="noStrike" baseline="-25000">
                <a:solidFill>
                  <a:srgbClr val="000000"/>
                </a:solidFill>
                <a:latin typeface="Calibri"/>
              </a:rPr>
              <a:t>5</a:t>
            </a:r>
            <a:r>
              <a:rPr b="0" lang="it-IT" sz="1600" spc="-1" strike="noStrike">
                <a:solidFill>
                  <a:srgbClr val="000000"/>
                </a:solidFill>
                <a:latin typeface="Calibri"/>
              </a:rPr>
              <a:t>,</a:t>
            </a:r>
            <a:r>
              <a:rPr b="0" i="1" lang="it-IT" sz="1600" spc="-1" strike="noStrike">
                <a:solidFill>
                  <a:srgbClr val="000000"/>
                </a:solidFill>
                <a:latin typeface="Calibri"/>
              </a:rPr>
              <a:t>w</a:t>
            </a:r>
            <a:r>
              <a:rPr b="0" lang="it-IT" sz="1600" spc="-1" strike="noStrike" baseline="-25000">
                <a:solidFill>
                  <a:srgbClr val="000000"/>
                </a:solidFill>
                <a:latin typeface="Calibri"/>
              </a:rPr>
              <a:t>5</a:t>
            </a:r>
            <a:endParaRPr b="0" lang="it-IT" sz="1600" spc="-1" strike="noStrike">
              <a:solidFill>
                <a:srgbClr val="000000"/>
              </a:solidFill>
              <a:latin typeface="Arial"/>
            </a:endParaRPr>
          </a:p>
        </p:txBody>
      </p:sp>
      <p:sp>
        <p:nvSpPr>
          <p:cNvPr id="151" name="CasellaDiTesto 11"/>
          <p:cNvSpPr/>
          <p:nvPr/>
        </p:nvSpPr>
        <p:spPr>
          <a:xfrm>
            <a:off x="1476360" y="4170240"/>
            <a:ext cx="431640" cy="3376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600" spc="-1" strike="noStrike">
                <a:solidFill>
                  <a:srgbClr val="000000"/>
                </a:solidFill>
                <a:latin typeface="Calibri"/>
              </a:rPr>
              <a:t>W</a:t>
            </a:r>
            <a:endParaRPr b="0" lang="it-IT" sz="1600" spc="-1" strike="noStrike">
              <a:solidFill>
                <a:srgbClr val="000000"/>
              </a:solidFill>
              <a:latin typeface="Arial"/>
            </a:endParaRPr>
          </a:p>
        </p:txBody>
      </p:sp>
      <p:sp>
        <p:nvSpPr>
          <p:cNvPr id="152" name="CasellaDiTesto 12"/>
          <p:cNvSpPr/>
          <p:nvPr/>
        </p:nvSpPr>
        <p:spPr>
          <a:xfrm>
            <a:off x="611280" y="5445000"/>
            <a:ext cx="2484360" cy="3376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Oggetto contenitore (zaino)</a:t>
            </a:r>
            <a:endParaRPr b="0" lang="it-IT" sz="1600" spc="-1" strike="noStrike">
              <a:solidFill>
                <a:srgbClr val="000000"/>
              </a:solidFill>
              <a:latin typeface="Arial"/>
            </a:endParaRPr>
          </a:p>
        </p:txBody>
      </p:sp>
      <p:sp>
        <p:nvSpPr>
          <p:cNvPr id="153" name="CasellaDiTesto 13"/>
          <p:cNvSpPr/>
          <p:nvPr/>
        </p:nvSpPr>
        <p:spPr>
          <a:xfrm>
            <a:off x="3780000" y="5732640"/>
            <a:ext cx="863280" cy="3376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Oggetti</a:t>
            </a:r>
            <a:endParaRPr b="0" lang="it-IT"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ESEMPIO: IL PROBLEMA DELLO ZAINO (3)</a:t>
            </a:r>
            <a:endParaRPr b="1" lang="it-IT" sz="2000" spc="-1" strike="noStrike">
              <a:solidFill>
                <a:srgbClr val="000000"/>
              </a:solidFill>
              <a:latin typeface="Tahoma"/>
            </a:endParaRPr>
          </a:p>
        </p:txBody>
      </p:sp>
      <p:sp>
        <p:nvSpPr>
          <p:cNvPr id="155" name=""/>
          <p:cNvSpPr txBox="1"/>
          <p:nvPr/>
        </p:nvSpPr>
        <p:spPr>
          <a:xfrm>
            <a:off x="468360" y="18255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Un modo per produrre tutti i possibili sotto-insiemi di oggetti è ordinarli secondo l’indice e inserirli (1) o non inserirli (0) nello zaino.</a:t>
            </a:r>
            <a:endParaRPr b="0" lang="it-IT" sz="1600" spc="-1" strike="noStrike">
              <a:solidFill>
                <a:srgbClr val="000000"/>
              </a:solidFill>
              <a:latin typeface="Calibri"/>
            </a:endParaRPr>
          </a:p>
        </p:txBody>
      </p:sp>
      <p:sp>
        <p:nvSpPr>
          <p:cNvPr id="156" name="Ovale 5"/>
          <p:cNvSpPr/>
          <p:nvPr/>
        </p:nvSpPr>
        <p:spPr>
          <a:xfrm>
            <a:off x="4356000" y="2133720"/>
            <a:ext cx="287280" cy="287280"/>
          </a:xfrm>
          <a:prstGeom prst="ellipse">
            <a:avLst/>
          </a:prstGeom>
          <a:noFill/>
          <a:ln w="25560">
            <a:solidFill>
              <a:srgbClr val="385d8a"/>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
        <p:nvSpPr>
          <p:cNvPr id="157" name="Ovale 7"/>
          <p:cNvSpPr/>
          <p:nvPr/>
        </p:nvSpPr>
        <p:spPr>
          <a:xfrm>
            <a:off x="3684600" y="2816280"/>
            <a:ext cx="287280" cy="288720"/>
          </a:xfrm>
          <a:prstGeom prst="ellipse">
            <a:avLst/>
          </a:prstGeom>
          <a:noFill/>
          <a:ln w="25560">
            <a:solidFill>
              <a:srgbClr val="385d8a"/>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800" spc="-1" strike="noStrike">
                <a:solidFill>
                  <a:srgbClr val="000000"/>
                </a:solidFill>
                <a:latin typeface="Calibri"/>
              </a:rPr>
              <a:t>0</a:t>
            </a:r>
            <a:endParaRPr b="0" lang="it-IT" sz="1800" spc="-1" strike="noStrike">
              <a:solidFill>
                <a:srgbClr val="000000"/>
              </a:solidFill>
              <a:latin typeface="Arial"/>
            </a:endParaRPr>
          </a:p>
        </p:txBody>
      </p:sp>
      <p:sp>
        <p:nvSpPr>
          <p:cNvPr id="158" name="Ovale 8"/>
          <p:cNvSpPr/>
          <p:nvPr/>
        </p:nvSpPr>
        <p:spPr>
          <a:xfrm>
            <a:off x="5100480" y="2816280"/>
            <a:ext cx="287640" cy="288720"/>
          </a:xfrm>
          <a:prstGeom prst="ellipse">
            <a:avLst/>
          </a:prstGeom>
          <a:noFill/>
          <a:ln w="25560">
            <a:solidFill>
              <a:srgbClr val="385d8a"/>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800" spc="-1" strike="noStrike">
                <a:solidFill>
                  <a:srgbClr val="000000"/>
                </a:solidFill>
                <a:latin typeface="Calibri"/>
              </a:rPr>
              <a:t>1</a:t>
            </a:r>
            <a:endParaRPr b="0" lang="it-IT" sz="1800" spc="-1" strike="noStrike">
              <a:solidFill>
                <a:srgbClr val="000000"/>
              </a:solidFill>
              <a:latin typeface="Arial"/>
            </a:endParaRPr>
          </a:p>
        </p:txBody>
      </p:sp>
      <p:cxnSp>
        <p:nvCxnSpPr>
          <p:cNvPr id="159" name="Connettore 2 16"/>
          <p:cNvCxnSpPr>
            <a:stCxn id="156" idx="4"/>
            <a:endCxn id="157" idx="7"/>
          </p:cNvCxnSpPr>
          <p:nvPr/>
        </p:nvCxnSpPr>
        <p:spPr>
          <a:xfrm flipH="1">
            <a:off x="3928680" y="2420640"/>
            <a:ext cx="572400" cy="438840"/>
          </a:xfrm>
          <a:prstGeom prst="straightConnector1">
            <a:avLst/>
          </a:prstGeom>
          <a:ln w="9360">
            <a:solidFill>
              <a:srgbClr val="4a7ebb"/>
            </a:solidFill>
            <a:miter/>
            <a:tailEnd len="med" type="arrow" w="med"/>
          </a:ln>
        </p:spPr>
      </p:cxnSp>
      <p:cxnSp>
        <p:nvCxnSpPr>
          <p:cNvPr id="160" name="Connettore 2 17"/>
          <p:cNvCxnSpPr>
            <a:stCxn id="156" idx="4"/>
            <a:endCxn id="158" idx="0"/>
          </p:cNvCxnSpPr>
          <p:nvPr/>
        </p:nvCxnSpPr>
        <p:spPr>
          <a:xfrm>
            <a:off x="4499640" y="2421000"/>
            <a:ext cx="743400" cy="396000"/>
          </a:xfrm>
          <a:prstGeom prst="straightConnector1">
            <a:avLst/>
          </a:prstGeom>
          <a:ln w="9360">
            <a:solidFill>
              <a:srgbClr val="4a7ebb"/>
            </a:solidFill>
            <a:miter/>
            <a:tailEnd len="med" type="arrow" w="med"/>
          </a:ln>
        </p:spPr>
      </p:cxnSp>
      <p:sp>
        <p:nvSpPr>
          <p:cNvPr id="161" name="CasellaDiTesto 58"/>
          <p:cNvSpPr/>
          <p:nvPr/>
        </p:nvSpPr>
        <p:spPr>
          <a:xfrm>
            <a:off x="324000" y="6083280"/>
            <a:ext cx="7993080" cy="36828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800" spc="-1" strike="noStrike">
                <a:solidFill>
                  <a:srgbClr val="000000"/>
                </a:solidFill>
                <a:latin typeface="Arial"/>
              </a:rPr>
              <a:t>Si hanno 2</a:t>
            </a:r>
            <a:r>
              <a:rPr b="0" i="1" lang="it-IT" sz="1800" spc="-1" strike="noStrike" baseline="30000">
                <a:solidFill>
                  <a:srgbClr val="000000"/>
                </a:solidFill>
                <a:latin typeface="Arial"/>
              </a:rPr>
              <a:t>n</a:t>
            </a:r>
            <a:r>
              <a:rPr b="0" lang="it-IT" sz="1800" spc="-1" strike="noStrike">
                <a:solidFill>
                  <a:srgbClr val="000000"/>
                </a:solidFill>
                <a:latin typeface="Arial"/>
              </a:rPr>
              <a:t> sottoinsiemi, non tutti corrispondenti a soluzioni ammissibili.</a:t>
            </a:r>
            <a:endParaRPr b="0" lang="it-IT" sz="1800" spc="-1" strike="noStrike">
              <a:solidFill>
                <a:srgbClr val="000000"/>
              </a:solidFill>
              <a:latin typeface="Arial"/>
            </a:endParaRPr>
          </a:p>
        </p:txBody>
      </p:sp>
      <p:sp>
        <p:nvSpPr>
          <p:cNvPr id="162" name="Rettangolo 29"/>
          <p:cNvSpPr/>
          <p:nvPr/>
        </p:nvSpPr>
        <p:spPr>
          <a:xfrm>
            <a:off x="468360" y="2752560"/>
            <a:ext cx="8207280" cy="432000"/>
          </a:xfrm>
          <a:prstGeom prst="rect">
            <a:avLst/>
          </a:prstGeom>
          <a:noFill/>
          <a:ln w="25560">
            <a:solidFill>
              <a:srgbClr val="385d8a"/>
            </a:solidFill>
            <a:miter/>
          </a:ln>
        </p:spPr>
        <p:style>
          <a:lnRef idx="0"/>
          <a:fillRef idx="0"/>
          <a:effectRef idx="0"/>
          <a:fontRef idx="minor"/>
        </p:style>
        <p:txBody>
          <a:bodyPr lIns="90000" rIns="90000" tIns="46800" bIns="46800" anchor="ctr">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800" spc="-1" strike="noStrike">
                <a:solidFill>
                  <a:srgbClr val="000000"/>
                </a:solidFill>
                <a:latin typeface="Calibri"/>
              </a:rPr>
              <a:t>Oggetto 1</a:t>
            </a:r>
            <a:endParaRPr b="0" lang="it-IT" sz="1800" spc="-1" strike="noStrike">
              <a:solidFill>
                <a:srgbClr val="000000"/>
              </a:solidFill>
              <a:latin typeface="Arial"/>
            </a:endParaRPr>
          </a:p>
        </p:txBody>
      </p:sp>
      <p:sp>
        <p:nvSpPr>
          <p:cNvPr id="163" name="Rettangolo 30"/>
          <p:cNvSpPr/>
          <p:nvPr/>
        </p:nvSpPr>
        <p:spPr>
          <a:xfrm>
            <a:off x="468360" y="3530520"/>
            <a:ext cx="8207280" cy="432000"/>
          </a:xfrm>
          <a:prstGeom prst="rect">
            <a:avLst/>
          </a:prstGeom>
          <a:noFill/>
          <a:ln w="25560">
            <a:solidFill>
              <a:srgbClr val="385d8a"/>
            </a:solidFill>
            <a:miter/>
          </a:ln>
        </p:spPr>
        <p:style>
          <a:lnRef idx="0"/>
          <a:fillRef idx="0"/>
          <a:effectRef idx="0"/>
          <a:fontRef idx="minor"/>
        </p:style>
        <p:txBody>
          <a:bodyPr lIns="90000" rIns="90000" tIns="46800" bIns="46800" anchor="ctr">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800" spc="-1" strike="noStrike">
                <a:solidFill>
                  <a:srgbClr val="000000"/>
                </a:solidFill>
                <a:latin typeface="Calibri"/>
              </a:rPr>
              <a:t>Oggetto 2</a:t>
            </a:r>
            <a:endParaRPr b="0" lang="it-IT" sz="1800" spc="-1" strike="noStrike">
              <a:solidFill>
                <a:srgbClr val="000000"/>
              </a:solidFill>
              <a:latin typeface="Arial"/>
            </a:endParaRPr>
          </a:p>
        </p:txBody>
      </p:sp>
      <p:sp>
        <p:nvSpPr>
          <p:cNvPr id="164" name="Rettangolo 31"/>
          <p:cNvSpPr/>
          <p:nvPr/>
        </p:nvSpPr>
        <p:spPr>
          <a:xfrm>
            <a:off x="468360" y="4327560"/>
            <a:ext cx="8207280" cy="431640"/>
          </a:xfrm>
          <a:prstGeom prst="rect">
            <a:avLst/>
          </a:prstGeom>
          <a:noFill/>
          <a:ln w="25560">
            <a:solidFill>
              <a:srgbClr val="385d8a"/>
            </a:solidFill>
            <a:miter/>
          </a:ln>
        </p:spPr>
        <p:style>
          <a:lnRef idx="0"/>
          <a:fillRef idx="0"/>
          <a:effectRef idx="0"/>
          <a:fontRef idx="minor"/>
        </p:style>
        <p:txBody>
          <a:bodyPr lIns="90000" rIns="90000" tIns="46800" bIns="46800" anchor="ctr">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800" spc="-1" strike="noStrike">
                <a:solidFill>
                  <a:srgbClr val="000000"/>
                </a:solidFill>
                <a:latin typeface="Calibri"/>
              </a:rPr>
              <a:t>Oggetto 3</a:t>
            </a:r>
            <a:endParaRPr b="0" lang="it-IT" sz="1800" spc="-1" strike="noStrike">
              <a:solidFill>
                <a:srgbClr val="000000"/>
              </a:solidFill>
              <a:latin typeface="Arial"/>
            </a:endParaRPr>
          </a:p>
        </p:txBody>
      </p:sp>
      <p:sp>
        <p:nvSpPr>
          <p:cNvPr id="165" name="Rettangolo 32"/>
          <p:cNvSpPr/>
          <p:nvPr/>
        </p:nvSpPr>
        <p:spPr>
          <a:xfrm>
            <a:off x="468360" y="5734080"/>
            <a:ext cx="8207280" cy="431640"/>
          </a:xfrm>
          <a:prstGeom prst="rect">
            <a:avLst/>
          </a:prstGeom>
          <a:noFill/>
          <a:ln w="25560">
            <a:solidFill>
              <a:srgbClr val="385d8a"/>
            </a:solidFill>
            <a:miter/>
          </a:ln>
        </p:spPr>
        <p:style>
          <a:lnRef idx="0"/>
          <a:fillRef idx="0"/>
          <a:effectRef idx="0"/>
          <a:fontRef idx="minor"/>
        </p:style>
        <p:txBody>
          <a:bodyPr lIns="90000" rIns="90000" tIns="46800" bIns="46800" anchor="ctr">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800" spc="-1" strike="noStrike">
                <a:solidFill>
                  <a:srgbClr val="000000"/>
                </a:solidFill>
                <a:latin typeface="Calibri"/>
              </a:rPr>
              <a:t>Oggetto </a:t>
            </a:r>
            <a:r>
              <a:rPr b="0" i="1" lang="it-IT" sz="1800" spc="-1" strike="noStrike">
                <a:solidFill>
                  <a:srgbClr val="000000"/>
                </a:solidFill>
                <a:latin typeface="Calibri"/>
              </a:rPr>
              <a:t>n</a:t>
            </a:r>
            <a:endParaRPr b="0" lang="it-IT" sz="1800" spc="-1" strike="noStrike">
              <a:solidFill>
                <a:srgbClr val="000000"/>
              </a:solidFill>
              <a:latin typeface="Arial"/>
            </a:endParaRPr>
          </a:p>
        </p:txBody>
      </p:sp>
      <p:sp>
        <p:nvSpPr>
          <p:cNvPr id="166" name="CasellaDiTesto 33"/>
          <p:cNvSpPr/>
          <p:nvPr/>
        </p:nvSpPr>
        <p:spPr>
          <a:xfrm>
            <a:off x="6372360" y="2276640"/>
            <a:ext cx="2087280" cy="3376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600" spc="-1" strike="noStrike">
                <a:solidFill>
                  <a:srgbClr val="000000"/>
                </a:solidFill>
                <a:latin typeface="Calibri"/>
              </a:rPr>
              <a:t>2</a:t>
            </a:r>
            <a:r>
              <a:rPr b="0" lang="it-IT" sz="1600" spc="-1" strike="noStrike">
                <a:solidFill>
                  <a:srgbClr val="000000"/>
                </a:solidFill>
                <a:latin typeface="Calibri"/>
              </a:rPr>
              <a:t> scelte possibili</a:t>
            </a:r>
            <a:endParaRPr b="0" lang="it-IT" sz="1600" spc="-1" strike="noStrike">
              <a:solidFill>
                <a:srgbClr val="000000"/>
              </a:solidFill>
              <a:latin typeface="Arial"/>
            </a:endParaRPr>
          </a:p>
        </p:txBody>
      </p:sp>
      <p:sp>
        <p:nvSpPr>
          <p:cNvPr id="167" name="CasellaDiTesto 34"/>
          <p:cNvSpPr/>
          <p:nvPr/>
        </p:nvSpPr>
        <p:spPr>
          <a:xfrm>
            <a:off x="6372360" y="4005360"/>
            <a:ext cx="2087280" cy="3376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2 scelte possibili</a:t>
            </a:r>
            <a:endParaRPr b="0" lang="it-IT" sz="1600" spc="-1" strike="noStrike">
              <a:solidFill>
                <a:srgbClr val="000000"/>
              </a:solidFill>
              <a:latin typeface="Arial"/>
            </a:endParaRPr>
          </a:p>
        </p:txBody>
      </p:sp>
      <p:sp>
        <p:nvSpPr>
          <p:cNvPr id="168" name="CasellaDiTesto 35"/>
          <p:cNvSpPr/>
          <p:nvPr/>
        </p:nvSpPr>
        <p:spPr>
          <a:xfrm>
            <a:off x="6372360" y="5396040"/>
            <a:ext cx="2087280" cy="3376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2 scelte possibili</a:t>
            </a:r>
            <a:endParaRPr b="0" lang="it-IT" sz="1600" spc="-1" strike="noStrike">
              <a:solidFill>
                <a:srgbClr val="000000"/>
              </a:solidFill>
              <a:latin typeface="Arial"/>
            </a:endParaRPr>
          </a:p>
        </p:txBody>
      </p:sp>
      <p:sp>
        <p:nvSpPr>
          <p:cNvPr id="169" name="CasellaDiTesto 36"/>
          <p:cNvSpPr/>
          <p:nvPr/>
        </p:nvSpPr>
        <p:spPr>
          <a:xfrm>
            <a:off x="6372360" y="3213000"/>
            <a:ext cx="2087280" cy="3376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2 scelte possibili</a:t>
            </a:r>
            <a:endParaRPr b="0" lang="it-IT" sz="1600" spc="-1" strike="noStrike">
              <a:solidFill>
                <a:srgbClr val="000000"/>
              </a:solidFill>
              <a:latin typeface="Arial"/>
            </a:endParaRPr>
          </a:p>
        </p:txBody>
      </p:sp>
      <p:sp>
        <p:nvSpPr>
          <p:cNvPr id="170" name="Ovale 41"/>
          <p:cNvSpPr/>
          <p:nvPr/>
        </p:nvSpPr>
        <p:spPr>
          <a:xfrm>
            <a:off x="3013200" y="3613320"/>
            <a:ext cx="287280" cy="288720"/>
          </a:xfrm>
          <a:prstGeom prst="ellipse">
            <a:avLst/>
          </a:prstGeom>
          <a:noFill/>
          <a:ln w="25560">
            <a:solidFill>
              <a:srgbClr val="385d8a"/>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800" spc="-1" strike="noStrike">
                <a:solidFill>
                  <a:srgbClr val="000000"/>
                </a:solidFill>
                <a:latin typeface="Calibri"/>
              </a:rPr>
              <a:t>0</a:t>
            </a:r>
            <a:endParaRPr b="0" lang="it-IT" sz="1800" spc="-1" strike="noStrike">
              <a:solidFill>
                <a:srgbClr val="000000"/>
              </a:solidFill>
              <a:latin typeface="Arial"/>
            </a:endParaRPr>
          </a:p>
        </p:txBody>
      </p:sp>
      <p:sp>
        <p:nvSpPr>
          <p:cNvPr id="171" name="Ovale 42"/>
          <p:cNvSpPr/>
          <p:nvPr/>
        </p:nvSpPr>
        <p:spPr>
          <a:xfrm>
            <a:off x="4429080" y="3613320"/>
            <a:ext cx="287280" cy="288720"/>
          </a:xfrm>
          <a:prstGeom prst="ellipse">
            <a:avLst/>
          </a:prstGeom>
          <a:noFill/>
          <a:ln w="25560">
            <a:solidFill>
              <a:srgbClr val="385d8a"/>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800" spc="-1" strike="noStrike">
                <a:solidFill>
                  <a:srgbClr val="000000"/>
                </a:solidFill>
                <a:latin typeface="Calibri"/>
              </a:rPr>
              <a:t>1</a:t>
            </a:r>
            <a:endParaRPr b="0" lang="it-IT" sz="1800" spc="-1" strike="noStrike">
              <a:solidFill>
                <a:srgbClr val="000000"/>
              </a:solidFill>
              <a:latin typeface="Arial"/>
            </a:endParaRPr>
          </a:p>
        </p:txBody>
      </p:sp>
      <p:cxnSp>
        <p:nvCxnSpPr>
          <p:cNvPr id="172" name="Connettore 2 43"/>
          <p:cNvCxnSpPr>
            <a:stCxn id="157" idx="4"/>
            <a:endCxn id="170" idx="7"/>
          </p:cNvCxnSpPr>
          <p:nvPr/>
        </p:nvCxnSpPr>
        <p:spPr>
          <a:xfrm flipH="1">
            <a:off x="3256920" y="3105000"/>
            <a:ext cx="572040" cy="550080"/>
          </a:xfrm>
          <a:prstGeom prst="straightConnector1">
            <a:avLst/>
          </a:prstGeom>
          <a:ln w="9360">
            <a:solidFill>
              <a:srgbClr val="4a7ebb"/>
            </a:solidFill>
            <a:miter/>
            <a:tailEnd len="med" type="arrow" w="med"/>
          </a:ln>
        </p:spPr>
      </p:cxnSp>
      <p:cxnSp>
        <p:nvCxnSpPr>
          <p:cNvPr id="173" name="Connettore 2 44"/>
          <p:cNvCxnSpPr>
            <a:stCxn id="157" idx="4"/>
            <a:endCxn id="171" idx="0"/>
          </p:cNvCxnSpPr>
          <p:nvPr/>
        </p:nvCxnSpPr>
        <p:spPr>
          <a:xfrm>
            <a:off x="3827520" y="3105000"/>
            <a:ext cx="745200" cy="509040"/>
          </a:xfrm>
          <a:prstGeom prst="straightConnector1">
            <a:avLst/>
          </a:prstGeom>
          <a:ln w="9360">
            <a:solidFill>
              <a:srgbClr val="4a7ebb"/>
            </a:solidFill>
            <a:miter/>
            <a:tailEnd len="med" type="arrow" w="med"/>
          </a:ln>
        </p:spPr>
      </p:cxnSp>
      <p:sp>
        <p:nvSpPr>
          <p:cNvPr id="174" name="Ovale 45"/>
          <p:cNvSpPr/>
          <p:nvPr/>
        </p:nvSpPr>
        <p:spPr>
          <a:xfrm>
            <a:off x="2268360" y="4405320"/>
            <a:ext cx="285840" cy="289080"/>
          </a:xfrm>
          <a:prstGeom prst="ellipse">
            <a:avLst/>
          </a:prstGeom>
          <a:noFill/>
          <a:ln w="25560">
            <a:solidFill>
              <a:srgbClr val="385d8a"/>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800" spc="-1" strike="noStrike">
                <a:solidFill>
                  <a:srgbClr val="000000"/>
                </a:solidFill>
                <a:latin typeface="Calibri"/>
              </a:rPr>
              <a:t>0</a:t>
            </a:r>
            <a:endParaRPr b="0" lang="it-IT" sz="1800" spc="-1" strike="noStrike">
              <a:solidFill>
                <a:srgbClr val="000000"/>
              </a:solidFill>
              <a:latin typeface="Arial"/>
            </a:endParaRPr>
          </a:p>
        </p:txBody>
      </p:sp>
      <p:sp>
        <p:nvSpPr>
          <p:cNvPr id="175" name="Ovale 46"/>
          <p:cNvSpPr/>
          <p:nvPr/>
        </p:nvSpPr>
        <p:spPr>
          <a:xfrm>
            <a:off x="3684600" y="4405320"/>
            <a:ext cx="285840" cy="289080"/>
          </a:xfrm>
          <a:prstGeom prst="ellipse">
            <a:avLst/>
          </a:prstGeom>
          <a:noFill/>
          <a:ln w="25560">
            <a:solidFill>
              <a:srgbClr val="385d8a"/>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800" spc="-1" strike="noStrike">
                <a:solidFill>
                  <a:srgbClr val="000000"/>
                </a:solidFill>
                <a:latin typeface="Calibri"/>
              </a:rPr>
              <a:t>1</a:t>
            </a:r>
            <a:endParaRPr b="0" lang="it-IT" sz="1800" spc="-1" strike="noStrike">
              <a:solidFill>
                <a:srgbClr val="000000"/>
              </a:solidFill>
              <a:latin typeface="Arial"/>
            </a:endParaRPr>
          </a:p>
        </p:txBody>
      </p:sp>
      <p:cxnSp>
        <p:nvCxnSpPr>
          <p:cNvPr id="176" name="Connettore 2 47"/>
          <p:cNvCxnSpPr>
            <a:stCxn id="170" idx="4"/>
            <a:endCxn id="174" idx="7"/>
          </p:cNvCxnSpPr>
          <p:nvPr/>
        </p:nvCxnSpPr>
        <p:spPr>
          <a:xfrm flipH="1">
            <a:off x="2513160" y="3901680"/>
            <a:ext cx="643320" cy="546480"/>
          </a:xfrm>
          <a:prstGeom prst="straightConnector1">
            <a:avLst/>
          </a:prstGeom>
          <a:ln w="9360">
            <a:solidFill>
              <a:srgbClr val="4a7ebb"/>
            </a:solidFill>
            <a:miter/>
            <a:tailEnd len="med" type="arrow" w="med"/>
          </a:ln>
        </p:spPr>
      </p:cxnSp>
      <p:cxnSp>
        <p:nvCxnSpPr>
          <p:cNvPr id="177" name="Connettore 2 48"/>
          <p:cNvCxnSpPr>
            <a:stCxn id="170" idx="4"/>
            <a:endCxn id="175" idx="0"/>
          </p:cNvCxnSpPr>
          <p:nvPr/>
        </p:nvCxnSpPr>
        <p:spPr>
          <a:xfrm>
            <a:off x="3155040" y="3902040"/>
            <a:ext cx="672120" cy="504000"/>
          </a:xfrm>
          <a:prstGeom prst="straightConnector1">
            <a:avLst/>
          </a:prstGeom>
          <a:ln w="9360">
            <a:solidFill>
              <a:srgbClr val="4a7ebb"/>
            </a:solidFill>
            <a:miter/>
            <a:tailEnd len="med" type="arrow" w="med"/>
          </a:ln>
        </p:spPr>
      </p:cxnSp>
      <p:sp>
        <p:nvSpPr>
          <p:cNvPr id="178" name="Ovale 49"/>
          <p:cNvSpPr/>
          <p:nvPr/>
        </p:nvSpPr>
        <p:spPr>
          <a:xfrm>
            <a:off x="539640" y="5803920"/>
            <a:ext cx="287280" cy="289080"/>
          </a:xfrm>
          <a:prstGeom prst="ellipse">
            <a:avLst/>
          </a:prstGeom>
          <a:noFill/>
          <a:ln w="25560">
            <a:solidFill>
              <a:srgbClr val="385d8a"/>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800" spc="-1" strike="noStrike">
                <a:solidFill>
                  <a:srgbClr val="000000"/>
                </a:solidFill>
                <a:latin typeface="Calibri"/>
              </a:rPr>
              <a:t>0</a:t>
            </a:r>
            <a:endParaRPr b="0" lang="it-IT" sz="1800" spc="-1" strike="noStrike">
              <a:solidFill>
                <a:srgbClr val="000000"/>
              </a:solidFill>
              <a:latin typeface="Arial"/>
            </a:endParaRPr>
          </a:p>
        </p:txBody>
      </p:sp>
      <p:sp>
        <p:nvSpPr>
          <p:cNvPr id="179" name="Ovale 50"/>
          <p:cNvSpPr/>
          <p:nvPr/>
        </p:nvSpPr>
        <p:spPr>
          <a:xfrm>
            <a:off x="1955880" y="5803920"/>
            <a:ext cx="287280" cy="289080"/>
          </a:xfrm>
          <a:prstGeom prst="ellipse">
            <a:avLst/>
          </a:prstGeom>
          <a:noFill/>
          <a:ln w="25560">
            <a:solidFill>
              <a:srgbClr val="385d8a"/>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800" spc="-1" strike="noStrike">
                <a:solidFill>
                  <a:srgbClr val="000000"/>
                </a:solidFill>
                <a:latin typeface="Calibri"/>
              </a:rPr>
              <a:t>1</a:t>
            </a:r>
            <a:endParaRPr b="0" lang="it-IT" sz="1800" spc="-1" strike="noStrike">
              <a:solidFill>
                <a:srgbClr val="000000"/>
              </a:solidFill>
              <a:latin typeface="Arial"/>
            </a:endParaRPr>
          </a:p>
        </p:txBody>
      </p:sp>
      <p:cxnSp>
        <p:nvCxnSpPr>
          <p:cNvPr id="180" name="Connettore 2 51"/>
          <p:cNvCxnSpPr>
            <a:endCxn id="178" idx="7"/>
          </p:cNvCxnSpPr>
          <p:nvPr/>
        </p:nvCxnSpPr>
        <p:spPr>
          <a:xfrm flipH="1">
            <a:off x="783720" y="5408280"/>
            <a:ext cx="572400" cy="438840"/>
          </a:xfrm>
          <a:prstGeom prst="straightConnector1">
            <a:avLst/>
          </a:prstGeom>
          <a:ln w="9360">
            <a:solidFill>
              <a:srgbClr val="4a7ebb"/>
            </a:solidFill>
            <a:miter/>
            <a:tailEnd len="med" type="arrow" w="med"/>
          </a:ln>
        </p:spPr>
      </p:cxnSp>
      <p:cxnSp>
        <p:nvCxnSpPr>
          <p:cNvPr id="181" name="Connettore 2 52"/>
          <p:cNvCxnSpPr>
            <a:endCxn id="179" idx="0"/>
          </p:cNvCxnSpPr>
          <p:nvPr/>
        </p:nvCxnSpPr>
        <p:spPr>
          <a:xfrm>
            <a:off x="1355760" y="5408640"/>
            <a:ext cx="743760" cy="396000"/>
          </a:xfrm>
          <a:prstGeom prst="straightConnector1">
            <a:avLst/>
          </a:prstGeom>
          <a:ln w="9360">
            <a:solidFill>
              <a:srgbClr val="4a7ebb"/>
            </a:solidFill>
            <a:miter/>
            <a:tailEnd len="med" type="arrow" w="med"/>
          </a:ln>
        </p:spPr>
      </p:cxnSp>
      <p:sp>
        <p:nvSpPr>
          <p:cNvPr id="182" name="CasellaDiTesto 64"/>
          <p:cNvSpPr/>
          <p:nvPr/>
        </p:nvSpPr>
        <p:spPr>
          <a:xfrm>
            <a:off x="1549800" y="4959360"/>
            <a:ext cx="513000" cy="341280"/>
          </a:xfrm>
          <a:prstGeom prst="rect">
            <a:avLst/>
          </a:prstGeom>
          <a:noFill/>
          <a:ln w="0">
            <a:noFill/>
          </a:ln>
        </p:spPr>
        <p:style>
          <a:lnRef idx="0"/>
          <a:fillRef idx="0"/>
          <a:effectRef idx="0"/>
          <a:fontRef idx="minor"/>
        </p:style>
        <p:txBody>
          <a:bodyPr wrap="none" lIns="90000" rIns="90000" tIns="46800" bIns="46800" anchor="t">
            <a:spAutoFit/>
          </a:bodyPr>
          <a:p>
            <a:pPr>
              <a:lnSpc>
                <a:spcPct val="3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800" spc="-1" strike="noStrike">
                <a:solidFill>
                  <a:srgbClr val="000000"/>
                </a:solidFill>
                <a:latin typeface="Arial"/>
              </a:rPr>
              <a:t>    </a:t>
            </a:r>
            <a:r>
              <a:rPr b="0" lang="it-IT" sz="1800" spc="-1" strike="noStrike">
                <a:solidFill>
                  <a:srgbClr val="000000"/>
                </a:solidFill>
                <a:latin typeface="Arial"/>
              </a:rPr>
              <a:t>·</a:t>
            </a:r>
            <a:endParaRPr b="0" lang="it-IT" sz="1800" spc="-1" strike="noStrike">
              <a:solidFill>
                <a:srgbClr val="000000"/>
              </a:solidFill>
              <a:latin typeface="Arial"/>
            </a:endParaRPr>
          </a:p>
          <a:p>
            <a:pPr>
              <a:lnSpc>
                <a:spcPct val="3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800" spc="-1" strike="noStrike">
                <a:solidFill>
                  <a:srgbClr val="000000"/>
                </a:solidFill>
                <a:latin typeface="Arial"/>
              </a:rPr>
              <a:t>  </a:t>
            </a:r>
            <a:r>
              <a:rPr b="0" lang="it-IT" sz="1800" spc="-1" strike="noStrike">
                <a:solidFill>
                  <a:srgbClr val="000000"/>
                </a:solidFill>
                <a:latin typeface="Arial"/>
              </a:rPr>
              <a:t>·</a:t>
            </a:r>
            <a:endParaRPr b="0" lang="it-IT" sz="1800" spc="-1" strike="noStrike">
              <a:solidFill>
                <a:srgbClr val="000000"/>
              </a:solidFill>
              <a:latin typeface="Arial"/>
            </a:endParaRPr>
          </a:p>
          <a:p>
            <a:pPr>
              <a:lnSpc>
                <a:spcPct val="3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800" spc="-1" strike="noStrike">
                <a:solidFill>
                  <a:srgbClr val="000000"/>
                </a:solidFill>
                <a:latin typeface="Arial"/>
              </a:rPr>
              <a:t>·</a:t>
            </a:r>
            <a:endParaRPr b="0" lang="it-IT" sz="1800" spc="-1" strike="noStrike">
              <a:solidFill>
                <a:srgbClr val="000000"/>
              </a:solidFill>
              <a:latin typeface="Arial"/>
            </a:endParaRPr>
          </a:p>
        </p:txBody>
      </p:sp>
      <p:sp>
        <p:nvSpPr>
          <p:cNvPr id="183" name="CasellaDiTesto 58"/>
          <p:cNvSpPr/>
          <p:nvPr/>
        </p:nvSpPr>
        <p:spPr>
          <a:xfrm>
            <a:off x="735120" y="5759280"/>
            <a:ext cx="860400" cy="36828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800" spc="-1" strike="noStrike">
                <a:solidFill>
                  <a:srgbClr val="000000"/>
                </a:solidFill>
                <a:latin typeface="Arial"/>
              </a:rPr>
              <a:t>S = ∅.</a:t>
            </a:r>
            <a:endParaRPr b="0" lang="it-IT" sz="1800" spc="-1" strike="noStrike">
              <a:solidFill>
                <a:srgbClr val="000000"/>
              </a:solidFill>
              <a:latin typeface="Arial"/>
            </a:endParaRPr>
          </a:p>
        </p:txBody>
      </p:sp>
      <p:sp>
        <p:nvSpPr>
          <p:cNvPr id="184" name="CasellaDiTesto 59"/>
          <p:cNvSpPr/>
          <p:nvPr/>
        </p:nvSpPr>
        <p:spPr>
          <a:xfrm>
            <a:off x="2168640" y="5769000"/>
            <a:ext cx="937800" cy="36828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800" spc="-1" strike="noStrike">
                <a:solidFill>
                  <a:srgbClr val="000000"/>
                </a:solidFill>
                <a:latin typeface="Arial"/>
              </a:rPr>
              <a:t>S = {</a:t>
            </a:r>
            <a:r>
              <a:rPr b="0" i="1" lang="it-IT" sz="1800" spc="-1" strike="noStrike">
                <a:solidFill>
                  <a:srgbClr val="000000"/>
                </a:solidFill>
                <a:latin typeface="Arial"/>
              </a:rPr>
              <a:t>n</a:t>
            </a:r>
            <a:r>
              <a:rPr b="0" lang="it-IT" sz="1800" spc="-1" strike="noStrike">
                <a:solidFill>
                  <a:srgbClr val="000000"/>
                </a:solidFill>
                <a:latin typeface="Arial"/>
              </a:rPr>
              <a:t>}.</a:t>
            </a:r>
            <a:endParaRPr b="0" lang="it-IT"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ESEMPIO: IL PROBLEMA DELLO ZAINO (4)</a:t>
            </a:r>
            <a:endParaRPr b="1" lang="it-IT" sz="2000" spc="-1" strike="noStrike">
              <a:solidFill>
                <a:srgbClr val="000000"/>
              </a:solidFill>
              <a:latin typeface="Tahoma"/>
            </a:endParaRPr>
          </a:p>
        </p:txBody>
      </p:sp>
      <p:sp>
        <p:nvSpPr>
          <p:cNvPr id="186" name=""/>
          <p:cNvSpPr txBox="1"/>
          <p:nvPr/>
        </p:nvSpPr>
        <p:spPr>
          <a:xfrm>
            <a:off x="468360" y="18255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Un modo per risolvere il problema è generare (enumerare) tutte le possibili soluzioni e scegliere tra quelle ammissibili quella che massimizza la somma di profitti.</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Il calcolo combinatorio ci dice quante soluzioni sono generate da un tale algoritmo di enumerazione totale. Il numero di sottoinsiemi di un insieme di </a:t>
            </a:r>
            <a:r>
              <a:rPr b="0" i="1" lang="it-IT" sz="1600" spc="-1" strike="noStrike">
                <a:solidFill>
                  <a:srgbClr val="000000"/>
                </a:solidFill>
                <a:latin typeface="Calibri"/>
              </a:rPr>
              <a:t>n</a:t>
            </a:r>
            <a:r>
              <a:rPr b="0" lang="it-IT" sz="1600" spc="-1" strike="noStrike">
                <a:solidFill>
                  <a:srgbClr val="000000"/>
                </a:solidFill>
                <a:latin typeface="Calibri"/>
              </a:rPr>
              <a:t> elementi sappiamo infatti essere 2</a:t>
            </a:r>
            <a:r>
              <a:rPr b="0" i="1" lang="it-IT" sz="1600" spc="-1" strike="noStrike" baseline="30000">
                <a:solidFill>
                  <a:srgbClr val="000000"/>
                </a:solidFill>
                <a:latin typeface="Calibri"/>
              </a:rPr>
              <a:t>n</a:t>
            </a:r>
            <a:r>
              <a:rPr b="0" lang="it-IT" sz="1600" spc="-1" strike="noStrike">
                <a:solidFill>
                  <a:srgbClr val="000000"/>
                </a:solidFill>
                <a:latin typeface="Calibri"/>
              </a:rPr>
              <a:t>. </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Un altro modo contare le possibili soluzioni, ammissibili e non ammissibili, è di rappresentarle su un vettore caratteristico di </a:t>
            </a:r>
            <a:r>
              <a:rPr b="0" i="1" lang="it-IT" sz="1600" spc="-1" strike="noStrike">
                <a:solidFill>
                  <a:srgbClr val="000000"/>
                </a:solidFill>
                <a:latin typeface="Calibri"/>
              </a:rPr>
              <a:t>n</a:t>
            </a:r>
            <a:r>
              <a:rPr b="0" lang="it-IT" sz="1600" spc="-1" strike="noStrike">
                <a:solidFill>
                  <a:srgbClr val="000000"/>
                </a:solidFill>
                <a:latin typeface="Calibri"/>
              </a:rPr>
              <a:t> elementi.  Un vettore caratteristico è un vettore di zeri e/o di uno in cui la presenza di un 1 nella componente di indice </a:t>
            </a:r>
            <a:r>
              <a:rPr b="0" i="1" lang="it-IT" sz="1600" spc="-1" strike="noStrike">
                <a:solidFill>
                  <a:srgbClr val="000000"/>
                </a:solidFill>
                <a:latin typeface="Calibri"/>
              </a:rPr>
              <a:t>j</a:t>
            </a:r>
            <a:r>
              <a:rPr b="0" lang="it-IT" sz="1600" spc="-1" strike="noStrike">
                <a:solidFill>
                  <a:srgbClr val="000000"/>
                </a:solidFill>
                <a:latin typeface="Calibri"/>
              </a:rPr>
              <a:t> indica che nel sottoinsieme considerato è presente l'elemento </a:t>
            </a:r>
            <a:r>
              <a:rPr b="0" i="1" lang="it-IT" sz="1600" spc="-1" strike="noStrike">
                <a:solidFill>
                  <a:srgbClr val="000000"/>
                </a:solidFill>
                <a:latin typeface="Calibri"/>
              </a:rPr>
              <a:t>j</a:t>
            </a:r>
            <a:r>
              <a:rPr b="0" lang="it-IT" sz="1600" spc="-1" strike="noStrike">
                <a:solidFill>
                  <a:srgbClr val="000000"/>
                </a:solidFill>
                <a:latin typeface="Calibri"/>
              </a:rPr>
              <a:t>. Il numero di configurazioni che possono essere assegnate ad un tale vettore  che ha elementi nel dominio {0, 1} è il numero di disposizioni con ripetizioni di 2 elementi e </a:t>
            </a:r>
            <a:r>
              <a:rPr b="0" i="1" lang="it-IT" sz="1600" spc="-1" strike="noStrike">
                <a:solidFill>
                  <a:srgbClr val="000000"/>
                </a:solidFill>
                <a:latin typeface="Calibri"/>
              </a:rPr>
              <a:t>n</a:t>
            </a:r>
            <a:r>
              <a:rPr b="0" lang="it-IT" sz="1600" spc="-1" strike="noStrike">
                <a:solidFill>
                  <a:srgbClr val="000000"/>
                </a:solidFill>
                <a:latin typeface="Calibri"/>
              </a:rPr>
              <a:t> oggetti, ossia 2</a:t>
            </a:r>
            <a:r>
              <a:rPr b="0" i="1" lang="it-IT" sz="1600" spc="-1" strike="noStrike" baseline="30000">
                <a:solidFill>
                  <a:srgbClr val="000000"/>
                </a:solidFill>
                <a:latin typeface="Calibri"/>
              </a:rPr>
              <a:t>n</a:t>
            </a:r>
            <a:r>
              <a:rPr b="0" lang="it-IT" sz="1600" spc="-1" strike="noStrike">
                <a:solidFill>
                  <a:srgbClr val="000000"/>
                </a:solidFill>
                <a:latin typeface="Calibri"/>
              </a:rPr>
              <a:t>.</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Il tempo di calcolo necessario ad un elaboratore per  valutare 2</a:t>
            </a:r>
            <a:r>
              <a:rPr b="0" i="1" lang="it-IT" sz="1600" spc="-1" strike="noStrike" baseline="30000">
                <a:solidFill>
                  <a:srgbClr val="000000"/>
                </a:solidFill>
                <a:latin typeface="Calibri"/>
              </a:rPr>
              <a:t>n</a:t>
            </a:r>
            <a:r>
              <a:rPr b="0" lang="it-IT" sz="1600" spc="-1" strike="noStrike">
                <a:solidFill>
                  <a:srgbClr val="000000"/>
                </a:solidFill>
                <a:latin typeface="Calibri"/>
              </a:rPr>
              <a:t> soluzioni è ancora troppo grande per poter applicare algoritmi di enumerazione totale su problemi reali.</a:t>
            </a:r>
            <a:endParaRPr b="0" lang="it-IT"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ESEMPIO: IL PROBLEMA DELLO ZAINO (5)</a:t>
            </a:r>
            <a:endParaRPr b="1" lang="it-IT" sz="2000" spc="-1" strike="noStrike">
              <a:solidFill>
                <a:srgbClr val="000000"/>
              </a:solidFill>
              <a:latin typeface="Tahoma"/>
            </a:endParaRPr>
          </a:p>
        </p:txBody>
      </p:sp>
      <p:sp>
        <p:nvSpPr>
          <p:cNvPr id="188" name=""/>
          <p:cNvSpPr txBox="1"/>
          <p:nvPr/>
        </p:nvSpPr>
        <p:spPr>
          <a:xfrm>
            <a:off x="468360" y="18255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Supponendo di avere un calcolatore che valuta un milione (10</a:t>
            </a:r>
            <a:r>
              <a:rPr b="0" lang="it-IT" sz="1600" spc="-1" strike="noStrike" baseline="30000">
                <a:solidFill>
                  <a:srgbClr val="000000"/>
                </a:solidFill>
                <a:latin typeface="Calibri"/>
              </a:rPr>
              <a:t>6</a:t>
            </a:r>
            <a:r>
              <a:rPr b="0" lang="it-IT" sz="1600" spc="-1" strike="noStrike">
                <a:solidFill>
                  <a:srgbClr val="000000"/>
                </a:solidFill>
                <a:latin typeface="Calibri"/>
              </a:rPr>
              <a:t>) di soluzioni al secondo, i tempi per enumerare le soluzioni del problema dello zaino al variare del numero di oggetti </a:t>
            </a:r>
            <a:r>
              <a:rPr b="0" i="1" lang="it-IT" sz="1600" spc="-1" strike="noStrike">
                <a:solidFill>
                  <a:srgbClr val="000000"/>
                </a:solidFill>
                <a:latin typeface="Calibri"/>
              </a:rPr>
              <a:t>n</a:t>
            </a:r>
            <a:r>
              <a:rPr b="0" lang="it-IT" sz="1600" spc="-1" strike="noStrike">
                <a:solidFill>
                  <a:srgbClr val="000000"/>
                </a:solidFill>
                <a:latin typeface="Calibri"/>
              </a:rPr>
              <a:t> sarebbero:</a:t>
            </a:r>
            <a:endParaRPr b="0" lang="it-IT" sz="1600" spc="-1" strike="noStrike">
              <a:solidFill>
                <a:srgbClr val="000000"/>
              </a:solidFill>
              <a:latin typeface="Calibri"/>
            </a:endParaRPr>
          </a:p>
        </p:txBody>
      </p:sp>
      <p:graphicFrame>
        <p:nvGraphicFramePr>
          <p:cNvPr id="189" name="Object 2"/>
          <p:cNvGraphicFramePr/>
          <p:nvPr/>
        </p:nvGraphicFramePr>
        <p:xfrm>
          <a:off x="3406680" y="2508120"/>
          <a:ext cx="2616120" cy="3949920"/>
        </p:xfrm>
        <a:graphic>
          <a:graphicData uri="http://schemas.openxmlformats.org/presentationml/2006/ole">
            <p:oleObj r:id="rId1" spid="">
              <p:embed/>
            </p:oleObj>
          </a:graphicData>
        </a:graphic>
      </p:graphicFrame>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ESEMPIO: MAX NUMERO DI VERTICI DI UN POLIEDRO (1)</a:t>
            </a:r>
            <a:endParaRPr b="1" lang="it-IT" sz="2000" spc="-1" strike="noStrike">
              <a:solidFill>
                <a:srgbClr val="000000"/>
              </a:solidFill>
              <a:latin typeface="Tahoma"/>
            </a:endParaRPr>
          </a:p>
        </p:txBody>
      </p:sp>
      <p:sp>
        <p:nvSpPr>
          <p:cNvPr id="191" name=""/>
          <p:cNvSpPr txBox="1"/>
          <p:nvPr/>
        </p:nvSpPr>
        <p:spPr>
          <a:xfrm>
            <a:off x="468360" y="1825560"/>
            <a:ext cx="8229600" cy="4340160"/>
          </a:xfrm>
          <a:prstGeom prst="rect">
            <a:avLst/>
          </a:prstGeom>
          <a:noFill/>
          <a:ln w="0">
            <a:noFill/>
          </a:ln>
        </p:spPr>
        <p:txBody>
          <a:bodyPr anchor="t">
            <a:normAutofit fontScale="96325"/>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Si vuole determinare la soluzione di un problema di Programmazione Lineare avente regione ammissibile limitata e non vuota </a:t>
            </a:r>
            <a:r>
              <a:rPr b="0" i="1" lang="it-IT" sz="1600" spc="-1" strike="noStrike">
                <a:solidFill>
                  <a:srgbClr val="000000"/>
                </a:solidFill>
                <a:latin typeface="Calibri"/>
              </a:rPr>
              <a:t>P</a:t>
            </a:r>
            <a:r>
              <a:rPr b="0" lang="it-IT" sz="1600" spc="-1" strike="noStrike">
                <a:solidFill>
                  <a:srgbClr val="000000"/>
                </a:solidFill>
                <a:latin typeface="Calibri"/>
              </a:rPr>
              <a:t> := {</a:t>
            </a:r>
            <a:r>
              <a:rPr b="1" lang="it-IT" sz="1600" spc="-1" strike="noStrike">
                <a:solidFill>
                  <a:srgbClr val="000000"/>
                </a:solidFill>
                <a:latin typeface="Calibri"/>
              </a:rPr>
              <a:t>x</a:t>
            </a:r>
            <a:r>
              <a:rPr b="0" lang="it-IT" sz="1600" spc="-1" strike="noStrike">
                <a:solidFill>
                  <a:srgbClr val="000000"/>
                </a:solidFill>
                <a:latin typeface="Calibri"/>
              </a:rPr>
              <a:t> ∈ ℝ</a:t>
            </a:r>
            <a:r>
              <a:rPr b="0" lang="it-IT" sz="1600" spc="-1" strike="noStrike" baseline="30000">
                <a:solidFill>
                  <a:srgbClr val="000000"/>
                </a:solidFill>
                <a:latin typeface="Calibri"/>
              </a:rPr>
              <a:t>n</a:t>
            </a:r>
            <a:r>
              <a:rPr b="0" lang="it-IT" sz="1600" spc="-1" strike="noStrike">
                <a:solidFill>
                  <a:srgbClr val="000000"/>
                </a:solidFill>
                <a:latin typeface="Calibri"/>
              </a:rPr>
              <a:t> : </a:t>
            </a:r>
            <a:r>
              <a:rPr b="1" lang="it-IT" sz="1600" spc="-1" strike="noStrike">
                <a:solidFill>
                  <a:srgbClr val="000000"/>
                </a:solidFill>
                <a:latin typeface="Calibri"/>
              </a:rPr>
              <a:t>Ax</a:t>
            </a:r>
            <a:r>
              <a:rPr b="0" lang="it-IT" sz="1600" spc="-1" strike="noStrike">
                <a:solidFill>
                  <a:srgbClr val="000000"/>
                </a:solidFill>
                <a:latin typeface="Calibri"/>
              </a:rPr>
              <a:t> ≤ </a:t>
            </a:r>
            <a:r>
              <a:rPr b="1" lang="it-IT" sz="1600" spc="-1" strike="noStrike">
                <a:solidFill>
                  <a:srgbClr val="000000"/>
                </a:solidFill>
                <a:latin typeface="Calibri"/>
              </a:rPr>
              <a:t>b</a:t>
            </a:r>
            <a:r>
              <a:rPr b="0" lang="it-IT" sz="1600" spc="-1" strike="noStrike">
                <a:solidFill>
                  <a:srgbClr val="000000"/>
                </a:solidFill>
                <a:latin typeface="Calibri"/>
              </a:rPr>
              <a:t>, </a:t>
            </a:r>
            <a:r>
              <a:rPr b="1" lang="it-IT" sz="1600" spc="-1" strike="noStrike">
                <a:solidFill>
                  <a:srgbClr val="000000"/>
                </a:solidFill>
                <a:latin typeface="Calibri"/>
              </a:rPr>
              <a:t>x </a:t>
            </a:r>
            <a:r>
              <a:rPr b="0" lang="it-IT" sz="1600" spc="-1" strike="noStrike">
                <a:solidFill>
                  <a:srgbClr val="000000"/>
                </a:solidFill>
                <a:latin typeface="Calibri"/>
              </a:rPr>
              <a:t>≥ </a:t>
            </a:r>
            <a:r>
              <a:rPr b="1" lang="it-IT" sz="1600" spc="-1" strike="noStrike">
                <a:solidFill>
                  <a:srgbClr val="000000"/>
                </a:solidFill>
                <a:latin typeface="Calibri"/>
              </a:rPr>
              <a:t>0</a:t>
            </a:r>
            <a:r>
              <a:rPr b="0" lang="it-IT" sz="1600" spc="-1" strike="noStrike">
                <a:solidFill>
                  <a:srgbClr val="000000"/>
                </a:solidFill>
                <a:latin typeface="Calibri"/>
              </a:rPr>
              <a:t>}, dove </a:t>
            </a:r>
            <a:r>
              <a:rPr b="1" lang="it-IT" sz="1600" spc="-1" strike="noStrike">
                <a:solidFill>
                  <a:srgbClr val="000000"/>
                </a:solidFill>
                <a:latin typeface="Calibri"/>
              </a:rPr>
              <a:t>A</a:t>
            </a:r>
            <a:r>
              <a:rPr b="0" lang="it-IT" sz="1600" spc="-1" strike="noStrike">
                <a:solidFill>
                  <a:srgbClr val="000000"/>
                </a:solidFill>
                <a:latin typeface="Calibri"/>
              </a:rPr>
              <a:t> ∈ </a:t>
            </a:r>
            <a:r>
              <a:rPr b="0" i="1" lang="it-IT" sz="1600" spc="-1" strike="noStrike">
                <a:solidFill>
                  <a:srgbClr val="000000"/>
                </a:solidFill>
                <a:latin typeface="Calibri"/>
              </a:rPr>
              <a:t>M</a:t>
            </a:r>
            <a:r>
              <a:rPr b="0" lang="it-IT" sz="1600" spc="-1" strike="noStrike" baseline="-25000">
                <a:solidFill>
                  <a:srgbClr val="000000"/>
                </a:solidFill>
                <a:latin typeface="Calibri"/>
              </a:rPr>
              <a:t>m,n</a:t>
            </a:r>
            <a:r>
              <a:rPr b="0" lang="it-IT" sz="1600" spc="-1" strike="noStrike">
                <a:solidFill>
                  <a:srgbClr val="000000"/>
                </a:solidFill>
                <a:latin typeface="Calibri"/>
              </a:rPr>
              <a:t>(ℝ) e </a:t>
            </a:r>
            <a:r>
              <a:rPr b="1" lang="it-IT" sz="1600" spc="-1" strike="noStrike">
                <a:solidFill>
                  <a:srgbClr val="000000"/>
                </a:solidFill>
                <a:latin typeface="Calibri"/>
              </a:rPr>
              <a:t>b</a:t>
            </a:r>
            <a:r>
              <a:rPr b="0" lang="it-IT" sz="1600" spc="-1" strike="noStrike">
                <a:solidFill>
                  <a:srgbClr val="000000"/>
                </a:solidFill>
                <a:latin typeface="Calibri"/>
              </a:rPr>
              <a:t> ∈ ℝ</a:t>
            </a:r>
            <a:r>
              <a:rPr b="0" lang="it-IT" sz="1600" spc="-1" strike="noStrike" baseline="30000">
                <a:solidFill>
                  <a:srgbClr val="000000"/>
                </a:solidFill>
                <a:latin typeface="Calibri"/>
              </a:rPr>
              <a:t>m</a:t>
            </a:r>
            <a:r>
              <a:rPr b="0" lang="it-IT" sz="1600" spc="-1" strike="noStrike">
                <a:solidFill>
                  <a:srgbClr val="000000"/>
                </a:solidFill>
                <a:latin typeface="Calibri"/>
              </a:rPr>
              <a:t>. Nella lezione 11 si è stabilito che se la regione ammissibile è un politopo allora i punti di ottimo si trovano sulla frontiera. In particolare un vertice sarà una soluzione ottima di un problema di PL che ha come regione ammissibile un politopo. E’ quindi possibile risolvere un tale problema di PL enumerando tutti i vertici del politopo, valutando la funzione obiettivo nel vertice e quindi selezionando il vertice associato alla miglior soluzione.</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Un vertice del politopo corrisponde ad una soluzione di base con componenti non negative che soddisfa contemporaneamente tutti i vincoli. Le intersezioni degli </a:t>
            </a:r>
            <a:r>
              <a:rPr b="0" i="1" lang="it-IT" sz="1600" spc="-1" strike="noStrike">
                <a:solidFill>
                  <a:srgbClr val="000000"/>
                </a:solidFill>
                <a:latin typeface="Calibri"/>
              </a:rPr>
              <a:t>m</a:t>
            </a:r>
            <a:r>
              <a:rPr b="0" lang="it-IT" sz="1600" spc="-1" strike="noStrike">
                <a:solidFill>
                  <a:srgbClr val="000000"/>
                </a:solidFill>
                <a:latin typeface="Calibri"/>
              </a:rPr>
              <a:t> piani sono le soluzioni di un sistema </a:t>
            </a:r>
            <a:r>
              <a:rPr b="1" lang="it-IT" sz="1600" spc="-1" strike="noStrike">
                <a:solidFill>
                  <a:srgbClr val="000000"/>
                </a:solidFill>
                <a:latin typeface="Calibri"/>
              </a:rPr>
              <a:t>Bx</a:t>
            </a:r>
            <a:r>
              <a:rPr b="0" lang="it-IT" sz="1600" spc="-1" strike="noStrike">
                <a:solidFill>
                  <a:srgbClr val="000000"/>
                </a:solidFill>
                <a:latin typeface="Calibri"/>
              </a:rPr>
              <a:t> = </a:t>
            </a:r>
            <a:r>
              <a:rPr b="1" lang="it-IT" sz="1600" spc="-1" strike="noStrike">
                <a:solidFill>
                  <a:srgbClr val="000000"/>
                </a:solidFill>
                <a:latin typeface="Calibri"/>
              </a:rPr>
              <a:t>b</a:t>
            </a:r>
            <a:r>
              <a:rPr b="0" lang="it-IT" sz="1600" spc="-1" strike="noStrike">
                <a:solidFill>
                  <a:srgbClr val="000000"/>
                </a:solidFill>
                <a:latin typeface="Calibri"/>
              </a:rPr>
              <a:t>, dove </a:t>
            </a:r>
            <a:r>
              <a:rPr b="1" lang="it-IT" sz="1600" spc="-1" strike="noStrike">
                <a:solidFill>
                  <a:srgbClr val="000000"/>
                </a:solidFill>
                <a:latin typeface="Calibri"/>
              </a:rPr>
              <a:t>B</a:t>
            </a:r>
            <a:r>
              <a:rPr b="0" lang="it-IT" sz="1600" spc="-1" strike="noStrike">
                <a:solidFill>
                  <a:srgbClr val="000000"/>
                </a:solidFill>
                <a:latin typeface="Calibri"/>
              </a:rPr>
              <a:t> ∈ </a:t>
            </a:r>
            <a:r>
              <a:rPr b="0" i="1" lang="it-IT" sz="1600" spc="-1" strike="noStrike">
                <a:solidFill>
                  <a:srgbClr val="000000"/>
                </a:solidFill>
                <a:latin typeface="Calibri"/>
              </a:rPr>
              <a:t>M</a:t>
            </a:r>
            <a:r>
              <a:rPr b="0" lang="it-IT" sz="1600" spc="-1" strike="noStrike" baseline="-25000">
                <a:solidFill>
                  <a:srgbClr val="000000"/>
                </a:solidFill>
                <a:latin typeface="Calibri"/>
              </a:rPr>
              <a:t>m,m</a:t>
            </a:r>
            <a:r>
              <a:rPr b="0" lang="it-IT" sz="1600" spc="-1" strike="noStrike">
                <a:solidFill>
                  <a:srgbClr val="000000"/>
                </a:solidFill>
                <a:latin typeface="Calibri"/>
              </a:rPr>
              <a:t>(ℝ) è una matrice quadrata ottenuta selezionando </a:t>
            </a:r>
            <a:r>
              <a:rPr b="0" i="1" lang="it-IT" sz="1600" spc="-1" strike="noStrike">
                <a:solidFill>
                  <a:srgbClr val="000000"/>
                </a:solidFill>
                <a:latin typeface="Calibri"/>
              </a:rPr>
              <a:t>m</a:t>
            </a:r>
            <a:r>
              <a:rPr b="0" lang="it-IT" sz="1600" spc="-1" strike="noStrike">
                <a:solidFill>
                  <a:srgbClr val="000000"/>
                </a:solidFill>
                <a:latin typeface="Calibri"/>
              </a:rPr>
              <a:t> colonne della matrice [</a:t>
            </a:r>
            <a:r>
              <a:rPr b="1" lang="it-IT" sz="1600" spc="-1" strike="noStrike">
                <a:solidFill>
                  <a:srgbClr val="000000"/>
                </a:solidFill>
                <a:latin typeface="Calibri"/>
              </a:rPr>
              <a:t>A</a:t>
            </a:r>
            <a:r>
              <a:rPr b="0" lang="it-IT" sz="1600" spc="-1" strike="noStrike">
                <a:solidFill>
                  <a:srgbClr val="000000"/>
                </a:solidFill>
                <a:latin typeface="Calibri"/>
              </a:rPr>
              <a:t>|</a:t>
            </a:r>
            <a:r>
              <a:rPr b="1" lang="it-IT" sz="1600" spc="-1" strike="noStrike">
                <a:solidFill>
                  <a:srgbClr val="000000"/>
                </a:solidFill>
                <a:latin typeface="Calibri"/>
              </a:rPr>
              <a:t>I</a:t>
            </a:r>
            <a:r>
              <a:rPr b="0" lang="it-IT" sz="1600" spc="-1" strike="noStrike">
                <a:solidFill>
                  <a:srgbClr val="000000"/>
                </a:solidFill>
                <a:latin typeface="Calibri"/>
              </a:rPr>
              <a:t>], dove </a:t>
            </a:r>
            <a:r>
              <a:rPr b="1" lang="it-IT" sz="1600" spc="-1" strike="noStrike">
                <a:solidFill>
                  <a:srgbClr val="000000"/>
                </a:solidFill>
                <a:latin typeface="Calibri"/>
              </a:rPr>
              <a:t>I</a:t>
            </a:r>
            <a:r>
              <a:rPr b="0" lang="it-IT" sz="1600" spc="-1" strike="noStrike">
                <a:solidFill>
                  <a:srgbClr val="000000"/>
                </a:solidFill>
                <a:latin typeface="Calibri"/>
              </a:rPr>
              <a:t> è la matrice identità di ordine </a:t>
            </a:r>
            <a:r>
              <a:rPr b="0" i="1" lang="it-IT" sz="1600" spc="-1" strike="noStrike">
                <a:solidFill>
                  <a:srgbClr val="000000"/>
                </a:solidFill>
                <a:latin typeface="Calibri"/>
              </a:rPr>
              <a:t>m</a:t>
            </a:r>
            <a:r>
              <a:rPr b="0" lang="it-IT" sz="1600" spc="-1" strike="noStrike">
                <a:solidFill>
                  <a:srgbClr val="000000"/>
                </a:solidFill>
                <a:latin typeface="Calibri"/>
              </a:rPr>
              <a:t> come si vedrà nelle prossime lezioni. Il numero di vertici è dunque limitato superiormente dal numero di soluzioni del sistema </a:t>
            </a:r>
            <a:r>
              <a:rPr b="1" lang="it-IT" sz="1600" spc="-1" strike="noStrike">
                <a:solidFill>
                  <a:srgbClr val="000000"/>
                </a:solidFill>
                <a:latin typeface="Calibri"/>
              </a:rPr>
              <a:t>Bx</a:t>
            </a:r>
            <a:r>
              <a:rPr b="0" lang="it-IT" sz="1600" spc="-1" strike="noStrike">
                <a:solidFill>
                  <a:srgbClr val="000000"/>
                </a:solidFill>
                <a:latin typeface="Calibri"/>
              </a:rPr>
              <a:t> = </a:t>
            </a:r>
            <a:r>
              <a:rPr b="1" lang="it-IT" sz="1600" spc="-1" strike="noStrike">
                <a:solidFill>
                  <a:srgbClr val="000000"/>
                </a:solidFill>
                <a:latin typeface="Calibri"/>
              </a:rPr>
              <a:t>b</a:t>
            </a:r>
            <a:r>
              <a:rPr b="0" lang="it-IT" sz="1600" spc="-1" strike="noStrike">
                <a:solidFill>
                  <a:srgbClr val="000000"/>
                </a:solidFill>
                <a:latin typeface="Calibri"/>
              </a:rPr>
              <a:t>, il quale corrisponde al numero delle possibili combinazioni di </a:t>
            </a:r>
            <a:r>
              <a:rPr b="0" i="1" lang="it-IT" sz="1600" spc="-1" strike="noStrike">
                <a:solidFill>
                  <a:srgbClr val="000000"/>
                </a:solidFill>
                <a:latin typeface="Calibri"/>
              </a:rPr>
              <a:t>m</a:t>
            </a:r>
            <a:r>
              <a:rPr b="0" lang="it-IT" sz="1600" spc="-1" strike="noStrike">
                <a:solidFill>
                  <a:srgbClr val="000000"/>
                </a:solidFill>
                <a:latin typeface="Calibri"/>
              </a:rPr>
              <a:t> colonne scelte tra le </a:t>
            </a:r>
            <a:r>
              <a:rPr b="0" i="1" lang="it-IT" sz="1600" spc="-1" strike="noStrike">
                <a:solidFill>
                  <a:srgbClr val="000000"/>
                </a:solidFill>
                <a:latin typeface="Calibri"/>
              </a:rPr>
              <a:t>n </a:t>
            </a:r>
            <a:r>
              <a:rPr b="0" lang="it-IT" sz="1600" spc="-1" strike="noStrike">
                <a:solidFill>
                  <a:srgbClr val="000000"/>
                </a:solidFill>
                <a:latin typeface="Calibri"/>
              </a:rPr>
              <a:t>+</a:t>
            </a:r>
            <a:r>
              <a:rPr b="0" i="1" lang="it-IT" sz="1600" spc="-1" strike="noStrike">
                <a:solidFill>
                  <a:srgbClr val="000000"/>
                </a:solidFill>
                <a:latin typeface="Calibri"/>
              </a:rPr>
              <a:t> m</a:t>
            </a:r>
            <a:r>
              <a:rPr b="0" lang="it-IT" sz="1600" spc="-1" strike="noStrike">
                <a:solidFill>
                  <a:srgbClr val="000000"/>
                </a:solidFill>
                <a:latin typeface="Calibri"/>
              </a:rPr>
              <a:t> colonne di [</a:t>
            </a:r>
            <a:r>
              <a:rPr b="1" lang="it-IT" sz="1600" spc="-1" strike="noStrike">
                <a:solidFill>
                  <a:srgbClr val="000000"/>
                </a:solidFill>
                <a:latin typeface="Calibri"/>
              </a:rPr>
              <a:t>A</a:t>
            </a:r>
            <a:r>
              <a:rPr b="0" lang="it-IT" sz="1600" spc="-1" strike="noStrike">
                <a:solidFill>
                  <a:srgbClr val="000000"/>
                </a:solidFill>
                <a:latin typeface="Calibri"/>
              </a:rPr>
              <a:t>|</a:t>
            </a:r>
            <a:r>
              <a:rPr b="1" lang="it-IT" sz="1600" spc="-1" strike="noStrike">
                <a:solidFill>
                  <a:srgbClr val="000000"/>
                </a:solidFill>
                <a:latin typeface="Calibri"/>
              </a:rPr>
              <a:t>I</a:t>
            </a:r>
            <a:r>
              <a:rPr b="0" lang="it-IT" sz="1600" spc="-1" strike="noStrike">
                <a:solidFill>
                  <a:srgbClr val="000000"/>
                </a:solidFill>
                <a:latin typeface="Calibri"/>
              </a:rPr>
              <a:t>].</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Il numero di vertici di un poliedro è quindi limitato superiormente da </a:t>
            </a:r>
            <a:r>
              <a:rPr b="0" lang="it-IT" sz="1600" spc="-1" strike="noStrike">
                <a:solidFill>
                  <a:srgbClr val="000000"/>
                </a:solidFill>
                <a:latin typeface="Calibri"/>
              </a:rPr>
              <a:t>	</a:t>
            </a:r>
            <a:r>
              <a:rPr b="0" lang="it-IT" sz="1600" spc="-1" strike="noStrike">
                <a:solidFill>
                  <a:srgbClr val="000000"/>
                </a:solidFill>
                <a:latin typeface="Calibri"/>
              </a:rPr>
              <a:t>	</a:t>
            </a:r>
            <a:r>
              <a:rPr b="0" lang="it-IT" sz="1600" spc="-1" strike="noStrike">
                <a:solidFill>
                  <a:srgbClr val="000000"/>
                </a:solidFill>
                <a:latin typeface="Calibri"/>
              </a:rPr>
              <a:t>.</a:t>
            </a:r>
            <a:endParaRPr b="0" lang="it-IT" sz="1600" spc="-1" strike="noStrike">
              <a:solidFill>
                <a:srgbClr val="000000"/>
              </a:solidFill>
              <a:latin typeface="Calibri"/>
            </a:endParaRPr>
          </a:p>
        </p:txBody>
      </p:sp>
      <p:graphicFrame>
        <p:nvGraphicFramePr>
          <p:cNvPr id="192" name="Object 2"/>
          <p:cNvGraphicFramePr/>
          <p:nvPr/>
        </p:nvGraphicFramePr>
        <p:xfrm>
          <a:off x="6411960" y="5797440"/>
          <a:ext cx="1485720" cy="609840"/>
        </p:xfrm>
        <a:graphic>
          <a:graphicData uri="http://schemas.openxmlformats.org/presentationml/2006/ole">
            <p:oleObj r:id="rId1" spid="">
              <p:embed/>
            </p:oleObj>
          </a:graphicData>
        </a:graphic>
      </p:graphicFrame>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CALCOLO COMBINATORIO</a:t>
            </a:r>
            <a:endParaRPr b="1" lang="it-IT" sz="2000" spc="-1" strike="noStrike">
              <a:solidFill>
                <a:srgbClr val="000000"/>
              </a:solidFill>
              <a:latin typeface="Tahoma"/>
            </a:endParaRPr>
          </a:p>
        </p:txBody>
      </p:sp>
      <p:sp>
        <p:nvSpPr>
          <p:cNvPr id="55" name=""/>
          <p:cNvSpPr txBox="1"/>
          <p:nvPr/>
        </p:nvSpPr>
        <p:spPr>
          <a:xfrm>
            <a:off x="468360" y="18255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Oggetto del Calcolo Combinatorio è quello di determinare il numero dei modi mediante i quali possono essere associati, secondo prefissate regole, gli elementi di uno stesso insieme o di più insiemi. </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Il Calcolo Combinatorio è una tecnica per contare il numero degli elementi (che si dice ordine o cardinalità) di particolari insiemi finiti.</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Alcuni risultati del Calcolo Combinatorio sono interessanti per la Ricerca Operativa e l’Ottimizzazione in generale in quanto permettono di indagare la complessità di un problema.</a:t>
            </a: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ESEMPIO: MAX NUMERO DI VERTICI DI UN POLIEDRO (2)</a:t>
            </a:r>
            <a:endParaRPr b="1" lang="it-IT" sz="2000" spc="-1" strike="noStrike">
              <a:solidFill>
                <a:srgbClr val="000000"/>
              </a:solidFill>
              <a:latin typeface="Tahoma"/>
            </a:endParaRPr>
          </a:p>
        </p:txBody>
      </p:sp>
      <p:sp>
        <p:nvSpPr>
          <p:cNvPr id="194" name=""/>
          <p:cNvSpPr txBox="1"/>
          <p:nvPr/>
        </p:nvSpPr>
        <p:spPr>
          <a:xfrm>
            <a:off x="468360" y="18255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Ad esempio verifichiamo che il politopo</a:t>
            </a:r>
            <a:br>
              <a:rPr sz="1600"/>
            </a:br>
            <a:r>
              <a:rPr b="0" lang="it-IT" sz="1600" spc="-1" strike="noStrike">
                <a:solidFill>
                  <a:srgbClr val="000000"/>
                </a:solidFill>
                <a:latin typeface="Calibri"/>
              </a:rPr>
              <a:t>   </a:t>
            </a:r>
            <a:r>
              <a:rPr b="0" i="1" lang="it-IT" sz="1600" spc="-1" strike="noStrike">
                <a:solidFill>
                  <a:srgbClr val="000000"/>
                </a:solidFill>
                <a:latin typeface="Calibri"/>
              </a:rPr>
              <a:t>A</a:t>
            </a:r>
            <a:r>
              <a:rPr b="0" lang="it-IT" sz="1600" spc="-1" strike="noStrike">
                <a:solidFill>
                  <a:srgbClr val="000000"/>
                </a:solidFill>
                <a:latin typeface="Calibri"/>
              </a:rPr>
              <a:t> := { </a:t>
            </a:r>
            <a:r>
              <a:rPr b="0" i="1" lang="it-IT" sz="1600" spc="-1" strike="noStrike">
                <a:solidFill>
                  <a:srgbClr val="000000"/>
                </a:solidFill>
                <a:latin typeface="Calibri"/>
              </a:rPr>
              <a:t>x</a:t>
            </a:r>
            <a:r>
              <a:rPr b="0" lang="it-IT" sz="1600" spc="-1" strike="noStrike" baseline="-25000">
                <a:solidFill>
                  <a:srgbClr val="000000"/>
                </a:solidFill>
                <a:latin typeface="Calibri"/>
              </a:rPr>
              <a:t>1</a:t>
            </a:r>
            <a:r>
              <a:rPr b="0" lang="it-IT" sz="1600" spc="-1" strike="noStrike">
                <a:solidFill>
                  <a:srgbClr val="000000"/>
                </a:solidFill>
                <a:latin typeface="Calibri"/>
              </a:rPr>
              <a:t> + </a:t>
            </a:r>
            <a:r>
              <a:rPr b="0" i="1" lang="it-IT" sz="1600" spc="-1" strike="noStrike">
                <a:solidFill>
                  <a:srgbClr val="000000"/>
                </a:solidFill>
                <a:latin typeface="Calibri"/>
              </a:rPr>
              <a:t>x</a:t>
            </a:r>
            <a:r>
              <a:rPr b="0" lang="it-IT" sz="1600" spc="-1" strike="noStrike" baseline="-25000">
                <a:solidFill>
                  <a:srgbClr val="000000"/>
                </a:solidFill>
                <a:latin typeface="Calibri"/>
              </a:rPr>
              <a:t>2</a:t>
            </a:r>
            <a:r>
              <a:rPr b="0" lang="it-IT" sz="1600" spc="-1" strike="noStrike">
                <a:solidFill>
                  <a:srgbClr val="000000"/>
                </a:solidFill>
                <a:latin typeface="Calibri"/>
              </a:rPr>
              <a:t> ≤ 1, </a:t>
            </a:r>
            <a:r>
              <a:rPr b="0" i="1" lang="it-IT" sz="1600" spc="-1" strike="noStrike">
                <a:solidFill>
                  <a:srgbClr val="000000"/>
                </a:solidFill>
                <a:latin typeface="Calibri"/>
              </a:rPr>
              <a:t>x</a:t>
            </a:r>
            <a:r>
              <a:rPr b="0" lang="it-IT" sz="1600" spc="-1" strike="noStrike" baseline="-25000">
                <a:solidFill>
                  <a:srgbClr val="000000"/>
                </a:solidFill>
                <a:latin typeface="Calibri"/>
              </a:rPr>
              <a:t>1</a:t>
            </a:r>
            <a:r>
              <a:rPr b="0" lang="it-IT" sz="1600" spc="-1" strike="noStrike">
                <a:solidFill>
                  <a:srgbClr val="000000"/>
                </a:solidFill>
                <a:latin typeface="Calibri"/>
              </a:rPr>
              <a:t> </a:t>
            </a:r>
            <a:r>
              <a:rPr b="0" lang="it-IT" sz="1600" spc="-1" strike="noStrike">
                <a:solidFill>
                  <a:srgbClr val="000000"/>
                </a:solidFill>
                <a:latin typeface="Calibri"/>
              </a:rPr>
              <a:t>≥ 0, </a:t>
            </a:r>
            <a:r>
              <a:rPr b="0" lang="it-IT" sz="1600" spc="-1" strike="noStrike">
                <a:solidFill>
                  <a:srgbClr val="000000"/>
                </a:solidFill>
                <a:latin typeface="Calibri"/>
              </a:rPr>
              <a:t> </a:t>
            </a:r>
            <a:r>
              <a:rPr b="0" i="1" lang="it-IT" sz="1600" spc="-1" strike="noStrike">
                <a:solidFill>
                  <a:srgbClr val="000000"/>
                </a:solidFill>
                <a:latin typeface="Calibri"/>
              </a:rPr>
              <a:t>x</a:t>
            </a:r>
            <a:r>
              <a:rPr b="0" lang="it-IT" sz="1600" spc="-1" strike="noStrike" baseline="-25000">
                <a:solidFill>
                  <a:srgbClr val="000000"/>
                </a:solidFill>
                <a:latin typeface="Calibri"/>
              </a:rPr>
              <a:t>2</a:t>
            </a:r>
            <a:r>
              <a:rPr b="0" lang="it-IT" sz="1600" spc="-1" strike="noStrike">
                <a:solidFill>
                  <a:srgbClr val="000000"/>
                </a:solidFill>
                <a:latin typeface="Calibri"/>
              </a:rPr>
              <a:t> </a:t>
            </a:r>
            <a:r>
              <a:rPr b="0" lang="it-IT" sz="1600" spc="-1" strike="noStrike">
                <a:solidFill>
                  <a:srgbClr val="000000"/>
                </a:solidFill>
                <a:latin typeface="Calibri"/>
              </a:rPr>
              <a:t>≥ 0}, definito da</a:t>
            </a:r>
            <a:br>
              <a:rPr sz="1600"/>
            </a:br>
            <a:r>
              <a:rPr b="0" lang="it-IT" sz="1600" spc="-1" strike="noStrike">
                <a:solidFill>
                  <a:srgbClr val="000000"/>
                </a:solidFill>
                <a:latin typeface="Calibri"/>
              </a:rPr>
              <a:t>   una matrice 1 x 2 ha un numero di vertici</a:t>
            </a:r>
            <a:br>
              <a:rPr sz="1600"/>
            </a:br>
            <a:br>
              <a:rPr sz="1600"/>
            </a:br>
            <a:r>
              <a:rPr b="0" lang="it-IT" sz="1600" spc="-1" strike="noStrike">
                <a:solidFill>
                  <a:srgbClr val="000000"/>
                </a:solidFill>
                <a:latin typeface="Calibri"/>
              </a:rPr>
              <a:t>   minore o uguale a</a:t>
            </a:r>
            <a:r>
              <a:rPr b="0" lang="it-IT" sz="1600" spc="-1" strike="noStrike">
                <a:solidFill>
                  <a:srgbClr val="000000"/>
                </a:solidFill>
                <a:latin typeface="Calibri"/>
              </a:rPr>
              <a:t>	</a:t>
            </a:r>
            <a:r>
              <a:rPr b="0" lang="it-IT" sz="1600" spc="-1" strike="noStrike">
                <a:solidFill>
                  <a:srgbClr val="000000"/>
                </a:solidFill>
                <a:latin typeface="Calibri"/>
              </a:rPr>
              <a:t>	</a:t>
            </a:r>
            <a:r>
              <a:rPr b="0" lang="it-IT" sz="1600" spc="-1" strike="noStrike">
                <a:solidFill>
                  <a:srgbClr val="000000"/>
                </a:solidFill>
                <a:latin typeface="Calibri"/>
              </a:rPr>
              <a:t>	</a:t>
            </a:r>
            <a:r>
              <a:rPr b="0" lang="it-IT" sz="1600" spc="-1" strike="noStrike">
                <a:solidFill>
                  <a:srgbClr val="000000"/>
                </a:solidFill>
                <a:latin typeface="Calibri"/>
              </a:rPr>
              <a:t>.</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	</a:t>
            </a:r>
            <a:r>
              <a:rPr b="0" lang="it-IT" sz="1600" spc="-1" strike="noStrike">
                <a:solidFill>
                  <a:srgbClr val="000000"/>
                </a:solidFill>
                <a:latin typeface="Calibri"/>
              </a:rPr>
              <a:t>	</a:t>
            </a:r>
            <a:r>
              <a:rPr b="0" lang="it-IT" sz="1600" spc="-1" strike="noStrike">
                <a:solidFill>
                  <a:srgbClr val="000000"/>
                </a:solidFill>
                <a:latin typeface="Calibri"/>
              </a:rPr>
              <a:t>	</a:t>
            </a:r>
            <a:r>
              <a:rPr b="0" lang="it-IT" sz="1600" spc="-1" strike="noStrike">
                <a:solidFill>
                  <a:srgbClr val="000000"/>
                </a:solidFill>
                <a:latin typeface="Calibri"/>
              </a:rPr>
              <a:t>	</a:t>
            </a:r>
            <a:r>
              <a:rPr b="0" lang="it-IT" sz="1600" spc="-1" strike="noStrike">
                <a:solidFill>
                  <a:srgbClr val="000000"/>
                </a:solidFill>
                <a:latin typeface="Calibri"/>
              </a:rPr>
              <a:t>	</a:t>
            </a:r>
            <a:r>
              <a:rPr b="0" lang="it-IT" sz="1600" spc="-1" strike="noStrike">
                <a:solidFill>
                  <a:srgbClr val="000000"/>
                </a:solidFill>
                <a:latin typeface="Calibri"/>
              </a:rPr>
              <a:t> </a:t>
            </a:r>
            <a:r>
              <a:rPr b="0" lang="it-IT" sz="1600" spc="-1" strike="noStrike">
                <a:solidFill>
                  <a:srgbClr val="000000"/>
                </a:solidFill>
                <a:latin typeface="Calibri"/>
              </a:rPr>
              <a:t>Verifichiamo che il politopo</a:t>
            </a:r>
            <a:br>
              <a:rPr sz="1600"/>
            </a:br>
            <a:r>
              <a:rPr b="0" lang="it-IT" sz="1600" spc="-1" strike="noStrike">
                <a:solidFill>
                  <a:srgbClr val="000000"/>
                </a:solidFill>
                <a:latin typeface="Calibri"/>
              </a:rPr>
              <a:t>	</a:t>
            </a:r>
            <a:r>
              <a:rPr b="0" lang="it-IT" sz="1600" spc="-1" strike="noStrike">
                <a:solidFill>
                  <a:srgbClr val="000000"/>
                </a:solidFill>
                <a:latin typeface="Calibri"/>
              </a:rPr>
              <a:t>	</a:t>
            </a:r>
            <a:r>
              <a:rPr b="0" lang="it-IT" sz="1600" spc="-1" strike="noStrike">
                <a:solidFill>
                  <a:srgbClr val="000000"/>
                </a:solidFill>
                <a:latin typeface="Calibri"/>
              </a:rPr>
              <a:t>	</a:t>
            </a:r>
            <a:r>
              <a:rPr b="0" lang="it-IT" sz="1600" spc="-1" strike="noStrike">
                <a:solidFill>
                  <a:srgbClr val="000000"/>
                </a:solidFill>
                <a:latin typeface="Calibri"/>
              </a:rPr>
              <a:t>	</a:t>
            </a:r>
            <a:r>
              <a:rPr b="0" lang="it-IT" sz="1600" spc="-1" strike="noStrike">
                <a:solidFill>
                  <a:srgbClr val="000000"/>
                </a:solidFill>
                <a:latin typeface="Calibri"/>
              </a:rPr>
              <a:t>	</a:t>
            </a:r>
            <a:r>
              <a:rPr b="0" lang="it-IT" sz="1600" spc="-1" strike="noStrike">
                <a:solidFill>
                  <a:srgbClr val="000000"/>
                </a:solidFill>
                <a:latin typeface="Calibri"/>
              </a:rPr>
              <a:t> </a:t>
            </a:r>
            <a:r>
              <a:rPr b="0" i="1" lang="it-IT" sz="1600" spc="-1" strike="noStrike">
                <a:solidFill>
                  <a:srgbClr val="000000"/>
                </a:solidFill>
                <a:latin typeface="Calibri"/>
              </a:rPr>
              <a:t>B</a:t>
            </a:r>
            <a:r>
              <a:rPr b="0" lang="it-IT" sz="1600" spc="-1" strike="noStrike">
                <a:solidFill>
                  <a:srgbClr val="000000"/>
                </a:solidFill>
                <a:latin typeface="Calibri"/>
              </a:rPr>
              <a:t> := {3</a:t>
            </a:r>
            <a:r>
              <a:rPr b="0" i="1" lang="it-IT" sz="1600" spc="-1" strike="noStrike">
                <a:solidFill>
                  <a:srgbClr val="000000"/>
                </a:solidFill>
                <a:latin typeface="Calibri"/>
              </a:rPr>
              <a:t>x</a:t>
            </a:r>
            <a:r>
              <a:rPr b="0" lang="it-IT" sz="1600" spc="-1" strike="noStrike" baseline="-25000">
                <a:solidFill>
                  <a:srgbClr val="000000"/>
                </a:solidFill>
                <a:latin typeface="Calibri"/>
              </a:rPr>
              <a:t>1</a:t>
            </a:r>
            <a:r>
              <a:rPr b="0" lang="it-IT" sz="1600" spc="-1" strike="noStrike">
                <a:solidFill>
                  <a:srgbClr val="000000"/>
                </a:solidFill>
                <a:latin typeface="Calibri"/>
              </a:rPr>
              <a:t>+2x</a:t>
            </a:r>
            <a:r>
              <a:rPr b="0" lang="it-IT" sz="1600" spc="-1" strike="noStrike" baseline="-25000">
                <a:solidFill>
                  <a:srgbClr val="000000"/>
                </a:solidFill>
                <a:latin typeface="Calibri"/>
              </a:rPr>
              <a:t>2</a:t>
            </a:r>
            <a:r>
              <a:rPr b="0" lang="it-IT" sz="1600" spc="-1" strike="noStrike">
                <a:solidFill>
                  <a:srgbClr val="000000"/>
                </a:solidFill>
                <a:latin typeface="Calibri"/>
              </a:rPr>
              <a:t>≤6, 2</a:t>
            </a:r>
            <a:r>
              <a:rPr b="0" i="1" lang="it-IT" sz="1600" spc="-1" strike="noStrike">
                <a:solidFill>
                  <a:srgbClr val="000000"/>
                </a:solidFill>
                <a:latin typeface="Calibri"/>
              </a:rPr>
              <a:t>x</a:t>
            </a:r>
            <a:r>
              <a:rPr b="0" lang="it-IT" sz="1600" spc="-1" strike="noStrike" baseline="-25000">
                <a:solidFill>
                  <a:srgbClr val="000000"/>
                </a:solidFill>
                <a:latin typeface="Calibri"/>
              </a:rPr>
              <a:t>1</a:t>
            </a:r>
            <a:r>
              <a:rPr b="0" lang="it-IT" sz="1600" spc="-1" strike="noStrike">
                <a:solidFill>
                  <a:srgbClr val="000000"/>
                </a:solidFill>
                <a:latin typeface="Calibri"/>
              </a:rPr>
              <a:t>+3x</a:t>
            </a:r>
            <a:r>
              <a:rPr b="0" lang="it-IT" sz="1600" spc="-1" strike="noStrike" baseline="-25000">
                <a:solidFill>
                  <a:srgbClr val="000000"/>
                </a:solidFill>
                <a:latin typeface="Calibri"/>
              </a:rPr>
              <a:t>2</a:t>
            </a:r>
            <a:r>
              <a:rPr b="0" lang="it-IT" sz="1600" spc="-1" strike="noStrike">
                <a:solidFill>
                  <a:srgbClr val="000000"/>
                </a:solidFill>
                <a:latin typeface="Calibri"/>
              </a:rPr>
              <a:t>≤6, x1</a:t>
            </a:r>
            <a:r>
              <a:rPr b="0" lang="it-IT" sz="1600" spc="-1" strike="noStrike">
                <a:solidFill>
                  <a:srgbClr val="000000"/>
                </a:solidFill>
                <a:latin typeface="Calibri"/>
              </a:rPr>
              <a:t>≥0, </a:t>
            </a:r>
            <a:r>
              <a:rPr b="0" lang="it-IT" sz="1600" spc="-1" strike="noStrike">
                <a:solidFill>
                  <a:srgbClr val="000000"/>
                </a:solidFill>
                <a:latin typeface="Calibri"/>
              </a:rPr>
              <a:t> x2</a:t>
            </a:r>
            <a:r>
              <a:rPr b="0" lang="it-IT" sz="1600" spc="-1" strike="noStrike">
                <a:solidFill>
                  <a:srgbClr val="000000"/>
                </a:solidFill>
                <a:latin typeface="Calibri"/>
              </a:rPr>
              <a:t>≥0}, </a:t>
            </a:r>
            <a:r>
              <a:rPr b="0" lang="it-IT" sz="1600" spc="-1" strike="noStrike">
                <a:solidFill>
                  <a:srgbClr val="000000"/>
                </a:solidFill>
                <a:latin typeface="Calibri"/>
              </a:rPr>
              <a:t>	</a:t>
            </a:r>
            <a:r>
              <a:rPr b="0" lang="it-IT" sz="1600" spc="-1" strike="noStrike">
                <a:solidFill>
                  <a:srgbClr val="000000"/>
                </a:solidFill>
                <a:latin typeface="Calibri"/>
              </a:rPr>
              <a:t>	</a:t>
            </a:r>
            <a:r>
              <a:rPr b="0" lang="it-IT" sz="1600" spc="-1" strike="noStrike">
                <a:solidFill>
                  <a:srgbClr val="000000"/>
                </a:solidFill>
                <a:latin typeface="Calibri"/>
              </a:rPr>
              <a:t>	</a:t>
            </a:r>
            <a:r>
              <a:rPr b="0" lang="it-IT" sz="1600" spc="-1" strike="noStrike">
                <a:solidFill>
                  <a:srgbClr val="000000"/>
                </a:solidFill>
                <a:latin typeface="Calibri"/>
              </a:rPr>
              <a:t>	</a:t>
            </a:r>
            <a:r>
              <a:rPr b="0" lang="it-IT" sz="1600" spc="-1" strike="noStrike">
                <a:solidFill>
                  <a:srgbClr val="000000"/>
                </a:solidFill>
                <a:latin typeface="Calibri"/>
              </a:rPr>
              <a:t>	</a:t>
            </a:r>
            <a:r>
              <a:rPr b="0" lang="it-IT" sz="1600" spc="-1" strike="noStrike">
                <a:solidFill>
                  <a:srgbClr val="000000"/>
                </a:solidFill>
                <a:latin typeface="Calibri"/>
              </a:rPr>
              <a:t>definito da una matrice 2 x 2 ha un</a:t>
            </a:r>
            <a:br>
              <a:rPr sz="1600"/>
            </a:br>
            <a:r>
              <a:rPr b="0" lang="it-IT" sz="1600" spc="-1" strike="noStrike">
                <a:solidFill>
                  <a:srgbClr val="000000"/>
                </a:solidFill>
                <a:latin typeface="Calibri"/>
              </a:rPr>
              <a:t>	</a:t>
            </a:r>
            <a:r>
              <a:rPr b="0" lang="it-IT" sz="1600" spc="-1" strike="noStrike">
                <a:solidFill>
                  <a:srgbClr val="000000"/>
                </a:solidFill>
                <a:latin typeface="Calibri"/>
              </a:rPr>
              <a:t>	</a:t>
            </a:r>
            <a:r>
              <a:rPr b="0" lang="it-IT" sz="1600" spc="-1" strike="noStrike">
                <a:solidFill>
                  <a:srgbClr val="000000"/>
                </a:solidFill>
                <a:latin typeface="Calibri"/>
              </a:rPr>
              <a:t>	</a:t>
            </a:r>
            <a:r>
              <a:rPr b="0" lang="it-IT" sz="1600" spc="-1" strike="noStrike">
                <a:solidFill>
                  <a:srgbClr val="000000"/>
                </a:solidFill>
                <a:latin typeface="Calibri"/>
              </a:rPr>
              <a:t>	</a:t>
            </a:r>
            <a:r>
              <a:rPr b="0" lang="it-IT" sz="1600" spc="-1" strike="noStrike">
                <a:solidFill>
                  <a:srgbClr val="000000"/>
                </a:solidFill>
                <a:latin typeface="Calibri"/>
              </a:rPr>
              <a:t>	</a:t>
            </a:r>
            <a:r>
              <a:rPr b="0" lang="it-IT" sz="1600" spc="-1" strike="noStrike">
                <a:solidFill>
                  <a:srgbClr val="000000"/>
                </a:solidFill>
                <a:latin typeface="Calibri"/>
              </a:rPr>
              <a:t>numero di vertici minore o uguale a</a:t>
            </a:r>
            <a:endParaRPr b="0" lang="it-IT" sz="1600" spc="-1" strike="noStrike">
              <a:solidFill>
                <a:srgbClr val="000000"/>
              </a:solidFill>
              <a:latin typeface="Calibri"/>
            </a:endParaRPr>
          </a:p>
        </p:txBody>
      </p:sp>
      <p:graphicFrame>
        <p:nvGraphicFramePr>
          <p:cNvPr id="195" name="Object 2"/>
          <p:cNvGraphicFramePr/>
          <p:nvPr/>
        </p:nvGraphicFramePr>
        <p:xfrm>
          <a:off x="2233440" y="2700360"/>
          <a:ext cx="1943280" cy="584280"/>
        </p:xfrm>
        <a:graphic>
          <a:graphicData uri="http://schemas.openxmlformats.org/presentationml/2006/ole">
            <p:oleObj r:id="rId1" spid="">
              <p:embed/>
            </p:oleObj>
          </a:graphicData>
        </a:graphic>
      </p:graphicFrame>
      <p:graphicFrame>
        <p:nvGraphicFramePr>
          <p:cNvPr id="196" name="Object 4"/>
          <p:cNvGraphicFramePr/>
          <p:nvPr/>
        </p:nvGraphicFramePr>
        <p:xfrm>
          <a:off x="5137200" y="5373720"/>
          <a:ext cx="2171520" cy="584280"/>
        </p:xfrm>
        <a:graphic>
          <a:graphicData uri="http://schemas.openxmlformats.org/presentationml/2006/ole">
            <p:oleObj r:id="rId2" spid="">
              <p:embed/>
            </p:oleObj>
          </a:graphicData>
        </a:graphic>
      </p:graphicFrame>
      <p:pic>
        <p:nvPicPr>
          <p:cNvPr id="197" name="Picture 7" descr="C:\Users\gim-i3\AppData\Local\Temp\geogebra.png"/>
          <p:cNvPicPr/>
          <p:nvPr/>
        </p:nvPicPr>
        <p:blipFill>
          <a:blip r:embed="rId3"/>
          <a:stretch/>
        </p:blipFill>
        <p:spPr>
          <a:xfrm>
            <a:off x="5583240" y="1765440"/>
            <a:ext cx="2517840" cy="2384280"/>
          </a:xfrm>
          <a:prstGeom prst="rect">
            <a:avLst/>
          </a:prstGeom>
          <a:ln w="0">
            <a:noFill/>
          </a:ln>
        </p:spPr>
      </p:pic>
      <p:pic>
        <p:nvPicPr>
          <p:cNvPr id="198" name="Picture 9" descr="C:\Users\gim-i3\AppData\Local\Temp\geogebra.png"/>
          <p:cNvPicPr/>
          <p:nvPr/>
        </p:nvPicPr>
        <p:blipFill>
          <a:blip r:embed="rId4"/>
          <a:stretch/>
        </p:blipFill>
        <p:spPr>
          <a:xfrm>
            <a:off x="468360" y="3716280"/>
            <a:ext cx="2697120" cy="2554200"/>
          </a:xfrm>
          <a:prstGeom prst="rect">
            <a:avLst/>
          </a:prstGeom>
          <a:ln w="0">
            <a:noFill/>
          </a:ln>
        </p:spPr>
      </p:pic>
      <p:sp>
        <p:nvSpPr>
          <p:cNvPr id="199" name="CasellaDiTesto 11"/>
          <p:cNvSpPr/>
          <p:nvPr/>
        </p:nvSpPr>
        <p:spPr>
          <a:xfrm>
            <a:off x="6446160" y="2997360"/>
            <a:ext cx="298080" cy="33768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600" spc="-1" strike="noStrike">
                <a:solidFill>
                  <a:srgbClr val="000000"/>
                </a:solidFill>
                <a:latin typeface="Calibri"/>
              </a:rPr>
              <a:t>A</a:t>
            </a:r>
            <a:endParaRPr b="0" lang="it-IT" sz="1600" spc="-1" strike="noStrike">
              <a:solidFill>
                <a:srgbClr val="000000"/>
              </a:solidFill>
              <a:latin typeface="Arial"/>
            </a:endParaRPr>
          </a:p>
        </p:txBody>
      </p:sp>
      <p:sp>
        <p:nvSpPr>
          <p:cNvPr id="200" name="CasellaDiTesto 12"/>
          <p:cNvSpPr/>
          <p:nvPr/>
        </p:nvSpPr>
        <p:spPr>
          <a:xfrm>
            <a:off x="1218960" y="5214960"/>
            <a:ext cx="290520" cy="33768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600" spc="-1" strike="noStrike">
                <a:solidFill>
                  <a:srgbClr val="000000"/>
                </a:solidFill>
                <a:latin typeface="Calibri"/>
              </a:rPr>
              <a:t>B</a:t>
            </a:r>
            <a:endParaRPr b="0" lang="it-IT"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ESEMPIO: MAX NUMERO DI VERTICI DI UN POLIEDRO (3)</a:t>
            </a:r>
            <a:endParaRPr b="1" lang="it-IT" sz="2000" spc="-1" strike="noStrike">
              <a:solidFill>
                <a:srgbClr val="000000"/>
              </a:solidFill>
              <a:latin typeface="Tahoma"/>
            </a:endParaRPr>
          </a:p>
        </p:txBody>
      </p:sp>
      <p:sp>
        <p:nvSpPr>
          <p:cNvPr id="202" name=""/>
          <p:cNvSpPr txBox="1"/>
          <p:nvPr/>
        </p:nvSpPr>
        <p:spPr>
          <a:xfrm>
            <a:off x="468360" y="18255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Supponendo di avere un calcolatore che valuta un milione (10</a:t>
            </a:r>
            <a:r>
              <a:rPr b="0" lang="it-IT" sz="1600" spc="-1" strike="noStrike" baseline="30000">
                <a:solidFill>
                  <a:srgbClr val="000000"/>
                </a:solidFill>
                <a:latin typeface="Calibri"/>
              </a:rPr>
              <a:t>6</a:t>
            </a:r>
            <a:r>
              <a:rPr b="0" lang="it-IT" sz="1600" spc="-1" strike="noStrike">
                <a:solidFill>
                  <a:srgbClr val="000000"/>
                </a:solidFill>
                <a:latin typeface="Calibri"/>
              </a:rPr>
              <a:t>) di soluzioni al secondo, i tempi nel caso peggiore necessari per enumerare tutti i vertici di un politopo al variare del numero di variabili </a:t>
            </a:r>
            <a:r>
              <a:rPr b="0" i="1" lang="it-IT" sz="1600" spc="-1" strike="noStrike">
                <a:solidFill>
                  <a:srgbClr val="000000"/>
                </a:solidFill>
                <a:latin typeface="Calibri"/>
              </a:rPr>
              <a:t>n</a:t>
            </a:r>
            <a:r>
              <a:rPr b="0" lang="it-IT" sz="1600" spc="-1" strike="noStrike">
                <a:solidFill>
                  <a:srgbClr val="000000"/>
                </a:solidFill>
                <a:latin typeface="Calibri"/>
              </a:rPr>
              <a:t> e di vincoli </a:t>
            </a:r>
            <a:r>
              <a:rPr b="0" i="1" lang="it-IT" sz="1600" spc="-1" strike="noStrike">
                <a:solidFill>
                  <a:srgbClr val="000000"/>
                </a:solidFill>
                <a:latin typeface="Calibri"/>
              </a:rPr>
              <a:t>m</a:t>
            </a:r>
            <a:r>
              <a:rPr b="0" lang="it-IT" sz="1600" spc="-1" strike="noStrike">
                <a:solidFill>
                  <a:srgbClr val="000000"/>
                </a:solidFill>
                <a:latin typeface="Calibri"/>
              </a:rPr>
              <a:t> sarebbero:</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graphicFrame>
        <p:nvGraphicFramePr>
          <p:cNvPr id="203" name="Object 2"/>
          <p:cNvGraphicFramePr/>
          <p:nvPr/>
        </p:nvGraphicFramePr>
        <p:xfrm>
          <a:off x="3587760" y="2414520"/>
          <a:ext cx="2817720" cy="4044960"/>
        </p:xfrm>
        <a:graphic>
          <a:graphicData uri="http://schemas.openxmlformats.org/presentationml/2006/ole">
            <p:oleObj r:id="rId1" spid="">
              <p:embed/>
            </p:oleObj>
          </a:graphicData>
        </a:graphic>
      </p:graphicFrame>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PRINCIPIO DI MOLTIPLICAZIONE DELLE SCELTE</a:t>
            </a:r>
            <a:endParaRPr b="1" lang="it-IT" sz="2000" spc="-1" strike="noStrike">
              <a:solidFill>
                <a:srgbClr val="000000"/>
              </a:solidFill>
              <a:latin typeface="Tahoma"/>
            </a:endParaRPr>
          </a:p>
        </p:txBody>
      </p:sp>
      <p:sp>
        <p:nvSpPr>
          <p:cNvPr id="57" name=""/>
          <p:cNvSpPr txBox="1"/>
          <p:nvPr/>
        </p:nvSpPr>
        <p:spPr>
          <a:xfrm>
            <a:off x="468360" y="18255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Siano </a:t>
            </a:r>
            <a:r>
              <a:rPr b="0" i="1" lang="it-IT" sz="1600" spc="-1" strike="noStrike">
                <a:solidFill>
                  <a:srgbClr val="000000"/>
                </a:solidFill>
                <a:latin typeface="Calibri"/>
              </a:rPr>
              <a:t>A</a:t>
            </a:r>
            <a:r>
              <a:rPr b="0" lang="it-IT" sz="1600" spc="-1" strike="noStrike">
                <a:solidFill>
                  <a:srgbClr val="000000"/>
                </a:solidFill>
                <a:latin typeface="Calibri"/>
              </a:rPr>
              <a:t> e </a:t>
            </a:r>
            <a:r>
              <a:rPr b="0" i="1" lang="it-IT" sz="1600" spc="-1" strike="noStrike">
                <a:solidFill>
                  <a:srgbClr val="000000"/>
                </a:solidFill>
                <a:latin typeface="Calibri"/>
              </a:rPr>
              <a:t>B</a:t>
            </a:r>
            <a:r>
              <a:rPr b="0" lang="it-IT" sz="1600" spc="-1" strike="noStrike">
                <a:solidFill>
                  <a:srgbClr val="000000"/>
                </a:solidFill>
                <a:latin typeface="Calibri"/>
              </a:rPr>
              <a:t> due insiemi finiti di cardinalità </a:t>
            </a:r>
            <a:r>
              <a:rPr b="0" i="1" lang="it-IT" sz="1600" spc="-1" strike="noStrike">
                <a:solidFill>
                  <a:srgbClr val="000000"/>
                </a:solidFill>
                <a:latin typeface="Calibri"/>
              </a:rPr>
              <a:t>n</a:t>
            </a:r>
            <a:r>
              <a:rPr b="0" lang="it-IT" sz="1600" spc="-1" strike="noStrike">
                <a:solidFill>
                  <a:srgbClr val="000000"/>
                </a:solidFill>
                <a:latin typeface="Calibri"/>
              </a:rPr>
              <a:t> e </a:t>
            </a:r>
            <a:r>
              <a:rPr b="0" i="1" lang="it-IT" sz="1600" spc="-1" strike="noStrike">
                <a:solidFill>
                  <a:srgbClr val="000000"/>
                </a:solidFill>
                <a:latin typeface="Calibri"/>
              </a:rPr>
              <a:t>m</a:t>
            </a:r>
            <a:r>
              <a:rPr b="0" lang="it-IT" sz="1600" spc="-1" strike="noStrike">
                <a:solidFill>
                  <a:srgbClr val="000000"/>
                </a:solidFill>
                <a:latin typeface="Calibri"/>
              </a:rPr>
              <a:t> rispettivamente.  Allora la cardinalità del prodotto cartesiano di </a:t>
            </a:r>
            <a:r>
              <a:rPr b="0" i="1" lang="it-IT" sz="1600" spc="-1" strike="noStrike">
                <a:solidFill>
                  <a:srgbClr val="000000"/>
                </a:solidFill>
                <a:latin typeface="Calibri"/>
              </a:rPr>
              <a:t>A</a:t>
            </a:r>
            <a:r>
              <a:rPr b="0" lang="it-IT" sz="1600" spc="-1" strike="noStrike">
                <a:solidFill>
                  <a:srgbClr val="000000"/>
                </a:solidFill>
                <a:latin typeface="Calibri"/>
              </a:rPr>
              <a:t> e </a:t>
            </a:r>
            <a:r>
              <a:rPr b="0" i="1" lang="it-IT" sz="1600" spc="-1" strike="noStrike">
                <a:solidFill>
                  <a:srgbClr val="000000"/>
                </a:solidFill>
                <a:latin typeface="Calibri"/>
              </a:rPr>
              <a:t>B</a:t>
            </a:r>
            <a:r>
              <a:rPr b="0" lang="it-IT" sz="1600" spc="-1" strike="noStrike">
                <a:solidFill>
                  <a:srgbClr val="000000"/>
                </a:solidFill>
                <a:latin typeface="Calibri"/>
              </a:rPr>
              <a:t>, ossia il numero di coppie ordinate che si possono formare prendendo un elemento dal primo insieme e uno dal secondo sono |</a:t>
            </a:r>
            <a:r>
              <a:rPr b="0" i="1" lang="it-IT" sz="1600" spc="-1" strike="noStrike">
                <a:solidFill>
                  <a:srgbClr val="000000"/>
                </a:solidFill>
                <a:latin typeface="Calibri"/>
              </a:rPr>
              <a:t>A</a:t>
            </a:r>
            <a:r>
              <a:rPr b="0" lang="it-IT" sz="1600" spc="-1" strike="noStrike">
                <a:solidFill>
                  <a:srgbClr val="000000"/>
                </a:solidFill>
                <a:latin typeface="Calibri"/>
              </a:rPr>
              <a:t> x </a:t>
            </a:r>
            <a:r>
              <a:rPr b="0" i="1" lang="it-IT" sz="1600" spc="-1" strike="noStrike">
                <a:solidFill>
                  <a:srgbClr val="000000"/>
                </a:solidFill>
                <a:latin typeface="Calibri"/>
              </a:rPr>
              <a:t>B</a:t>
            </a:r>
            <a:r>
              <a:rPr b="0" lang="it-IT" sz="1600" spc="-1" strike="noStrike">
                <a:solidFill>
                  <a:srgbClr val="000000"/>
                </a:solidFill>
                <a:latin typeface="Calibri"/>
              </a:rPr>
              <a:t>| = |</a:t>
            </a:r>
            <a:r>
              <a:rPr b="0" i="1" lang="it-IT" sz="1600" spc="-1" strike="noStrike">
                <a:solidFill>
                  <a:srgbClr val="000000"/>
                </a:solidFill>
                <a:latin typeface="Calibri"/>
              </a:rPr>
              <a:t>A</a:t>
            </a:r>
            <a:r>
              <a:rPr b="0" lang="it-IT" sz="1600" spc="-1" strike="noStrike">
                <a:solidFill>
                  <a:srgbClr val="000000"/>
                </a:solidFill>
                <a:latin typeface="Calibri"/>
              </a:rPr>
              <a:t>|·|</a:t>
            </a:r>
            <a:r>
              <a:rPr b="0" i="1" lang="it-IT" sz="1600" spc="-1" strike="noStrike">
                <a:solidFill>
                  <a:srgbClr val="000000"/>
                </a:solidFill>
                <a:latin typeface="Calibri"/>
              </a:rPr>
              <a:t>B</a:t>
            </a:r>
            <a:r>
              <a:rPr b="0" lang="it-IT" sz="1600" spc="-1" strike="noStrike">
                <a:solidFill>
                  <a:srgbClr val="000000"/>
                </a:solidFill>
                <a:latin typeface="Calibri"/>
              </a:rPr>
              <a:t>|= n·m.</a:t>
            </a: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Per contare in quanti modi si può costruire una coppia (</a:t>
            </a:r>
            <a:r>
              <a:rPr b="0" i="1" lang="it-IT" sz="1600" spc="-1" strike="noStrike">
                <a:solidFill>
                  <a:srgbClr val="000000"/>
                </a:solidFill>
                <a:latin typeface="Calibri"/>
              </a:rPr>
              <a:t>a</a:t>
            </a:r>
            <a:r>
              <a:rPr b="0" lang="it-IT" sz="1600" spc="-1" strike="noStrike">
                <a:solidFill>
                  <a:srgbClr val="000000"/>
                </a:solidFill>
                <a:latin typeface="Calibri"/>
              </a:rPr>
              <a:t>,</a:t>
            </a:r>
            <a:r>
              <a:rPr b="0" i="1" lang="it-IT" sz="1600" spc="-1" strike="noStrike">
                <a:solidFill>
                  <a:srgbClr val="000000"/>
                </a:solidFill>
                <a:latin typeface="Calibri"/>
              </a:rPr>
              <a:t>b</a:t>
            </a:r>
            <a:r>
              <a:rPr b="0" lang="it-IT" sz="1600" spc="-1" strike="noStrike">
                <a:solidFill>
                  <a:srgbClr val="000000"/>
                </a:solidFill>
                <a:latin typeface="Calibri"/>
              </a:rPr>
              <a:t>) , se a appartiene </a:t>
            </a:r>
            <a:r>
              <a:rPr b="0" i="1" lang="it-IT" sz="1600" spc="-1" strike="noStrike">
                <a:solidFill>
                  <a:srgbClr val="000000"/>
                </a:solidFill>
                <a:latin typeface="Calibri"/>
              </a:rPr>
              <a:t>a</a:t>
            </a:r>
            <a:r>
              <a:rPr b="0" lang="it-IT" sz="1600" spc="-1" strike="noStrike">
                <a:solidFill>
                  <a:srgbClr val="000000"/>
                </a:solidFill>
                <a:latin typeface="Calibri"/>
              </a:rPr>
              <a:t> un insieme </a:t>
            </a:r>
            <a:r>
              <a:rPr b="0" i="1" lang="it-IT" sz="1600" spc="-1" strike="noStrike">
                <a:solidFill>
                  <a:srgbClr val="000000"/>
                </a:solidFill>
                <a:latin typeface="Calibri"/>
              </a:rPr>
              <a:t>A</a:t>
            </a:r>
            <a:r>
              <a:rPr b="0" lang="it-IT" sz="1600" spc="-1" strike="noStrike">
                <a:solidFill>
                  <a:srgbClr val="000000"/>
                </a:solidFill>
                <a:latin typeface="Calibri"/>
              </a:rPr>
              <a:t> con </a:t>
            </a:r>
            <a:r>
              <a:rPr b="0" i="1" lang="it-IT" sz="1600" spc="-1" strike="noStrike">
                <a:solidFill>
                  <a:srgbClr val="000000"/>
                </a:solidFill>
                <a:latin typeface="Calibri"/>
              </a:rPr>
              <a:t>n</a:t>
            </a:r>
            <a:r>
              <a:rPr b="0" lang="it-IT" sz="1600" spc="-1" strike="noStrike">
                <a:solidFill>
                  <a:srgbClr val="000000"/>
                </a:solidFill>
                <a:latin typeface="Calibri"/>
              </a:rPr>
              <a:t> elementi e </a:t>
            </a:r>
            <a:r>
              <a:rPr b="0" i="1" lang="it-IT" sz="1600" spc="-1" strike="noStrike">
                <a:solidFill>
                  <a:srgbClr val="000000"/>
                </a:solidFill>
                <a:latin typeface="Calibri"/>
              </a:rPr>
              <a:t>b</a:t>
            </a:r>
            <a:r>
              <a:rPr b="0" lang="it-IT" sz="1600" spc="-1" strike="noStrike">
                <a:solidFill>
                  <a:srgbClr val="000000"/>
                </a:solidFill>
                <a:latin typeface="Calibri"/>
              </a:rPr>
              <a:t> ad un insieme </a:t>
            </a:r>
            <a:r>
              <a:rPr b="0" i="1" lang="it-IT" sz="1600" spc="-1" strike="noStrike">
                <a:solidFill>
                  <a:srgbClr val="000000"/>
                </a:solidFill>
                <a:latin typeface="Calibri"/>
              </a:rPr>
              <a:t>B</a:t>
            </a:r>
            <a:r>
              <a:rPr b="0" lang="it-IT" sz="1600" spc="-1" strike="noStrike">
                <a:solidFill>
                  <a:srgbClr val="000000"/>
                </a:solidFill>
                <a:latin typeface="Calibri"/>
              </a:rPr>
              <a:t> con m elementi , si nota che </a:t>
            </a:r>
            <a:r>
              <a:rPr b="0" i="1" lang="it-IT" sz="1600" spc="-1" strike="noStrike">
                <a:solidFill>
                  <a:srgbClr val="000000"/>
                </a:solidFill>
                <a:latin typeface="Calibri"/>
              </a:rPr>
              <a:t>a</a:t>
            </a:r>
            <a:r>
              <a:rPr b="0" lang="it-IT" sz="1600" spc="-1" strike="noStrike">
                <a:solidFill>
                  <a:srgbClr val="000000"/>
                </a:solidFill>
                <a:latin typeface="Calibri"/>
              </a:rPr>
              <a:t> può essere scelto in </a:t>
            </a:r>
            <a:r>
              <a:rPr b="0" i="1" lang="it-IT" sz="1600" spc="-1" strike="noStrike">
                <a:solidFill>
                  <a:srgbClr val="000000"/>
                </a:solidFill>
                <a:latin typeface="Calibri"/>
              </a:rPr>
              <a:t>n</a:t>
            </a:r>
            <a:r>
              <a:rPr b="0" lang="it-IT" sz="1600" spc="-1" strike="noStrike">
                <a:solidFill>
                  <a:srgbClr val="000000"/>
                </a:solidFill>
                <a:latin typeface="Calibri"/>
              </a:rPr>
              <a:t> modi e </a:t>
            </a:r>
            <a:r>
              <a:rPr b="0" i="1" lang="it-IT" sz="1600" spc="-1" strike="noStrike">
                <a:solidFill>
                  <a:srgbClr val="000000"/>
                </a:solidFill>
                <a:latin typeface="Calibri"/>
              </a:rPr>
              <a:t>b</a:t>
            </a:r>
            <a:r>
              <a:rPr b="0" lang="it-IT" sz="1600" spc="-1" strike="noStrike">
                <a:solidFill>
                  <a:srgbClr val="000000"/>
                </a:solidFill>
                <a:latin typeface="Calibri"/>
              </a:rPr>
              <a:t> in </a:t>
            </a:r>
            <a:r>
              <a:rPr b="0" i="1" lang="it-IT" sz="1600" spc="-1" strike="noStrike">
                <a:solidFill>
                  <a:srgbClr val="000000"/>
                </a:solidFill>
                <a:latin typeface="Calibri"/>
              </a:rPr>
              <a:t>m</a:t>
            </a:r>
            <a:r>
              <a:rPr b="0" lang="it-IT" sz="1600" spc="-1" strike="noStrike">
                <a:solidFill>
                  <a:srgbClr val="000000"/>
                </a:solidFill>
                <a:latin typeface="Calibri"/>
              </a:rPr>
              <a:t> modi . La coppia (</a:t>
            </a:r>
            <a:r>
              <a:rPr b="0" i="1" lang="it-IT" sz="1600" spc="-1" strike="noStrike">
                <a:solidFill>
                  <a:srgbClr val="000000"/>
                </a:solidFill>
                <a:latin typeface="Calibri"/>
              </a:rPr>
              <a:t>a</a:t>
            </a:r>
            <a:r>
              <a:rPr b="0" lang="it-IT" sz="1600" spc="-1" strike="noStrike">
                <a:solidFill>
                  <a:srgbClr val="000000"/>
                </a:solidFill>
                <a:latin typeface="Calibri"/>
              </a:rPr>
              <a:t>,</a:t>
            </a:r>
            <a:r>
              <a:rPr b="0" i="1" lang="it-IT" sz="1600" spc="-1" strike="noStrike">
                <a:solidFill>
                  <a:srgbClr val="000000"/>
                </a:solidFill>
                <a:latin typeface="Calibri"/>
              </a:rPr>
              <a:t>b</a:t>
            </a:r>
            <a:r>
              <a:rPr b="0" lang="it-IT" sz="1600" spc="-1" strike="noStrike">
                <a:solidFill>
                  <a:srgbClr val="000000"/>
                </a:solidFill>
                <a:latin typeface="Calibri"/>
              </a:rPr>
              <a:t>) può essere costruita in </a:t>
            </a:r>
            <a:r>
              <a:rPr b="0" i="1" lang="it-IT" sz="1600" spc="-1" strike="noStrike">
                <a:solidFill>
                  <a:srgbClr val="000000"/>
                </a:solidFill>
                <a:latin typeface="Calibri"/>
              </a:rPr>
              <a:t>n</a:t>
            </a:r>
            <a:r>
              <a:rPr b="0" lang="it-IT" sz="1600" spc="-1" strike="noStrike">
                <a:solidFill>
                  <a:srgbClr val="000000"/>
                </a:solidFill>
                <a:latin typeface="Calibri"/>
              </a:rPr>
              <a:t>·</a:t>
            </a:r>
            <a:r>
              <a:rPr b="0" i="1" lang="it-IT" sz="1600" spc="-1" strike="noStrike">
                <a:solidFill>
                  <a:srgbClr val="000000"/>
                </a:solidFill>
                <a:latin typeface="Calibri"/>
              </a:rPr>
              <a:t>m</a:t>
            </a:r>
            <a:r>
              <a:rPr b="0" lang="it-IT" sz="1600" spc="-1" strike="noStrike">
                <a:solidFill>
                  <a:srgbClr val="000000"/>
                </a:solidFill>
                <a:latin typeface="Calibri"/>
              </a:rPr>
              <a:t> modi.</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Questo metodo viene anche chiamato “principio di moltiplicazione delle scelte “ ed è così formulato: se una scelta può essere compiuta in </a:t>
            </a:r>
            <a:r>
              <a:rPr b="0" i="1" lang="it-IT" sz="1600" spc="-1" strike="noStrike">
                <a:solidFill>
                  <a:srgbClr val="000000"/>
                </a:solidFill>
                <a:latin typeface="Calibri"/>
              </a:rPr>
              <a:t>n</a:t>
            </a:r>
            <a:r>
              <a:rPr b="0" lang="it-IT" sz="1600" spc="-1" strike="noStrike">
                <a:solidFill>
                  <a:srgbClr val="000000"/>
                </a:solidFill>
                <a:latin typeface="Calibri"/>
              </a:rPr>
              <a:t> modi diversi e , per ciascuno di essi ,una seconda scelta può essere compiuta in </a:t>
            </a:r>
            <a:r>
              <a:rPr b="0" i="1" lang="it-IT" sz="1600" spc="-1" strike="noStrike">
                <a:solidFill>
                  <a:srgbClr val="000000"/>
                </a:solidFill>
                <a:latin typeface="Calibri"/>
              </a:rPr>
              <a:t>m</a:t>
            </a:r>
            <a:r>
              <a:rPr b="0" lang="it-IT" sz="1600" spc="-1" strike="noStrike">
                <a:solidFill>
                  <a:srgbClr val="000000"/>
                </a:solidFill>
                <a:latin typeface="Calibri"/>
              </a:rPr>
              <a:t> modi diversi, allora la successione delle due scelte può essere effettuata in </a:t>
            </a:r>
            <a:r>
              <a:rPr b="0" i="1" lang="it-IT" sz="1600" spc="-1" strike="noStrike">
                <a:solidFill>
                  <a:srgbClr val="000000"/>
                </a:solidFill>
                <a:latin typeface="Calibri"/>
              </a:rPr>
              <a:t>n</a:t>
            </a:r>
            <a:r>
              <a:rPr b="0" lang="it-IT" sz="1600" spc="-1" strike="noStrike">
                <a:solidFill>
                  <a:srgbClr val="000000"/>
                </a:solidFill>
                <a:latin typeface="Calibri"/>
              </a:rPr>
              <a:t>·</a:t>
            </a:r>
            <a:r>
              <a:rPr b="0" i="1" lang="it-IT" sz="1600" spc="-1" strike="noStrike">
                <a:solidFill>
                  <a:srgbClr val="000000"/>
                </a:solidFill>
                <a:latin typeface="Calibri"/>
              </a:rPr>
              <a:t>m</a:t>
            </a:r>
            <a:r>
              <a:rPr b="0" lang="it-IT" sz="1600" spc="-1" strike="noStrike">
                <a:solidFill>
                  <a:srgbClr val="000000"/>
                </a:solidFill>
                <a:latin typeface="Calibri"/>
              </a:rPr>
              <a:t> modi distinti.</a:t>
            </a: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In modo naturale quanto visto per il prodotto cartesiano di due insiemi finiti si estende al caso del prodotto cartesiano di un numero finito di insiemi finiti.</a:t>
            </a:r>
            <a:endParaRPr b="0" lang="it-IT"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DISPOSIZIONI SEMPLICI</a:t>
            </a:r>
            <a:endParaRPr b="1" lang="it-IT" sz="2000" spc="-1" strike="noStrike">
              <a:solidFill>
                <a:srgbClr val="000000"/>
              </a:solidFill>
              <a:latin typeface="Tahoma"/>
            </a:endParaRPr>
          </a:p>
        </p:txBody>
      </p:sp>
      <p:sp>
        <p:nvSpPr>
          <p:cNvPr id="59" name=""/>
          <p:cNvSpPr txBox="1"/>
          <p:nvPr/>
        </p:nvSpPr>
        <p:spPr>
          <a:xfrm>
            <a:off x="468360" y="18255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Dati un insieme </a:t>
            </a:r>
            <a:r>
              <a:rPr b="0" i="1" lang="it-IT" sz="1600" spc="-1" strike="noStrike">
                <a:solidFill>
                  <a:srgbClr val="000000"/>
                </a:solidFill>
                <a:latin typeface="Calibri"/>
              </a:rPr>
              <a:t>A</a:t>
            </a:r>
            <a:r>
              <a:rPr b="0" lang="it-IT" sz="1600" spc="-1" strike="noStrike">
                <a:solidFill>
                  <a:srgbClr val="000000"/>
                </a:solidFill>
                <a:latin typeface="Calibri"/>
              </a:rPr>
              <a:t> formato da </a:t>
            </a:r>
            <a:r>
              <a:rPr b="0" i="1" lang="it-IT" sz="1600" spc="-1" strike="noStrike">
                <a:solidFill>
                  <a:srgbClr val="000000"/>
                </a:solidFill>
                <a:latin typeface="Calibri"/>
              </a:rPr>
              <a:t>n</a:t>
            </a:r>
            <a:r>
              <a:rPr b="0" lang="it-IT" sz="1600" spc="-1" strike="noStrike">
                <a:solidFill>
                  <a:srgbClr val="000000"/>
                </a:solidFill>
                <a:latin typeface="Calibri"/>
              </a:rPr>
              <a:t> elementi distinti ed un numero  </a:t>
            </a:r>
            <a:r>
              <a:rPr b="0" i="1" lang="it-IT" sz="1600" spc="-1" strike="noStrike">
                <a:solidFill>
                  <a:srgbClr val="000000"/>
                </a:solidFill>
                <a:latin typeface="Calibri"/>
              </a:rPr>
              <a:t>k</a:t>
            </a:r>
            <a:r>
              <a:rPr b="0" lang="it-IT" sz="1600" spc="-1" strike="noStrike">
                <a:solidFill>
                  <a:srgbClr val="000000"/>
                </a:solidFill>
                <a:latin typeface="Calibri"/>
              </a:rPr>
              <a:t> </a:t>
            </a:r>
            <a:r>
              <a:rPr b="0" lang="it-IT" sz="1600" spc="-1" strike="noStrike">
                <a:solidFill>
                  <a:srgbClr val="000000"/>
                </a:solidFill>
                <a:latin typeface="Calibri"/>
              </a:rPr>
              <a:t>≤</a:t>
            </a:r>
            <a:r>
              <a:rPr b="0" lang="it-IT" sz="1600" spc="-1" strike="noStrike">
                <a:solidFill>
                  <a:srgbClr val="000000"/>
                </a:solidFill>
                <a:latin typeface="Calibri"/>
              </a:rPr>
              <a:t> </a:t>
            </a:r>
            <a:r>
              <a:rPr b="0" i="1" lang="it-IT" sz="1600" spc="-1" strike="noStrike">
                <a:solidFill>
                  <a:srgbClr val="000000"/>
                </a:solidFill>
                <a:latin typeface="Calibri"/>
              </a:rPr>
              <a:t>n</a:t>
            </a:r>
            <a:r>
              <a:rPr b="0" lang="it-IT" sz="1600" spc="-1" strike="noStrike">
                <a:solidFill>
                  <a:srgbClr val="000000"/>
                </a:solidFill>
                <a:latin typeface="Calibri"/>
              </a:rPr>
              <a:t>, si chiamano disposizioni semplici degli </a:t>
            </a:r>
            <a:r>
              <a:rPr b="0" i="1" lang="it-IT" sz="1600" spc="-1" strike="noStrike">
                <a:solidFill>
                  <a:srgbClr val="000000"/>
                </a:solidFill>
                <a:latin typeface="Calibri"/>
              </a:rPr>
              <a:t>n</a:t>
            </a:r>
            <a:r>
              <a:rPr b="0" lang="it-IT" sz="1600" spc="-1" strike="noStrike">
                <a:solidFill>
                  <a:srgbClr val="000000"/>
                </a:solidFill>
                <a:latin typeface="Calibri"/>
              </a:rPr>
              <a:t> elementi presi a  </a:t>
            </a:r>
            <a:r>
              <a:rPr b="0" i="1" lang="it-IT" sz="1600" spc="-1" strike="noStrike">
                <a:solidFill>
                  <a:srgbClr val="000000"/>
                </a:solidFill>
                <a:latin typeface="Calibri"/>
              </a:rPr>
              <a:t>k</a:t>
            </a:r>
            <a:r>
              <a:rPr b="0" lang="it-IT" sz="1600" spc="-1" strike="noStrike">
                <a:solidFill>
                  <a:srgbClr val="000000"/>
                </a:solidFill>
                <a:latin typeface="Calibri"/>
              </a:rPr>
              <a:t> a  </a:t>
            </a:r>
            <a:r>
              <a:rPr b="0" i="1" lang="it-IT" sz="1600" spc="-1" strike="noStrike">
                <a:solidFill>
                  <a:srgbClr val="000000"/>
                </a:solidFill>
                <a:latin typeface="Calibri"/>
              </a:rPr>
              <a:t>k</a:t>
            </a:r>
            <a:r>
              <a:rPr b="0" lang="it-IT" sz="1600" spc="-1" strike="noStrike">
                <a:solidFill>
                  <a:srgbClr val="000000"/>
                </a:solidFill>
                <a:latin typeface="Calibri"/>
              </a:rPr>
              <a:t> ( o disposizioni della classe  </a:t>
            </a:r>
            <a:r>
              <a:rPr b="0" i="1" lang="it-IT" sz="1600" spc="-1" strike="noStrike">
                <a:solidFill>
                  <a:srgbClr val="000000"/>
                </a:solidFill>
                <a:latin typeface="Calibri"/>
              </a:rPr>
              <a:t>k</a:t>
            </a:r>
            <a:r>
              <a:rPr b="0" lang="it-IT" sz="1600" spc="-1" strike="noStrike">
                <a:solidFill>
                  <a:srgbClr val="000000"/>
                </a:solidFill>
                <a:latin typeface="Calibri"/>
              </a:rPr>
              <a:t>) i gruppi ordinati formati da </a:t>
            </a:r>
            <a:r>
              <a:rPr b="0" i="1" lang="it-IT" sz="1600" spc="-1" strike="noStrike">
                <a:solidFill>
                  <a:srgbClr val="000000"/>
                </a:solidFill>
                <a:latin typeface="Calibri"/>
              </a:rPr>
              <a:t>k</a:t>
            </a:r>
            <a:r>
              <a:rPr b="0" lang="it-IT" sz="1600" spc="-1" strike="noStrike">
                <a:solidFill>
                  <a:srgbClr val="000000"/>
                </a:solidFill>
                <a:latin typeface="Calibri"/>
              </a:rPr>
              <a:t> degli </a:t>
            </a:r>
            <a:r>
              <a:rPr b="0" i="1" lang="it-IT" sz="1600" spc="-1" strike="noStrike">
                <a:solidFill>
                  <a:srgbClr val="000000"/>
                </a:solidFill>
                <a:latin typeface="Calibri"/>
              </a:rPr>
              <a:t>n</a:t>
            </a:r>
            <a:r>
              <a:rPr b="0" lang="it-IT" sz="1600" spc="-1" strike="noStrike">
                <a:solidFill>
                  <a:srgbClr val="000000"/>
                </a:solidFill>
                <a:latin typeface="Calibri"/>
              </a:rPr>
              <a:t> elementi dell’insieme </a:t>
            </a:r>
            <a:r>
              <a:rPr b="0" i="1" lang="it-IT" sz="1600" spc="-1" strike="noStrike">
                <a:solidFill>
                  <a:srgbClr val="000000"/>
                </a:solidFill>
                <a:latin typeface="Calibri"/>
              </a:rPr>
              <a:t>A</a:t>
            </a:r>
            <a:r>
              <a:rPr b="0" lang="it-IT" sz="1600" spc="-1" strike="noStrike">
                <a:solidFill>
                  <a:srgbClr val="000000"/>
                </a:solidFill>
                <a:latin typeface="Calibri"/>
              </a:rPr>
              <a:t> in modo che valgano le seguenti proprietà:</a:t>
            </a: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1.  in ciascun raggruppamento figurano </a:t>
            </a:r>
            <a:r>
              <a:rPr b="0" i="1" lang="it-IT" sz="1600" spc="-1" strike="noStrike">
                <a:solidFill>
                  <a:srgbClr val="000000"/>
                </a:solidFill>
                <a:latin typeface="Calibri"/>
              </a:rPr>
              <a:t>k</a:t>
            </a:r>
            <a:r>
              <a:rPr b="0" lang="it-IT" sz="1600" spc="-1" strike="noStrike">
                <a:solidFill>
                  <a:srgbClr val="000000"/>
                </a:solidFill>
                <a:latin typeface="Calibri"/>
              </a:rPr>
              <a:t> oggetti senza ripetizione;</a:t>
            </a: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2.  due di tali disposizioni si ritengono diverse quando differiscono per almeno un </a:t>
            </a:r>
            <a:r>
              <a:rPr b="0" lang="it-IT" sz="1600" spc="-1" strike="noStrike">
                <a:solidFill>
                  <a:srgbClr val="000000"/>
                </a:solidFill>
                <a:latin typeface="Calibri"/>
              </a:rPr>
              <a:t>	</a:t>
            </a:r>
            <a:r>
              <a:rPr b="0" lang="it-IT" sz="1600" spc="-1" strike="noStrike">
                <a:solidFill>
                  <a:srgbClr val="000000"/>
                </a:solidFill>
                <a:latin typeface="Calibri"/>
              </a:rPr>
              <a:t>elemento oppure per l’ordine con cui gli stessi elementi si presentano.</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Il numero delle disposizioni semplici di </a:t>
            </a:r>
            <a:r>
              <a:rPr b="0" i="1" lang="it-IT" sz="1600" spc="-1" strike="noStrike">
                <a:solidFill>
                  <a:srgbClr val="000000"/>
                </a:solidFill>
                <a:latin typeface="Calibri"/>
              </a:rPr>
              <a:t>n</a:t>
            </a:r>
            <a:r>
              <a:rPr b="0" lang="it-IT" sz="1600" spc="-1" strike="noStrike">
                <a:solidFill>
                  <a:srgbClr val="000000"/>
                </a:solidFill>
                <a:latin typeface="Calibri"/>
              </a:rPr>
              <a:t> elementi distinti, della classe </a:t>
            </a:r>
            <a:r>
              <a:rPr b="0" i="1" lang="it-IT" sz="1600" spc="-1" strike="noStrike">
                <a:solidFill>
                  <a:srgbClr val="000000"/>
                </a:solidFill>
                <a:latin typeface="Calibri"/>
              </a:rPr>
              <a:t>k</a:t>
            </a:r>
            <a:r>
              <a:rPr b="0" lang="it-IT" sz="1600" spc="-1" strike="noStrike">
                <a:solidFill>
                  <a:srgbClr val="000000"/>
                </a:solidFill>
                <a:latin typeface="Calibri"/>
              </a:rPr>
              <a:t>, si indica con il simbolo </a:t>
            </a:r>
            <a:r>
              <a:rPr b="0" i="1" lang="it-IT" sz="1600" spc="-1" strike="noStrike">
                <a:solidFill>
                  <a:srgbClr val="000000"/>
                </a:solidFill>
                <a:latin typeface="Calibri"/>
              </a:rPr>
              <a:t>D</a:t>
            </a:r>
            <a:r>
              <a:rPr b="0" i="1" lang="it-IT" sz="1600" spc="-1" strike="noStrike" baseline="-25000">
                <a:solidFill>
                  <a:srgbClr val="000000"/>
                </a:solidFill>
                <a:latin typeface="Calibri"/>
              </a:rPr>
              <a:t>n</a:t>
            </a:r>
            <a:r>
              <a:rPr b="0" lang="it-IT" sz="1600" spc="-1" strike="noStrike" baseline="-25000">
                <a:solidFill>
                  <a:srgbClr val="000000"/>
                </a:solidFill>
                <a:latin typeface="Calibri"/>
              </a:rPr>
              <a:t>, </a:t>
            </a:r>
            <a:r>
              <a:rPr b="0" i="1" lang="it-IT" sz="1600" spc="-1" strike="noStrike" baseline="-25000">
                <a:solidFill>
                  <a:srgbClr val="000000"/>
                </a:solidFill>
                <a:latin typeface="Calibri"/>
              </a:rPr>
              <a:t>k</a:t>
            </a:r>
            <a:r>
              <a:rPr b="0" lang="it-IT" sz="1600" spc="-1" strike="noStrike">
                <a:solidFill>
                  <a:srgbClr val="000000"/>
                </a:solidFill>
                <a:latin typeface="Calibri"/>
              </a:rPr>
              <a:t> il cui valore è uguale al prodotto di </a:t>
            </a:r>
            <a:r>
              <a:rPr b="0" i="1" lang="it-IT" sz="1600" spc="-1" strike="noStrike">
                <a:solidFill>
                  <a:srgbClr val="000000"/>
                </a:solidFill>
                <a:latin typeface="Calibri"/>
              </a:rPr>
              <a:t>k</a:t>
            </a:r>
            <a:r>
              <a:rPr b="0" lang="it-IT" sz="1600" spc="-1" strike="noStrike">
                <a:solidFill>
                  <a:srgbClr val="000000"/>
                </a:solidFill>
                <a:latin typeface="Calibri"/>
              </a:rPr>
              <a:t> numeri interi consecutivi decrescenti il primo dei quali è  </a:t>
            </a:r>
            <a:r>
              <a:rPr b="0" i="1" lang="it-IT" sz="1600" spc="-1" strike="noStrike">
                <a:solidFill>
                  <a:srgbClr val="000000"/>
                </a:solidFill>
                <a:latin typeface="Calibri"/>
              </a:rPr>
              <a:t>n.</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Nota: Il simbolo </a:t>
            </a:r>
            <a:r>
              <a:rPr b="0" i="1" lang="it-IT" sz="1600" spc="-1" strike="noStrike">
                <a:solidFill>
                  <a:srgbClr val="000000"/>
                </a:solidFill>
                <a:latin typeface="Calibri"/>
              </a:rPr>
              <a:t>n</a:t>
            </a:r>
            <a:r>
              <a:rPr b="0" lang="it-IT" sz="1600" spc="-1" strike="noStrike">
                <a:solidFill>
                  <a:srgbClr val="000000"/>
                </a:solidFill>
                <a:latin typeface="Calibri"/>
              </a:rPr>
              <a:t>! si legge </a:t>
            </a:r>
            <a:r>
              <a:rPr b="0" i="1" lang="it-IT" sz="1600" spc="-1" strike="noStrike">
                <a:solidFill>
                  <a:srgbClr val="000000"/>
                </a:solidFill>
                <a:latin typeface="Calibri"/>
              </a:rPr>
              <a:t>n</a:t>
            </a:r>
            <a:r>
              <a:rPr b="0" lang="it-IT" sz="1600" spc="-1" strike="noStrike">
                <a:solidFill>
                  <a:srgbClr val="000000"/>
                </a:solidFill>
                <a:latin typeface="Calibri"/>
              </a:rPr>
              <a:t> fattoriale ed è il prodotto di </a:t>
            </a:r>
            <a:r>
              <a:rPr b="0" i="1" lang="it-IT" sz="1600" spc="-1" strike="noStrike">
                <a:solidFill>
                  <a:srgbClr val="000000"/>
                </a:solidFill>
                <a:latin typeface="Calibri"/>
              </a:rPr>
              <a:t>n</a:t>
            </a:r>
            <a:r>
              <a:rPr b="0" lang="it-IT" sz="1600" spc="-1" strike="noStrike">
                <a:solidFill>
                  <a:srgbClr val="000000"/>
                </a:solidFill>
                <a:latin typeface="Calibri"/>
              </a:rPr>
              <a:t> numeri interi decrescenti a partire da  </a:t>
            </a:r>
            <a:r>
              <a:rPr b="0" i="1" lang="it-IT" sz="1600" spc="-1" strike="noStrike">
                <a:solidFill>
                  <a:srgbClr val="000000"/>
                </a:solidFill>
                <a:latin typeface="Calibri"/>
              </a:rPr>
              <a:t>n.</a:t>
            </a:r>
            <a:r>
              <a:rPr b="0" lang="it-IT" sz="1600" spc="-1" strike="noStrike">
                <a:solidFill>
                  <a:srgbClr val="000000"/>
                </a:solidFill>
                <a:latin typeface="Calibri"/>
              </a:rPr>
              <a:t> Per definizione si pone 0! = 1.</a:t>
            </a:r>
            <a:endParaRPr b="0" lang="it-IT" sz="1600" spc="-1" strike="noStrike">
              <a:solidFill>
                <a:srgbClr val="000000"/>
              </a:solidFill>
              <a:latin typeface="Calibri"/>
            </a:endParaRPr>
          </a:p>
        </p:txBody>
      </p:sp>
      <p:graphicFrame>
        <p:nvGraphicFramePr>
          <p:cNvPr id="60" name="Object 2"/>
          <p:cNvGraphicFramePr/>
          <p:nvPr/>
        </p:nvGraphicFramePr>
        <p:xfrm>
          <a:off x="2806560" y="4797360"/>
          <a:ext cx="3683160" cy="546120"/>
        </p:xfrm>
        <a:graphic>
          <a:graphicData uri="http://schemas.openxmlformats.org/presentationml/2006/ole">
            <p:oleObj r:id="rId1" spid="">
              <p:embed/>
            </p:oleObj>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DISPOSIZIONI CON RIPETIZIONI</a:t>
            </a:r>
            <a:endParaRPr b="1" lang="it-IT" sz="2000" spc="-1" strike="noStrike">
              <a:solidFill>
                <a:srgbClr val="000000"/>
              </a:solidFill>
              <a:latin typeface="Tahoma"/>
            </a:endParaRPr>
          </a:p>
        </p:txBody>
      </p:sp>
      <p:sp>
        <p:nvSpPr>
          <p:cNvPr id="62" name=""/>
          <p:cNvSpPr txBox="1"/>
          <p:nvPr/>
        </p:nvSpPr>
        <p:spPr>
          <a:xfrm>
            <a:off x="468360" y="18255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Dato un insieme costituito </a:t>
            </a:r>
            <a:r>
              <a:rPr b="0" i="1" lang="it-IT" sz="1600" spc="-1" strike="noStrike">
                <a:solidFill>
                  <a:srgbClr val="000000"/>
                </a:solidFill>
                <a:latin typeface="Calibri"/>
              </a:rPr>
              <a:t>n</a:t>
            </a:r>
            <a:r>
              <a:rPr b="0" lang="it-IT" sz="1600" spc="-1" strike="noStrike">
                <a:solidFill>
                  <a:srgbClr val="000000"/>
                </a:solidFill>
                <a:latin typeface="Calibri"/>
              </a:rPr>
              <a:t> elementi distinti ed un numero naturale </a:t>
            </a:r>
            <a:r>
              <a:rPr b="0" i="1" lang="it-IT" sz="1600" spc="-1" strike="noStrike">
                <a:solidFill>
                  <a:srgbClr val="000000"/>
                </a:solidFill>
                <a:latin typeface="Calibri"/>
              </a:rPr>
              <a:t>k</a:t>
            </a:r>
            <a:r>
              <a:rPr b="0" lang="it-IT" sz="1600" spc="-1" strike="noStrike">
                <a:solidFill>
                  <a:srgbClr val="000000"/>
                </a:solidFill>
                <a:latin typeface="Calibri"/>
              </a:rPr>
              <a:t>  le disposizioni con ripetizione sono tutti i possibili raggruppamenti distinti ottenibili con </a:t>
            </a:r>
            <a:r>
              <a:rPr b="0" i="1" lang="it-IT" sz="1600" spc="-1" strike="noStrike">
                <a:solidFill>
                  <a:srgbClr val="000000"/>
                </a:solidFill>
                <a:latin typeface="Calibri"/>
              </a:rPr>
              <a:t>k</a:t>
            </a:r>
            <a:r>
              <a:rPr b="0" lang="it-IT" sz="1600" spc="-1" strike="noStrike">
                <a:solidFill>
                  <a:srgbClr val="000000"/>
                </a:solidFill>
                <a:latin typeface="Calibri"/>
              </a:rPr>
              <a:t> oggetti in modo che:</a:t>
            </a: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1.  in ciascun raggruppamento figurano </a:t>
            </a:r>
            <a:r>
              <a:rPr b="0" i="1" lang="it-IT" sz="1600" spc="-1" strike="noStrike">
                <a:solidFill>
                  <a:srgbClr val="000000"/>
                </a:solidFill>
                <a:latin typeface="Calibri"/>
              </a:rPr>
              <a:t>k</a:t>
            </a:r>
            <a:r>
              <a:rPr b="0" lang="it-IT" sz="1600" spc="-1" strike="noStrike">
                <a:solidFill>
                  <a:srgbClr val="000000"/>
                </a:solidFill>
                <a:latin typeface="Calibri"/>
              </a:rPr>
              <a:t> oggetti ed uno stesso oggetto può figurare, ripetuto, fino ad un massimo di  </a:t>
            </a:r>
            <a:r>
              <a:rPr b="0" i="1" lang="it-IT" sz="1600" spc="-1" strike="noStrike">
                <a:solidFill>
                  <a:srgbClr val="000000"/>
                </a:solidFill>
                <a:latin typeface="Calibri"/>
              </a:rPr>
              <a:t>k</a:t>
            </a:r>
            <a:r>
              <a:rPr b="0" lang="it-IT" sz="1600" spc="-1" strike="noStrike">
                <a:solidFill>
                  <a:srgbClr val="000000"/>
                </a:solidFill>
                <a:latin typeface="Calibri"/>
              </a:rPr>
              <a:t>  volte;</a:t>
            </a: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2.  due qualsiasi raggruppamenti sono distinti se uno di essi contiene almeno un oggetto che non figura nell’altro, oppure gli oggetti sono diversamente ordinati, oppure gli oggetti che figurano in uno figurano anche nell’altro ma sono ripetuti un numero diverso di volte.</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Il numero delle disposizioni con ripetizione si indica con il simbolo </a:t>
            </a:r>
            <a:r>
              <a:rPr b="0" i="1" lang="it-IT" sz="1600" spc="-1" strike="noStrike">
                <a:solidFill>
                  <a:srgbClr val="000000"/>
                </a:solidFill>
                <a:latin typeface="Calibri"/>
              </a:rPr>
              <a:t>D</a:t>
            </a:r>
            <a:r>
              <a:rPr b="0" lang="it-IT" sz="1600" spc="-1" strike="noStrike">
                <a:solidFill>
                  <a:srgbClr val="000000"/>
                </a:solidFill>
                <a:latin typeface="Calibri"/>
              </a:rPr>
              <a:t>'</a:t>
            </a:r>
            <a:r>
              <a:rPr b="0" i="1" lang="it-IT" sz="1600" spc="-1" strike="noStrike" baseline="-25000">
                <a:solidFill>
                  <a:srgbClr val="000000"/>
                </a:solidFill>
                <a:latin typeface="Calibri"/>
              </a:rPr>
              <a:t>n, k</a:t>
            </a:r>
            <a:r>
              <a:rPr b="0" lang="it-IT" sz="1600" spc="-1" strike="noStrike">
                <a:solidFill>
                  <a:srgbClr val="000000"/>
                </a:solidFill>
                <a:latin typeface="Calibri"/>
              </a:rPr>
              <a:t> e vale</a:t>
            </a:r>
            <a:endParaRPr b="0" lang="it-IT" sz="1600" spc="-1" strike="noStrike">
              <a:solidFill>
                <a:srgbClr val="000000"/>
              </a:solidFill>
              <a:latin typeface="Calibri"/>
            </a:endParaRPr>
          </a:p>
        </p:txBody>
      </p:sp>
      <p:graphicFrame>
        <p:nvGraphicFramePr>
          <p:cNvPr id="63" name="Object 2"/>
          <p:cNvGraphicFramePr/>
          <p:nvPr/>
        </p:nvGraphicFramePr>
        <p:xfrm>
          <a:off x="4286160" y="4869000"/>
          <a:ext cx="723960" cy="291960"/>
        </p:xfrm>
        <a:graphic>
          <a:graphicData uri="http://schemas.openxmlformats.org/presentationml/2006/ole">
            <p:oleObj r:id="rId1" spid="">
              <p:embed/>
            </p:oleObj>
          </a:graphicData>
        </a:graphic>
      </p:graphicFrame>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PERMUTAZIONI SEMPLICI</a:t>
            </a:r>
            <a:endParaRPr b="1" lang="it-IT" sz="2000" spc="-1" strike="noStrike">
              <a:solidFill>
                <a:srgbClr val="000000"/>
              </a:solidFill>
              <a:latin typeface="Tahoma"/>
            </a:endParaRPr>
          </a:p>
        </p:txBody>
      </p:sp>
      <p:sp>
        <p:nvSpPr>
          <p:cNvPr id="65" name=""/>
          <p:cNvSpPr txBox="1"/>
          <p:nvPr/>
        </p:nvSpPr>
        <p:spPr>
          <a:xfrm>
            <a:off x="468360" y="18255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Dato un insieme di </a:t>
            </a:r>
            <a:r>
              <a:rPr b="0" i="1" lang="it-IT" sz="1600" spc="-1" strike="noStrike">
                <a:solidFill>
                  <a:srgbClr val="000000"/>
                </a:solidFill>
                <a:latin typeface="Calibri"/>
              </a:rPr>
              <a:t>n</a:t>
            </a:r>
            <a:r>
              <a:rPr b="0" lang="it-IT" sz="1600" spc="-1" strike="noStrike">
                <a:solidFill>
                  <a:srgbClr val="000000"/>
                </a:solidFill>
                <a:latin typeface="Calibri"/>
              </a:rPr>
              <a:t> oggetti, si dicono permutazioni di tali </a:t>
            </a:r>
            <a:r>
              <a:rPr b="0" i="1" lang="it-IT" sz="1600" spc="-1" strike="noStrike">
                <a:solidFill>
                  <a:srgbClr val="000000"/>
                </a:solidFill>
                <a:latin typeface="Calibri"/>
              </a:rPr>
              <a:t>n</a:t>
            </a:r>
            <a:r>
              <a:rPr b="0" lang="it-IT" sz="1600" spc="-1" strike="noStrike">
                <a:solidFill>
                  <a:srgbClr val="000000"/>
                </a:solidFill>
                <a:latin typeface="Calibri"/>
              </a:rPr>
              <a:t> oggetti tutti i gruppi che si possono formare con gli </a:t>
            </a:r>
            <a:r>
              <a:rPr b="0" i="1" lang="it-IT" sz="1600" spc="-1" strike="noStrike">
                <a:solidFill>
                  <a:srgbClr val="000000"/>
                </a:solidFill>
                <a:latin typeface="Calibri"/>
              </a:rPr>
              <a:t>n</a:t>
            </a:r>
            <a:r>
              <a:rPr b="0" lang="it-IT" sz="1600" spc="-1" strike="noStrike">
                <a:solidFill>
                  <a:srgbClr val="000000"/>
                </a:solidFill>
                <a:latin typeface="Calibri"/>
              </a:rPr>
              <a:t> oggetti dati prendendoli tutti. Le permutazioni semplici differiscono soltanto per l’ordine con cui sono disposti gli </a:t>
            </a:r>
            <a:r>
              <a:rPr b="0" i="1" lang="it-IT" sz="1600" spc="-1" strike="noStrike">
                <a:solidFill>
                  <a:srgbClr val="000000"/>
                </a:solidFill>
                <a:latin typeface="Calibri"/>
              </a:rPr>
              <a:t>n</a:t>
            </a:r>
            <a:r>
              <a:rPr b="0" lang="it-IT" sz="1600" spc="-1" strike="noStrike">
                <a:solidFill>
                  <a:srgbClr val="000000"/>
                </a:solidFill>
                <a:latin typeface="Calibri"/>
              </a:rPr>
              <a:t> oggetti distinti contenuti nei vari raggruppamenti.</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Il numero delle permutazioni si indica con </a:t>
            </a:r>
            <a:r>
              <a:rPr b="0" i="1" lang="it-IT" sz="1600" spc="-1" strike="noStrike">
                <a:solidFill>
                  <a:srgbClr val="000000"/>
                </a:solidFill>
                <a:latin typeface="Calibri"/>
              </a:rPr>
              <a:t>P</a:t>
            </a:r>
            <a:r>
              <a:rPr b="0" i="1" lang="it-IT" sz="1600" spc="-1" strike="noStrike" baseline="-25000">
                <a:solidFill>
                  <a:srgbClr val="000000"/>
                </a:solidFill>
                <a:latin typeface="Calibri"/>
              </a:rPr>
              <a:t>n</a:t>
            </a:r>
            <a:r>
              <a:rPr b="0" lang="it-IT" sz="1600" spc="-1" strike="noStrike">
                <a:solidFill>
                  <a:srgbClr val="000000"/>
                </a:solidFill>
                <a:latin typeface="Calibri"/>
              </a:rPr>
              <a:t> e coincide con il numero di disposizioni semplici di classe </a:t>
            </a:r>
            <a:r>
              <a:rPr b="0" i="1" lang="it-IT" sz="1600" spc="-1" strike="noStrike">
                <a:solidFill>
                  <a:srgbClr val="000000"/>
                </a:solidFill>
                <a:latin typeface="Calibri"/>
              </a:rPr>
              <a:t>n</a:t>
            </a:r>
            <a:r>
              <a:rPr b="0" lang="it-IT" sz="1600" spc="-1" strike="noStrike">
                <a:solidFill>
                  <a:srgbClr val="000000"/>
                </a:solidFill>
                <a:latin typeface="Calibri"/>
              </a:rPr>
              <a:t>, quindi il calcolo delle permutazioni è uguale al calcolo del numero delle disposizioni semplici di </a:t>
            </a:r>
            <a:r>
              <a:rPr b="0" i="1" lang="it-IT" sz="1600" spc="-1" strike="noStrike">
                <a:solidFill>
                  <a:srgbClr val="000000"/>
                </a:solidFill>
                <a:latin typeface="Calibri"/>
              </a:rPr>
              <a:t>n</a:t>
            </a:r>
            <a:r>
              <a:rPr b="0" lang="it-IT" sz="1600" spc="-1" strike="noStrike">
                <a:solidFill>
                  <a:srgbClr val="000000"/>
                </a:solidFill>
                <a:latin typeface="Calibri"/>
              </a:rPr>
              <a:t> elementi di classe </a:t>
            </a:r>
            <a:r>
              <a:rPr b="0" i="1" lang="it-IT" sz="1600" spc="-1" strike="noStrike">
                <a:solidFill>
                  <a:srgbClr val="000000"/>
                </a:solidFill>
                <a:latin typeface="Calibri"/>
              </a:rPr>
              <a:t>n</a:t>
            </a:r>
            <a:r>
              <a:rPr b="0" lang="it-IT" sz="1600" spc="-1" strike="noStrike">
                <a:solidFill>
                  <a:srgbClr val="000000"/>
                </a:solidFill>
                <a:latin typeface="Calibri"/>
              </a:rPr>
              <a:t>:</a:t>
            </a:r>
            <a:endParaRPr b="0" lang="it-IT" sz="1600" spc="-1" strike="noStrike">
              <a:solidFill>
                <a:srgbClr val="000000"/>
              </a:solidFill>
              <a:latin typeface="Calibri"/>
            </a:endParaRPr>
          </a:p>
        </p:txBody>
      </p:sp>
      <p:graphicFrame>
        <p:nvGraphicFramePr>
          <p:cNvPr id="66" name="Object 2"/>
          <p:cNvGraphicFramePr/>
          <p:nvPr/>
        </p:nvGraphicFramePr>
        <p:xfrm>
          <a:off x="3225960" y="3933720"/>
          <a:ext cx="2844720" cy="292320"/>
        </p:xfrm>
        <a:graphic>
          <a:graphicData uri="http://schemas.openxmlformats.org/presentationml/2006/ole">
            <p:oleObj r:id="rId1" spid="">
              <p:embed/>
            </p:oleObj>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COMBINAZIONI SEMPLICI</a:t>
            </a:r>
            <a:endParaRPr b="1" lang="it-IT" sz="2000" spc="-1" strike="noStrike">
              <a:solidFill>
                <a:srgbClr val="000000"/>
              </a:solidFill>
              <a:latin typeface="Tahoma"/>
            </a:endParaRPr>
          </a:p>
        </p:txBody>
      </p:sp>
      <p:sp>
        <p:nvSpPr>
          <p:cNvPr id="68" name=""/>
          <p:cNvSpPr txBox="1"/>
          <p:nvPr/>
        </p:nvSpPr>
        <p:spPr>
          <a:xfrm>
            <a:off x="468360" y="18255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Dato un insieme di </a:t>
            </a:r>
            <a:r>
              <a:rPr b="0" i="1" lang="it-IT" sz="1600" spc="-1" strike="noStrike">
                <a:solidFill>
                  <a:srgbClr val="000000"/>
                </a:solidFill>
                <a:latin typeface="Calibri"/>
              </a:rPr>
              <a:t>n</a:t>
            </a:r>
            <a:r>
              <a:rPr b="0" lang="it-IT" sz="1600" spc="-1" strike="noStrike">
                <a:solidFill>
                  <a:srgbClr val="000000"/>
                </a:solidFill>
                <a:latin typeface="Calibri"/>
              </a:rPr>
              <a:t> elementi, si dicono combinazioni semplici degli </a:t>
            </a:r>
            <a:r>
              <a:rPr b="0" i="1" lang="it-IT" sz="1600" spc="-1" strike="noStrike">
                <a:solidFill>
                  <a:srgbClr val="000000"/>
                </a:solidFill>
                <a:latin typeface="Calibri"/>
              </a:rPr>
              <a:t>n</a:t>
            </a:r>
            <a:r>
              <a:rPr b="0" lang="it-IT" sz="1600" spc="-1" strike="noStrike">
                <a:solidFill>
                  <a:srgbClr val="000000"/>
                </a:solidFill>
                <a:latin typeface="Calibri"/>
              </a:rPr>
              <a:t> elementi presi a </a:t>
            </a:r>
            <a:r>
              <a:rPr b="0" i="1" lang="it-IT" sz="1600" spc="-1" strike="noStrike">
                <a:solidFill>
                  <a:srgbClr val="000000"/>
                </a:solidFill>
                <a:latin typeface="Calibri"/>
              </a:rPr>
              <a:t>k</a:t>
            </a:r>
            <a:r>
              <a:rPr b="0" lang="it-IT" sz="1600" spc="-1" strike="noStrike">
                <a:solidFill>
                  <a:srgbClr val="000000"/>
                </a:solidFill>
                <a:latin typeface="Calibri"/>
              </a:rPr>
              <a:t> a </a:t>
            </a:r>
            <a:r>
              <a:rPr b="0" i="1" lang="it-IT" sz="1600" spc="-1" strike="noStrike">
                <a:solidFill>
                  <a:srgbClr val="000000"/>
                </a:solidFill>
                <a:latin typeface="Calibri"/>
              </a:rPr>
              <a:t>k</a:t>
            </a:r>
            <a:r>
              <a:rPr b="0" lang="it-IT" sz="1600" spc="-1" strike="noStrike">
                <a:solidFill>
                  <a:srgbClr val="000000"/>
                </a:solidFill>
                <a:latin typeface="Calibri"/>
              </a:rPr>
              <a:t>  (o di classe </a:t>
            </a:r>
            <a:r>
              <a:rPr b="0" i="1" lang="it-IT" sz="1600" spc="-1" strike="noStrike">
                <a:solidFill>
                  <a:srgbClr val="000000"/>
                </a:solidFill>
                <a:latin typeface="Calibri"/>
              </a:rPr>
              <a:t>k</a:t>
            </a:r>
            <a:r>
              <a:rPr b="0" lang="it-IT" sz="1600" spc="-1" strike="noStrike">
                <a:solidFill>
                  <a:srgbClr val="000000"/>
                </a:solidFill>
                <a:latin typeface="Calibri"/>
              </a:rPr>
              <a:t>), con </a:t>
            </a:r>
            <a:r>
              <a:rPr b="0" i="1" lang="it-IT" sz="1600" spc="-1" strike="noStrike">
                <a:solidFill>
                  <a:srgbClr val="000000"/>
                </a:solidFill>
                <a:latin typeface="Calibri"/>
              </a:rPr>
              <a:t>k</a:t>
            </a:r>
            <a:r>
              <a:rPr b="0" lang="it-IT" sz="1600" spc="-1" strike="noStrike">
                <a:solidFill>
                  <a:srgbClr val="000000"/>
                </a:solidFill>
                <a:latin typeface="Calibri"/>
              </a:rPr>
              <a:t> </a:t>
            </a:r>
            <a:r>
              <a:rPr b="0" lang="it-IT" sz="1600" spc="-1" strike="noStrike">
                <a:solidFill>
                  <a:srgbClr val="000000"/>
                </a:solidFill>
                <a:latin typeface="Calibri"/>
              </a:rPr>
              <a:t>≤</a:t>
            </a:r>
            <a:r>
              <a:rPr b="0" lang="it-IT" sz="1600" spc="-1" strike="noStrike">
                <a:solidFill>
                  <a:srgbClr val="000000"/>
                </a:solidFill>
                <a:latin typeface="Calibri"/>
              </a:rPr>
              <a:t> </a:t>
            </a:r>
            <a:r>
              <a:rPr b="0" i="1" lang="it-IT" sz="1600" spc="-1" strike="noStrike">
                <a:solidFill>
                  <a:srgbClr val="000000"/>
                </a:solidFill>
                <a:latin typeface="Calibri"/>
              </a:rPr>
              <a:t>n</a:t>
            </a:r>
            <a:r>
              <a:rPr b="0" lang="it-IT" sz="1600" spc="-1" strike="noStrike">
                <a:solidFill>
                  <a:srgbClr val="000000"/>
                </a:solidFill>
                <a:latin typeface="Calibri"/>
              </a:rPr>
              <a:t>,  tutti i gruppi di  </a:t>
            </a:r>
            <a:r>
              <a:rPr b="0" i="1" lang="it-IT" sz="1600" spc="-1" strike="noStrike">
                <a:solidFill>
                  <a:srgbClr val="000000"/>
                </a:solidFill>
                <a:latin typeface="Calibri"/>
              </a:rPr>
              <a:t>k</a:t>
            </a:r>
            <a:r>
              <a:rPr b="0" lang="it-IT" sz="1600" spc="-1" strike="noStrike">
                <a:solidFill>
                  <a:srgbClr val="000000"/>
                </a:solidFill>
                <a:latin typeface="Calibri"/>
              </a:rPr>
              <a:t>  elementi, scelti fra gli </a:t>
            </a:r>
            <a:r>
              <a:rPr b="0" i="1" lang="it-IT" sz="1600" spc="-1" strike="noStrike">
                <a:solidFill>
                  <a:srgbClr val="000000"/>
                </a:solidFill>
                <a:latin typeface="Calibri"/>
              </a:rPr>
              <a:t>n</a:t>
            </a:r>
            <a:r>
              <a:rPr b="0" lang="it-IT" sz="1600" spc="-1" strike="noStrike">
                <a:solidFill>
                  <a:srgbClr val="000000"/>
                </a:solidFill>
                <a:latin typeface="Calibri"/>
              </a:rPr>
              <a:t> dell’insieme dato, in modo che ciascun gruppo differisca dai restanti almeno per uno degli elementi in esso contenuti (senza considerare, quindi, l’ordine degli elementi).</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Il numero di combinazioni semplici di </a:t>
            </a:r>
            <a:r>
              <a:rPr b="0" i="1" lang="it-IT" sz="1600" spc="-1" strike="noStrike">
                <a:solidFill>
                  <a:srgbClr val="000000"/>
                </a:solidFill>
                <a:latin typeface="Calibri"/>
              </a:rPr>
              <a:t>n</a:t>
            </a:r>
            <a:r>
              <a:rPr b="0" lang="it-IT" sz="1600" spc="-1" strike="noStrike">
                <a:solidFill>
                  <a:srgbClr val="000000"/>
                </a:solidFill>
                <a:latin typeface="Calibri"/>
              </a:rPr>
              <a:t> elementi di classe </a:t>
            </a:r>
            <a:r>
              <a:rPr b="0" i="1" lang="it-IT" sz="1600" spc="-1" strike="noStrike">
                <a:solidFill>
                  <a:srgbClr val="000000"/>
                </a:solidFill>
                <a:latin typeface="Calibri"/>
              </a:rPr>
              <a:t>k</a:t>
            </a:r>
            <a:r>
              <a:rPr b="0" lang="it-IT" sz="1600" spc="-1" strike="noStrike">
                <a:solidFill>
                  <a:srgbClr val="000000"/>
                </a:solidFill>
                <a:latin typeface="Calibri"/>
              </a:rPr>
              <a:t>, che indichiamo con il simbolo </a:t>
            </a:r>
            <a:r>
              <a:rPr b="0" i="1" lang="it-IT" sz="1600" spc="-1" strike="noStrike">
                <a:solidFill>
                  <a:srgbClr val="000000"/>
                </a:solidFill>
                <a:latin typeface="Calibri"/>
              </a:rPr>
              <a:t>C</a:t>
            </a:r>
            <a:r>
              <a:rPr b="0" i="1" lang="it-IT" sz="1600" spc="-1" strike="noStrike" baseline="-25000">
                <a:solidFill>
                  <a:srgbClr val="000000"/>
                </a:solidFill>
                <a:latin typeface="Calibri"/>
              </a:rPr>
              <a:t>n, k</a:t>
            </a:r>
            <a:r>
              <a:rPr b="0" i="1" lang="it-IT" sz="1600" spc="-1" strike="noStrike">
                <a:solidFill>
                  <a:srgbClr val="000000"/>
                </a:solidFill>
                <a:latin typeface="Calibri"/>
              </a:rPr>
              <a:t> vale:</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600" spc="-1" strike="noStrike">
                <a:solidFill>
                  <a:srgbClr val="000000"/>
                </a:solidFill>
                <a:latin typeface="Calibri"/>
              </a:rPr>
              <a:t>  </a:t>
            </a:r>
            <a:r>
              <a:rPr b="0" lang="it-IT" sz="1600" spc="-1" strike="noStrike">
                <a:solidFill>
                  <a:srgbClr val="000000"/>
                </a:solidFill>
                <a:latin typeface="Calibri"/>
              </a:rPr>
              <a:t>Nota: il simbolo</a:t>
            </a:r>
            <a:r>
              <a:rPr b="0" lang="it-IT" sz="1600" spc="-1" strike="noStrike">
                <a:solidFill>
                  <a:srgbClr val="000000"/>
                </a:solidFill>
                <a:latin typeface="Calibri"/>
              </a:rPr>
              <a:t>	</a:t>
            </a:r>
            <a:r>
              <a:rPr b="0" lang="it-IT" sz="1600" spc="-1" strike="noStrike">
                <a:solidFill>
                  <a:srgbClr val="000000"/>
                </a:solidFill>
                <a:latin typeface="Calibri"/>
              </a:rPr>
              <a:t>si legge n su k e indica il coefficiente binomiale.</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graphicFrame>
        <p:nvGraphicFramePr>
          <p:cNvPr id="69" name="Object 2"/>
          <p:cNvGraphicFramePr/>
          <p:nvPr/>
        </p:nvGraphicFramePr>
        <p:xfrm>
          <a:off x="3460680" y="3924360"/>
          <a:ext cx="2374920" cy="584280"/>
        </p:xfrm>
        <a:graphic>
          <a:graphicData uri="http://schemas.openxmlformats.org/presentationml/2006/ole">
            <p:oleObj r:id="rId1" spid="">
              <p:embed/>
            </p:oleObj>
          </a:graphicData>
        </a:graphic>
      </p:graphicFrame>
      <p:graphicFrame>
        <p:nvGraphicFramePr>
          <p:cNvPr id="70" name="Object 3"/>
          <p:cNvGraphicFramePr/>
          <p:nvPr/>
        </p:nvGraphicFramePr>
        <p:xfrm>
          <a:off x="2016000" y="5049720"/>
          <a:ext cx="355680" cy="584280"/>
        </p:xfrm>
        <a:graphic>
          <a:graphicData uri="http://schemas.openxmlformats.org/presentationml/2006/ole">
            <p:oleObj r:id="rId2" spid="">
              <p:embed/>
            </p:oleObj>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INSIEME DELLE PARTI</a:t>
            </a:r>
            <a:endParaRPr b="1" lang="it-IT" sz="2000" spc="-1" strike="noStrike">
              <a:solidFill>
                <a:srgbClr val="000000"/>
              </a:solidFill>
              <a:latin typeface="Tahoma"/>
            </a:endParaRPr>
          </a:p>
        </p:txBody>
      </p:sp>
      <p:sp>
        <p:nvSpPr>
          <p:cNvPr id="72" name=""/>
          <p:cNvSpPr txBox="1"/>
          <p:nvPr/>
        </p:nvSpPr>
        <p:spPr>
          <a:xfrm>
            <a:off x="468360" y="18255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Dato un insieme </a:t>
            </a:r>
            <a:r>
              <a:rPr b="0" i="1" lang="it-IT" sz="1600" spc="-1" strike="noStrike">
                <a:solidFill>
                  <a:srgbClr val="000000"/>
                </a:solidFill>
                <a:latin typeface="Calibri"/>
              </a:rPr>
              <a:t>A</a:t>
            </a:r>
            <a:r>
              <a:rPr b="0" lang="it-IT" sz="1600" spc="-1" strike="noStrike">
                <a:solidFill>
                  <a:srgbClr val="000000"/>
                </a:solidFill>
                <a:latin typeface="Calibri"/>
              </a:rPr>
              <a:t> , finito o infinito, si dice suo insieme delle parti o insieme potenza l’insieme di tutti i sottoinsiemi di </a:t>
            </a:r>
            <a:r>
              <a:rPr b="0" i="1" lang="it-IT" sz="1600" spc="-1" strike="noStrike">
                <a:solidFill>
                  <a:srgbClr val="000000"/>
                </a:solidFill>
                <a:latin typeface="Calibri"/>
              </a:rPr>
              <a:t>A, </a:t>
            </a:r>
            <a:r>
              <a:rPr b="0" lang="it-IT" sz="1600" spc="-1" strike="noStrike">
                <a:solidFill>
                  <a:srgbClr val="000000"/>
                </a:solidFill>
                <a:latin typeface="Calibri"/>
              </a:rPr>
              <a:t>ossia</a:t>
            </a:r>
            <a:r>
              <a:rPr b="0" i="1" lang="it-IT" sz="1600" spc="-1" strike="noStrike">
                <a:solidFill>
                  <a:srgbClr val="000000"/>
                </a:solidFill>
                <a:latin typeface="Calibri"/>
              </a:rPr>
              <a:t> </a:t>
            </a:r>
            <a:r>
              <a:rPr b="0" lang="it-IT" sz="1600" spc="-1" strike="noStrike">
                <a:solidFill>
                  <a:srgbClr val="000000"/>
                </a:solidFill>
                <a:latin typeface="Calibri"/>
              </a:rPr>
              <a:t>2</a:t>
            </a:r>
            <a:r>
              <a:rPr b="0" i="1" lang="it-IT" sz="1600" spc="-1" strike="noStrike" baseline="30000">
                <a:solidFill>
                  <a:srgbClr val="000000"/>
                </a:solidFill>
                <a:latin typeface="Calibri"/>
              </a:rPr>
              <a:t>A</a:t>
            </a:r>
            <a:r>
              <a:rPr b="0" lang="it-IT" sz="1600" spc="-1" strike="noStrike">
                <a:solidFill>
                  <a:srgbClr val="000000"/>
                </a:solidFill>
                <a:latin typeface="Calibri"/>
              </a:rPr>
              <a:t> = {</a:t>
            </a:r>
            <a:r>
              <a:rPr b="0" i="1" lang="it-IT" sz="1600" spc="-1" strike="noStrike">
                <a:solidFill>
                  <a:srgbClr val="000000"/>
                </a:solidFill>
                <a:latin typeface="Calibri"/>
              </a:rPr>
              <a:t>S</a:t>
            </a:r>
            <a:r>
              <a:rPr b="0" lang="it-IT" sz="1600" spc="-1" strike="noStrike">
                <a:solidFill>
                  <a:srgbClr val="000000"/>
                </a:solidFill>
                <a:latin typeface="Calibri"/>
              </a:rPr>
              <a:t> : </a:t>
            </a:r>
            <a:r>
              <a:rPr b="0" i="1" lang="it-IT" sz="1600" spc="-1" strike="noStrike">
                <a:solidFill>
                  <a:srgbClr val="000000"/>
                </a:solidFill>
                <a:latin typeface="Calibri"/>
              </a:rPr>
              <a:t>S</a:t>
            </a:r>
            <a:r>
              <a:rPr b="0" lang="it-IT" sz="1600" spc="-1" strike="noStrike">
                <a:solidFill>
                  <a:srgbClr val="000000"/>
                </a:solidFill>
                <a:latin typeface="Calibri"/>
              </a:rPr>
              <a:t> ⊆ </a:t>
            </a:r>
            <a:r>
              <a:rPr b="0" i="1" lang="it-IT" sz="1600" spc="-1" strike="noStrike">
                <a:solidFill>
                  <a:srgbClr val="000000"/>
                </a:solidFill>
                <a:latin typeface="Calibri"/>
              </a:rPr>
              <a:t>A</a:t>
            </a:r>
            <a:r>
              <a:rPr b="0" lang="it-IT" sz="1600" spc="-1" strike="noStrike">
                <a:solidFill>
                  <a:srgbClr val="000000"/>
                </a:solidFill>
                <a:latin typeface="Calibri"/>
              </a:rPr>
              <a:t> }.</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Sia </a:t>
            </a:r>
            <a:r>
              <a:rPr b="0" i="1" lang="it-IT" sz="1600" spc="-1" strike="noStrike">
                <a:solidFill>
                  <a:srgbClr val="000000"/>
                </a:solidFill>
                <a:latin typeface="Calibri"/>
              </a:rPr>
              <a:t>A</a:t>
            </a:r>
            <a:r>
              <a:rPr b="0" lang="it-IT" sz="1600" spc="-1" strike="noStrike">
                <a:solidFill>
                  <a:srgbClr val="000000"/>
                </a:solidFill>
                <a:latin typeface="Calibri"/>
              </a:rPr>
              <a:t>  un insieme finito di cardinalità </a:t>
            </a:r>
            <a:r>
              <a:rPr b="0" i="1" lang="it-IT" sz="1600" spc="-1" strike="noStrike">
                <a:solidFill>
                  <a:srgbClr val="000000"/>
                </a:solidFill>
                <a:latin typeface="Calibri"/>
              </a:rPr>
              <a:t>n.</a:t>
            </a:r>
            <a:r>
              <a:rPr b="0" lang="it-IT" sz="1600" spc="-1" strike="noStrike">
                <a:solidFill>
                  <a:srgbClr val="000000"/>
                </a:solidFill>
                <a:latin typeface="Calibri"/>
              </a:rPr>
              <a:t> Allora 2</a:t>
            </a:r>
            <a:r>
              <a:rPr b="0" i="1" lang="it-IT" sz="1600" spc="-1" strike="noStrike" baseline="30000">
                <a:solidFill>
                  <a:srgbClr val="000000"/>
                </a:solidFill>
                <a:latin typeface="Calibri"/>
              </a:rPr>
              <a:t>A  </a:t>
            </a:r>
            <a:r>
              <a:rPr b="0" lang="it-IT" sz="1600" spc="-1" strike="noStrike">
                <a:solidFill>
                  <a:srgbClr val="000000"/>
                </a:solidFill>
                <a:latin typeface="Calibri"/>
              </a:rPr>
              <a:t>ha 2</a:t>
            </a:r>
            <a:r>
              <a:rPr b="0" i="1" lang="it-IT" sz="1600" spc="-1" strike="noStrike" baseline="30000">
                <a:solidFill>
                  <a:srgbClr val="000000"/>
                </a:solidFill>
                <a:latin typeface="Calibri"/>
              </a:rPr>
              <a:t>n</a:t>
            </a:r>
            <a:r>
              <a:rPr b="0" lang="it-IT" sz="1600" spc="-1" strike="noStrike" baseline="30000">
                <a:solidFill>
                  <a:srgbClr val="000000"/>
                </a:solidFill>
                <a:latin typeface="Calibri"/>
              </a:rPr>
              <a:t>  </a:t>
            </a:r>
            <a:r>
              <a:rPr b="0" lang="it-IT" sz="1600" spc="-1" strike="noStrike">
                <a:solidFill>
                  <a:srgbClr val="000000"/>
                </a:solidFill>
                <a:latin typeface="Calibri"/>
              </a:rPr>
              <a:t>elementi.</a:t>
            </a: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Esempio: l’insieme delle parti dell’insieme A = {V,R,N} contenente tre palline di colore verde, rosso e nero è 2</a:t>
            </a:r>
            <a:r>
              <a:rPr b="0" i="1" lang="it-IT" sz="1600" spc="-1" strike="noStrike" baseline="30000">
                <a:solidFill>
                  <a:srgbClr val="000000"/>
                </a:solidFill>
                <a:latin typeface="Calibri"/>
              </a:rPr>
              <a:t>A  </a:t>
            </a:r>
            <a:r>
              <a:rPr b="0" lang="it-IT" sz="1600" spc="-1" strike="noStrike">
                <a:solidFill>
                  <a:srgbClr val="000000"/>
                </a:solidFill>
                <a:latin typeface="Calibri"/>
              </a:rPr>
              <a:t>= {∅, {V}, {R}, {N}, {V,R}, {V,N}, {R,N}, {V, R, N } } contenente 2</a:t>
            </a:r>
            <a:r>
              <a:rPr b="0" lang="it-IT" sz="1600" spc="-1" strike="noStrike" baseline="30000">
                <a:solidFill>
                  <a:srgbClr val="000000"/>
                </a:solidFill>
                <a:latin typeface="Calibri"/>
              </a:rPr>
              <a:t>3</a:t>
            </a:r>
            <a:r>
              <a:rPr b="0" lang="it-IT" sz="1600" spc="-1" strike="noStrike">
                <a:solidFill>
                  <a:srgbClr val="000000"/>
                </a:solidFill>
                <a:latin typeface="Calibri"/>
              </a:rPr>
              <a:t> = 8 elementi .</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ESEMPIO: IL PROBLEMA DELLA FORATURA (1)</a:t>
            </a:r>
            <a:endParaRPr b="1" lang="it-IT" sz="2000" spc="-1" strike="noStrike">
              <a:solidFill>
                <a:srgbClr val="000000"/>
              </a:solidFill>
              <a:latin typeface="Tahoma"/>
            </a:endParaRPr>
          </a:p>
        </p:txBody>
      </p:sp>
      <p:sp>
        <p:nvSpPr>
          <p:cNvPr id="74" name=""/>
          <p:cNvSpPr txBox="1"/>
          <p:nvPr/>
        </p:nvSpPr>
        <p:spPr>
          <a:xfrm>
            <a:off x="468360" y="18255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Un’azienda che produce circuiti stampati ha il problema di ottimizzare l’operazione di foratura dei propri prodotti. L’obiettivo è determinare la sequenza di foratura che riduca al minimo</a:t>
            </a:r>
            <a:br>
              <a:rPr sz="1600"/>
            </a:br>
            <a:r>
              <a:rPr b="0" lang="it-IT" sz="1600" spc="-1" strike="noStrike">
                <a:solidFill>
                  <a:srgbClr val="000000"/>
                </a:solidFill>
                <a:latin typeface="Calibri"/>
              </a:rPr>
              <a:t>il tempo in cui la macchina si sposta da un punto di foratura all'altro. La macchina si muove in due direzioni: il piano su cui è posizionato il circuito stampato si muove lungo l’asse </a:t>
            </a:r>
            <a:r>
              <a:rPr b="0" i="1" lang="it-IT" sz="1600" spc="-1" strike="noStrike">
                <a:solidFill>
                  <a:srgbClr val="000000"/>
                </a:solidFill>
                <a:latin typeface="Calibri"/>
              </a:rPr>
              <a:t>x</a:t>
            </a:r>
            <a:r>
              <a:rPr b="0" lang="it-IT" sz="1600" spc="-1" strike="noStrike">
                <a:solidFill>
                  <a:srgbClr val="000000"/>
                </a:solidFill>
                <a:latin typeface="Calibri"/>
              </a:rPr>
              <a:t>, mentre il mandrino si muove lungo l’asse </a:t>
            </a:r>
            <a:r>
              <a:rPr b="0" i="1" lang="it-IT" sz="1600" spc="-1" strike="noStrike">
                <a:solidFill>
                  <a:srgbClr val="000000"/>
                </a:solidFill>
                <a:latin typeface="Calibri"/>
              </a:rPr>
              <a:t>y</a:t>
            </a:r>
            <a:r>
              <a:rPr b="0" lang="it-IT" sz="1600" spc="-1" strike="noStrike">
                <a:solidFill>
                  <a:srgbClr val="000000"/>
                </a:solidFill>
                <a:latin typeface="Calibri"/>
              </a:rPr>
              <a:t>. Dal momento che entrambi i movimenti avvengono contemporaneamente, il tempo necessario per spostare la macchina da una posizione all'altra è proporzionale alla massimo della distanze lungo gli assi </a:t>
            </a:r>
            <a:r>
              <a:rPr b="0" i="1" lang="it-IT" sz="1600" spc="-1" strike="noStrike">
                <a:solidFill>
                  <a:srgbClr val="000000"/>
                </a:solidFill>
                <a:latin typeface="Calibri"/>
              </a:rPr>
              <a:t>x</a:t>
            </a:r>
            <a:r>
              <a:rPr b="0" lang="it-IT" sz="1600" spc="-1" strike="noStrike">
                <a:solidFill>
                  <a:srgbClr val="000000"/>
                </a:solidFill>
                <a:latin typeface="Calibri"/>
              </a:rPr>
              <a:t> e </a:t>
            </a:r>
            <a:r>
              <a:rPr b="0" i="1" lang="it-IT" sz="1600" spc="-1" strike="noStrike">
                <a:solidFill>
                  <a:srgbClr val="000000"/>
                </a:solidFill>
                <a:latin typeface="Calibri"/>
              </a:rPr>
              <a:t>y</a:t>
            </a:r>
            <a:r>
              <a:rPr b="0" lang="it-IT" sz="1600" spc="-1" strike="noStrike">
                <a:solidFill>
                  <a:srgbClr val="000000"/>
                </a:solidFill>
                <a:latin typeface="Calibri"/>
              </a:rPr>
              <a:t>. La distanza fra </a:t>
            </a:r>
            <a:r>
              <a:rPr b="0" i="1" lang="it-IT" sz="1600" spc="-1" strike="noStrike">
                <a:solidFill>
                  <a:srgbClr val="000000"/>
                </a:solidFill>
                <a:latin typeface="Calibri"/>
              </a:rPr>
              <a:t>p</a:t>
            </a:r>
            <a:r>
              <a:rPr b="0" lang="it-IT" sz="1600" spc="-1" strike="noStrike">
                <a:solidFill>
                  <a:srgbClr val="000000"/>
                </a:solidFill>
                <a:latin typeface="Calibri"/>
              </a:rPr>
              <a:t> e </a:t>
            </a:r>
            <a:r>
              <a:rPr b="0" i="1" lang="it-IT" sz="1600" spc="-1" strike="noStrike">
                <a:solidFill>
                  <a:srgbClr val="000000"/>
                </a:solidFill>
                <a:latin typeface="Calibri"/>
              </a:rPr>
              <a:t>p</a:t>
            </a:r>
            <a:r>
              <a:rPr b="0" lang="it-IT" sz="1600" spc="-1" strike="noStrike">
                <a:solidFill>
                  <a:srgbClr val="000000"/>
                </a:solidFill>
                <a:latin typeface="Calibri"/>
              </a:rPr>
              <a:t>’ è indicata con </a:t>
            </a:r>
            <a:r>
              <a:rPr b="0" i="1" lang="it-IT" sz="1600" spc="-1" strike="noStrike">
                <a:solidFill>
                  <a:srgbClr val="000000"/>
                </a:solidFill>
                <a:latin typeface="Calibri"/>
              </a:rPr>
              <a:t>d</a:t>
            </a:r>
            <a:r>
              <a:rPr b="0" lang="it-IT" sz="1600" spc="-1" strike="noStrike">
                <a:solidFill>
                  <a:srgbClr val="000000"/>
                </a:solidFill>
                <a:latin typeface="Calibri"/>
              </a:rPr>
              <a:t>( </a:t>
            </a:r>
            <a:r>
              <a:rPr b="0" i="1" lang="it-IT" sz="1600" spc="-1" strike="noStrike">
                <a:solidFill>
                  <a:srgbClr val="000000"/>
                </a:solidFill>
                <a:latin typeface="Calibri"/>
              </a:rPr>
              <a:t>p</a:t>
            </a:r>
            <a:r>
              <a:rPr b="0" lang="it-IT" sz="1600" spc="-1" strike="noStrike">
                <a:solidFill>
                  <a:srgbClr val="000000"/>
                </a:solidFill>
                <a:latin typeface="Calibri"/>
              </a:rPr>
              <a:t>, </a:t>
            </a:r>
            <a:r>
              <a:rPr b="0" i="1" lang="it-IT" sz="1600" spc="-1" strike="noStrike">
                <a:solidFill>
                  <a:srgbClr val="000000"/>
                </a:solidFill>
                <a:latin typeface="Calibri"/>
              </a:rPr>
              <a:t>p</a:t>
            </a:r>
            <a:r>
              <a:rPr b="0" lang="it-IT" sz="1600" spc="-1" strike="noStrike">
                <a:solidFill>
                  <a:srgbClr val="000000"/>
                </a:solidFill>
                <a:latin typeface="Calibri"/>
              </a:rPr>
              <a:t>’ ) = max {|</a:t>
            </a:r>
            <a:r>
              <a:rPr b="0" i="1" lang="it-IT" sz="1600" spc="-1" strike="noStrike">
                <a:solidFill>
                  <a:srgbClr val="000000"/>
                </a:solidFill>
                <a:latin typeface="Calibri"/>
              </a:rPr>
              <a:t>x</a:t>
            </a:r>
            <a:r>
              <a:rPr b="0" lang="it-IT" sz="1600" spc="-1" strike="noStrike">
                <a:solidFill>
                  <a:srgbClr val="000000"/>
                </a:solidFill>
                <a:latin typeface="Calibri"/>
              </a:rPr>
              <a:t> – </a:t>
            </a:r>
            <a:r>
              <a:rPr b="0" i="1" lang="it-IT" sz="1600" spc="-1" strike="noStrike">
                <a:solidFill>
                  <a:srgbClr val="000000"/>
                </a:solidFill>
                <a:latin typeface="Calibri"/>
              </a:rPr>
              <a:t>x</a:t>
            </a:r>
            <a:r>
              <a:rPr b="0" lang="it-IT" sz="1600" spc="-1" strike="noStrike">
                <a:solidFill>
                  <a:srgbClr val="000000"/>
                </a:solidFill>
                <a:latin typeface="Calibri"/>
              </a:rPr>
              <a:t>’|, |</a:t>
            </a:r>
            <a:r>
              <a:rPr b="0" i="1" lang="it-IT" sz="1600" spc="-1" strike="noStrike">
                <a:solidFill>
                  <a:srgbClr val="000000"/>
                </a:solidFill>
                <a:latin typeface="Calibri"/>
              </a:rPr>
              <a:t>y</a:t>
            </a:r>
            <a:r>
              <a:rPr b="0" lang="it-IT" sz="1600" spc="-1" strike="noStrike">
                <a:solidFill>
                  <a:srgbClr val="000000"/>
                </a:solidFill>
                <a:latin typeface="Calibri"/>
              </a:rPr>
              <a:t> – </a:t>
            </a:r>
            <a:r>
              <a:rPr b="0" i="1" lang="it-IT" sz="1600" spc="-1" strike="noStrike">
                <a:solidFill>
                  <a:srgbClr val="000000"/>
                </a:solidFill>
                <a:latin typeface="Calibri"/>
              </a:rPr>
              <a:t>y</a:t>
            </a:r>
            <a:r>
              <a:rPr b="0" lang="it-IT" sz="1600" spc="-1" strike="noStrike">
                <a:solidFill>
                  <a:srgbClr val="000000"/>
                </a:solidFill>
                <a:latin typeface="Calibri"/>
              </a:rPr>
              <a:t>’|}. Il percorso di foratura ottimo è dato dalla sequenza dei punti di foratura tali che la somma delle distanze sia minimo.</a:t>
            </a:r>
            <a:endParaRPr b="0" lang="it-IT" sz="1600" spc="-1" strike="noStrike">
              <a:solidFill>
                <a:srgbClr val="000000"/>
              </a:solidFill>
              <a:latin typeface="Calibri"/>
            </a:endParaRPr>
          </a:p>
        </p:txBody>
      </p:sp>
      <p:sp>
        <p:nvSpPr>
          <p:cNvPr id="75" name="CasellaDiTesto 3"/>
          <p:cNvSpPr/>
          <p:nvPr/>
        </p:nvSpPr>
        <p:spPr>
          <a:xfrm>
            <a:off x="1224000" y="4200480"/>
            <a:ext cx="6372360" cy="2077200"/>
          </a:xfrm>
          <a:prstGeom prst="rect">
            <a:avLst/>
          </a:prstGeom>
          <a:noFill/>
          <a:ln w="9360">
            <a:solidFill>
              <a:srgbClr val="000000"/>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Problema della foratura:</a:t>
            </a:r>
            <a:endParaRPr b="0" lang="it-IT" sz="16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Input:</a:t>
            </a:r>
            <a:r>
              <a:rPr b="0" lang="it-IT" sz="1600" spc="-1" strike="noStrike">
                <a:solidFill>
                  <a:srgbClr val="000000"/>
                </a:solidFill>
                <a:latin typeface="Calibri"/>
              </a:rPr>
              <a:t>	</a:t>
            </a:r>
            <a:r>
              <a:rPr b="0" lang="it-IT" sz="1600" spc="-1" strike="noStrike">
                <a:solidFill>
                  <a:srgbClr val="000000"/>
                </a:solidFill>
                <a:latin typeface="Calibri"/>
              </a:rPr>
              <a:t>Un insieme di punti </a:t>
            </a:r>
            <a:r>
              <a:rPr b="0" i="1" lang="it-IT" sz="1600" spc="-1" strike="noStrike">
                <a:solidFill>
                  <a:srgbClr val="000000"/>
                </a:solidFill>
                <a:latin typeface="Calibri"/>
              </a:rPr>
              <a:t>p</a:t>
            </a:r>
            <a:r>
              <a:rPr b="0" lang="it-IT" sz="1600" spc="-1" strike="noStrike" baseline="-25000">
                <a:solidFill>
                  <a:srgbClr val="000000"/>
                </a:solidFill>
                <a:latin typeface="Calibri"/>
              </a:rPr>
              <a:t>1</a:t>
            </a:r>
            <a:r>
              <a:rPr b="0" lang="it-IT" sz="1600" spc="-1" strike="noStrike">
                <a:solidFill>
                  <a:srgbClr val="000000"/>
                </a:solidFill>
                <a:latin typeface="Calibri"/>
              </a:rPr>
              <a:t>, </a:t>
            </a:r>
            <a:r>
              <a:rPr b="0" i="1" lang="it-IT" sz="1600" spc="-1" strike="noStrike">
                <a:solidFill>
                  <a:srgbClr val="000000"/>
                </a:solidFill>
                <a:latin typeface="Calibri"/>
              </a:rPr>
              <a:t>p</a:t>
            </a:r>
            <a:r>
              <a:rPr b="0" lang="it-IT" sz="1600" spc="-1" strike="noStrike" baseline="-25000">
                <a:solidFill>
                  <a:srgbClr val="000000"/>
                </a:solidFill>
                <a:latin typeface="Calibri"/>
              </a:rPr>
              <a:t>2</a:t>
            </a:r>
            <a:r>
              <a:rPr b="0" lang="it-IT" sz="1600" spc="-1" strike="noStrike">
                <a:solidFill>
                  <a:srgbClr val="000000"/>
                </a:solidFill>
                <a:latin typeface="Calibri"/>
              </a:rPr>
              <a:t>, …, </a:t>
            </a:r>
            <a:r>
              <a:rPr b="0" i="1" lang="it-IT" sz="1600" spc="-1" strike="noStrike">
                <a:solidFill>
                  <a:srgbClr val="000000"/>
                </a:solidFill>
                <a:latin typeface="Calibri"/>
              </a:rPr>
              <a:t>p</a:t>
            </a:r>
            <a:r>
              <a:rPr b="0" i="1" lang="it-IT" sz="1600" spc="-1" strike="noStrike" baseline="-25000">
                <a:solidFill>
                  <a:srgbClr val="000000"/>
                </a:solidFill>
                <a:latin typeface="Calibri"/>
              </a:rPr>
              <a:t>n</a:t>
            </a:r>
            <a:r>
              <a:rPr b="0" lang="it-IT" sz="1600" spc="-1" strike="noStrike">
                <a:solidFill>
                  <a:srgbClr val="000000"/>
                </a:solidFill>
                <a:latin typeface="Calibri"/>
                <a:ea typeface="Calibri"/>
              </a:rPr>
              <a:t> ∈ </a:t>
            </a:r>
            <a:r>
              <a:rPr b="0" lang="it-IT" sz="1600" spc="-1" strike="noStrike">
                <a:solidFill>
                  <a:srgbClr val="000000"/>
                </a:solidFill>
                <a:latin typeface="Calibri"/>
              </a:rPr>
              <a:t>ℝ</a:t>
            </a:r>
            <a:r>
              <a:rPr b="0" lang="it-IT" sz="1600" spc="-1" strike="noStrike" baseline="30000">
                <a:solidFill>
                  <a:srgbClr val="000000"/>
                </a:solidFill>
                <a:latin typeface="Calibri"/>
                <a:ea typeface="Calibri"/>
              </a:rPr>
              <a:t>2</a:t>
            </a:r>
            <a:r>
              <a:rPr b="0" lang="it-IT" sz="1600" spc="-1" strike="noStrike">
                <a:solidFill>
                  <a:srgbClr val="000000"/>
                </a:solidFill>
                <a:latin typeface="Calibri"/>
                <a:ea typeface="Calibri"/>
              </a:rPr>
              <a:t>.</a:t>
            </a:r>
            <a:endParaRPr b="0" lang="it-IT" sz="16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Calibri"/>
              </a:rPr>
              <a:t>Output:</a:t>
            </a:r>
            <a:r>
              <a:rPr b="0" lang="it-IT" sz="1600" spc="-1" strike="noStrike">
                <a:solidFill>
                  <a:srgbClr val="000000"/>
                </a:solidFill>
                <a:latin typeface="Calibri"/>
                <a:ea typeface="Calibri"/>
              </a:rPr>
              <a:t>	</a:t>
            </a:r>
            <a:r>
              <a:rPr b="0" lang="en-US" sz="1600" spc="-1" strike="noStrike">
                <a:solidFill>
                  <a:srgbClr val="000000"/>
                </a:solidFill>
                <a:latin typeface="Calibri"/>
                <a:ea typeface="Calibri"/>
              </a:rPr>
              <a:t> Una permutazione π : {1, . . . , </a:t>
            </a:r>
            <a:r>
              <a:rPr b="0" i="1" lang="en-US" sz="1600" spc="-1" strike="noStrike">
                <a:solidFill>
                  <a:srgbClr val="000000"/>
                </a:solidFill>
                <a:latin typeface="Calibri"/>
                <a:ea typeface="Calibri"/>
              </a:rPr>
              <a:t>n</a:t>
            </a:r>
            <a:r>
              <a:rPr b="0" lang="en-US" sz="1600" spc="-1" strike="noStrike">
                <a:solidFill>
                  <a:srgbClr val="000000"/>
                </a:solidFill>
                <a:latin typeface="Calibri"/>
                <a:ea typeface="Calibri"/>
              </a:rPr>
              <a:t>} → {1, . . . , </a:t>
            </a:r>
            <a:r>
              <a:rPr b="0" i="1" lang="en-US" sz="1600" spc="-1" strike="noStrike">
                <a:solidFill>
                  <a:srgbClr val="000000"/>
                </a:solidFill>
                <a:latin typeface="Calibri"/>
                <a:ea typeface="Calibri"/>
              </a:rPr>
              <a:t>n</a:t>
            </a:r>
            <a:r>
              <a:rPr b="0" lang="en-US" sz="1600" spc="-1" strike="noStrike">
                <a:solidFill>
                  <a:srgbClr val="000000"/>
                </a:solidFill>
                <a:latin typeface="Calibri"/>
                <a:ea typeface="Calibri"/>
              </a:rPr>
              <a:t>} tale che</a:t>
            </a:r>
            <a:endParaRPr b="0" lang="it-IT" sz="16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sia minimo.</a:t>
            </a:r>
            <a:endParaRPr b="0" lang="it-IT" sz="1600" spc="-1" strike="noStrike">
              <a:solidFill>
                <a:srgbClr val="000000"/>
              </a:solidFill>
              <a:latin typeface="Arial"/>
            </a:endParaRPr>
          </a:p>
        </p:txBody>
      </p:sp>
      <p:graphicFrame>
        <p:nvGraphicFramePr>
          <p:cNvPr id="76" name="Object 2"/>
          <p:cNvGraphicFramePr/>
          <p:nvPr/>
        </p:nvGraphicFramePr>
        <p:xfrm>
          <a:off x="4000680" y="5554800"/>
          <a:ext cx="1295280" cy="431640"/>
        </p:xfrm>
        <a:graphic>
          <a:graphicData uri="http://schemas.openxmlformats.org/presentationml/2006/ole">
            <p:oleObj r:id="rId1" spid="">
              <p:embed/>
            </p:oleObj>
          </a:graphicData>
        </a:graphic>
      </p:graphicFrame>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LibreOffice/7.6.2.1$Windows_X86_64 LibreOffice_project/56f7684011345957bbf33a7ee678afaf4d2ba333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2011-03-05T23:19:26Z</dcterms:created>
  <dc:creator/>
  <dc:description/>
  <dc:language>it-IT</dc:language>
  <cp:lastModifiedBy/>
  <dcterms:modified xsi:type="dcterms:W3CDTF">2011-03-11T14:45:38Z</dcterms:modified>
  <cp:revision>1</cp:revision>
  <dc:subject/>
  <dc:title/>
</cp:coreProperties>
</file>