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_rels/notesSlide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6.xml.rels" ContentType="application/vnd.openxmlformats-package.relationships+xml"/>
  <Override PartName="/ppt/notesSlides/_rels/notesSlide7.xml.rels" ContentType="application/vnd.openxmlformats-package.relationships+xml"/>
  <Override PartName="/ppt/notesSlides/_rels/notesSlide8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17.xml.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2.xml" ContentType="application/vnd.openxmlformats-officedocument.them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media/image1.jpeg" ContentType="image/jpe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_rels/presentation.xml.rels" ContentType="application/vnd.openxmlformats-package.relationships+xml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</p:sldIdLst>
  <p:sldSz cx="9144000" cy="6858000"/>
  <p:notesSz cx="9925050" cy="6796088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"/>
          <p:cNvSpPr/>
          <p:nvPr/>
        </p:nvSpPr>
        <p:spPr>
          <a:xfrm>
            <a:off x="0" y="0"/>
            <a:ext cx="9925200" cy="67968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txBody>
          <a:bodyPr lIns="90000" rIns="90000" tIns="45000" bIns="45000" anchor="ctr" anchorCtr="1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1"/>
          <p:cNvSpPr>
            <a:spLocks noGrp="1"/>
          </p:cNvSpPr>
          <p:nvPr>
            <p:ph type="hdr"/>
          </p:nvPr>
        </p:nvSpPr>
        <p:spPr>
          <a:xfrm>
            <a:off x="0" y="0"/>
            <a:ext cx="4302000" cy="339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dt" idx="1"/>
          </p:nvPr>
        </p:nvSpPr>
        <p:spPr>
          <a:xfrm>
            <a:off x="5622480" y="0"/>
            <a:ext cx="4302360" cy="339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lstStyle>
            <a:lvl1pPr indent="0" algn="r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  <a:defRPr b="0" lang="it-IT" sz="12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</a:rPr>
              <a:t>&lt;data/ora&gt;</a:t>
            </a:r>
            <a:endParaRPr b="0" lang="it-IT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sldImg"/>
          </p:nvPr>
        </p:nvSpPr>
        <p:spPr>
          <a:xfrm>
            <a:off x="3263760" y="509760"/>
            <a:ext cx="3399120" cy="2549520"/>
          </a:xfrm>
          <a:prstGeom prst="rect">
            <a:avLst/>
          </a:prstGeom>
          <a:noFill/>
          <a:ln w="12600">
            <a:solidFill>
              <a:srgbClr val="000000"/>
            </a:solidFill>
            <a:miter/>
          </a:ln>
        </p:spPr>
        <p:txBody>
          <a:bodyPr lIns="90000" rIns="90000" tIns="46800" bIns="4680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900" spc="-1" strike="noStrike">
                <a:solidFill>
                  <a:srgbClr val="000000"/>
                </a:solidFill>
                <a:latin typeface="Tahoma"/>
              </a:rPr>
              <a:t>Fai clic per spostare la diapositiva</a:t>
            </a: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body"/>
          </p:nvPr>
        </p:nvSpPr>
        <p:spPr>
          <a:xfrm>
            <a:off x="992160" y="3228840"/>
            <a:ext cx="7942320" cy="3059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>
              <a:spcBef>
                <a:spcPts val="451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200" spc="-1" strike="noStrike">
                <a:solidFill>
                  <a:srgbClr val="000000"/>
                </a:solidFill>
                <a:latin typeface="Calibri"/>
              </a:rPr>
              <a:t>Fai clic per modificare il formato delle note</a:t>
            </a:r>
            <a:endParaRPr b="0" lang="it-IT" sz="1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0" name="PlaceHolder 5"/>
          <p:cNvSpPr>
            <a:spLocks noGrp="1"/>
          </p:cNvSpPr>
          <p:nvPr>
            <p:ph type="ftr" idx="2"/>
          </p:nvPr>
        </p:nvSpPr>
        <p:spPr>
          <a:xfrm>
            <a:off x="0" y="6456240"/>
            <a:ext cx="4302000" cy="339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b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6"/>
          <p:cNvSpPr>
            <a:spLocks noGrp="1"/>
          </p:cNvSpPr>
          <p:nvPr>
            <p:ph type="sldNum" idx="3"/>
          </p:nvPr>
        </p:nvSpPr>
        <p:spPr>
          <a:xfrm>
            <a:off x="5622480" y="6456240"/>
            <a:ext cx="4302360" cy="339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b">
            <a:noAutofit/>
          </a:bodyPr>
          <a:lstStyle>
            <a:lvl1pPr indent="0" algn="r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  <a:defRPr b="0" lang="it-IT" sz="12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fld id="{230A31E1-39EB-4E81-BC16-DFE62A1E2D06}" type="slidenum">
              <a:rPr b="0" lang="it-IT" sz="1200" spc="-1" strike="noStrike">
                <a:solidFill>
                  <a:srgbClr val="000000"/>
                </a:solidFill>
                <a:latin typeface="Arial"/>
              </a:rPr>
              <a:t>&lt;numero&gt;</a:t>
            </a:fld>
            <a:endParaRPr b="0" lang="it-IT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sldImg"/>
          </p:nvPr>
        </p:nvSpPr>
        <p:spPr>
          <a:xfrm>
            <a:off x="3263760" y="509760"/>
            <a:ext cx="3399120" cy="2549520"/>
          </a:xfrm>
          <a:prstGeom prst="rect">
            <a:avLst/>
          </a:prstGeom>
          <a:ln w="0">
            <a:noFill/>
          </a:ln>
        </p:spPr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992160" y="3228840"/>
            <a:ext cx="7942320" cy="305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451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Segnaposto numero diapositiva 3"/>
          <p:cNvSpPr/>
          <p:nvPr/>
        </p:nvSpPr>
        <p:spPr>
          <a:xfrm>
            <a:off x="5622840" y="6456240"/>
            <a:ext cx="4302360" cy="33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fld id="{2C041EE5-CC7F-4925-8A91-262D0B6041B8}" type="slidenum">
              <a:rPr b="0" lang="it-IT" sz="1200" spc="-1" strike="noStrike">
                <a:solidFill>
                  <a:srgbClr val="000000"/>
                </a:solidFill>
                <a:latin typeface="Arial"/>
              </a:rPr>
              <a:t>&lt;numero&gt;</a:t>
            </a:fld>
            <a:endParaRPr b="0" lang="it-IT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sldImg"/>
          </p:nvPr>
        </p:nvSpPr>
        <p:spPr>
          <a:xfrm>
            <a:off x="3263760" y="509760"/>
            <a:ext cx="3399120" cy="2549520"/>
          </a:xfrm>
          <a:prstGeom prst="rect">
            <a:avLst/>
          </a:prstGeom>
          <a:ln w="0">
            <a:noFill/>
          </a:ln>
        </p:spPr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992160" y="3228840"/>
            <a:ext cx="7942320" cy="305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451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0" name="Segnaposto numero diapositiva 3"/>
          <p:cNvSpPr/>
          <p:nvPr/>
        </p:nvSpPr>
        <p:spPr>
          <a:xfrm>
            <a:off x="5622840" y="6456240"/>
            <a:ext cx="4302360" cy="33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fld id="{392ABE28-BD80-4480-89C1-55342004A849}" type="slidenum">
              <a:rPr b="0" lang="it-IT" sz="1200" spc="-1" strike="noStrike">
                <a:solidFill>
                  <a:srgbClr val="000000"/>
                </a:solidFill>
                <a:latin typeface="Arial"/>
              </a:rPr>
              <a:t>&lt;numero&gt;</a:t>
            </a:fld>
            <a:endParaRPr b="0" lang="it-IT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sldImg"/>
          </p:nvPr>
        </p:nvSpPr>
        <p:spPr>
          <a:xfrm>
            <a:off x="3263760" y="509760"/>
            <a:ext cx="3399120" cy="2549520"/>
          </a:xfrm>
          <a:prstGeom prst="rect">
            <a:avLst/>
          </a:prstGeom>
          <a:ln w="0">
            <a:noFill/>
          </a:ln>
        </p:spPr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992160" y="3228840"/>
            <a:ext cx="7942320" cy="305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451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3" name="Segnaposto numero diapositiva 3"/>
          <p:cNvSpPr/>
          <p:nvPr/>
        </p:nvSpPr>
        <p:spPr>
          <a:xfrm>
            <a:off x="5622840" y="6456240"/>
            <a:ext cx="4302360" cy="33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fld id="{1D4A9BDD-43A1-476E-B3D2-2BEB87C2860B}" type="slidenum">
              <a:rPr b="0" lang="it-IT" sz="1200" spc="-1" strike="noStrike">
                <a:solidFill>
                  <a:srgbClr val="000000"/>
                </a:solidFill>
                <a:latin typeface="Arial"/>
              </a:rPr>
              <a:t>&lt;numero&gt;</a:t>
            </a:fld>
            <a:endParaRPr b="0" lang="it-IT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sldImg"/>
          </p:nvPr>
        </p:nvSpPr>
        <p:spPr>
          <a:xfrm>
            <a:off x="3263760" y="509760"/>
            <a:ext cx="3399120" cy="2549520"/>
          </a:xfrm>
          <a:prstGeom prst="rect">
            <a:avLst/>
          </a:prstGeom>
          <a:ln w="0">
            <a:noFill/>
          </a:ln>
        </p:spPr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992160" y="3228840"/>
            <a:ext cx="7942320" cy="305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451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6" name="Segnaposto numero diapositiva 3"/>
          <p:cNvSpPr/>
          <p:nvPr/>
        </p:nvSpPr>
        <p:spPr>
          <a:xfrm>
            <a:off x="5622840" y="6456240"/>
            <a:ext cx="4302360" cy="33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fld id="{6587BB18-71E0-4E32-91A4-69B93A4F4BEE}" type="slidenum">
              <a:rPr b="0" lang="it-IT" sz="1200" spc="-1" strike="noStrike">
                <a:solidFill>
                  <a:srgbClr val="000000"/>
                </a:solidFill>
                <a:latin typeface="Arial"/>
              </a:rPr>
              <a:t>&lt;numero&gt;</a:t>
            </a:fld>
            <a:endParaRPr b="0" lang="it-IT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sldImg"/>
          </p:nvPr>
        </p:nvSpPr>
        <p:spPr>
          <a:xfrm>
            <a:off x="3263760" y="509760"/>
            <a:ext cx="3399120" cy="2549520"/>
          </a:xfrm>
          <a:prstGeom prst="rect">
            <a:avLst/>
          </a:prstGeom>
          <a:ln w="0">
            <a:noFill/>
          </a:ln>
        </p:spPr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992160" y="3228840"/>
            <a:ext cx="7942320" cy="305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451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9" name="Segnaposto numero diapositiva 3"/>
          <p:cNvSpPr/>
          <p:nvPr/>
        </p:nvSpPr>
        <p:spPr>
          <a:xfrm>
            <a:off x="5622840" y="6456240"/>
            <a:ext cx="4302360" cy="33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fld id="{F91C2752-E559-4759-B949-D3F3CFAB90BD}" type="slidenum">
              <a:rPr b="0" lang="it-IT" sz="1200" spc="-1" strike="noStrike">
                <a:solidFill>
                  <a:srgbClr val="000000"/>
                </a:solidFill>
                <a:latin typeface="Arial"/>
              </a:rPr>
              <a:t>&lt;numero&gt;</a:t>
            </a:fld>
            <a:endParaRPr b="0" lang="it-IT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sldImg"/>
          </p:nvPr>
        </p:nvSpPr>
        <p:spPr>
          <a:xfrm>
            <a:off x="3263760" y="509760"/>
            <a:ext cx="3399120" cy="2549520"/>
          </a:xfrm>
          <a:prstGeom prst="rect">
            <a:avLst/>
          </a:prstGeom>
          <a:ln w="0">
            <a:noFill/>
          </a:ln>
        </p:spPr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992160" y="3228840"/>
            <a:ext cx="7942320" cy="305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451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2" name="Segnaposto numero diapositiva 3"/>
          <p:cNvSpPr/>
          <p:nvPr/>
        </p:nvSpPr>
        <p:spPr>
          <a:xfrm>
            <a:off x="5622840" y="6456240"/>
            <a:ext cx="4302360" cy="33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fld id="{6EE6D9E7-944C-4702-92AC-582D10FC0093}" type="slidenum">
              <a:rPr b="0" lang="it-IT" sz="1200" spc="-1" strike="noStrike">
                <a:solidFill>
                  <a:srgbClr val="000000"/>
                </a:solidFill>
                <a:latin typeface="Arial"/>
              </a:rPr>
              <a:t>&lt;numero&gt;</a:t>
            </a:fld>
            <a:endParaRPr b="0" lang="it-IT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sldImg"/>
          </p:nvPr>
        </p:nvSpPr>
        <p:spPr>
          <a:xfrm>
            <a:off x="3263760" y="509760"/>
            <a:ext cx="3399120" cy="2549520"/>
          </a:xfrm>
          <a:prstGeom prst="rect">
            <a:avLst/>
          </a:prstGeom>
          <a:ln w="0">
            <a:noFill/>
          </a:ln>
        </p:spPr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992160" y="3228840"/>
            <a:ext cx="7942320" cy="305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451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5" name="Segnaposto numero diapositiva 3"/>
          <p:cNvSpPr/>
          <p:nvPr/>
        </p:nvSpPr>
        <p:spPr>
          <a:xfrm>
            <a:off x="5622840" y="6456240"/>
            <a:ext cx="4302360" cy="33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fld id="{8ACB52D4-9434-4AA5-B6AF-6BD32CF9DC23}" type="slidenum">
              <a:rPr b="0" lang="it-IT" sz="1200" spc="-1" strike="noStrike">
                <a:solidFill>
                  <a:srgbClr val="000000"/>
                </a:solidFill>
                <a:latin typeface="Arial"/>
              </a:rPr>
              <a:t>&lt;numero&gt;</a:t>
            </a:fld>
            <a:endParaRPr b="0" lang="it-IT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sldImg"/>
          </p:nvPr>
        </p:nvSpPr>
        <p:spPr>
          <a:xfrm>
            <a:off x="3263760" y="509760"/>
            <a:ext cx="3399120" cy="2549520"/>
          </a:xfrm>
          <a:prstGeom prst="rect">
            <a:avLst/>
          </a:prstGeom>
          <a:ln w="0">
            <a:noFill/>
          </a:ln>
        </p:spPr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992160" y="3228840"/>
            <a:ext cx="7942320" cy="305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451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8" name="Segnaposto numero diapositiva 3"/>
          <p:cNvSpPr/>
          <p:nvPr/>
        </p:nvSpPr>
        <p:spPr>
          <a:xfrm>
            <a:off x="5622840" y="6456240"/>
            <a:ext cx="4302360" cy="33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fld id="{7DC1B343-1F12-45F5-A881-EB90F62D0989}" type="slidenum">
              <a:rPr b="0" lang="it-IT" sz="1200" spc="-1" strike="noStrike">
                <a:solidFill>
                  <a:srgbClr val="000000"/>
                </a:solidFill>
                <a:latin typeface="Arial"/>
              </a:rPr>
              <a:t>&lt;numero&gt;</a:t>
            </a:fld>
            <a:endParaRPr b="0" lang="it-IT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sldImg"/>
          </p:nvPr>
        </p:nvSpPr>
        <p:spPr>
          <a:xfrm>
            <a:off x="3263760" y="509760"/>
            <a:ext cx="3399120" cy="2549520"/>
          </a:xfrm>
          <a:prstGeom prst="rect">
            <a:avLst/>
          </a:prstGeom>
          <a:ln w="0">
            <a:noFill/>
          </a:ln>
        </p:spPr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992160" y="3228840"/>
            <a:ext cx="7942320" cy="305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451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1" name="Segnaposto numero diapositiva 3"/>
          <p:cNvSpPr/>
          <p:nvPr/>
        </p:nvSpPr>
        <p:spPr>
          <a:xfrm>
            <a:off x="5622840" y="6456240"/>
            <a:ext cx="4302360" cy="33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fld id="{20BC0EA7-62D5-4CE3-84E8-DA93F0C3B2C2}" type="slidenum">
              <a:rPr b="0" lang="it-IT" sz="1200" spc="-1" strike="noStrike">
                <a:solidFill>
                  <a:srgbClr val="000000"/>
                </a:solidFill>
                <a:latin typeface="Arial"/>
              </a:rPr>
              <a:t>&lt;numero&gt;</a:t>
            </a:fld>
            <a:endParaRPr b="0" lang="it-IT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sldImg"/>
          </p:nvPr>
        </p:nvSpPr>
        <p:spPr>
          <a:xfrm>
            <a:off x="3263760" y="509760"/>
            <a:ext cx="3399120" cy="2549520"/>
          </a:xfrm>
          <a:prstGeom prst="rect">
            <a:avLst/>
          </a:prstGeom>
          <a:ln w="0">
            <a:noFill/>
          </a:ln>
        </p:spPr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992160" y="3228840"/>
            <a:ext cx="7942320" cy="305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451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Segnaposto numero diapositiva 3"/>
          <p:cNvSpPr/>
          <p:nvPr/>
        </p:nvSpPr>
        <p:spPr>
          <a:xfrm>
            <a:off x="5622840" y="6456240"/>
            <a:ext cx="4302360" cy="33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fld id="{748E8F67-F8A2-4263-AF41-5B3D214419E2}" type="slidenum">
              <a:rPr b="0" lang="it-IT" sz="1200" spc="-1" strike="noStrike">
                <a:solidFill>
                  <a:srgbClr val="000000"/>
                </a:solidFill>
                <a:latin typeface="Arial"/>
              </a:rPr>
              <a:t>&lt;numero&gt;</a:t>
            </a:fld>
            <a:endParaRPr b="0" lang="it-IT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sldImg"/>
          </p:nvPr>
        </p:nvSpPr>
        <p:spPr>
          <a:xfrm>
            <a:off x="3263760" y="509760"/>
            <a:ext cx="3399120" cy="2549520"/>
          </a:xfrm>
          <a:prstGeom prst="rect">
            <a:avLst/>
          </a:prstGeom>
          <a:ln w="0">
            <a:noFill/>
          </a:ln>
        </p:spPr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992160" y="3228840"/>
            <a:ext cx="7942320" cy="305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451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Segnaposto numero diapositiva 3"/>
          <p:cNvSpPr/>
          <p:nvPr/>
        </p:nvSpPr>
        <p:spPr>
          <a:xfrm>
            <a:off x="5622840" y="6456240"/>
            <a:ext cx="4302360" cy="33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fld id="{3ECD1A74-A239-40C2-8F95-C01BA19C77CC}" type="slidenum">
              <a:rPr b="0" lang="it-IT" sz="1200" spc="-1" strike="noStrike">
                <a:solidFill>
                  <a:srgbClr val="000000"/>
                </a:solidFill>
                <a:latin typeface="Arial"/>
              </a:rPr>
              <a:t>&lt;numero&gt;</a:t>
            </a:fld>
            <a:endParaRPr b="0" lang="it-IT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sldImg"/>
          </p:nvPr>
        </p:nvSpPr>
        <p:spPr>
          <a:xfrm>
            <a:off x="3263760" y="509760"/>
            <a:ext cx="3399120" cy="2549520"/>
          </a:xfrm>
          <a:prstGeom prst="rect">
            <a:avLst/>
          </a:prstGeom>
          <a:ln w="0">
            <a:noFill/>
          </a:ln>
        </p:spPr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992160" y="3228840"/>
            <a:ext cx="7942320" cy="305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451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Segnaposto numero diapositiva 3"/>
          <p:cNvSpPr/>
          <p:nvPr/>
        </p:nvSpPr>
        <p:spPr>
          <a:xfrm>
            <a:off x="5622840" y="6456240"/>
            <a:ext cx="4302360" cy="33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fld id="{43022831-02FC-4635-9301-E549B0FCAF60}" type="slidenum">
              <a:rPr b="0" lang="it-IT" sz="1200" spc="-1" strike="noStrike">
                <a:solidFill>
                  <a:srgbClr val="000000"/>
                </a:solidFill>
                <a:latin typeface="Arial"/>
              </a:rPr>
              <a:t>&lt;numero&gt;</a:t>
            </a:fld>
            <a:endParaRPr b="0" lang="it-IT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sldImg"/>
          </p:nvPr>
        </p:nvSpPr>
        <p:spPr>
          <a:xfrm>
            <a:off x="3263760" y="509760"/>
            <a:ext cx="3399120" cy="2549520"/>
          </a:xfrm>
          <a:prstGeom prst="rect">
            <a:avLst/>
          </a:prstGeom>
          <a:ln w="0">
            <a:noFill/>
          </a:ln>
        </p:spPr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992160" y="3228840"/>
            <a:ext cx="7942320" cy="305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451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Segnaposto numero diapositiva 3"/>
          <p:cNvSpPr/>
          <p:nvPr/>
        </p:nvSpPr>
        <p:spPr>
          <a:xfrm>
            <a:off x="5622840" y="6456240"/>
            <a:ext cx="4302360" cy="33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fld id="{017CF79C-6A16-4AA1-929F-33607673A41E}" type="slidenum">
              <a:rPr b="0" lang="it-IT" sz="1200" spc="-1" strike="noStrike">
                <a:solidFill>
                  <a:srgbClr val="000000"/>
                </a:solidFill>
                <a:latin typeface="Arial"/>
              </a:rPr>
              <a:t>&lt;numero&gt;</a:t>
            </a:fld>
            <a:endParaRPr b="0" lang="it-IT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sldImg"/>
          </p:nvPr>
        </p:nvSpPr>
        <p:spPr>
          <a:xfrm>
            <a:off x="3263760" y="509760"/>
            <a:ext cx="3399120" cy="2549520"/>
          </a:xfrm>
          <a:prstGeom prst="rect">
            <a:avLst/>
          </a:prstGeom>
          <a:ln w="0">
            <a:noFill/>
          </a:ln>
        </p:spPr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992160" y="3228840"/>
            <a:ext cx="7942320" cy="305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451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Segnaposto numero diapositiva 3"/>
          <p:cNvSpPr/>
          <p:nvPr/>
        </p:nvSpPr>
        <p:spPr>
          <a:xfrm>
            <a:off x="5622840" y="6456240"/>
            <a:ext cx="4302360" cy="33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fld id="{5249612F-5F69-4DE5-9B29-01DE6E340AD1}" type="slidenum">
              <a:rPr b="0" lang="it-IT" sz="1200" spc="-1" strike="noStrike">
                <a:solidFill>
                  <a:srgbClr val="000000"/>
                </a:solidFill>
                <a:latin typeface="Arial"/>
              </a:rPr>
              <a:t>&lt;numero&gt;</a:t>
            </a:fld>
            <a:endParaRPr b="0" lang="it-IT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sldImg"/>
          </p:nvPr>
        </p:nvSpPr>
        <p:spPr>
          <a:xfrm>
            <a:off x="3263760" y="509760"/>
            <a:ext cx="3399120" cy="2549520"/>
          </a:xfrm>
          <a:prstGeom prst="rect">
            <a:avLst/>
          </a:prstGeom>
          <a:ln w="0">
            <a:noFill/>
          </a:ln>
        </p:spPr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992160" y="3228840"/>
            <a:ext cx="7942320" cy="305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451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Segnaposto numero diapositiva 3"/>
          <p:cNvSpPr/>
          <p:nvPr/>
        </p:nvSpPr>
        <p:spPr>
          <a:xfrm>
            <a:off x="5622840" y="6456240"/>
            <a:ext cx="4302360" cy="33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fld id="{0DC51BAA-820E-4AC7-8810-463469CD3ECD}" type="slidenum">
              <a:rPr b="0" lang="it-IT" sz="1200" spc="-1" strike="noStrike">
                <a:solidFill>
                  <a:srgbClr val="000000"/>
                </a:solidFill>
                <a:latin typeface="Arial"/>
              </a:rPr>
              <a:t>&lt;numero&gt;</a:t>
            </a:fld>
            <a:endParaRPr b="0" lang="it-IT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sldImg"/>
          </p:nvPr>
        </p:nvSpPr>
        <p:spPr>
          <a:xfrm>
            <a:off x="3263760" y="509760"/>
            <a:ext cx="3399120" cy="2549520"/>
          </a:xfrm>
          <a:prstGeom prst="rect">
            <a:avLst/>
          </a:prstGeom>
          <a:ln w="0">
            <a:noFill/>
          </a:ln>
        </p:spPr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992160" y="3228840"/>
            <a:ext cx="7942320" cy="305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451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4" name="Segnaposto numero diapositiva 3"/>
          <p:cNvSpPr/>
          <p:nvPr/>
        </p:nvSpPr>
        <p:spPr>
          <a:xfrm>
            <a:off x="5622840" y="6456240"/>
            <a:ext cx="4302360" cy="33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fld id="{8F18F03D-68E5-4490-94CB-10ABBC1B9E01}" type="slidenum">
              <a:rPr b="0" lang="it-IT" sz="1200" spc="-1" strike="noStrike">
                <a:solidFill>
                  <a:srgbClr val="000000"/>
                </a:solidFill>
                <a:latin typeface="Arial"/>
              </a:rPr>
              <a:t>&lt;numero&gt;</a:t>
            </a:fld>
            <a:endParaRPr b="0" lang="it-IT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sldImg"/>
          </p:nvPr>
        </p:nvSpPr>
        <p:spPr>
          <a:xfrm>
            <a:off x="3263760" y="509760"/>
            <a:ext cx="3399120" cy="2549520"/>
          </a:xfrm>
          <a:prstGeom prst="rect">
            <a:avLst/>
          </a:prstGeom>
          <a:ln w="0">
            <a:noFill/>
          </a:ln>
        </p:spPr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992160" y="3228840"/>
            <a:ext cx="7942320" cy="305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451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7" name="Segnaposto numero diapositiva 3"/>
          <p:cNvSpPr/>
          <p:nvPr/>
        </p:nvSpPr>
        <p:spPr>
          <a:xfrm>
            <a:off x="5622840" y="6456240"/>
            <a:ext cx="4302360" cy="33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fld id="{DCF9564E-3BF3-4DE3-BADF-F7265536524C}" type="slidenum">
              <a:rPr b="0" lang="it-IT" sz="1200" spc="-1" strike="noStrike">
                <a:solidFill>
                  <a:srgbClr val="000000"/>
                </a:solidFill>
                <a:latin typeface="Arial"/>
              </a:rPr>
              <a:t>&lt;numero&gt;</a:t>
            </a:fld>
            <a:endParaRPr b="0" lang="it-IT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457200" y="3964320"/>
            <a:ext cx="822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spcBef>
                <a:spcPts val="400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822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hyperlink" Target="mailto:info@uniecampus.it" TargetMode="External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marL="343080" indent="-34308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Fai clic per modificare il formato del testo della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spcBef>
                <a:spcPts val="400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Secondo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Terzo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spcBef>
                <a:spcPts val="400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Quarto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spcBef>
                <a:spcPts val="400"/>
              </a:spcBef>
              <a:buClr>
                <a:srgbClr val="000000"/>
              </a:buClr>
              <a:buFont typeface="Arial"/>
              <a:buChar char="»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Quinto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5" marL="2057400" indent="-228600">
              <a:spcBef>
                <a:spcPts val="400"/>
              </a:spcBef>
              <a:buClr>
                <a:srgbClr val="000000"/>
              </a:buClr>
              <a:buFont typeface="Arial"/>
              <a:buChar char="»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Sesto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6" marL="2057400" indent="-228600">
              <a:spcBef>
                <a:spcPts val="400"/>
              </a:spcBef>
              <a:buClr>
                <a:srgbClr val="000000"/>
              </a:buClr>
              <a:buFont typeface="Arial"/>
              <a:buChar char="»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Settimo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CasellaDiTesto 6"/>
          <p:cNvSpPr/>
          <p:nvPr/>
        </p:nvSpPr>
        <p:spPr>
          <a:xfrm>
            <a:off x="6500880" y="915840"/>
            <a:ext cx="2685960" cy="36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1800" spc="-1" strike="noStrike">
                <a:solidFill>
                  <a:srgbClr val="ffffff"/>
                </a:solidFill>
                <a:latin typeface="Tahoma"/>
                <a:ea typeface="Tahoma"/>
              </a:rPr>
              <a:t>Facoltà di Ingegneria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CasellaDiTesto 7"/>
          <p:cNvSpPr/>
          <p:nvPr/>
        </p:nvSpPr>
        <p:spPr>
          <a:xfrm>
            <a:off x="3489480" y="0"/>
            <a:ext cx="1082520" cy="78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Corso di Laurea: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Insegnamento: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Lezione n°: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Titolo: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Attività n°: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Segnaposto testo 9"/>
          <p:cNvSpPr/>
          <p:nvPr/>
        </p:nvSpPr>
        <p:spPr>
          <a:xfrm>
            <a:off x="4429080" y="0"/>
            <a:ext cx="4714920" cy="92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" name=""/>
          <p:cNvGrpSpPr/>
          <p:nvPr/>
        </p:nvGrpSpPr>
        <p:grpSpPr>
          <a:xfrm>
            <a:off x="428760" y="6428880"/>
            <a:ext cx="8286840" cy="720"/>
            <a:chOff x="428760" y="6428880"/>
            <a:chExt cx="8286840" cy="720"/>
          </a:xfrm>
        </p:grpSpPr>
        <p:cxnSp>
          <p:nvCxnSpPr>
            <p:cNvPr id="5" name="AutoShape 10"/>
            <p:cNvCxnSpPr/>
            <p:nvPr/>
          </p:nvCxnSpPr>
          <p:spPr>
            <a:xfrm>
              <a:off x="428760" y="6428880"/>
              <a:ext cx="8287200" cy="1080"/>
            </a:xfrm>
            <a:prstGeom prst="straightConnector1">
              <a:avLst/>
            </a:prstGeom>
            <a:ln w="12600">
              <a:solidFill>
                <a:srgbClr val="000000"/>
              </a:solidFill>
              <a:miter/>
            </a:ln>
          </p:spPr>
        </p:cxnSp>
        <p:sp>
          <p:nvSpPr>
            <p:cNvPr id="6" name=""/>
            <p:cNvSpPr txBox="1"/>
            <p:nvPr/>
          </p:nvSpPr>
          <p:spPr>
            <a:xfrm>
              <a:off x="428760" y="6428880"/>
              <a:ext cx="8286480" cy="36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rIns="90000" tIns="-46440" bIns="-46440" anchor="t">
              <a:noAutofit/>
            </a:bodyPr>
            <a:p>
              <a:pPr>
                <a:tabLst>
                  <a:tab algn="l" pos="0"/>
                  <a:tab algn="l" pos="914400"/>
                  <a:tab algn="l" pos="1828800"/>
                  <a:tab algn="l" pos="2743200"/>
                  <a:tab algn="l" pos="3657600"/>
                  <a:tab algn="l" pos="4572000"/>
                  <a:tab algn="l" pos="5486400"/>
                  <a:tab algn="l" pos="6400800"/>
                  <a:tab algn="l" pos="7315200"/>
                  <a:tab algn="l" pos="8229600"/>
                  <a:tab algn="l" pos="9144000"/>
                  <a:tab algn="l" pos="10058400"/>
                </a:tabLst>
              </a:pPr>
              <a:endParaRPr b="0" lang="it-IT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7" name="Rectangle 13"/>
          <p:cNvSpPr/>
          <p:nvPr/>
        </p:nvSpPr>
        <p:spPr>
          <a:xfrm>
            <a:off x="0" y="6359040"/>
            <a:ext cx="9144000" cy="41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7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700" spc="-1" strike="noStrike">
                <a:solidFill>
                  <a:srgbClr val="000000"/>
                </a:solidFill>
                <a:latin typeface="Arial"/>
              </a:rPr>
              <a:t>©</a:t>
            </a:r>
            <a:r>
              <a:rPr b="0" lang="it-IT" sz="700" spc="-1" strike="noStrike">
                <a:solidFill>
                  <a:srgbClr val="000000"/>
                </a:solidFill>
                <a:latin typeface="Tahoma"/>
              </a:rPr>
              <a:t> 2007 Universit</a:t>
            </a:r>
            <a:r>
              <a:rPr b="0" lang="it-IT" sz="700" spc="-1" strike="noStrike">
                <a:solidFill>
                  <a:srgbClr val="000000"/>
                </a:solidFill>
                <a:latin typeface="Arial"/>
              </a:rPr>
              <a:t>à</a:t>
            </a:r>
            <a:r>
              <a:rPr b="0" lang="it-IT" sz="700" spc="-1" strike="noStrike">
                <a:solidFill>
                  <a:srgbClr val="000000"/>
                </a:solidFill>
                <a:latin typeface="Tahoma"/>
              </a:rPr>
              <a:t> degli studi e-Campus - Via Isimbardi 10 - 22060 Novedrate (CO) - C.F. 08549051004 </a:t>
            </a:r>
            <a:br>
              <a:rPr sz="700"/>
            </a:br>
            <a:r>
              <a:rPr b="0" lang="it-IT" sz="700" spc="-1" strike="noStrike">
                <a:solidFill>
                  <a:srgbClr val="000000"/>
                </a:solidFill>
                <a:latin typeface="Tahoma"/>
              </a:rPr>
              <a:t>Tel: 031/7942500-7942505 Fax: 031/7942501 - </a:t>
            </a:r>
            <a:r>
              <a:rPr b="0" lang="it-IT" sz="700" spc="-1" strike="noStrike" u="sng">
                <a:solidFill>
                  <a:srgbClr val="0000ff"/>
                </a:solidFill>
                <a:uFillTx/>
                <a:latin typeface="Tahoma"/>
                <a:hlinkClick r:id="rId3"/>
              </a:rPr>
              <a:t>info@uniecampus.it</a:t>
            </a:r>
            <a:endParaRPr b="0" lang="it-IT" sz="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Segnaposto testo 9"/>
          <p:cNvSpPr/>
          <p:nvPr/>
        </p:nvSpPr>
        <p:spPr>
          <a:xfrm>
            <a:off x="4429080" y="0"/>
            <a:ext cx="4714920" cy="92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INGEGNERIA INFORMATICA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RICERCA OPERATIVA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13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FORMA STANDARD DELLA  P.L.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1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oleObject" Target="../embeddings/oleObject1.bin"/><Relationship Id="rId2" Type="http://schemas.openxmlformats.org/officeDocument/2006/relationships/oleObject" Target="../embeddings/oleObject2.bin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oleObject" Target="../embeddings/oleObject1.bin"/><Relationship Id="rId2" Type="http://schemas.openxmlformats.org/officeDocument/2006/relationships/oleObject" Target="../embeddings/oleObject2.bin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oleObject" Target="../embeddings/oleObject1.bin"/><Relationship Id="rId2" Type="http://schemas.openxmlformats.org/officeDocument/2006/relationships/oleObject" Target="../embeddings/oleObject2.bin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oleObject" Target="../embeddings/oleObject1.bin"/><Relationship Id="rId2" Type="http://schemas.openxmlformats.org/officeDocument/2006/relationships/oleObject" Target="../embeddings/oleObject2.bin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oleObject" Target="../embeddings/oleObject1.bin"/><Relationship Id="rId2" Type="http://schemas.openxmlformats.org/officeDocument/2006/relationships/oleObject" Target="../embeddings/oleObject2.bin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85800" y="2130120"/>
            <a:ext cx="7772400" cy="2584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 algn="ctr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3600" spc="-1" strike="noStrike">
                <a:solidFill>
                  <a:srgbClr val="000000"/>
                </a:solidFill>
                <a:latin typeface="Tahoma"/>
              </a:rPr>
              <a:t>RICERCA OPERATIVA</a:t>
            </a:r>
            <a:br>
              <a:rPr sz="3600"/>
            </a:br>
            <a:br>
              <a:rPr sz="3600"/>
            </a:br>
            <a:r>
              <a:rPr b="1" lang="it-IT" sz="3600" spc="-1" strike="noStrike">
                <a:solidFill>
                  <a:srgbClr val="000000"/>
                </a:solidFill>
                <a:latin typeface="Tahoma"/>
              </a:rPr>
              <a:t>13. FORMA STANDARD DELLA PROGRAMMAZIONE LINEARE</a:t>
            </a:r>
            <a:endParaRPr b="1" lang="it-IT" sz="36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53" name="CasellaDiTesto 4"/>
          <p:cNvSpPr/>
          <p:nvPr/>
        </p:nvSpPr>
        <p:spPr>
          <a:xfrm>
            <a:off x="3507840" y="5415120"/>
            <a:ext cx="2128320" cy="45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</a:rPr>
              <a:t>Gionata Massi</a:t>
            </a: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6840" y="1285560"/>
            <a:ext cx="8258040" cy="428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2000" spc="-1" strike="noStrike">
                <a:solidFill>
                  <a:srgbClr val="000000"/>
                </a:solidFill>
                <a:latin typeface="Tahoma"/>
              </a:rPr>
              <a:t>PROBLEMA DI P.L. CON VINCOLI DI DISUGUAGLIANZA (≤)</a:t>
            </a:r>
            <a:endParaRPr b="1" lang="it-IT" sz="20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75" name=""/>
          <p:cNvSpPr txBox="1"/>
          <p:nvPr/>
        </p:nvSpPr>
        <p:spPr>
          <a:xfrm>
            <a:off x="468360" y="1825560"/>
            <a:ext cx="8229600" cy="43401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lvl="1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Per trasformare un problema di minimizzazione caratterizzato da vincoli espressi mediante disequazioni di minore o uguale (≤) del tipo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viene ricondotto in forma standard introducendo delle nuove variabili non negative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76" name="Object 4"/>
          <p:cNvGraphicFramePr/>
          <p:nvPr/>
        </p:nvGraphicFramePr>
        <p:xfrm>
          <a:off x="2955960" y="2506680"/>
          <a:ext cx="2730600" cy="1523880"/>
        </p:xfrm>
        <a:graphic>
          <a:graphicData uri="http://schemas.openxmlformats.org/presentationml/2006/ole">
            <p:oleObj r:id="rId1" spid="">
              <p:embed/>
            </p:oleObj>
          </a:graphicData>
        </a:graphic>
      </p:graphicFrame>
      <p:graphicFrame>
        <p:nvGraphicFramePr>
          <p:cNvPr id="77" name="Object 5"/>
          <p:cNvGraphicFramePr/>
          <p:nvPr/>
        </p:nvGraphicFramePr>
        <p:xfrm>
          <a:off x="1889280" y="4568760"/>
          <a:ext cx="4863960" cy="1524240"/>
        </p:xfrm>
        <a:graphic>
          <a:graphicData uri="http://schemas.openxmlformats.org/presentationml/2006/ole">
            <p:oleObj r:id="rId2" spid="">
              <p:embed/>
            </p:oleObj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6840" y="1285560"/>
            <a:ext cx="8258040" cy="428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2000" spc="-1" strike="noStrike">
                <a:solidFill>
                  <a:srgbClr val="000000"/>
                </a:solidFill>
                <a:latin typeface="Tahoma"/>
              </a:rPr>
              <a:t>PROBLEMA DI P.L. CON VINCOLI DI DISUGUAGLIANZA (≤)</a:t>
            </a:r>
            <a:endParaRPr b="1" lang="it-IT" sz="20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79" name=""/>
          <p:cNvSpPr txBox="1"/>
          <p:nvPr/>
        </p:nvSpPr>
        <p:spPr>
          <a:xfrm>
            <a:off x="468360" y="1825560"/>
            <a:ext cx="8229600" cy="43401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lvl="1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Le nuove variabili non negative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</a:rPr>
              <a:t>x</a:t>
            </a:r>
            <a:r>
              <a:rPr b="0" i="1" lang="it-IT" sz="1600" spc="-1" strike="noStrike" baseline="-25000">
                <a:solidFill>
                  <a:srgbClr val="000000"/>
                </a:solidFill>
                <a:latin typeface="Calibri"/>
              </a:rPr>
              <a:t>p+i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sono dette </a:t>
            </a:r>
            <a:r>
              <a:rPr b="0" i="1" lang="it-IT" sz="1600" spc="-1" strike="noStrike" u="sng">
                <a:solidFill>
                  <a:srgbClr val="000000"/>
                </a:solidFill>
                <a:uFillTx/>
                <a:latin typeface="Calibri"/>
              </a:rPr>
              <a:t>variabili ausiliarie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e in particolare vengono dette </a:t>
            </a:r>
            <a:r>
              <a:rPr b="0" i="1" lang="it-IT" sz="1600" spc="-1" strike="noStrike" u="sng">
                <a:solidFill>
                  <a:srgbClr val="000000"/>
                </a:solidFill>
                <a:uFillTx/>
                <a:latin typeface="Calibri"/>
              </a:rPr>
              <a:t>variabili slack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 (scarto). 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Le variabili slack hanno le stesse dimensioni fisiche dei termini noti e rappresentano le quantità di risorsa non utilizzate.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 baseline="-25000">
                <a:solidFill>
                  <a:srgbClr val="000000"/>
                </a:solidFill>
                <a:latin typeface="Calibri"/>
              </a:rPr>
              <a:t>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Se un vincolo i si presenta nella forma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0" i="1" lang="it-IT" sz="1600" spc="-1" strike="noStrike" baseline="-25000">
                <a:solidFill>
                  <a:srgbClr val="000000"/>
                </a:solidFill>
                <a:latin typeface="Calibri"/>
              </a:rPr>
              <a:t>i</a:t>
            </a:r>
            <a:r>
              <a:rPr b="0" lang="it-IT" sz="1600" spc="-1" strike="noStrike" baseline="-25000">
                <a:solidFill>
                  <a:srgbClr val="000000"/>
                </a:solidFill>
                <a:latin typeface="Calibri"/>
              </a:rPr>
              <a:t>1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</a:rPr>
              <a:t>x</a:t>
            </a:r>
            <a:r>
              <a:rPr b="0" lang="it-IT" sz="1600" spc="-1" strike="noStrike" baseline="-25000">
                <a:solidFill>
                  <a:srgbClr val="000000"/>
                </a:solidFill>
                <a:latin typeface="Calibri"/>
              </a:rPr>
              <a:t>1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+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0" i="1" lang="it-IT" sz="1600" spc="-1" strike="noStrike" baseline="-25000">
                <a:solidFill>
                  <a:srgbClr val="000000"/>
                </a:solidFill>
                <a:latin typeface="Calibri"/>
              </a:rPr>
              <a:t>i</a:t>
            </a:r>
            <a:r>
              <a:rPr b="0" lang="it-IT" sz="1600" spc="-1" strike="noStrike" baseline="-25000">
                <a:solidFill>
                  <a:srgbClr val="000000"/>
                </a:solidFill>
                <a:latin typeface="Calibri"/>
              </a:rPr>
              <a:t>2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x</a:t>
            </a:r>
            <a:r>
              <a:rPr b="0" lang="it-IT" sz="1600" spc="-1" strike="noStrike" baseline="-25000">
                <a:solidFill>
                  <a:srgbClr val="000000"/>
                </a:solidFill>
                <a:latin typeface="Calibri"/>
              </a:rPr>
              <a:t>2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+ … +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0" i="1" lang="it-IT" sz="1600" spc="-1" strike="noStrike" baseline="-25000">
                <a:solidFill>
                  <a:srgbClr val="000000"/>
                </a:solidFill>
                <a:latin typeface="Calibri"/>
              </a:rPr>
              <a:t>ip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</a:rPr>
              <a:t>x</a:t>
            </a:r>
            <a:r>
              <a:rPr b="0" i="1" lang="it-IT" sz="1600" spc="-1" strike="noStrike" baseline="-25000">
                <a:solidFill>
                  <a:srgbClr val="000000"/>
                </a:solidFill>
                <a:latin typeface="Calibri"/>
              </a:rPr>
              <a:t>p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≤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</a:rPr>
              <a:t>b</a:t>
            </a:r>
            <a:r>
              <a:rPr b="0" i="1" lang="it-IT" sz="1600" spc="-1" strike="noStrike" baseline="-25000">
                <a:solidFill>
                  <a:srgbClr val="000000"/>
                </a:solidFill>
                <a:latin typeface="Calibri"/>
              </a:rPr>
              <a:t>i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, allora questo viene tasformato in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0" i="1" lang="it-IT" sz="1600" spc="-1" strike="noStrike" baseline="-25000">
                <a:solidFill>
                  <a:srgbClr val="000000"/>
                </a:solidFill>
                <a:latin typeface="Calibri"/>
              </a:rPr>
              <a:t>i</a:t>
            </a:r>
            <a:r>
              <a:rPr b="0" lang="it-IT" sz="1600" spc="-1" strike="noStrike" baseline="-25000">
                <a:solidFill>
                  <a:srgbClr val="000000"/>
                </a:solidFill>
                <a:latin typeface="Calibri"/>
              </a:rPr>
              <a:t>1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</a:rPr>
              <a:t>x</a:t>
            </a:r>
            <a:r>
              <a:rPr b="0" lang="it-IT" sz="1600" spc="-1" strike="noStrike" baseline="-25000">
                <a:solidFill>
                  <a:srgbClr val="000000"/>
                </a:solidFill>
                <a:latin typeface="Calibri"/>
              </a:rPr>
              <a:t>1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+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0" i="1" lang="it-IT" sz="1600" spc="-1" strike="noStrike" baseline="-25000">
                <a:solidFill>
                  <a:srgbClr val="000000"/>
                </a:solidFill>
                <a:latin typeface="Calibri"/>
              </a:rPr>
              <a:t>i</a:t>
            </a:r>
            <a:r>
              <a:rPr b="0" lang="it-IT" sz="1600" spc="-1" strike="noStrike" baseline="-25000">
                <a:solidFill>
                  <a:srgbClr val="000000"/>
                </a:solidFill>
                <a:latin typeface="Calibri"/>
              </a:rPr>
              <a:t>2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x</a:t>
            </a:r>
            <a:r>
              <a:rPr b="0" lang="it-IT" sz="1600" spc="-1" strike="noStrike" baseline="-25000">
                <a:solidFill>
                  <a:srgbClr val="000000"/>
                </a:solidFill>
                <a:latin typeface="Calibri"/>
              </a:rPr>
              <a:t>2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+ … +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0" i="1" lang="it-IT" sz="1600" spc="-1" strike="noStrike" baseline="-25000">
                <a:solidFill>
                  <a:srgbClr val="000000"/>
                </a:solidFill>
                <a:latin typeface="Calibri"/>
              </a:rPr>
              <a:t>ip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</a:rPr>
              <a:t>x</a:t>
            </a:r>
            <a:r>
              <a:rPr b="0" i="1" lang="it-IT" sz="1600" spc="-1" strike="noStrike" baseline="-25000">
                <a:solidFill>
                  <a:srgbClr val="000000"/>
                </a:solidFill>
                <a:latin typeface="Calibri"/>
              </a:rPr>
              <a:t>p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+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0" i="1" lang="it-IT" sz="1600" spc="-1" strike="noStrike" baseline="-25000">
                <a:solidFill>
                  <a:srgbClr val="000000"/>
                </a:solidFill>
                <a:latin typeface="Calibri"/>
              </a:rPr>
              <a:t>i,p+1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</a:rPr>
              <a:t>x</a:t>
            </a:r>
            <a:r>
              <a:rPr b="0" i="1" lang="it-IT" sz="1600" spc="-1" strike="noStrike" baseline="-25000">
                <a:solidFill>
                  <a:srgbClr val="000000"/>
                </a:solidFill>
                <a:latin typeface="Calibri"/>
              </a:rPr>
              <a:t>p+1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= 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</a:rPr>
              <a:t>b</a:t>
            </a:r>
            <a:r>
              <a:rPr b="0" i="1" lang="it-IT" sz="1600" spc="-1" strike="noStrike" baseline="-25000">
                <a:solidFill>
                  <a:srgbClr val="000000"/>
                </a:solidFill>
                <a:latin typeface="Calibri"/>
              </a:rPr>
              <a:t>i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. 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6840" y="1285560"/>
            <a:ext cx="8258040" cy="428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2000" spc="-1" strike="noStrike">
                <a:solidFill>
                  <a:srgbClr val="000000"/>
                </a:solidFill>
                <a:latin typeface="Tahoma"/>
              </a:rPr>
              <a:t>PROBLEMA DI P.L. CON VINCOLI DI DISUGUAGLIANZA (≥)</a:t>
            </a:r>
            <a:endParaRPr b="1" lang="it-IT" sz="20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81" name=""/>
          <p:cNvSpPr txBox="1"/>
          <p:nvPr/>
        </p:nvSpPr>
        <p:spPr>
          <a:xfrm>
            <a:off x="468360" y="1825560"/>
            <a:ext cx="8229600" cy="43401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lvl="1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Per trasformare un problema di minimizzazione caratterizzato da vincoli espressi mediante disequazioni di maggiore o uguale (≥) del tipo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viene ricondotto in forma standard introducendo delle nuove variabili non negative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82" name="Object 4"/>
          <p:cNvGraphicFramePr/>
          <p:nvPr/>
        </p:nvGraphicFramePr>
        <p:xfrm>
          <a:off x="2955960" y="2506680"/>
          <a:ext cx="2730600" cy="1523880"/>
        </p:xfrm>
        <a:graphic>
          <a:graphicData uri="http://schemas.openxmlformats.org/presentationml/2006/ole">
            <p:oleObj r:id="rId1" spid="">
              <p:embed/>
            </p:oleObj>
          </a:graphicData>
        </a:graphic>
      </p:graphicFrame>
      <p:graphicFrame>
        <p:nvGraphicFramePr>
          <p:cNvPr id="83" name="Object 5"/>
          <p:cNvGraphicFramePr/>
          <p:nvPr/>
        </p:nvGraphicFramePr>
        <p:xfrm>
          <a:off x="1895400" y="4581360"/>
          <a:ext cx="4851360" cy="1524240"/>
        </p:xfrm>
        <a:graphic>
          <a:graphicData uri="http://schemas.openxmlformats.org/presentationml/2006/ole">
            <p:oleObj r:id="rId2" spid="">
              <p:embed/>
            </p:oleObj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6840" y="1285560"/>
            <a:ext cx="8258040" cy="428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2000" spc="-1" strike="noStrike">
                <a:solidFill>
                  <a:srgbClr val="000000"/>
                </a:solidFill>
                <a:latin typeface="Tahoma"/>
              </a:rPr>
              <a:t>PROBLEMA DI P.L. CON VINCOLI DI DISUGUAGLIANZA (≥)</a:t>
            </a:r>
            <a:endParaRPr b="1" lang="it-IT" sz="20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85" name=""/>
          <p:cNvSpPr txBox="1"/>
          <p:nvPr/>
        </p:nvSpPr>
        <p:spPr>
          <a:xfrm>
            <a:off x="468360" y="1825560"/>
            <a:ext cx="8229600" cy="43401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lvl="1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Le nuove variabili non negative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</a:rPr>
              <a:t>x</a:t>
            </a:r>
            <a:r>
              <a:rPr b="0" i="1" lang="it-IT" sz="1600" spc="-1" strike="noStrike" baseline="-25000">
                <a:solidFill>
                  <a:srgbClr val="000000"/>
                </a:solidFill>
                <a:latin typeface="Calibri"/>
              </a:rPr>
              <a:t>p+i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sono dette </a:t>
            </a:r>
            <a:r>
              <a:rPr b="0" i="1" lang="it-IT" sz="1600" spc="-1" strike="noStrike" u="sng">
                <a:solidFill>
                  <a:srgbClr val="000000"/>
                </a:solidFill>
                <a:uFillTx/>
                <a:latin typeface="Calibri"/>
              </a:rPr>
              <a:t>variabili ausiliarie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e in particolare vengono dette </a:t>
            </a:r>
            <a:r>
              <a:rPr b="0" i="1" lang="it-IT" sz="1600" spc="-1" strike="noStrike" u="sng">
                <a:solidFill>
                  <a:srgbClr val="000000"/>
                </a:solidFill>
                <a:uFillTx/>
                <a:latin typeface="Calibri"/>
              </a:rPr>
              <a:t>variabili surplus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(eccedenza).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 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Le variabili surplus hanno le stesse dimensioni fisiche dei termini noti e rappresentano le quantità di risorsa impiegate oltre la richiesta minima.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 baseline="-25000">
                <a:solidFill>
                  <a:srgbClr val="000000"/>
                </a:solidFill>
                <a:latin typeface="Calibri"/>
              </a:rPr>
              <a:t>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Se un vincolo i si presenta nella forma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0" i="1" lang="it-IT" sz="1600" spc="-1" strike="noStrike" baseline="-25000">
                <a:solidFill>
                  <a:srgbClr val="000000"/>
                </a:solidFill>
                <a:latin typeface="Calibri"/>
              </a:rPr>
              <a:t>i</a:t>
            </a:r>
            <a:r>
              <a:rPr b="0" lang="it-IT" sz="1600" spc="-1" strike="noStrike" baseline="-25000">
                <a:solidFill>
                  <a:srgbClr val="000000"/>
                </a:solidFill>
                <a:latin typeface="Calibri"/>
              </a:rPr>
              <a:t>1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</a:rPr>
              <a:t>x</a:t>
            </a:r>
            <a:r>
              <a:rPr b="0" lang="it-IT" sz="1600" spc="-1" strike="noStrike" baseline="-25000">
                <a:solidFill>
                  <a:srgbClr val="000000"/>
                </a:solidFill>
                <a:latin typeface="Calibri"/>
              </a:rPr>
              <a:t>1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+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0" i="1" lang="it-IT" sz="1600" spc="-1" strike="noStrike" baseline="-25000">
                <a:solidFill>
                  <a:srgbClr val="000000"/>
                </a:solidFill>
                <a:latin typeface="Calibri"/>
              </a:rPr>
              <a:t>i</a:t>
            </a:r>
            <a:r>
              <a:rPr b="0" lang="it-IT" sz="1600" spc="-1" strike="noStrike" baseline="-25000">
                <a:solidFill>
                  <a:srgbClr val="000000"/>
                </a:solidFill>
                <a:latin typeface="Calibri"/>
              </a:rPr>
              <a:t>2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x</a:t>
            </a:r>
            <a:r>
              <a:rPr b="0" lang="it-IT" sz="1600" spc="-1" strike="noStrike" baseline="-25000">
                <a:solidFill>
                  <a:srgbClr val="000000"/>
                </a:solidFill>
                <a:latin typeface="Calibri"/>
              </a:rPr>
              <a:t>2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+ … +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0" i="1" lang="it-IT" sz="1600" spc="-1" strike="noStrike" baseline="-25000">
                <a:solidFill>
                  <a:srgbClr val="000000"/>
                </a:solidFill>
                <a:latin typeface="Calibri"/>
              </a:rPr>
              <a:t>ip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</a:rPr>
              <a:t>x</a:t>
            </a:r>
            <a:r>
              <a:rPr b="0" i="1" lang="it-IT" sz="1600" spc="-1" strike="noStrike" baseline="-25000">
                <a:solidFill>
                  <a:srgbClr val="000000"/>
                </a:solidFill>
                <a:latin typeface="Calibri"/>
              </a:rPr>
              <a:t>p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≥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</a:rPr>
              <a:t>b</a:t>
            </a:r>
            <a:r>
              <a:rPr b="0" i="1" lang="it-IT" sz="1600" spc="-1" strike="noStrike" baseline="-25000">
                <a:solidFill>
                  <a:srgbClr val="000000"/>
                </a:solidFill>
                <a:latin typeface="Calibri"/>
              </a:rPr>
              <a:t>i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, allora questo viene tasformato in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0" i="1" lang="it-IT" sz="1600" spc="-1" strike="noStrike" baseline="-25000">
                <a:solidFill>
                  <a:srgbClr val="000000"/>
                </a:solidFill>
                <a:latin typeface="Calibri"/>
              </a:rPr>
              <a:t>i</a:t>
            </a:r>
            <a:r>
              <a:rPr b="0" lang="it-IT" sz="1600" spc="-1" strike="noStrike" baseline="-25000">
                <a:solidFill>
                  <a:srgbClr val="000000"/>
                </a:solidFill>
                <a:latin typeface="Calibri"/>
              </a:rPr>
              <a:t>1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</a:rPr>
              <a:t>x</a:t>
            </a:r>
            <a:r>
              <a:rPr b="0" lang="it-IT" sz="1600" spc="-1" strike="noStrike" baseline="-25000">
                <a:solidFill>
                  <a:srgbClr val="000000"/>
                </a:solidFill>
                <a:latin typeface="Calibri"/>
              </a:rPr>
              <a:t>1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+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0" i="1" lang="it-IT" sz="1600" spc="-1" strike="noStrike" baseline="-25000">
                <a:solidFill>
                  <a:srgbClr val="000000"/>
                </a:solidFill>
                <a:latin typeface="Calibri"/>
              </a:rPr>
              <a:t>i</a:t>
            </a:r>
            <a:r>
              <a:rPr b="0" lang="it-IT" sz="1600" spc="-1" strike="noStrike" baseline="-25000">
                <a:solidFill>
                  <a:srgbClr val="000000"/>
                </a:solidFill>
                <a:latin typeface="Calibri"/>
              </a:rPr>
              <a:t>2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x</a:t>
            </a:r>
            <a:r>
              <a:rPr b="0" lang="it-IT" sz="1600" spc="-1" strike="noStrike" baseline="-25000">
                <a:solidFill>
                  <a:srgbClr val="000000"/>
                </a:solidFill>
                <a:latin typeface="Calibri"/>
              </a:rPr>
              <a:t>2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+ … +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0" i="1" lang="it-IT" sz="1600" spc="-1" strike="noStrike" baseline="-25000">
                <a:solidFill>
                  <a:srgbClr val="000000"/>
                </a:solidFill>
                <a:latin typeface="Calibri"/>
              </a:rPr>
              <a:t>ip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</a:rPr>
              <a:t>x</a:t>
            </a:r>
            <a:r>
              <a:rPr b="0" i="1" lang="it-IT" sz="1600" spc="-1" strike="noStrike" baseline="-25000">
                <a:solidFill>
                  <a:srgbClr val="000000"/>
                </a:solidFill>
                <a:latin typeface="Calibri"/>
              </a:rPr>
              <a:t>p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-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0" i="1" lang="it-IT" sz="1600" spc="-1" strike="noStrike" baseline="-25000">
                <a:solidFill>
                  <a:srgbClr val="000000"/>
                </a:solidFill>
                <a:latin typeface="Calibri"/>
              </a:rPr>
              <a:t>i,p+1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</a:rPr>
              <a:t>x</a:t>
            </a:r>
            <a:r>
              <a:rPr b="0" i="1" lang="it-IT" sz="1600" spc="-1" strike="noStrike" baseline="-25000">
                <a:solidFill>
                  <a:srgbClr val="000000"/>
                </a:solidFill>
                <a:latin typeface="Calibri"/>
              </a:rPr>
              <a:t>p+1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= 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</a:rPr>
              <a:t>b</a:t>
            </a:r>
            <a:r>
              <a:rPr b="0" i="1" lang="it-IT" sz="1600" spc="-1" strike="noStrike" baseline="-25000">
                <a:solidFill>
                  <a:srgbClr val="000000"/>
                </a:solidFill>
                <a:latin typeface="Calibri"/>
              </a:rPr>
              <a:t>i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.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6840" y="1285560"/>
            <a:ext cx="8258040" cy="428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2000" spc="-1" strike="noStrike">
                <a:solidFill>
                  <a:srgbClr val="000000"/>
                </a:solidFill>
                <a:latin typeface="Tahoma"/>
              </a:rPr>
              <a:t>PROBLEMA DI P.L. CON VARIABILI LIBERE</a:t>
            </a:r>
            <a:endParaRPr b="1" lang="it-IT" sz="20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87" name=""/>
          <p:cNvSpPr txBox="1"/>
          <p:nvPr/>
        </p:nvSpPr>
        <p:spPr>
          <a:xfrm>
            <a:off x="468360" y="1825560"/>
            <a:ext cx="8229600" cy="43401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lvl="1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Per trasformare un problema di minimizzazione caratterizzato dall’assenza di  vincoli di segno sulle variabili, allora è sempre possibile ricondursi, mediante cambiamento di variabili, ad un problema con variabili non negative.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</a:rPr>
              <a:t>x</a:t>
            </a:r>
            <a:r>
              <a:rPr b="0" i="1" lang="it-IT" sz="1600" spc="-1" strike="noStrike" baseline="-25000">
                <a:solidFill>
                  <a:srgbClr val="000000"/>
                </a:solidFill>
                <a:latin typeface="Calibri"/>
              </a:rPr>
              <a:t>i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non vincolata in segno si può esprimere come differenza di due variabili vincolate in segno</a:t>
            </a:r>
            <a:br>
              <a:rPr sz="1600"/>
            </a:b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 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</a:rPr>
              <a:t>x</a:t>
            </a:r>
            <a:r>
              <a:rPr b="0" i="1" lang="it-IT" sz="1600" spc="-1" strike="noStrike" baseline="-25000">
                <a:solidFill>
                  <a:srgbClr val="000000"/>
                </a:solidFill>
                <a:latin typeface="Calibri"/>
              </a:rPr>
              <a:t>i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=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</a:rPr>
              <a:t>x</a:t>
            </a:r>
            <a:r>
              <a:rPr b="0" i="1" lang="it-IT" sz="1600" spc="-1" strike="noStrike" baseline="30000">
                <a:solidFill>
                  <a:srgbClr val="000000"/>
                </a:solidFill>
                <a:latin typeface="Calibri"/>
              </a:rPr>
              <a:t>+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-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</a:rPr>
              <a:t>x</a:t>
            </a:r>
            <a:r>
              <a:rPr b="0" i="1" lang="it-IT" sz="1600" spc="-1" strike="noStrike" baseline="30000">
                <a:solidFill>
                  <a:srgbClr val="000000"/>
                </a:solidFill>
                <a:latin typeface="Calibri"/>
              </a:rPr>
              <a:t>-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dove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</a:rPr>
              <a:t>x</a:t>
            </a:r>
            <a:r>
              <a:rPr b="0" i="1" lang="it-IT" sz="1600" spc="-1" strike="noStrike" baseline="-25000">
                <a:solidFill>
                  <a:srgbClr val="000000"/>
                </a:solidFill>
                <a:latin typeface="Calibri"/>
              </a:rPr>
              <a:t>i</a:t>
            </a:r>
            <a:r>
              <a:rPr b="0" i="1" lang="it-IT" sz="1600" spc="-1" strike="noStrike" baseline="30000">
                <a:solidFill>
                  <a:srgbClr val="000000"/>
                </a:solidFill>
                <a:latin typeface="Calibri"/>
              </a:rPr>
              <a:t>+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e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</a:rPr>
              <a:t>x</a:t>
            </a:r>
            <a:r>
              <a:rPr b="0" i="1" lang="it-IT" sz="1600" spc="-1" strike="noStrike" baseline="-25000">
                <a:solidFill>
                  <a:srgbClr val="000000"/>
                </a:solidFill>
                <a:latin typeface="Calibri"/>
              </a:rPr>
              <a:t>i</a:t>
            </a:r>
            <a:r>
              <a:rPr b="0" i="1" lang="it-IT" sz="1600" spc="-1" strike="noStrike" baseline="30000">
                <a:solidFill>
                  <a:srgbClr val="000000"/>
                </a:solidFill>
                <a:latin typeface="Calibri"/>
              </a:rPr>
              <a:t>-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sono non negative.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Il cambiamento di variabili deve essere effettuato  sostituendo opportunamente la variabile non vincolata in segno nella funzione obiettivo e nelle espressioni dei vincoli.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6840" y="1285560"/>
            <a:ext cx="8258040" cy="428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2000" spc="-1" strike="noStrike">
                <a:solidFill>
                  <a:srgbClr val="000000"/>
                </a:solidFill>
                <a:latin typeface="Tahoma"/>
              </a:rPr>
              <a:t>ALTRE TRASFORMAZIONI</a:t>
            </a:r>
            <a:endParaRPr b="1" lang="it-IT" sz="20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89" name=""/>
          <p:cNvSpPr txBox="1"/>
          <p:nvPr/>
        </p:nvSpPr>
        <p:spPr>
          <a:xfrm>
            <a:off x="468360" y="1825560"/>
            <a:ext cx="8229600" cy="43401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6325"/>
          </a:bodyPr>
          <a:p>
            <a:pPr lvl="1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Esistono altre forme chiamate forme standard, con particolari requisiti. Ad esempio si potrebbe voler rimuovere il coefficiente di costo costante d nella funzione obiettivo. Per  fare ciò è sufficiente aggiungere una variabile e vincolarla ad assumere il valore 1.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Potrebbero esservi vincoli di segno sui termini noti delle equazioni dei vincoli. Se questi devono essere positivi e si ha un vincolo che viola l’ipotesi allora è sufficiente moltiplicare per -1 ambo i membri ed invertire il verso della disequazione.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Il caso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</a:rPr>
              <a:t>x</a:t>
            </a:r>
            <a:r>
              <a:rPr b="0" i="1" lang="it-IT" sz="1600" spc="-1" strike="noStrike" baseline="-25000">
                <a:solidFill>
                  <a:srgbClr val="000000"/>
                </a:solidFill>
                <a:latin typeface="Calibri"/>
              </a:rPr>
              <a:t>j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≥ -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</a:rPr>
              <a:t>l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,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</a:rPr>
              <a:t>l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&gt; 0  può essere trattato con un cambiamento di variabile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</a:rPr>
              <a:t>x</a:t>
            </a:r>
            <a:r>
              <a:rPr b="0" i="1" lang="it-IT" sz="1600" spc="-1" strike="noStrike" baseline="-25000">
                <a:solidFill>
                  <a:srgbClr val="000000"/>
                </a:solidFill>
                <a:latin typeface="Calibri"/>
              </a:rPr>
              <a:t>j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’ =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</a:rPr>
              <a:t>x</a:t>
            </a:r>
            <a:r>
              <a:rPr b="0" i="1" lang="it-IT" sz="1600" spc="-1" strike="noStrike" baseline="-25000">
                <a:solidFill>
                  <a:srgbClr val="000000"/>
                </a:solidFill>
                <a:latin typeface="Calibri"/>
              </a:rPr>
              <a:t>j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+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</a:rPr>
              <a:t>l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,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</a:rPr>
              <a:t>x</a:t>
            </a:r>
            <a:r>
              <a:rPr b="0" i="1" lang="it-IT" sz="1600" spc="-1" strike="noStrike" baseline="-25000">
                <a:solidFill>
                  <a:srgbClr val="000000"/>
                </a:solidFill>
                <a:latin typeface="Calibri"/>
              </a:rPr>
              <a:t>j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’ ≥ 0.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90" name="Object 4"/>
          <p:cNvGraphicFramePr/>
          <p:nvPr/>
        </p:nvGraphicFramePr>
        <p:xfrm>
          <a:off x="611280" y="2860560"/>
          <a:ext cx="3479760" cy="1801800"/>
        </p:xfrm>
        <a:graphic>
          <a:graphicData uri="http://schemas.openxmlformats.org/presentationml/2006/ole">
            <p:oleObj r:id="rId1" spid="">
              <p:embed/>
            </p:oleObj>
          </a:graphicData>
        </a:graphic>
      </p:graphicFrame>
      <p:graphicFrame>
        <p:nvGraphicFramePr>
          <p:cNvPr id="91" name="Object 3"/>
          <p:cNvGraphicFramePr/>
          <p:nvPr/>
        </p:nvGraphicFramePr>
        <p:xfrm>
          <a:off x="4336920" y="2708280"/>
          <a:ext cx="4051440" cy="2106720"/>
        </p:xfrm>
        <a:graphic>
          <a:graphicData uri="http://schemas.openxmlformats.org/presentationml/2006/ole">
            <p:oleObj r:id="rId2" spid="">
              <p:embed/>
            </p:oleObj>
          </a:graphicData>
        </a:graphic>
      </p:graphicFrame>
      <p:cxnSp>
        <p:nvCxnSpPr>
          <p:cNvPr id="92" name="Connettore 2 6"/>
          <p:cNvCxnSpPr/>
          <p:nvPr/>
        </p:nvCxnSpPr>
        <p:spPr>
          <a:xfrm>
            <a:off x="4140000" y="3654000"/>
            <a:ext cx="216360" cy="2520"/>
          </a:xfrm>
          <a:prstGeom prst="straightConnector1">
            <a:avLst/>
          </a:prstGeom>
          <a:ln w="9360">
            <a:solidFill>
              <a:srgbClr val="4a7ebb"/>
            </a:solidFill>
            <a:miter/>
            <a:tailEnd len="med" type="arrow" w="med"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6840" y="1285560"/>
            <a:ext cx="8258040" cy="428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2000" spc="-1" strike="noStrike">
                <a:solidFill>
                  <a:srgbClr val="000000"/>
                </a:solidFill>
                <a:latin typeface="Tahoma"/>
              </a:rPr>
              <a:t>ESEMPIO DI CONVERSIONE IN FORMA STANDARD</a:t>
            </a:r>
            <a:endParaRPr b="1" lang="it-IT" sz="20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94" name=""/>
          <p:cNvSpPr txBox="1"/>
          <p:nvPr/>
        </p:nvSpPr>
        <p:spPr>
          <a:xfrm>
            <a:off x="468360" y="1825560"/>
            <a:ext cx="8229600" cy="43401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lvl="1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 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Si converta in forma standard il seguente problema di P.L.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Il programma lineare deve essere nella forma di minimizzazione, trasformando il problema dalla ricerca del massimo di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</a:rPr>
              <a:t>z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a quella del minimo di -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</a:rPr>
              <a:t>z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: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95" name="Object 4"/>
          <p:cNvGraphicFramePr/>
          <p:nvPr/>
        </p:nvGraphicFramePr>
        <p:xfrm>
          <a:off x="2955960" y="2241720"/>
          <a:ext cx="2679840" cy="1547640"/>
        </p:xfrm>
        <a:graphic>
          <a:graphicData uri="http://schemas.openxmlformats.org/presentationml/2006/ole">
            <p:oleObj r:id="rId1" spid="">
              <p:embed/>
            </p:oleObj>
          </a:graphicData>
        </a:graphic>
      </p:graphicFrame>
      <p:graphicFrame>
        <p:nvGraphicFramePr>
          <p:cNvPr id="96" name="Object 3"/>
          <p:cNvGraphicFramePr/>
          <p:nvPr/>
        </p:nvGraphicFramePr>
        <p:xfrm>
          <a:off x="2990880" y="4581360"/>
          <a:ext cx="2565360" cy="1548000"/>
        </p:xfrm>
        <a:graphic>
          <a:graphicData uri="http://schemas.openxmlformats.org/presentationml/2006/ole">
            <p:oleObj r:id="rId2" spid="">
              <p:embed/>
            </p:oleObj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6840" y="1285560"/>
            <a:ext cx="8258040" cy="428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2000" spc="-1" strike="noStrike">
                <a:solidFill>
                  <a:srgbClr val="000000"/>
                </a:solidFill>
                <a:latin typeface="Tahoma"/>
              </a:rPr>
              <a:t>ESEMPIO DI CONVERSIONE IN FORMA STANDARD</a:t>
            </a:r>
            <a:endParaRPr b="1" lang="it-IT" sz="20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98" name=""/>
          <p:cNvSpPr txBox="1"/>
          <p:nvPr/>
        </p:nvSpPr>
        <p:spPr>
          <a:xfrm>
            <a:off x="468360" y="1825560"/>
            <a:ext cx="8229600" cy="43401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lvl="1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 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Si devono sostituire le variabili non vincolate in segno con la somma di due variabili non negative. Effettuando la sostituzione della variabile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</a:rPr>
              <a:t>x</a:t>
            </a:r>
            <a:r>
              <a:rPr b="0" lang="it-IT" sz="1600" spc="-1" strike="noStrike" baseline="-25000">
                <a:solidFill>
                  <a:srgbClr val="000000"/>
                </a:solidFill>
                <a:latin typeface="Calibri"/>
              </a:rPr>
              <a:t>3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si ottiene: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I vincoli devono essere espressi da equazioni lineari e ciò avviene inserendo le variabili ausiliarie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</a:rPr>
              <a:t>x</a:t>
            </a:r>
            <a:r>
              <a:rPr b="0" lang="it-IT" sz="1600" spc="-1" strike="noStrike" baseline="-25000">
                <a:solidFill>
                  <a:srgbClr val="000000"/>
                </a:solidFill>
                <a:latin typeface="Calibri"/>
              </a:rPr>
              <a:t>4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(slack),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</a:rPr>
              <a:t>x</a:t>
            </a:r>
            <a:r>
              <a:rPr b="0" lang="it-IT" sz="1600" spc="-1" strike="noStrike" baseline="-25000">
                <a:solidFill>
                  <a:srgbClr val="000000"/>
                </a:solidFill>
                <a:latin typeface="Calibri"/>
              </a:rPr>
              <a:t>5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(surplus) e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</a:rPr>
              <a:t>x</a:t>
            </a:r>
            <a:r>
              <a:rPr b="0" lang="it-IT" sz="1600" spc="-1" strike="noStrike" baseline="-25000">
                <a:solidFill>
                  <a:srgbClr val="000000"/>
                </a:solidFill>
                <a:latin typeface="Calibri"/>
              </a:rPr>
              <a:t>6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(slack):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99" name="Object 5"/>
          <p:cNvGraphicFramePr/>
          <p:nvPr/>
        </p:nvGraphicFramePr>
        <p:xfrm>
          <a:off x="2976480" y="2508120"/>
          <a:ext cx="3251160" cy="1497240"/>
        </p:xfrm>
        <a:graphic>
          <a:graphicData uri="http://schemas.openxmlformats.org/presentationml/2006/ole">
            <p:oleObj r:id="rId1" spid="">
              <p:embed/>
            </p:oleObj>
          </a:graphicData>
        </a:graphic>
      </p:graphicFrame>
      <p:graphicFrame>
        <p:nvGraphicFramePr>
          <p:cNvPr id="100" name="Object 3"/>
          <p:cNvGraphicFramePr/>
          <p:nvPr/>
        </p:nvGraphicFramePr>
        <p:xfrm>
          <a:off x="2270160" y="4740120"/>
          <a:ext cx="4686120" cy="1497240"/>
        </p:xfrm>
        <a:graphic>
          <a:graphicData uri="http://schemas.openxmlformats.org/presentationml/2006/ole">
            <p:oleObj r:id="rId2" spid="">
              <p:embed/>
            </p:oleObj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6840" y="1285560"/>
            <a:ext cx="8258040" cy="428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2000" spc="-1" strike="noStrike">
                <a:solidFill>
                  <a:srgbClr val="000000"/>
                </a:solidFill>
                <a:latin typeface="Tahoma"/>
              </a:rPr>
              <a:t>PROBLEMA DI PL IN FORMA GENERALE</a:t>
            </a:r>
            <a:endParaRPr b="1" lang="it-IT" sz="20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55" name=""/>
          <p:cNvSpPr txBox="1"/>
          <p:nvPr/>
        </p:nvSpPr>
        <p:spPr>
          <a:xfrm>
            <a:off x="468360" y="1825560"/>
            <a:ext cx="8229600" cy="43401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lvl="1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 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Un problema di Programmazione Lineare può essere espresso, in forma generale, come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Il problema può essere in forma di massimo o di minimo.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Il termine noto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</a:rPr>
              <a:t>d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, che può essere nullo, per un problema di minimizzazione rappresenta un termine di costo fisso.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56" name="Object 4"/>
          <p:cNvGraphicFramePr/>
          <p:nvPr/>
        </p:nvGraphicFramePr>
        <p:xfrm>
          <a:off x="2301840" y="2349360"/>
          <a:ext cx="4573800" cy="2351160"/>
        </p:xfrm>
        <a:graphic>
          <a:graphicData uri="http://schemas.openxmlformats.org/presentationml/2006/ole">
            <p:oleObj r:id="rId1" spid="">
              <p:embed/>
            </p:oleObj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6840" y="1285560"/>
            <a:ext cx="8258040" cy="428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2000" spc="-1" strike="noStrike">
                <a:solidFill>
                  <a:srgbClr val="000000"/>
                </a:solidFill>
                <a:latin typeface="Tahoma"/>
              </a:rPr>
              <a:t>PROBLEMA DI PL IN FORMA GENERALE – FORMA MATRICIALE</a:t>
            </a:r>
            <a:endParaRPr b="1" lang="it-IT" sz="20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58" name=""/>
          <p:cNvSpPr txBox="1"/>
          <p:nvPr/>
        </p:nvSpPr>
        <p:spPr>
          <a:xfrm>
            <a:off x="468360" y="1825560"/>
            <a:ext cx="8229600" cy="43401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7576" lnSpcReduction="20000"/>
          </a:bodyPr>
          <a:p>
            <a:pPr lvl="1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 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Il problema generale può essere scritto in forma matricale come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dove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2" marL="39996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it-IT" sz="1600" spc="-1" strike="noStrike">
                <a:solidFill>
                  <a:srgbClr val="000000"/>
                </a:solidFill>
                <a:latin typeface="Calibri"/>
              </a:rPr>
              <a:t>c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è un vettore di dimensione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</a:rPr>
              <a:t>n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di parametri reali noti;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2" marL="39996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it-IT" sz="1600" spc="-1" strike="noStrike">
                <a:solidFill>
                  <a:srgbClr val="000000"/>
                </a:solidFill>
                <a:latin typeface="Calibri"/>
              </a:rPr>
              <a:t>x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è un vettore di dimensione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</a:rPr>
              <a:t>n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di variabili decisionali reali (incognite);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2" marL="39996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it-IT" sz="1600" spc="-1" strike="noStrike">
                <a:solidFill>
                  <a:srgbClr val="000000"/>
                </a:solidFill>
                <a:latin typeface="Calibri"/>
              </a:rPr>
              <a:t>b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è un vettore di dimensione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</a:rPr>
              <a:t>m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dei parametri reali noti;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2" marL="39996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it-IT" sz="16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una matrice di dimensione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</a:rPr>
              <a:t>m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x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</a:rPr>
              <a:t>n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, con parametri reali noti;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2" marL="39996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i="1" lang="it-IT" sz="16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</a:rPr>
              <a:t>d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è un parametro reale noto.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59" name="Object 4"/>
          <p:cNvGraphicFramePr/>
          <p:nvPr/>
        </p:nvGraphicFramePr>
        <p:xfrm>
          <a:off x="3497400" y="2792520"/>
          <a:ext cx="2011320" cy="1141200"/>
        </p:xfrm>
        <a:graphic>
          <a:graphicData uri="http://schemas.openxmlformats.org/presentationml/2006/ole">
            <p:oleObj r:id="rId1" spid="">
              <p:embed/>
            </p:oleObj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6840" y="1285560"/>
            <a:ext cx="8258040" cy="428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2000" spc="-1" strike="noStrike">
                <a:solidFill>
                  <a:srgbClr val="000000"/>
                </a:solidFill>
                <a:latin typeface="Tahoma"/>
              </a:rPr>
              <a:t>PROBLEMA DI PL IN FORMA STANDARD</a:t>
            </a:r>
            <a:endParaRPr b="1" lang="it-IT" sz="20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61" name=""/>
          <p:cNvSpPr txBox="1"/>
          <p:nvPr/>
        </p:nvSpPr>
        <p:spPr>
          <a:xfrm>
            <a:off x="468360" y="1825560"/>
            <a:ext cx="8229600" cy="43401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7576" lnSpcReduction="10000"/>
          </a:bodyPr>
          <a:p>
            <a:pPr lvl="1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 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Ogni problema di Programmazione Lineare può essere espresso in una forma, detta </a:t>
            </a:r>
            <a:r>
              <a:rPr b="0" i="1" lang="it-IT" sz="1600" spc="-1" strike="noStrike" u="sng">
                <a:solidFill>
                  <a:srgbClr val="000000"/>
                </a:solidFill>
                <a:uFillTx/>
                <a:latin typeface="Calibri"/>
              </a:rPr>
              <a:t>forma standard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, che è la seguente: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Il problema è di minimizzazione.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I vincoli sono tutti di uguaglianza.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Le variabili decisionali sono tutte non negative.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62" name="Object 4"/>
          <p:cNvGraphicFramePr/>
          <p:nvPr/>
        </p:nvGraphicFramePr>
        <p:xfrm>
          <a:off x="1692360" y="2523960"/>
          <a:ext cx="5221080" cy="2705400"/>
        </p:xfrm>
        <a:graphic>
          <a:graphicData uri="http://schemas.openxmlformats.org/presentationml/2006/ole">
            <p:oleObj r:id="rId1" spid="">
              <p:embed/>
            </p:oleObj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6840" y="1285560"/>
            <a:ext cx="8258040" cy="428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2000" spc="-1" strike="noStrike">
                <a:solidFill>
                  <a:srgbClr val="000000"/>
                </a:solidFill>
                <a:latin typeface="Tahoma"/>
              </a:rPr>
              <a:t>PROBLEMA DI PL IN FORMA STANDARD – FORMA MATRICIALE</a:t>
            </a:r>
            <a:endParaRPr b="1" lang="it-IT" sz="20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64" name=""/>
          <p:cNvSpPr txBox="1"/>
          <p:nvPr/>
        </p:nvSpPr>
        <p:spPr>
          <a:xfrm>
            <a:off x="468360" y="1825560"/>
            <a:ext cx="8229600" cy="43401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7576" lnSpcReduction="20000"/>
          </a:bodyPr>
          <a:p>
            <a:pPr lvl="1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 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Il problema generale può essere scritto in forma matricale come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dove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2" marL="39996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it-IT" sz="1600" spc="-1" strike="noStrike">
                <a:solidFill>
                  <a:srgbClr val="000000"/>
                </a:solidFill>
                <a:latin typeface="Calibri"/>
              </a:rPr>
              <a:t>c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è un vettore di dimensione n di parametri reali noti;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2" marL="39996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it-IT" sz="1600" spc="-1" strike="noStrike">
                <a:solidFill>
                  <a:srgbClr val="000000"/>
                </a:solidFill>
                <a:latin typeface="Calibri"/>
              </a:rPr>
              <a:t>x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è un vettore di dimensione n di variabili decisionali reali non negative (incognite);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2" marL="39996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it-IT" sz="1600" spc="-1" strike="noStrike">
                <a:solidFill>
                  <a:srgbClr val="000000"/>
                </a:solidFill>
                <a:latin typeface="Calibri"/>
              </a:rPr>
              <a:t>b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è un vettore di dimensione n dei parametri reali noti;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2" marL="39996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it-IT" sz="16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una matrice di dimensione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</a:rPr>
              <a:t>m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x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</a:rPr>
              <a:t>n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, con parametri reali noti e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</a:rPr>
              <a:t>m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&lt;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</a:rPr>
              <a:t>n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;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2" marL="39996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i="1" lang="it-IT" sz="16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</a:rPr>
              <a:t>d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è un parametro reale noto.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65" name="Object 4"/>
          <p:cNvGraphicFramePr/>
          <p:nvPr/>
        </p:nvGraphicFramePr>
        <p:xfrm>
          <a:off x="3151080" y="2637000"/>
          <a:ext cx="1997280" cy="1331640"/>
        </p:xfrm>
        <a:graphic>
          <a:graphicData uri="http://schemas.openxmlformats.org/presentationml/2006/ole">
            <p:oleObj r:id="rId1" spid="">
              <p:embed/>
            </p:oleObj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6840" y="1285560"/>
            <a:ext cx="8258040" cy="428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2000" spc="-1" strike="noStrike">
                <a:solidFill>
                  <a:srgbClr val="000000"/>
                </a:solidFill>
                <a:latin typeface="Tahoma"/>
              </a:rPr>
              <a:t>PROBLEMA DI PL IN FORMA STANDARD – FORMA MATRICIALE</a:t>
            </a:r>
            <a:endParaRPr b="1" lang="it-IT" sz="20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67" name=""/>
          <p:cNvSpPr txBox="1"/>
          <p:nvPr/>
        </p:nvSpPr>
        <p:spPr>
          <a:xfrm>
            <a:off x="468360" y="1825560"/>
            <a:ext cx="8229600" cy="43401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lvl="1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La terminologia che è usata per descrivere le varie componenti del modello di P.L. in forma standard è la seguente: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 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c</a:t>
            </a:r>
            <a:r>
              <a:rPr b="0" i="1" lang="it-IT" sz="1600" spc="-1" strike="noStrike" baseline="-25000">
                <a:solidFill>
                  <a:srgbClr val="000000"/>
                </a:solidFill>
                <a:latin typeface="Calibri"/>
              </a:rPr>
              <a:t>j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coefficienti dei costi variabili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parametri noti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 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b</a:t>
            </a:r>
            <a:r>
              <a:rPr b="0" i="1" lang="it-IT" sz="1600" spc="-1" strike="noStrike" baseline="-25000">
                <a:solidFill>
                  <a:srgbClr val="000000"/>
                </a:solidFill>
                <a:latin typeface="Calibri"/>
              </a:rPr>
              <a:t>i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coefficienti delle risorse o richieste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parametri noti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 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d: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costante di costo fisso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parametro noto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 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</a:rPr>
              <a:t>z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: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funzione obiettivo che definisce il costo totale se il problema di partenza è di minimo, il profitto totale se il problema di partenza è di massimo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0" i="1" lang="it-IT" sz="1600" spc="-1" strike="noStrike" baseline="-25000">
                <a:solidFill>
                  <a:srgbClr val="000000"/>
                </a:solidFill>
                <a:latin typeface="Calibri"/>
              </a:rPr>
              <a:t>ij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coefficienti tecnologici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parametri noti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x</a:t>
            </a:r>
            <a:r>
              <a:rPr b="0" i="1" lang="it-IT" sz="1600" spc="-1" strike="noStrike" baseline="-25000">
                <a:solidFill>
                  <a:srgbClr val="000000"/>
                </a:solidFill>
                <a:latin typeface="Calibri"/>
              </a:rPr>
              <a:t>j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variabili decisionali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incognite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6840" y="1285560"/>
            <a:ext cx="8258040" cy="428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2000" spc="-1" strike="noStrike">
                <a:solidFill>
                  <a:srgbClr val="000000"/>
                </a:solidFill>
                <a:latin typeface="Tahoma"/>
              </a:rPr>
              <a:t>IPOTESI DELLA FORMA STANDARD DELLA P.L.</a:t>
            </a:r>
            <a:endParaRPr b="1" lang="it-IT" sz="20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69" name=""/>
          <p:cNvSpPr txBox="1"/>
          <p:nvPr/>
        </p:nvSpPr>
        <p:spPr>
          <a:xfrm>
            <a:off x="468360" y="1825560"/>
            <a:ext cx="8229600" cy="43401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lvl="1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Problema di minimo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2" marL="39996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Un problema di P.L. in forma standard è espresso in forma di minimo.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2" marL="39996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Vincoli di eguaglianza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2" marL="39996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Le equazioni dei vincoli devono essere espresse mediante relazioni di uguaglianza.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2" marL="39996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Vincoli di non negatività delle variabili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2" marL="39996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Le soluzioni ammissibili devono avere tutte le variabili decisionali non negative.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2" marL="399960"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Sistema consistente e non ridondante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2" marL="39996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Si assume che il problema ammetta soluzioni. Tale condizioni sono verificate analiticamente se: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3" marL="857160">
              <a:spcBef>
                <a:spcPts val="400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it-IT" sz="1600" spc="-1" strike="noStrike">
                <a:solidFill>
                  <a:srgbClr val="000000"/>
                </a:solidFill>
                <a:latin typeface="Euclid"/>
              </a:rPr>
              <a:t>rango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([</a:t>
            </a:r>
            <a:r>
              <a:rPr b="1" lang="it-IT" sz="16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|</a:t>
            </a:r>
            <a:r>
              <a:rPr b="1" lang="it-IT" sz="1600" spc="-1" strike="noStrike">
                <a:solidFill>
                  <a:srgbClr val="000000"/>
                </a:solidFill>
                <a:latin typeface="Calibri"/>
              </a:rPr>
              <a:t>b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] ) = </a:t>
            </a:r>
            <a:r>
              <a:rPr b="0" lang="it-IT" sz="1600" spc="-1" strike="noStrike">
                <a:solidFill>
                  <a:srgbClr val="000000"/>
                </a:solidFill>
                <a:latin typeface="Euclid"/>
              </a:rPr>
              <a:t>rango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(</a:t>
            </a:r>
            <a:r>
              <a:rPr b="1" lang="it-IT" sz="16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) =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</a:rPr>
              <a:t>m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, il che implica che esista almeno una soluzione e che il sistema non è ridondante, ossia non esistono vincoli combinazione lineare degli altri;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3" marL="857160">
              <a:spcBef>
                <a:spcPts val="400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</a:rPr>
              <a:t>m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&lt;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</a:rPr>
              <a:t>n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, il che implica che esistono infinite soluzioni alternative.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2" marL="39996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>
              <a:spcBef>
                <a:spcPts val="400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6840" y="1285560"/>
            <a:ext cx="8258040" cy="428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2000" spc="-1" strike="noStrike">
                <a:solidFill>
                  <a:srgbClr val="000000"/>
                </a:solidFill>
                <a:latin typeface="Tahoma"/>
              </a:rPr>
              <a:t>TRASFORMAZIONE IN FORMA STANDARD</a:t>
            </a:r>
            <a:endParaRPr b="1" lang="it-IT" sz="20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71" name=""/>
          <p:cNvSpPr txBox="1"/>
          <p:nvPr/>
        </p:nvSpPr>
        <p:spPr>
          <a:xfrm>
            <a:off x="468360" y="1825560"/>
            <a:ext cx="8229600" cy="43401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lvl="1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Un problema di programmazione lineare potrebbe non essere in forma standard. Si vedrà come ricondurre un programma lineare in forma standard se questo è formulato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2" marL="39996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come problema di massimizzazione;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2" marL="39996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2" marL="39996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con vincoli di disuguaglianza di tipo minore o uguale (≤);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2" marL="39996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2" marL="39996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con vincoli di disuguaglianza di tipo maggiore o uguale (≥);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2" marL="39996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2" marL="39996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con  le variabili non sono vincolate in segno.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2" marL="39996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Se nella formulazione di un problema di P.L. si verifica più di un caso di quelli presentati nell’elenco allora occorrerà applicare le regole che seguono singolarmente per ogni vincolo o variabile.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6840" y="1285560"/>
            <a:ext cx="8258040" cy="428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2000" spc="-1" strike="noStrike">
                <a:solidFill>
                  <a:srgbClr val="000000"/>
                </a:solidFill>
                <a:latin typeface="Tahoma"/>
              </a:rPr>
              <a:t>PROBLEMA DI P.L. IN FORMA DI MASSIMIZZAZIONE</a:t>
            </a:r>
            <a:endParaRPr b="1" lang="it-IT" sz="20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73" name=""/>
          <p:cNvSpPr txBox="1"/>
          <p:nvPr/>
        </p:nvSpPr>
        <p:spPr>
          <a:xfrm>
            <a:off x="468360" y="1825560"/>
            <a:ext cx="8229600" cy="43401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lvl="1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Per trasformare un problema di massimizzazione in un problema di minimizzazione basta cambiare il segno della funzione obiettivo.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Esempio: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maz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</a:rPr>
              <a:t>z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= 12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</a:rPr>
              <a:t>x</a:t>
            </a:r>
            <a:r>
              <a:rPr b="0" lang="it-IT" sz="1600" spc="-1" strike="noStrike" baseline="-25000">
                <a:solidFill>
                  <a:srgbClr val="000000"/>
                </a:solidFill>
                <a:latin typeface="Calibri"/>
              </a:rPr>
              <a:t>1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+ 4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</a:rPr>
              <a:t>x</a:t>
            </a:r>
            <a:r>
              <a:rPr b="0" lang="it-IT" sz="1600" spc="-1" strike="noStrike" baseline="-25000">
                <a:solidFill>
                  <a:srgbClr val="000000"/>
                </a:solidFill>
                <a:latin typeface="Calibri"/>
              </a:rPr>
              <a:t>2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- 6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</a:rPr>
              <a:t>x</a:t>
            </a:r>
            <a:r>
              <a:rPr b="0" lang="it-IT" sz="1600" spc="-1" strike="noStrike" baseline="-25000">
                <a:solidFill>
                  <a:srgbClr val="000000"/>
                </a:solidFill>
                <a:latin typeface="Calibri"/>
              </a:rPr>
              <a:t>3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viene ricondotto in forma standard come: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min z’ = -12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</a:rPr>
              <a:t>x</a:t>
            </a:r>
            <a:r>
              <a:rPr b="0" lang="it-IT" sz="1600" spc="-1" strike="noStrike" baseline="-25000">
                <a:solidFill>
                  <a:srgbClr val="000000"/>
                </a:solidFill>
                <a:latin typeface="Calibri"/>
              </a:rPr>
              <a:t>1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- 4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</a:rPr>
              <a:t>x</a:t>
            </a:r>
            <a:r>
              <a:rPr b="0" lang="it-IT" sz="1600" spc="-1" strike="noStrike" baseline="-25000">
                <a:solidFill>
                  <a:srgbClr val="000000"/>
                </a:solidFill>
                <a:latin typeface="Calibri"/>
              </a:rPr>
              <a:t>2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+ 6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</a:rPr>
              <a:t>x</a:t>
            </a:r>
            <a:r>
              <a:rPr b="0" lang="it-IT" sz="1600" spc="-1" strike="noStrike" baseline="-25000">
                <a:solidFill>
                  <a:srgbClr val="000000"/>
                </a:solidFill>
                <a:latin typeface="Calibri"/>
              </a:rPr>
              <a:t>3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 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dove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</a:rPr>
              <a:t>z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’ = -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</a:rPr>
              <a:t>z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.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LibreOffice/7.6.2.1$Windows_X86_64 LibreOffice_project/56f7684011345957bbf33a7ee678afaf4d2ba333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2011-03-05T23:19:26Z</dcterms:created>
  <dc:creator/>
  <dc:description/>
  <dc:language>it-IT</dc:language>
  <cp:lastModifiedBy/>
  <dcterms:modified xsi:type="dcterms:W3CDTF">2012-06-01T15:11:36Z</dcterms:modified>
  <cp:revision>1</cp:revision>
  <dc:subject/>
  <dc:title/>
</cp:coreProperties>
</file>