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media/image1.jpeg" ContentType="image/jpeg"/>
  <Override PartName="/ppt/slides/_rels/slide1.xml.rels" ContentType="application/vnd.openxmlformats-package.relationships+xml"/>
  <Override PartName="/ppt/slides/_rels/slide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1" name="PlaceHolder 2"/>
          <p:cNvSpPr>
            <a:spLocks noGrp="1"/>
          </p:cNvSpPr>
          <p:nvPr>
            <p:ph/>
          </p:nvPr>
        </p:nvSpPr>
        <p:spPr>
          <a:xfrm>
            <a:off x="457200" y="160020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2" name="PlaceHolder 3"/>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4"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5"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6"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7" name="PlaceHolder 5"/>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9" name="PlaceHolder 2"/>
          <p:cNvSpPr>
            <a:spLocks noGrp="1"/>
          </p:cNvSpPr>
          <p:nvPr>
            <p:ph/>
          </p:nvPr>
        </p:nvSpPr>
        <p:spPr>
          <a:xfrm>
            <a:off x="45720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0" name="PlaceHolder 3"/>
          <p:cNvSpPr>
            <a:spLocks noGrp="1"/>
          </p:cNvSpPr>
          <p:nvPr>
            <p:ph/>
          </p:nvPr>
        </p:nvSpPr>
        <p:spPr>
          <a:xfrm>
            <a:off x="323964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1" name="PlaceHolder 4"/>
          <p:cNvSpPr>
            <a:spLocks noGrp="1"/>
          </p:cNvSpPr>
          <p:nvPr>
            <p:ph/>
          </p:nvPr>
        </p:nvSpPr>
        <p:spPr>
          <a:xfrm>
            <a:off x="602208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2" name="PlaceHolder 5"/>
          <p:cNvSpPr>
            <a:spLocks noGrp="1"/>
          </p:cNvSpPr>
          <p:nvPr>
            <p:ph/>
          </p:nvPr>
        </p:nvSpPr>
        <p:spPr>
          <a:xfrm>
            <a:off x="45720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3" name="PlaceHolder 6"/>
          <p:cNvSpPr>
            <a:spLocks noGrp="1"/>
          </p:cNvSpPr>
          <p:nvPr>
            <p:ph/>
          </p:nvPr>
        </p:nvSpPr>
        <p:spPr>
          <a:xfrm>
            <a:off x="323964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4" name="PlaceHolder 7"/>
          <p:cNvSpPr>
            <a:spLocks noGrp="1"/>
          </p:cNvSpPr>
          <p:nvPr>
            <p:ph/>
          </p:nvPr>
        </p:nvSpPr>
        <p:spPr>
          <a:xfrm>
            <a:off x="602208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0" name="PlaceHolder 2"/>
          <p:cNvSpPr>
            <a:spLocks noGrp="1"/>
          </p:cNvSpPr>
          <p:nvPr>
            <p:ph type="subTitle"/>
          </p:nvPr>
        </p:nvSpPr>
        <p:spPr>
          <a:xfrm>
            <a:off x="457200" y="1600200"/>
            <a:ext cx="8229600" cy="4525920"/>
          </a:xfrm>
          <a:prstGeom prst="rect">
            <a:avLst/>
          </a:prstGeom>
          <a:noFill/>
          <a:ln w="0">
            <a:noFill/>
          </a:ln>
        </p:spPr>
        <p:txBody>
          <a:bodyPr lIns="0" rIns="0" tIns="0" bIns="0" anchor="ctr">
            <a:noAutofit/>
          </a:bodyPr>
          <a:p>
            <a:pPr indent="0" algn="ctr">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2" name="PlaceHolder 2"/>
          <p:cNvSpPr>
            <a:spLocks noGrp="1"/>
          </p:cNvSpPr>
          <p:nvPr>
            <p:ph/>
          </p:nvPr>
        </p:nvSpPr>
        <p:spPr>
          <a:xfrm>
            <a:off x="457200" y="1600200"/>
            <a:ext cx="82296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4"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5"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9"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0"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1"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3"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5" name="PlaceHolder 4"/>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7"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8"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9" name="PlaceHolder 4"/>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mailto:info@uniecampus.it"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Fai clic per modificare il formato del testo della struttura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Secondo livello struttura</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Terzo livello struttura</a:t>
            </a:r>
            <a:endParaRPr b="0" lang="it-IT" sz="1600" spc="-1" strike="noStrike">
              <a:solidFill>
                <a:srgbClr val="000000"/>
              </a:solidFill>
              <a:latin typeface="Calibri"/>
            </a:endParaRPr>
          </a:p>
          <a:p>
            <a:pPr lvl="3" marL="16002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Quarto livello struttura</a:t>
            </a:r>
            <a:endParaRPr b="0" lang="it-IT" sz="1600" spc="-1" strike="noStrike">
              <a:solidFill>
                <a:srgbClr val="000000"/>
              </a:solidFill>
              <a:latin typeface="Calibri"/>
            </a:endParaRPr>
          </a:p>
          <a:p>
            <a:pPr lvl="4"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Quinto livello struttura</a:t>
            </a:r>
            <a:endParaRPr b="0" lang="it-IT" sz="1600" spc="-1" strike="noStrike">
              <a:solidFill>
                <a:srgbClr val="000000"/>
              </a:solidFill>
              <a:latin typeface="Calibri"/>
            </a:endParaRPr>
          </a:p>
          <a:p>
            <a:pPr lvl="5"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Sesto livello struttura</a:t>
            </a:r>
            <a:endParaRPr b="0" lang="it-IT" sz="1600" spc="-1" strike="noStrike">
              <a:solidFill>
                <a:srgbClr val="000000"/>
              </a:solidFill>
              <a:latin typeface="Calibri"/>
            </a:endParaRPr>
          </a:p>
          <a:p>
            <a:pPr lvl="6"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Settimo livello struttura</a:t>
            </a:r>
            <a:endParaRPr b="0" lang="it-IT" sz="1600" spc="-1" strike="noStrike">
              <a:solidFill>
                <a:srgbClr val="000000"/>
              </a:solidFill>
              <a:latin typeface="Calibri"/>
            </a:endParaRPr>
          </a:p>
        </p:txBody>
      </p:sp>
      <p:sp>
        <p:nvSpPr>
          <p:cNvPr id="1" name="CasellaDiTesto 6"/>
          <p:cNvSpPr/>
          <p:nvPr/>
        </p:nvSpPr>
        <p:spPr>
          <a:xfrm>
            <a:off x="6500880" y="915840"/>
            <a:ext cx="2685960" cy="36828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ffffff"/>
                </a:solidFill>
                <a:latin typeface="Tahoma"/>
                <a:ea typeface="Tahoma"/>
              </a:rPr>
              <a:t>Facoltà di Ingegneria</a:t>
            </a:r>
            <a:endParaRPr b="0" lang="it-IT" sz="1800" spc="-1" strike="noStrike">
              <a:solidFill>
                <a:srgbClr val="000000"/>
              </a:solidFill>
              <a:latin typeface="Arial"/>
            </a:endParaRPr>
          </a:p>
        </p:txBody>
      </p:sp>
      <p:sp>
        <p:nvSpPr>
          <p:cNvPr id="2" name="CasellaDiTesto 7"/>
          <p:cNvSpPr/>
          <p:nvPr/>
        </p:nvSpPr>
        <p:spPr>
          <a:xfrm>
            <a:off x="3489480" y="0"/>
            <a:ext cx="1082520" cy="78156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Corso di Laurea:</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Insegnamento: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Lezione n°:</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Titolo: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Attività n°:</a:t>
            </a:r>
            <a:endParaRPr b="0" lang="it-IT" sz="900" spc="-1" strike="noStrike">
              <a:solidFill>
                <a:srgbClr val="000000"/>
              </a:solidFill>
              <a:latin typeface="Arial"/>
            </a:endParaRPr>
          </a:p>
        </p:txBody>
      </p:sp>
      <p:sp>
        <p:nvSpPr>
          <p:cNvPr id="3"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nvGrpSpPr>
          <p:cNvPr id="4" name=""/>
          <p:cNvGrpSpPr/>
          <p:nvPr/>
        </p:nvGrpSpPr>
        <p:grpSpPr>
          <a:xfrm>
            <a:off x="428760" y="6428880"/>
            <a:ext cx="8286840" cy="720"/>
            <a:chOff x="428760" y="6428880"/>
            <a:chExt cx="8286840" cy="720"/>
          </a:xfrm>
        </p:grpSpPr>
        <p:cxnSp>
          <p:nvCxnSpPr>
            <p:cNvPr id="5" name="AutoShape 10"/>
            <p:cNvCxnSpPr/>
            <p:nvPr/>
          </p:nvCxnSpPr>
          <p:spPr>
            <a:xfrm>
              <a:off x="428760" y="6428880"/>
              <a:ext cx="8287200" cy="1080"/>
            </a:xfrm>
            <a:prstGeom prst="straightConnector1">
              <a:avLst/>
            </a:prstGeom>
            <a:ln w="12600">
              <a:solidFill>
                <a:srgbClr val="000000"/>
              </a:solidFill>
              <a:miter/>
            </a:ln>
          </p:spPr>
        </p:cxnSp>
        <p:sp>
          <p:nvSpPr>
            <p:cNvPr id="6" name=""/>
            <p:cNvSpPr txBox="1"/>
            <p:nvPr/>
          </p:nvSpPr>
          <p:spPr>
            <a:xfrm>
              <a:off x="428760" y="6428880"/>
              <a:ext cx="8286480" cy="360"/>
            </a:xfrm>
            <a:prstGeom prst="rect">
              <a:avLst/>
            </a:prstGeom>
            <a:noFill/>
            <a:ln w="0">
              <a:noFill/>
            </a:ln>
          </p:spPr>
          <p:txBody>
            <a:bodyPr lIns="90000" rIns="90000" tIns="-46440" bIns="-4644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sp>
        <p:nvSpPr>
          <p:cNvPr id="7" name="Rectangle 13"/>
          <p:cNvSpPr/>
          <p:nvPr/>
        </p:nvSpPr>
        <p:spPr>
          <a:xfrm>
            <a:off x="0" y="6359040"/>
            <a:ext cx="9144000" cy="41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7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700" spc="-1" strike="noStrike">
                <a:solidFill>
                  <a:srgbClr val="000000"/>
                </a:solidFill>
                <a:latin typeface="Arial"/>
              </a:rPr>
              <a:t>©</a:t>
            </a:r>
            <a:r>
              <a:rPr b="0" lang="it-IT" sz="700" spc="-1" strike="noStrike">
                <a:solidFill>
                  <a:srgbClr val="000000"/>
                </a:solidFill>
                <a:latin typeface="Tahoma"/>
              </a:rPr>
              <a:t> 2007 Universit</a:t>
            </a:r>
            <a:r>
              <a:rPr b="0" lang="it-IT" sz="700" spc="-1" strike="noStrike">
                <a:solidFill>
                  <a:srgbClr val="000000"/>
                </a:solidFill>
                <a:latin typeface="Arial"/>
              </a:rPr>
              <a:t>à</a:t>
            </a:r>
            <a:r>
              <a:rPr b="0" lang="it-IT" sz="700" spc="-1" strike="noStrike">
                <a:solidFill>
                  <a:srgbClr val="000000"/>
                </a:solidFill>
                <a:latin typeface="Tahoma"/>
              </a:rPr>
              <a:t> degli studi e-Campus - Via Isimbardi 10 - 22060 Novedrate (CO) - C.F. 08549051004 </a:t>
            </a:r>
            <a:br>
              <a:rPr sz="700"/>
            </a:br>
            <a:r>
              <a:rPr b="0" lang="it-IT" sz="700" spc="-1" strike="noStrike">
                <a:solidFill>
                  <a:srgbClr val="000000"/>
                </a:solidFill>
                <a:latin typeface="Tahoma"/>
              </a:rPr>
              <a:t>Tel: 031/7942500-7942505 Fax: 031/7942501 - </a:t>
            </a:r>
            <a:r>
              <a:rPr b="0" lang="it-IT" sz="700" spc="-1" strike="noStrike" u="sng">
                <a:solidFill>
                  <a:srgbClr val="0000ff"/>
                </a:solidFill>
                <a:uFillTx/>
                <a:latin typeface="Tahoma"/>
                <a:hlinkClick r:id="rId3"/>
              </a:rPr>
              <a:t>info@uniecampus.it</a:t>
            </a:r>
            <a:endParaRPr b="0" lang="it-IT" sz="700" spc="-1" strike="noStrike">
              <a:solidFill>
                <a:srgbClr val="000000"/>
              </a:solidFill>
              <a:latin typeface="Arial"/>
            </a:endParaRPr>
          </a:p>
        </p:txBody>
      </p:sp>
      <p:sp>
        <p:nvSpPr>
          <p:cNvPr id="8"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INGEGNERIA INFORMATICA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RICERCA OPERATIVA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13/S2</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FORMA STANDARD DELLA  P.L.</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a:t>
            </a:r>
            <a:endParaRPr b="0" lang="it-IT" sz="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213012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3600" spc="-1" strike="noStrike">
                <a:solidFill>
                  <a:srgbClr val="000000"/>
                </a:solidFill>
                <a:latin typeface="Tahoma"/>
              </a:rPr>
              <a:t>RICERCA OPERATIVA</a:t>
            </a:r>
            <a:br>
              <a:rPr sz="3600"/>
            </a:br>
            <a:br>
              <a:rPr sz="3600"/>
            </a:br>
            <a:r>
              <a:rPr b="1" lang="it-IT" sz="3600" spc="-1" strike="noStrike">
                <a:solidFill>
                  <a:srgbClr val="000000"/>
                </a:solidFill>
                <a:latin typeface="Tahoma"/>
              </a:rPr>
              <a:t>13. FORMA STANDARD DELLA PROGRAMMAZIONE LINEARE</a:t>
            </a:r>
            <a:endParaRPr b="1" lang="it-IT" sz="3600" spc="-1" strike="noStrike">
              <a:solidFill>
                <a:srgbClr val="000000"/>
              </a:solidFill>
              <a:latin typeface="Tahoma"/>
            </a:endParaRPr>
          </a:p>
        </p:txBody>
      </p:sp>
      <p:sp>
        <p:nvSpPr>
          <p:cNvPr id="46" name="CasellaDiTesto 4"/>
          <p:cNvSpPr/>
          <p:nvPr/>
        </p:nvSpPr>
        <p:spPr>
          <a:xfrm>
            <a:off x="2907360" y="4929120"/>
            <a:ext cx="3329280" cy="119124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Sessione di studio 13.2</a:t>
            </a:r>
            <a:endParaRPr b="0" lang="it-IT" sz="24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4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Gionata Massi</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txBox="1"/>
          <p:nvPr/>
        </p:nvSpPr>
        <p:spPr>
          <a:xfrm>
            <a:off x="457200" y="17859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determini un modello di programmazione lineare per il seguente problema. Si trasformi in forma standard il modello formulato. Si scriva un report con la soluzione.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Problema:  un’azienda produce mangimi per animali a partire da quattro prodotti grezzi (orzo, avena, sesamo, arachidi). Le proteine e i grassi contenuti per unità nei materiali grezzi, insieme al costo unitario, sono riportati in tabella.  Si vuole determinare la composizione di una mistura alimentare di minimo costo soddisfacente le esigenze nutritive. </a:t>
            </a:r>
            <a:endParaRPr b="0" lang="it-IT" sz="1600" spc="-1" strike="noStrike">
              <a:solidFill>
                <a:srgbClr val="000000"/>
              </a:solidFill>
              <a:latin typeface="Calibri"/>
            </a:endParaRPr>
          </a:p>
        </p:txBody>
      </p:sp>
      <p:sp>
        <p:nvSpPr>
          <p:cNvPr id="4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Esercizio</a:t>
            </a:r>
            <a:endParaRPr b="1" lang="it-IT" sz="2000" spc="-1" strike="noStrike">
              <a:solidFill>
                <a:srgbClr val="000000"/>
              </a:solidFill>
              <a:latin typeface="Tahoma"/>
            </a:endParaRPr>
          </a:p>
        </p:txBody>
      </p:sp>
      <p:graphicFrame>
        <p:nvGraphicFramePr>
          <p:cNvPr id="49" name=""/>
          <p:cNvGraphicFramePr/>
          <p:nvPr/>
        </p:nvGraphicFramePr>
        <p:xfrm>
          <a:off x="1523880" y="3970440"/>
          <a:ext cx="6096240" cy="1692000"/>
        </p:xfrm>
        <a:graphic>
          <a:graphicData uri="http://schemas.openxmlformats.org/drawingml/2006/table">
            <a:tbl>
              <a:tblPr/>
              <a:tblGrid>
                <a:gridCol w="1016280"/>
                <a:gridCol w="1015920"/>
                <a:gridCol w="1015920"/>
                <a:gridCol w="1015920"/>
                <a:gridCol w="1015920"/>
                <a:gridCol w="1016280"/>
              </a:tblGrid>
              <a:tr h="581400">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Orzo</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Avena</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Sesamo</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Arachidi</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Requisiti</a:t>
                      </a:r>
                      <a:br>
                        <a:rPr sz="1600"/>
                      </a:br>
                      <a:r>
                        <a:rPr b="0" lang="it-IT" sz="1600" spc="-1" strike="noStrike">
                          <a:solidFill>
                            <a:srgbClr val="000000"/>
                          </a:solidFill>
                          <a:latin typeface="Calibri"/>
                        </a:rPr>
                        <a:t>nutritivi</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369720">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Proteine</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12</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12</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40</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60</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20</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370800">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Grassi</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6</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12</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370080">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Costi</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24</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30</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40</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50</a:t>
                      </a:r>
                      <a:endParaRPr b="0" lang="it-IT" sz="16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t" marL="90000" marR="9000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15473</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2011-01-29T12:27:55Z</dcterms:created>
  <dc:creator>Gionata Massi</dc:creator>
  <dc:description/>
  <dc:language>it-IT</dc:language>
  <cp:lastModifiedBy>Gionata Massi</cp:lastModifiedBy>
  <dcterms:modified xsi:type="dcterms:W3CDTF">2011-03-14T14:56:06Z</dcterms:modified>
  <cp:revision>635</cp:revision>
  <dc:subject/>
  <dc:title>Diapositiva 1</dc:title>
</cp:coreProperties>
</file>