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media/image1.jpeg" ContentType="image/jpe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9925050" cy="679608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9925200" cy="6796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1"/>
          </p:nvPr>
        </p:nvSpPr>
        <p:spPr>
          <a:xfrm>
            <a:off x="5622480" y="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900" spc="-1" strike="noStrike">
                <a:solidFill>
                  <a:srgbClr val="000000"/>
                </a:solidFill>
                <a:latin typeface="Tahoma"/>
              </a:rPr>
              <a:t>Fai clic per spostare la diapositiva</a:t>
            </a: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Fai clic per modificare il formato delle note</a:t>
            </a: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"/>
          </p:nvPr>
        </p:nvSpPr>
        <p:spPr>
          <a:xfrm>
            <a:off x="0" y="645624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"/>
          </p:nvPr>
        </p:nvSpPr>
        <p:spPr>
          <a:xfrm>
            <a:off x="562248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CC757B3-3849-4D20-A5EB-607692CE482F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317D132-1AA0-44ED-8CBA-F4AE3D3C7CDC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F30C9FD-3AD8-4960-9D31-3FA9DEC2A1FF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394185C-5049-48D7-A801-028F797E0A2C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05226FD-6F77-47BD-A822-E6E6B2AB9D73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0D04827-23B2-4FAA-8157-124585B4DE53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A086A7BB-03C8-4DDE-AEF1-692BAC8EC3FD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BF71B75-A232-4D96-B409-1668410E3715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E0706CA-616E-417E-A225-2D450AC1F481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A0693C0-8522-451D-8F5D-610275BDD9EF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2EBFCAA-EF57-4554-BCC3-FAF021DE45F8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BE72743-7B74-47EB-9EC4-E755E7D59699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FCC6BC1-F787-42BA-9242-2AC813F415E7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2E2D51E-A7BA-458A-A3F7-BBBFA762A406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2C7EDFD-7EDB-456C-B880-ECACABE6C3A4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E645F99-DA0C-4772-AD91-03419B895C62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9872FC3-4957-45E5-8675-D9E6DEA85BBB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50A8535C-7B42-4CF3-9A60-853DC0E27732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14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SOLUZIONI DI BASE AMMISSIBILI E VERTICI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8" Type="http://schemas.openxmlformats.org/officeDocument/2006/relationships/oleObject" Target="../embeddings/oleObject7.bin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14. SOLUZIONI DI BASE AMMISSIBILI E VERTICI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" name="CasellaDiTesto 4"/>
          <p:cNvSpPr/>
          <p:nvPr/>
        </p:nvSpPr>
        <p:spPr>
          <a:xfrm>
            <a:off x="3507840" y="5415120"/>
            <a:ext cx="21283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Ci sono 5 soluzioni di base e ciò rispetta il limite superiore sul numero di soluzioni di base, che nell’esempio è uguale a 6.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soluzioni di base ammissibili sono 4. Nello spazio delle variabili decisionali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corrispondono ai punti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sequenza [A, B,C, O] e tutte le permutazioni che formano lo stesso ciclo hanno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soluzioni adiacenti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 posizioni adiacenti.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corrispondenza delle soluzioni di basi ammissibili con i vertici del poliedro non è casuale.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1: SOLUZIONI DI BASE AMMISSIBILI (6)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94" name="Object 4"/>
          <p:cNvGraphicFramePr/>
          <p:nvPr/>
        </p:nvGraphicFramePr>
        <p:xfrm>
          <a:off x="2496960" y="3433680"/>
          <a:ext cx="4305600" cy="12193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sp>
        <p:nvSpPr>
          <p:cNvPr id="95" name="Ovale 8"/>
          <p:cNvSpPr/>
          <p:nvPr/>
        </p:nvSpPr>
        <p:spPr>
          <a:xfrm>
            <a:off x="2938320" y="4349880"/>
            <a:ext cx="162000" cy="161640"/>
          </a:xfrm>
          <a:prstGeom prst="ellipse">
            <a:avLst/>
          </a:prstGeom>
          <a:noFill/>
          <a:ln w="255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Ovale 9"/>
          <p:cNvSpPr/>
          <p:nvPr/>
        </p:nvSpPr>
        <p:spPr>
          <a:xfrm>
            <a:off x="4049640" y="4359240"/>
            <a:ext cx="162000" cy="162000"/>
          </a:xfrm>
          <a:prstGeom prst="ellipse">
            <a:avLst/>
          </a:prstGeom>
          <a:noFill/>
          <a:ln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Ovale 10"/>
          <p:cNvSpPr/>
          <p:nvPr/>
        </p:nvSpPr>
        <p:spPr>
          <a:xfrm>
            <a:off x="4361040" y="4352760"/>
            <a:ext cx="161640" cy="163800"/>
          </a:xfrm>
          <a:prstGeom prst="ellipse">
            <a:avLst/>
          </a:prstGeom>
          <a:noFill/>
          <a:ln w="25560">
            <a:solidFill>
              <a:srgbClr val="ffa40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Ovale 11"/>
          <p:cNvSpPr/>
          <p:nvPr/>
        </p:nvSpPr>
        <p:spPr>
          <a:xfrm>
            <a:off x="5156280" y="4352760"/>
            <a:ext cx="162000" cy="163800"/>
          </a:xfrm>
          <a:prstGeom prst="ellipse">
            <a:avLst/>
          </a:prstGeom>
          <a:noFill/>
          <a:ln w="25560">
            <a:solidFill>
              <a:srgbClr val="ffa40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Ovale 12"/>
          <p:cNvSpPr/>
          <p:nvPr/>
        </p:nvSpPr>
        <p:spPr>
          <a:xfrm>
            <a:off x="5489640" y="4352760"/>
            <a:ext cx="162000" cy="163800"/>
          </a:xfrm>
          <a:prstGeom prst="ellipse">
            <a:avLst/>
          </a:prstGeom>
          <a:noFill/>
          <a:ln w="25560">
            <a:solidFill>
              <a:srgbClr val="005a2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Ovale 13"/>
          <p:cNvSpPr/>
          <p:nvPr/>
        </p:nvSpPr>
        <p:spPr>
          <a:xfrm>
            <a:off x="6281640" y="4352760"/>
            <a:ext cx="162000" cy="163800"/>
          </a:xfrm>
          <a:prstGeom prst="ellipse">
            <a:avLst/>
          </a:prstGeom>
          <a:noFill/>
          <a:ln w="25560">
            <a:solidFill>
              <a:srgbClr val="005a2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Ovale 14"/>
          <p:cNvSpPr/>
          <p:nvPr/>
        </p:nvSpPr>
        <p:spPr>
          <a:xfrm>
            <a:off x="6591240" y="4352760"/>
            <a:ext cx="162000" cy="163800"/>
          </a:xfrm>
          <a:prstGeom prst="ellipse">
            <a:avLst/>
          </a:prstGeom>
          <a:noFill/>
          <a:ln w="255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Ovale 15"/>
          <p:cNvSpPr/>
          <p:nvPr/>
        </p:nvSpPr>
        <p:spPr>
          <a:xfrm>
            <a:off x="3251160" y="4352760"/>
            <a:ext cx="162000" cy="163800"/>
          </a:xfrm>
          <a:prstGeom prst="ellipse">
            <a:avLst/>
          </a:prstGeom>
          <a:noFill/>
          <a:ln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3" name="Connettore 4 17"/>
          <p:cNvCxnSpPr>
            <a:stCxn id="102" idx="0"/>
            <a:endCxn id="96" idx="0"/>
          </p:cNvCxnSpPr>
          <p:nvPr/>
        </p:nvCxnSpPr>
        <p:spPr>
          <a:xfrm flipH="1" rot="16200000">
            <a:off x="3728160" y="3956400"/>
            <a:ext cx="7200" cy="799200"/>
          </a:xfrm>
          <a:prstGeom prst="bentConnector3">
            <a:avLst>
              <a:gd name="adj1" fmla="val -2573684"/>
            </a:avLst>
          </a:prstGeom>
          <a:ln w="25560">
            <a:solidFill>
              <a:srgbClr val="4a7ebb"/>
            </a:solidFill>
            <a:miter/>
          </a:ln>
        </p:spPr>
      </p:cxnSp>
      <p:cxnSp>
        <p:nvCxnSpPr>
          <p:cNvPr id="104" name="Connettore 4 24"/>
          <p:cNvCxnSpPr/>
          <p:nvPr/>
        </p:nvCxnSpPr>
        <p:spPr>
          <a:xfrm flipH="1" rot="16200000">
            <a:off x="4836240" y="3962880"/>
            <a:ext cx="5400" cy="800640"/>
          </a:xfrm>
          <a:prstGeom prst="bentConnector3">
            <a:avLst>
              <a:gd name="adj1" fmla="val -2571428"/>
            </a:avLst>
          </a:prstGeom>
          <a:ln w="25560">
            <a:solidFill>
              <a:srgbClr val="ffa401"/>
            </a:solidFill>
            <a:miter/>
          </a:ln>
        </p:spPr>
      </p:cxnSp>
      <p:cxnSp>
        <p:nvCxnSpPr>
          <p:cNvPr id="105" name="Connettore 4 25"/>
          <p:cNvCxnSpPr/>
          <p:nvPr/>
        </p:nvCxnSpPr>
        <p:spPr>
          <a:xfrm flipH="1" rot="16200000">
            <a:off x="5953680" y="3968280"/>
            <a:ext cx="5400" cy="799560"/>
          </a:xfrm>
          <a:prstGeom prst="bentConnector3">
            <a:avLst>
              <a:gd name="adj1" fmla="val -2571428"/>
            </a:avLst>
          </a:prstGeom>
          <a:ln w="25560">
            <a:solidFill>
              <a:srgbClr val="005a28"/>
            </a:solidFill>
            <a:miter/>
          </a:ln>
        </p:spPr>
      </p:cxnSp>
      <p:cxnSp>
        <p:nvCxnSpPr>
          <p:cNvPr id="106" name="Connettore 4 26"/>
          <p:cNvCxnSpPr>
            <a:stCxn id="95" idx="0"/>
            <a:endCxn id="101" idx="0"/>
          </p:cNvCxnSpPr>
          <p:nvPr/>
        </p:nvCxnSpPr>
        <p:spPr>
          <a:xfrm flipH="1" rot="16200000">
            <a:off x="4843440" y="2524680"/>
            <a:ext cx="3600" cy="3653640"/>
          </a:xfrm>
          <a:prstGeom prst="bentConnector3">
            <a:avLst>
              <a:gd name="adj1" fmla="val -6666666"/>
            </a:avLst>
          </a:prstGeom>
          <a:ln w="25560">
            <a:solidFill>
              <a:srgbClr val="c00000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2: SOLUZIONI DI BASE AMMISSIBILI E DEGENERI </a:t>
            </a:r>
            <a:r>
              <a:rPr b="1" lang="it-IT" sz="1600" spc="-1" strike="noStrike">
                <a:solidFill>
                  <a:srgbClr val="000000"/>
                </a:solidFill>
                <a:latin typeface="Tahoma"/>
              </a:rPr>
              <a:t>(1)</a:t>
            </a:r>
            <a:endParaRPr b="1" lang="it-IT" sz="1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consideri il poliedro definito da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terza disequazione è ridondante in quanto non aggiunge informazione rispetto alle prime due e i vertici del poliedro rimangono quelli dell’esempio precedente. Introducendo tre nuove variabili non negative è possibile esprimere l’insieme di punti del poliedro come soluzione del sistema di equazioni lineari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9" name="Object 4"/>
          <p:cNvGraphicFramePr/>
          <p:nvPr/>
        </p:nvGraphicFramePr>
        <p:xfrm>
          <a:off x="2602080" y="2209680"/>
          <a:ext cx="3867120" cy="15541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10" name="Object 6"/>
          <p:cNvGraphicFramePr/>
          <p:nvPr/>
        </p:nvGraphicFramePr>
        <p:xfrm>
          <a:off x="2147760" y="4900680"/>
          <a:ext cx="5183280" cy="15526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8" descr="C:\Users\gim-i3\AppData\Local\Temp\geogebra.png"/>
          <p:cNvPicPr/>
          <p:nvPr/>
        </p:nvPicPr>
        <p:blipFill>
          <a:blip r:embed="rId1"/>
          <a:stretch/>
        </p:blipFill>
        <p:spPr>
          <a:xfrm>
            <a:off x="1693800" y="2567160"/>
            <a:ext cx="5756400" cy="349236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2: SOLUZIONI DI BASE AMMISSIBILI E DEGENERI </a:t>
            </a:r>
            <a:r>
              <a:rPr b="1" lang="it-IT" sz="1600" spc="-1" strike="noStrike">
                <a:solidFill>
                  <a:srgbClr val="000000"/>
                </a:solidFill>
                <a:latin typeface="Tahoma"/>
              </a:rPr>
              <a:t>(2)</a:t>
            </a:r>
            <a:endParaRPr b="1" lang="it-IT" sz="1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poliedro può essere rappresentato graficamente sul piano cartesiano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4" name="Object 5"/>
          <p:cNvGraphicFramePr/>
          <p:nvPr/>
        </p:nvGraphicFramePr>
        <p:xfrm>
          <a:off x="1776240" y="5373720"/>
          <a:ext cx="635040" cy="6094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115" name="Object 6"/>
          <p:cNvGraphicFramePr/>
          <p:nvPr/>
        </p:nvGraphicFramePr>
        <p:xfrm>
          <a:off x="6097680" y="5373720"/>
          <a:ext cx="635040" cy="60948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116" name="Object 7"/>
          <p:cNvGraphicFramePr/>
          <p:nvPr/>
        </p:nvGraphicFramePr>
        <p:xfrm>
          <a:off x="4656240" y="2565360"/>
          <a:ext cx="609480" cy="60948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  <p:graphicFrame>
        <p:nvGraphicFramePr>
          <p:cNvPr id="117" name="Object 8"/>
          <p:cNvGraphicFramePr/>
          <p:nvPr/>
        </p:nvGraphicFramePr>
        <p:xfrm>
          <a:off x="1770120" y="2565360"/>
          <a:ext cx="622080" cy="609480"/>
        </p:xfrm>
        <a:graphic>
          <a:graphicData uri="http://schemas.openxmlformats.org/presentationml/2006/ole">
            <p:oleObj r:id="rId5" spid="">
              <p:embed/>
            </p:oleObj>
          </a:graphicData>
        </a:graphic>
      </p:graphicFrame>
      <p:graphicFrame>
        <p:nvGraphicFramePr>
          <p:cNvPr id="118" name="Object 9"/>
          <p:cNvGraphicFramePr/>
          <p:nvPr/>
        </p:nvGraphicFramePr>
        <p:xfrm>
          <a:off x="6454800" y="2900520"/>
          <a:ext cx="495360" cy="279360"/>
        </p:xfrm>
        <a:graphic>
          <a:graphicData uri="http://schemas.openxmlformats.org/presentationml/2006/ole">
            <p:oleObj r:id="rId6" spid="">
              <p:embed/>
            </p:oleObj>
          </a:graphicData>
        </a:graphic>
      </p:graphicFrame>
      <p:graphicFrame>
        <p:nvGraphicFramePr>
          <p:cNvPr id="119" name="Object 10"/>
          <p:cNvGraphicFramePr/>
          <p:nvPr/>
        </p:nvGraphicFramePr>
        <p:xfrm>
          <a:off x="6443640" y="4805280"/>
          <a:ext cx="851040" cy="279360"/>
        </p:xfrm>
        <a:graphic>
          <a:graphicData uri="http://schemas.openxmlformats.org/presentationml/2006/ole">
            <p:oleObj r:id="rId7" spid="">
              <p:embed/>
            </p:oleObj>
          </a:graphicData>
        </a:graphic>
      </p:graphicFrame>
      <p:graphicFrame>
        <p:nvGraphicFramePr>
          <p:cNvPr id="120" name="Object 8"/>
          <p:cNvGraphicFramePr/>
          <p:nvPr/>
        </p:nvGraphicFramePr>
        <p:xfrm>
          <a:off x="6105600" y="3716280"/>
          <a:ext cx="952560" cy="279360"/>
        </p:xfrm>
        <a:graphic>
          <a:graphicData uri="http://schemas.openxmlformats.org/presentationml/2006/ole">
            <p:oleObj r:id="rId8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2: SOLUZIONI DI BASE AMMISSIBILI E DEGENERI </a:t>
            </a:r>
            <a:r>
              <a:rPr b="1" lang="it-IT" sz="1600" spc="-1" strike="noStrike">
                <a:solidFill>
                  <a:srgbClr val="000000"/>
                </a:solidFill>
                <a:latin typeface="Tahoma"/>
              </a:rPr>
              <a:t>(3)</a:t>
            </a:r>
            <a:endParaRPr b="1" lang="it-IT" sz="1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matrice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che rappresenta il sistema è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punto B è intersezione delle frontiere dei vincoli (1), (2) e (3).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Vogliamo risolvere il sistema  per ottenere come soluzione il vertice B: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1) 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3" name="Object 5"/>
          <p:cNvGraphicFramePr/>
          <p:nvPr/>
        </p:nvGraphicFramePr>
        <p:xfrm>
          <a:off x="3295800" y="2165400"/>
          <a:ext cx="2251080" cy="11397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24" name="Object 6"/>
          <p:cNvGraphicFramePr/>
          <p:nvPr/>
        </p:nvGraphicFramePr>
        <p:xfrm>
          <a:off x="1658880" y="3844800"/>
          <a:ext cx="6604200" cy="246384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2: SOLUZIONI DI BASE AMMISSIBILI E DEGENERI </a:t>
            </a:r>
            <a:r>
              <a:rPr b="1" lang="it-IT" sz="1600" spc="-1" strike="noStrike">
                <a:solidFill>
                  <a:srgbClr val="000000"/>
                </a:solidFill>
                <a:latin typeface="Tahoma"/>
              </a:rPr>
              <a:t>(4)</a:t>
            </a:r>
            <a:endParaRPr b="1" lang="it-IT" sz="1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468360" y="170028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3" marL="857160">
              <a:spcBef>
                <a:spcPts val="2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8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2)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3) 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7" name="Object 6"/>
          <p:cNvGraphicFramePr/>
          <p:nvPr/>
        </p:nvGraphicFramePr>
        <p:xfrm>
          <a:off x="1665360" y="1585800"/>
          <a:ext cx="6603840" cy="24638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28" name="Object 5"/>
          <p:cNvGraphicFramePr/>
          <p:nvPr/>
        </p:nvGraphicFramePr>
        <p:xfrm>
          <a:off x="1677960" y="3959280"/>
          <a:ext cx="6604200" cy="246384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2: SOLUZIONI DI BASE AMMISSIBILI E DEGENERI </a:t>
            </a:r>
            <a:r>
              <a:rPr b="1" lang="it-IT" sz="1600" spc="-1" strike="noStrike">
                <a:solidFill>
                  <a:srgbClr val="000000"/>
                </a:solidFill>
                <a:latin typeface="Tahoma"/>
              </a:rPr>
              <a:t>(5)</a:t>
            </a:r>
            <a:endParaRPr b="1" lang="it-IT" sz="1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tre soluzioni trovate sono degeneri in quanto una variabile di base è nulla. Ciò accade perché tre vincoli intersecano nello stesso vertice.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soluzioni degeneri  corrispondono a punti sovra-determinati:  il punto B corrisponde all’intersezione delle frontiere dei  vincoli (1) ∩ (2),  (1) ∩ (3) e (2) ∩ (3), mentre gli altri punti estremi sono individuati dall’intersezione di due vincoli.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Nell’esempio è possibile estrarre 3 variabili su 5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 10 modi distinti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 Di questi modi 9 permettono di estrarre una sottomatrice quadrata di ordine 3 invertibile. E’ infatti facile da verificare che la matrice [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|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3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|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5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]  non è invertibile in quanto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combinazione lineare di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3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5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Si verifichi che esistono 9 soluzioni di base, di cui 3 ammissibili non degeneri ,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3 ammissibili degeneri , e 3 non ammissibili.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TEOREMI FONDAMENTALI DELLA P.L.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 un sistema di equazioni lineari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ammette soluzioni ammissibili, ammette almeno una soluzione di base ammissibile.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[Teorema di equivalenza di punti estremi e soluzioni di base ammissibili]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Sia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il politopo convesso costituito da tutti i vettori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che soddisfano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  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   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≥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br>
              <a:rPr sz="1600"/>
            </a:b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Un vettore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un punto estremo (vertice)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se e solo se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una soluzione di base ammissibile di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:= {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b, 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≥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}.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[Corollario] Se l’insieme convesso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corrispondente al problema di P.L. in forma standard è non vuoto, allora esiste almeno un punto estremo.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[Corollario] L’insieme convesso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corrispondente al problema di P.L. in forma standard possiede al più un numero finito di punti estremi.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TEOREMI FONDAMENTALI DELLA P.L.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[Corollario] Se il politopo convesso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corrispondente al problema di P.L. in forma standard è limitato allora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un poliedro convesso, ossia è costituito da punti che sono combinazione convessa di un numero finito di punti estremi.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funzione obiettivo lineare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z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c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T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con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appartenente al poliedro convesso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raggiunge il minimo in corrispondenza di un punto estremo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 esiste una soluzione ammissibile ottima finita per il problema di P.L. in forma standard allora esiste almeno una soluzione di base ammissibile ottima.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SOLUZIONI DI BASE - DEFINIZIONI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198" lnSpcReduction="10000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Sia dato un sistema di equazioni lineari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con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m,n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(ℝ),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&lt;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Euclid"/>
              </a:rPr>
              <a:t>rango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([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|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] ) = </a:t>
            </a:r>
            <a:r>
              <a:rPr b="0" lang="it-IT" sz="1600" spc="-1" strike="noStrike">
                <a:solidFill>
                  <a:srgbClr val="000000"/>
                </a:solidFill>
                <a:latin typeface="Euclid"/>
              </a:rPr>
              <a:t>rango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) =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 Questo sistema verifica le ipotesi della forma standard della P.L.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Ogni vettore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che soddisfa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si dice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soluzione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del sistema di equazioni lineari.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soluzione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si dice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ammissibile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se soddisfa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≥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L’insieme di tutte le soluzioni ammissibili si dice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regione ammissibile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riordino le colonne di A in modo da partizionare la matrice in modo che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[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|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] dove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una matrice invertibile di ordine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m,n-m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(ℝ). Il sistema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equivalente al sistema</a:t>
            </a:r>
            <a:br>
              <a:rPr sz="1600"/>
            </a:b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Nx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La soluzione                                si dice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soluzione di base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una soluzione di base soddisfa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≥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0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è detta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soluzione di base ammissibile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6" name="Object 5"/>
          <p:cNvGraphicFramePr/>
          <p:nvPr/>
        </p:nvGraphicFramePr>
        <p:xfrm>
          <a:off x="1625760" y="5256360"/>
          <a:ext cx="1434960" cy="6346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SOLUZIONI DI BASE - DEFINIZIONI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76" lnSpcReduction="10000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matrice quadrata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detta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matrice di base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matrice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detta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matrice non di base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vettore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il vettore delle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variabili di base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vettore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il vettore delle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variabili non di base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una soluzione di base soddisfa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&gt;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allora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è detta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soluzione non degenere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 Se invece almeno una componente di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nulla allora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è detta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soluzione degenere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numero di soluzioni di base per un problema di P.L. in forma standard con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variabili 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equazioni è al più uguale al numero di possibili scelte di m su n colonne, ossia il numero di</a:t>
            </a: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soluzioni di base è limitato superiormente da                                 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9" name="Object 2"/>
          <p:cNvGraphicFramePr/>
          <p:nvPr/>
        </p:nvGraphicFramePr>
        <p:xfrm>
          <a:off x="4341960" y="5616720"/>
          <a:ext cx="1422360" cy="6094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SOLUZIONI DI BASE - DEFINIZIONI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Una soluzione del sistema di equazioni lineari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ottenuta annullando un insieme di variabili non di base si dice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soluzione di base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Una soluzione di base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che soddisfa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≥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0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è detta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soluzione di base ammissibile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Una soluzione di base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in cui almeno una delle componenti di base è nulla è detta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soluzione degenere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Una soluzione di base ammissibile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*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si dice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ottima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se verifica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T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*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≤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  c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T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per ogni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soluzione ammissibile.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Due soluzioni di base                  e                    si dicono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adiacenti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se i vettori                contengono </a:t>
            </a: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stesse variabili eccetto una.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2" name="Object 3"/>
          <p:cNvGraphicFramePr/>
          <p:nvPr/>
        </p:nvGraphicFramePr>
        <p:xfrm>
          <a:off x="2495520" y="5065560"/>
          <a:ext cx="723960" cy="6098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63" name="Object 4"/>
          <p:cNvGraphicFramePr/>
          <p:nvPr/>
        </p:nvGraphicFramePr>
        <p:xfrm>
          <a:off x="3449520" y="5062680"/>
          <a:ext cx="774720" cy="6346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64" name="Object 5"/>
          <p:cNvGraphicFramePr/>
          <p:nvPr/>
        </p:nvGraphicFramePr>
        <p:xfrm>
          <a:off x="6786720" y="5216400"/>
          <a:ext cx="596880" cy="30492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1: SOLUZIONI DI BASE AMMISSIBILI (1)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consideri il poliedro definito da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Introducendo due nuove variabili non negative (già definite come variabili ausiliarie) è possibile esprimere l’insieme di punti del poliedro come soluzione del sistema di equazioni lineari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7" name="Object 4"/>
          <p:cNvGraphicFramePr/>
          <p:nvPr/>
        </p:nvGraphicFramePr>
        <p:xfrm>
          <a:off x="2903400" y="2400480"/>
          <a:ext cx="3264120" cy="11728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68" name="Object 6"/>
          <p:cNvGraphicFramePr/>
          <p:nvPr/>
        </p:nvGraphicFramePr>
        <p:xfrm>
          <a:off x="2503440" y="4721400"/>
          <a:ext cx="4470480" cy="11728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1: SOLUZIONI DI BASE AMMISSIBILI (2)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poliedro può essere rappresentato graficamente sul piano cartesiano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1" name="Picture 4" descr="C:\Users\gim-i3\AppData\Local\Temp\geogebra.png"/>
          <p:cNvPicPr/>
          <p:nvPr/>
        </p:nvPicPr>
        <p:blipFill>
          <a:blip r:embed="rId1"/>
          <a:stretch/>
        </p:blipFill>
        <p:spPr>
          <a:xfrm>
            <a:off x="1693800" y="2565360"/>
            <a:ext cx="5756400" cy="34927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2" name="Object 5"/>
          <p:cNvGraphicFramePr/>
          <p:nvPr/>
        </p:nvGraphicFramePr>
        <p:xfrm>
          <a:off x="1776240" y="5373720"/>
          <a:ext cx="635040" cy="6094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73" name="Object 6"/>
          <p:cNvGraphicFramePr/>
          <p:nvPr/>
        </p:nvGraphicFramePr>
        <p:xfrm>
          <a:off x="6097680" y="5373720"/>
          <a:ext cx="635040" cy="60948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74" name="Object 7"/>
          <p:cNvGraphicFramePr/>
          <p:nvPr/>
        </p:nvGraphicFramePr>
        <p:xfrm>
          <a:off x="4656240" y="2565360"/>
          <a:ext cx="609480" cy="60948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  <p:graphicFrame>
        <p:nvGraphicFramePr>
          <p:cNvPr id="75" name="Object 8"/>
          <p:cNvGraphicFramePr/>
          <p:nvPr/>
        </p:nvGraphicFramePr>
        <p:xfrm>
          <a:off x="1770120" y="2565360"/>
          <a:ext cx="622080" cy="609480"/>
        </p:xfrm>
        <a:graphic>
          <a:graphicData uri="http://schemas.openxmlformats.org/presentationml/2006/ole">
            <p:oleObj r:id="rId5" spid="">
              <p:embed/>
            </p:oleObj>
          </a:graphicData>
        </a:graphic>
      </p:graphicFrame>
      <p:graphicFrame>
        <p:nvGraphicFramePr>
          <p:cNvPr id="76" name="Object 9"/>
          <p:cNvGraphicFramePr/>
          <p:nvPr/>
        </p:nvGraphicFramePr>
        <p:xfrm>
          <a:off x="6454800" y="2900520"/>
          <a:ext cx="495360" cy="279360"/>
        </p:xfrm>
        <a:graphic>
          <a:graphicData uri="http://schemas.openxmlformats.org/presentationml/2006/ole">
            <p:oleObj r:id="rId6" spid="">
              <p:embed/>
            </p:oleObj>
          </a:graphicData>
        </a:graphic>
      </p:graphicFrame>
      <p:graphicFrame>
        <p:nvGraphicFramePr>
          <p:cNvPr id="77" name="Object 10"/>
          <p:cNvGraphicFramePr/>
          <p:nvPr/>
        </p:nvGraphicFramePr>
        <p:xfrm>
          <a:off x="5724360" y="4076640"/>
          <a:ext cx="851040" cy="279360"/>
        </p:xfrm>
        <a:graphic>
          <a:graphicData uri="http://schemas.openxmlformats.org/presentationml/2006/ole">
            <p:oleObj r:id="rId7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1: SOLUZIONI DI BASE AMMISSIBILI (3)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matrice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che rappresenta il sistema è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modi per estrarre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sono al più                         . Sarebbero esattamente 6 solo se tutte le </a:t>
            </a: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possibili combinazioni fornissero una matrice invertibile: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0" name="Object 5"/>
          <p:cNvGraphicFramePr/>
          <p:nvPr/>
        </p:nvGraphicFramePr>
        <p:xfrm>
          <a:off x="3478320" y="2421000"/>
          <a:ext cx="1885680" cy="7603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81" name="Object 6"/>
          <p:cNvGraphicFramePr/>
          <p:nvPr/>
        </p:nvGraphicFramePr>
        <p:xfrm>
          <a:off x="1641600" y="4608360"/>
          <a:ext cx="5283000" cy="18543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82" name="Object 7"/>
          <p:cNvGraphicFramePr/>
          <p:nvPr/>
        </p:nvGraphicFramePr>
        <p:xfrm>
          <a:off x="3780000" y="3754440"/>
          <a:ext cx="1155600" cy="60948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sp>
        <p:nvSpPr>
          <p:cNvPr id="83" name="CasellaDiTesto 6"/>
          <p:cNvSpPr/>
          <p:nvPr/>
        </p:nvSpPr>
        <p:spPr>
          <a:xfrm>
            <a:off x="1271880" y="4724280"/>
            <a:ext cx="3438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1)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1: SOLUZIONI DI BASE AMMISSIBILI (4)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2)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3) 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6" name="Object 6"/>
          <p:cNvGraphicFramePr/>
          <p:nvPr/>
        </p:nvGraphicFramePr>
        <p:xfrm>
          <a:off x="1644480" y="1719360"/>
          <a:ext cx="5067360" cy="18540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87" name="Object 3"/>
          <p:cNvGraphicFramePr/>
          <p:nvPr/>
        </p:nvGraphicFramePr>
        <p:xfrm>
          <a:off x="1646280" y="3762360"/>
          <a:ext cx="5283000" cy="18543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1: SOLUZIONI DI BASE AMMISSIBILI (5)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4)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5) 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0" name="Object 6"/>
          <p:cNvGraphicFramePr/>
          <p:nvPr/>
        </p:nvGraphicFramePr>
        <p:xfrm>
          <a:off x="1671480" y="2011320"/>
          <a:ext cx="6324840" cy="18543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91" name="Object 3"/>
          <p:cNvGraphicFramePr/>
          <p:nvPr/>
        </p:nvGraphicFramePr>
        <p:xfrm>
          <a:off x="1652760" y="4054320"/>
          <a:ext cx="5079960" cy="18543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2011-03-05T23:19:26Z</dcterms:created>
  <dc:creator/>
  <dc:description/>
  <dc:language>it-IT</dc:language>
  <cp:lastModifiedBy/>
  <dcterms:modified xsi:type="dcterms:W3CDTF">2011-03-15T16:38:05Z</dcterms:modified>
  <cp:revision>1</cp:revision>
  <dc:subject/>
  <dc:title/>
</cp:coreProperties>
</file>