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media/image1.jpeg" ContentType="image/jpeg"/>
  <Override PartName="/ppt/media/image5.gif" ContentType="image/gif"/>
  <Override PartName="/ppt/media/image8.png" ContentType="image/png"/>
  <Override PartName="/ppt/media/image2.png" ContentType="image/png"/>
  <Override PartName="/ppt/media/image3.gif" ContentType="image/gif"/>
  <Override PartName="/ppt/media/image6.png" ContentType="image/png"/>
  <Override PartName="/ppt/media/image4.gif" ContentType="image/gif"/>
  <Override PartName="/ppt/media/image7.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0" y="0"/>
            <a:ext cx="9925200" cy="67968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 name="PlaceHolder 1"/>
          <p:cNvSpPr>
            <a:spLocks noGrp="1"/>
          </p:cNvSpPr>
          <p:nvPr>
            <p:ph type="hdr"/>
          </p:nvPr>
        </p:nvSpPr>
        <p:spPr>
          <a:xfrm>
            <a:off x="0" y="0"/>
            <a:ext cx="4302000" cy="3398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7" name="PlaceHolder 2"/>
          <p:cNvSpPr>
            <a:spLocks noGrp="1"/>
          </p:cNvSpPr>
          <p:nvPr>
            <p:ph type="dt" idx="1"/>
          </p:nvPr>
        </p:nvSpPr>
        <p:spPr>
          <a:xfrm>
            <a:off x="5622480" y="0"/>
            <a:ext cx="4302360" cy="3398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8" name="PlaceHolder 3"/>
          <p:cNvSpPr>
            <a:spLocks noGrp="1"/>
          </p:cNvSpPr>
          <p:nvPr>
            <p:ph type="sldImg"/>
          </p:nvPr>
        </p:nvSpPr>
        <p:spPr>
          <a:xfrm>
            <a:off x="3263760" y="509760"/>
            <a:ext cx="3399120" cy="254952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9" name="PlaceHolder 4"/>
          <p:cNvSpPr>
            <a:spLocks noGrp="1"/>
          </p:cNvSpPr>
          <p:nvPr>
            <p:ph type="body"/>
          </p:nvPr>
        </p:nvSpPr>
        <p:spPr>
          <a:xfrm>
            <a:off x="992160" y="3228840"/>
            <a:ext cx="7942320" cy="305928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50" name="PlaceHolder 5"/>
          <p:cNvSpPr>
            <a:spLocks noGrp="1"/>
          </p:cNvSpPr>
          <p:nvPr>
            <p:ph type="ftr" idx="2"/>
          </p:nvPr>
        </p:nvSpPr>
        <p:spPr>
          <a:xfrm>
            <a:off x="0" y="6456240"/>
            <a:ext cx="4302000" cy="33984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1" name="PlaceHolder 6"/>
          <p:cNvSpPr>
            <a:spLocks noGrp="1"/>
          </p:cNvSpPr>
          <p:nvPr>
            <p:ph type="sldNum" idx="3"/>
          </p:nvPr>
        </p:nvSpPr>
        <p:spPr>
          <a:xfrm>
            <a:off x="5622480" y="6456240"/>
            <a:ext cx="4302360" cy="33984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30AE7E9-FCE5-4C87-9094-5AAE47818DA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263760" y="509760"/>
            <a:ext cx="3399120" cy="2549520"/>
          </a:xfrm>
          <a:prstGeom prst="rect">
            <a:avLst/>
          </a:prstGeom>
          <a:ln w="0">
            <a:noFill/>
          </a:ln>
        </p:spPr>
      </p:sp>
      <p:sp>
        <p:nvSpPr>
          <p:cNvPr id="17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FE1FF1-ED34-4589-819D-627290039A2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3263760" y="509760"/>
            <a:ext cx="3399120" cy="2549520"/>
          </a:xfrm>
          <a:prstGeom prst="rect">
            <a:avLst/>
          </a:prstGeom>
          <a:ln w="0">
            <a:noFill/>
          </a:ln>
        </p:spPr>
      </p:sp>
      <p:sp>
        <p:nvSpPr>
          <p:cNvPr id="20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A62D7B3-8CCA-4381-A3FF-45EC51C849C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3263760" y="509760"/>
            <a:ext cx="3399120" cy="2549520"/>
          </a:xfrm>
          <a:prstGeom prst="rect">
            <a:avLst/>
          </a:prstGeom>
          <a:ln w="0">
            <a:noFill/>
          </a:ln>
        </p:spPr>
      </p:sp>
      <p:sp>
        <p:nvSpPr>
          <p:cNvPr id="20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6FC8B69-AAFE-482B-B208-7A36DA7C641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3263760" y="509760"/>
            <a:ext cx="3399120" cy="2549520"/>
          </a:xfrm>
          <a:prstGeom prst="rect">
            <a:avLst/>
          </a:prstGeom>
          <a:ln w="0">
            <a:noFill/>
          </a:ln>
        </p:spPr>
      </p:sp>
      <p:sp>
        <p:nvSpPr>
          <p:cNvPr id="21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A642ED-3BE1-45B0-8471-3FDA48F08CE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3263760" y="509760"/>
            <a:ext cx="3399120" cy="2549520"/>
          </a:xfrm>
          <a:prstGeom prst="rect">
            <a:avLst/>
          </a:prstGeom>
          <a:ln w="0">
            <a:noFill/>
          </a:ln>
        </p:spPr>
      </p:sp>
      <p:sp>
        <p:nvSpPr>
          <p:cNvPr id="21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7B3FFF1-0B7B-4368-AF89-8DB5DECF674C}"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3263760" y="509760"/>
            <a:ext cx="3399120" cy="2549520"/>
          </a:xfrm>
          <a:prstGeom prst="rect">
            <a:avLst/>
          </a:prstGeom>
          <a:ln w="0">
            <a:noFill/>
          </a:ln>
        </p:spPr>
      </p:sp>
      <p:sp>
        <p:nvSpPr>
          <p:cNvPr id="21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0A9097-CB2F-4D7B-8DBF-A338155425E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3263760" y="509760"/>
            <a:ext cx="3399120" cy="2549520"/>
          </a:xfrm>
          <a:prstGeom prst="rect">
            <a:avLst/>
          </a:prstGeom>
          <a:ln w="0">
            <a:noFill/>
          </a:ln>
        </p:spPr>
      </p:sp>
      <p:sp>
        <p:nvSpPr>
          <p:cNvPr id="22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2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49341F5-FA19-49B6-8408-9EAB2EAD681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3263760" y="509760"/>
            <a:ext cx="3399120" cy="2549520"/>
          </a:xfrm>
          <a:prstGeom prst="rect">
            <a:avLst/>
          </a:prstGeom>
          <a:ln w="0">
            <a:noFill/>
          </a:ln>
        </p:spPr>
      </p:sp>
      <p:sp>
        <p:nvSpPr>
          <p:cNvPr id="22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2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9EB3349-50C7-44A9-88F5-4D87935540A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3263760" y="509760"/>
            <a:ext cx="3399120" cy="2549520"/>
          </a:xfrm>
          <a:prstGeom prst="rect">
            <a:avLst/>
          </a:prstGeom>
          <a:ln w="0">
            <a:noFill/>
          </a:ln>
        </p:spPr>
      </p:sp>
      <p:sp>
        <p:nvSpPr>
          <p:cNvPr id="22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2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8D17D5F-BE1C-4E8E-84A2-276020192F82}"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3263760" y="509760"/>
            <a:ext cx="3399120" cy="2549520"/>
          </a:xfrm>
          <a:prstGeom prst="rect">
            <a:avLst/>
          </a:prstGeom>
          <a:ln w="0">
            <a:noFill/>
          </a:ln>
        </p:spPr>
      </p:sp>
      <p:sp>
        <p:nvSpPr>
          <p:cNvPr id="22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3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A393284-ED6D-4296-98D2-43136FC8C802}"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3263760" y="509760"/>
            <a:ext cx="3399120" cy="2549520"/>
          </a:xfrm>
          <a:prstGeom prst="rect">
            <a:avLst/>
          </a:prstGeom>
          <a:ln w="0">
            <a:noFill/>
          </a:ln>
        </p:spPr>
      </p:sp>
      <p:sp>
        <p:nvSpPr>
          <p:cNvPr id="18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8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9E37C24-79CD-4FEA-9040-2690365FB3E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3263760" y="509760"/>
            <a:ext cx="3399120" cy="2549520"/>
          </a:xfrm>
          <a:prstGeom prst="rect">
            <a:avLst/>
          </a:prstGeom>
          <a:ln w="0">
            <a:noFill/>
          </a:ln>
        </p:spPr>
      </p:sp>
      <p:sp>
        <p:nvSpPr>
          <p:cNvPr id="18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8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7A322A4-2CB5-4AAD-8766-89C2E47FD51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3263760" y="509760"/>
            <a:ext cx="3399120" cy="2549520"/>
          </a:xfrm>
          <a:prstGeom prst="rect">
            <a:avLst/>
          </a:prstGeom>
          <a:ln w="0">
            <a:noFill/>
          </a:ln>
        </p:spPr>
      </p:sp>
      <p:sp>
        <p:nvSpPr>
          <p:cNvPr id="18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8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925286E-2B6C-4209-9FC5-2F6FC02F42A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3263760" y="509760"/>
            <a:ext cx="3399120" cy="2549520"/>
          </a:xfrm>
          <a:prstGeom prst="rect">
            <a:avLst/>
          </a:prstGeom>
          <a:ln w="0">
            <a:noFill/>
          </a:ln>
        </p:spPr>
      </p:sp>
      <p:sp>
        <p:nvSpPr>
          <p:cNvPr id="19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9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49401B-073F-4918-BF40-5B6FA803F5B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3263760" y="509760"/>
            <a:ext cx="3399120" cy="2549520"/>
          </a:xfrm>
          <a:prstGeom prst="rect">
            <a:avLst/>
          </a:prstGeom>
          <a:ln w="0">
            <a:noFill/>
          </a:ln>
        </p:spPr>
      </p:sp>
      <p:sp>
        <p:nvSpPr>
          <p:cNvPr id="19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9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BBBFB33-BD1E-44F1-842E-86B1A48D298C}"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3263760" y="509760"/>
            <a:ext cx="3399120" cy="2549520"/>
          </a:xfrm>
          <a:prstGeom prst="rect">
            <a:avLst/>
          </a:prstGeom>
          <a:ln w="0">
            <a:noFill/>
          </a:ln>
        </p:spPr>
      </p:sp>
      <p:sp>
        <p:nvSpPr>
          <p:cNvPr id="19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9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C937A67-85BE-4802-B2EC-39892615142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3263760" y="509760"/>
            <a:ext cx="3399120" cy="2549520"/>
          </a:xfrm>
          <a:prstGeom prst="rect">
            <a:avLst/>
          </a:prstGeom>
          <a:ln w="0">
            <a:noFill/>
          </a:ln>
        </p:spPr>
      </p:sp>
      <p:sp>
        <p:nvSpPr>
          <p:cNvPr id="19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2BA6EA5-C47E-4283-97F9-C2DFFC5E01B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263760" y="509760"/>
            <a:ext cx="3399120" cy="2549520"/>
          </a:xfrm>
          <a:prstGeom prst="rect">
            <a:avLst/>
          </a:prstGeom>
          <a:ln w="0">
            <a:noFill/>
          </a:ln>
        </p:spPr>
      </p:sp>
      <p:sp>
        <p:nvSpPr>
          <p:cNvPr id="20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F8F8741-6FB4-4BEA-8445-5297C3AFF13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16</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SOLUZIONE ALGEBRICA DI UN PROBLEMA DI P.L.</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oleObject" Target="../embeddings/oleObject1.bin"/><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oleObject" Target="../embeddings/oleObject1.bin"/><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image" Target="../media/image5.gif"/><Relationship Id="rId3" Type="http://schemas.openxmlformats.org/officeDocument/2006/relationships/oleObject" Target="../embeddings/oleObject1.bin"/><Relationship Id="rId4" Type="http://schemas.openxmlformats.org/officeDocument/2006/relationships/oleObject" Target="../embeddings/oleObject2.bin"/><Relationship Id="rId5" Type="http://schemas.openxmlformats.org/officeDocument/2006/relationships/slideLayout" Target="../slideLayouts/slideLayout1.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16. RISOLUZIONE ALGEBRICA DI UN PROGRAMMA LINEARE</a:t>
            </a:r>
            <a:endParaRPr b="1" lang="it-IT" sz="3600" spc="-1" strike="noStrike">
              <a:solidFill>
                <a:srgbClr val="000000"/>
              </a:solidFill>
              <a:latin typeface="Tahoma"/>
            </a:endParaRPr>
          </a:p>
        </p:txBody>
      </p:sp>
      <p:sp>
        <p:nvSpPr>
          <p:cNvPr id="53"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00" name=""/>
          <p:cNvSpPr txBox="1"/>
          <p:nvPr/>
        </p:nvSpPr>
        <p:spPr>
          <a:xfrm>
            <a:off x="480960" y="1825560"/>
            <a:ext cx="8229600" cy="4340160"/>
          </a:xfrm>
          <a:prstGeom prst="rect">
            <a:avLst/>
          </a:prstGeom>
          <a:noFill/>
          <a:ln w="0">
            <a:noFill/>
          </a:ln>
        </p:spPr>
        <p:txBody>
          <a:bodyPr anchor="t">
            <a:normAutofit fontScale="96325"/>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di base è ammissibile e corrisponde ad un vertice del</a:t>
            </a:r>
            <a:br>
              <a:rPr sz="1600"/>
            </a:br>
            <a:r>
              <a:rPr b="0" lang="it-IT" sz="1600" spc="-1" strike="noStrike">
                <a:solidFill>
                  <a:srgbClr val="000000"/>
                </a:solidFill>
                <a:latin typeface="Calibri"/>
              </a:rPr>
              <a:t>   poliedro.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Verifichiamo che la soluzione corrisponde all’origine degli assi</a:t>
            </a:r>
            <a:br>
              <a:rPr sz="1600"/>
            </a:br>
            <a:r>
              <a:rPr b="0" lang="it-IT" sz="1600" spc="-1" strike="noStrike">
                <a:solidFill>
                  <a:srgbClr val="000000"/>
                </a:solidFill>
                <a:latin typeface="Calibri"/>
              </a:rPr>
              <a:t>    del piano cartesiano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indicato sul grafico come vertice O. </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non è ottima: spostandosi lungo qualsiasi direzione</a:t>
            </a:r>
            <a:br>
              <a:rPr sz="1600"/>
            </a:br>
            <a:r>
              <a:rPr b="0" lang="it-IT" sz="1600" spc="-1" strike="noStrike">
                <a:solidFill>
                  <a:srgbClr val="000000"/>
                </a:solidFill>
                <a:latin typeface="Calibri"/>
              </a:rPr>
              <a:t>   che sia combinazione convessa di </a:t>
            </a:r>
            <a:r>
              <a:rPr b="1" lang="it-IT" sz="1600" spc="-1" strike="noStrike">
                <a:solidFill>
                  <a:srgbClr val="000000"/>
                </a:solidFill>
                <a:latin typeface="Calibri"/>
              </a:rPr>
              <a:t>e</a:t>
            </a:r>
            <a:r>
              <a:rPr b="0" lang="it-IT" sz="1600" spc="-1" strike="noStrike" baseline="-25000">
                <a:solidFill>
                  <a:srgbClr val="000000"/>
                </a:solidFill>
                <a:latin typeface="Calibri"/>
              </a:rPr>
              <a:t>1</a:t>
            </a:r>
            <a:r>
              <a:rPr b="0" lang="it-IT" sz="1600" spc="-1" strike="noStrike">
                <a:solidFill>
                  <a:srgbClr val="000000"/>
                </a:solidFill>
                <a:latin typeface="Calibri"/>
              </a:rPr>
              <a:t> ed </a:t>
            </a:r>
            <a:r>
              <a:rPr b="1" lang="it-IT" sz="1600" spc="-1" strike="noStrike">
                <a:solidFill>
                  <a:srgbClr val="000000"/>
                </a:solidFill>
                <a:latin typeface="Calibri"/>
              </a:rPr>
              <a:t>e</a:t>
            </a:r>
            <a:r>
              <a:rPr b="0" lang="it-IT" sz="1600" spc="-1" strike="noStrike" baseline="-25000">
                <a:solidFill>
                  <a:srgbClr val="000000"/>
                </a:solidFill>
                <a:latin typeface="Calibri"/>
              </a:rPr>
              <a:t>2</a:t>
            </a:r>
            <a:r>
              <a:rPr b="0" lang="it-IT" sz="1600" spc="-1" strike="noStrike">
                <a:solidFill>
                  <a:srgbClr val="000000"/>
                </a:solidFill>
                <a:latin typeface="Calibri"/>
              </a:rPr>
              <a:t> si ha un miglioramento</a:t>
            </a:r>
            <a:br>
              <a:rPr sz="1600"/>
            </a:br>
            <a:r>
              <a:rPr b="0" lang="it-IT" sz="1600" spc="-1" strike="noStrike">
                <a:solidFill>
                  <a:srgbClr val="000000"/>
                </a:solidFill>
                <a:latin typeface="Calibri"/>
              </a:rPr>
              <a:t>   del valore della funzione obiettivo.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baseline="-25000">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Spostandosi di una unità in direzione </a:t>
            </a:r>
            <a:r>
              <a:rPr b="1" lang="it-IT" sz="1600" spc="-1" strike="noStrike">
                <a:solidFill>
                  <a:srgbClr val="000000"/>
                </a:solidFill>
                <a:latin typeface="Calibri"/>
              </a:rPr>
              <a:t>e</a:t>
            </a:r>
            <a:r>
              <a:rPr b="0" lang="it-IT" sz="1600" spc="-1" strike="noStrike" baseline="-25000">
                <a:solidFill>
                  <a:srgbClr val="000000"/>
                </a:solidFill>
                <a:latin typeface="Calibri"/>
              </a:rPr>
              <a:t>1</a:t>
            </a:r>
            <a:r>
              <a:rPr b="0" lang="it-IT" sz="1600" spc="-1" strike="noStrike">
                <a:solidFill>
                  <a:srgbClr val="000000"/>
                </a:solidFill>
                <a:latin typeface="Calibri"/>
              </a:rPr>
              <a:t> si ha un incremento</a:t>
            </a:r>
            <a:br>
              <a:rPr sz="1600"/>
            </a:br>
            <a:r>
              <a:rPr b="0" lang="it-IT" sz="1600" spc="-1" strike="noStrike">
                <a:solidFill>
                  <a:srgbClr val="000000"/>
                </a:solidFill>
                <a:latin typeface="Calibri"/>
              </a:rPr>
              <a:t>   della </a:t>
            </a:r>
            <a:r>
              <a:rPr b="0" i="1" lang="it-IT" sz="1600" spc="-1" strike="noStrike">
                <a:solidFill>
                  <a:srgbClr val="000000"/>
                </a:solidFill>
                <a:latin typeface="Calibri"/>
              </a:rPr>
              <a:t>z</a:t>
            </a:r>
            <a:r>
              <a:rPr b="0" lang="it-IT" sz="1600" spc="-1" strike="noStrike">
                <a:solidFill>
                  <a:srgbClr val="000000"/>
                </a:solidFill>
                <a:latin typeface="Calibri"/>
              </a:rPr>
              <a:t> di </a:t>
            </a:r>
            <a:r>
              <a:rPr b="0" i="1" lang="it-IT" sz="1600" spc="-1" strike="noStrike">
                <a:solidFill>
                  <a:srgbClr val="000000"/>
                </a:solidFill>
                <a:latin typeface="Calibri"/>
              </a:rPr>
              <a:t>c</a:t>
            </a:r>
            <a:r>
              <a:rPr b="0" lang="it-IT" sz="1600" spc="-1" strike="noStrike" baseline="-25000">
                <a:solidFill>
                  <a:srgbClr val="000000"/>
                </a:solidFill>
                <a:latin typeface="Calibri"/>
              </a:rPr>
              <a:t>1</a:t>
            </a:r>
            <a:r>
              <a:rPr b="0" lang="it-IT" sz="1600" spc="-1" strike="noStrike">
                <a:solidFill>
                  <a:srgbClr val="000000"/>
                </a:solidFill>
                <a:latin typeface="Calibri"/>
              </a:rPr>
              <a:t> unità. Spostandosi lungo  </a:t>
            </a:r>
            <a:r>
              <a:rPr b="1" lang="it-IT" sz="1600" spc="-1" strike="noStrike">
                <a:solidFill>
                  <a:srgbClr val="000000"/>
                </a:solidFill>
                <a:latin typeface="Calibri"/>
              </a:rPr>
              <a:t>e</a:t>
            </a:r>
            <a:r>
              <a:rPr b="0" lang="it-IT" sz="1600" spc="-1" strike="noStrike" baseline="-25000">
                <a:solidFill>
                  <a:srgbClr val="000000"/>
                </a:solidFill>
                <a:latin typeface="Calibri"/>
              </a:rPr>
              <a:t>2</a:t>
            </a:r>
            <a:r>
              <a:rPr b="0" lang="it-IT" sz="1600" spc="-1" strike="noStrike">
                <a:solidFill>
                  <a:srgbClr val="000000"/>
                </a:solidFill>
                <a:latin typeface="Calibri"/>
              </a:rPr>
              <a:t> il tasso di migliora-</a:t>
            </a:r>
            <a:br>
              <a:rPr sz="1600"/>
            </a:br>
            <a:r>
              <a:rPr b="0" lang="it-IT" sz="1600" spc="-1" strike="noStrike">
                <a:solidFill>
                  <a:srgbClr val="000000"/>
                </a:solidFill>
                <a:latin typeface="Calibri"/>
              </a:rPr>
              <a:t>   mento della funzione obiettivo vale </a:t>
            </a:r>
            <a:r>
              <a:rPr b="0" i="1" lang="it-IT" sz="1600" spc="-1" strike="noStrike">
                <a:solidFill>
                  <a:srgbClr val="000000"/>
                </a:solidFill>
                <a:latin typeface="Calibri"/>
              </a:rPr>
              <a:t>c</a:t>
            </a:r>
            <a:r>
              <a:rPr b="0" lang="it-IT" sz="1600" spc="-1" strike="noStrike" baseline="-25000">
                <a:solidFill>
                  <a:srgbClr val="000000"/>
                </a:solidFill>
                <a:latin typeface="Calibri"/>
              </a:rPr>
              <a:t>2</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Nota: il gradiente della funzione obiettivo non è disegnato in </a:t>
            </a:r>
            <a:br>
              <a:rPr sz="1600"/>
            </a:br>
            <a:r>
              <a:rPr b="0" lang="it-IT" sz="1600" spc="-1" strike="noStrike">
                <a:solidFill>
                  <a:srgbClr val="000000"/>
                </a:solidFill>
                <a:latin typeface="Calibri"/>
              </a:rPr>
              <a:t>    scala.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pic>
        <p:nvPicPr>
          <p:cNvPr id="101" name="Picture 5" descr="C:\Users\gim-i3\AppData\Local\Temp\geogebra.png"/>
          <p:cNvPicPr/>
          <p:nvPr/>
        </p:nvPicPr>
        <p:blipFill>
          <a:blip r:embed="rId1"/>
          <a:stretch/>
        </p:blipFill>
        <p:spPr>
          <a:xfrm>
            <a:off x="6273720" y="2075040"/>
            <a:ext cx="2336760" cy="4111560"/>
          </a:xfrm>
          <a:prstGeom prst="rect">
            <a:avLst/>
          </a:prstGeom>
          <a:ln w="0">
            <a:noFill/>
          </a:ln>
        </p:spPr>
      </p:pic>
      <p:sp>
        <p:nvSpPr>
          <p:cNvPr id="102" name="CasellaDiTesto 16"/>
          <p:cNvSpPr/>
          <p:nvPr/>
        </p:nvSpPr>
        <p:spPr>
          <a:xfrm>
            <a:off x="7066080" y="5343480"/>
            <a:ext cx="863640" cy="581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z =-</a:t>
            </a:r>
            <a:r>
              <a:rPr b="0" lang="it-IT" sz="1600" spc="-1" strike="noStrike">
                <a:solidFill>
                  <a:srgbClr val="000000"/>
                </a:solidFill>
                <a:latin typeface="Calibri"/>
              </a:rPr>
              <a:t>∇</a:t>
            </a:r>
            <a:r>
              <a:rPr b="0" i="1" lang="it-IT" sz="1600" spc="-1" strike="noStrike">
                <a:solidFill>
                  <a:srgbClr val="000000"/>
                </a:solidFill>
                <a:latin typeface="Calibri"/>
              </a:rPr>
              <a:t>z’</a:t>
            </a:r>
            <a:endParaRPr b="0" lang="it-IT" sz="1600" spc="-1" strike="noStrike">
              <a:solidFill>
                <a:srgbClr val="000000"/>
              </a:solidFill>
              <a:latin typeface="Arial"/>
            </a:endParaRPr>
          </a:p>
        </p:txBody>
      </p:sp>
      <p:sp>
        <p:nvSpPr>
          <p:cNvPr id="103" name="CasellaDiTesto 17"/>
          <p:cNvSpPr/>
          <p:nvPr/>
        </p:nvSpPr>
        <p:spPr>
          <a:xfrm>
            <a:off x="7281720" y="5899320"/>
            <a:ext cx="648000" cy="37116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c</a:t>
            </a:r>
            <a:r>
              <a:rPr b="0" lang="it-IT" sz="1600" spc="-1" strike="noStrike" baseline="-25000">
                <a:solidFill>
                  <a:srgbClr val="000000"/>
                </a:solidFill>
                <a:latin typeface="Calibri"/>
              </a:rPr>
              <a:t>1</a:t>
            </a:r>
            <a:r>
              <a:rPr b="1" lang="it-IT" sz="1600" spc="-1" strike="noStrike">
                <a:solidFill>
                  <a:srgbClr val="000000"/>
                </a:solidFill>
                <a:latin typeface="Calibri"/>
              </a:rPr>
              <a:t>e</a:t>
            </a:r>
            <a:r>
              <a:rPr b="0" lang="it-IT" sz="1600" spc="-1" strike="noStrike" baseline="-25000">
                <a:solidFill>
                  <a:srgbClr val="000000"/>
                </a:solidFill>
                <a:latin typeface="Calibri"/>
              </a:rPr>
              <a:t>1</a:t>
            </a:r>
            <a:endParaRPr b="0" lang="it-IT" sz="1600" spc="-1" strike="noStrike">
              <a:solidFill>
                <a:srgbClr val="000000"/>
              </a:solidFill>
              <a:latin typeface="Arial"/>
            </a:endParaRPr>
          </a:p>
        </p:txBody>
      </p:sp>
      <p:sp>
        <p:nvSpPr>
          <p:cNvPr id="104" name="CasellaDiTesto 18"/>
          <p:cNvSpPr/>
          <p:nvPr/>
        </p:nvSpPr>
        <p:spPr>
          <a:xfrm>
            <a:off x="6443640" y="5322960"/>
            <a:ext cx="649440" cy="37116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c</a:t>
            </a:r>
            <a:r>
              <a:rPr b="0" lang="it-IT" sz="1600" spc="-1" strike="noStrike" baseline="-25000">
                <a:solidFill>
                  <a:srgbClr val="000000"/>
                </a:solidFill>
                <a:latin typeface="Calibri"/>
              </a:rPr>
              <a:t>2</a:t>
            </a:r>
            <a:r>
              <a:rPr b="1" lang="it-IT" sz="1600" spc="-1" strike="noStrike">
                <a:solidFill>
                  <a:srgbClr val="000000"/>
                </a:solidFill>
                <a:latin typeface="Calibri"/>
              </a:rPr>
              <a:t>e</a:t>
            </a:r>
            <a:r>
              <a:rPr b="0" lang="it-IT" sz="1600" spc="-1" strike="noStrike" baseline="-25000">
                <a:solidFill>
                  <a:srgbClr val="000000"/>
                </a:solidFill>
                <a:latin typeface="Calibri"/>
              </a:rPr>
              <a:t>2</a:t>
            </a:r>
            <a:endParaRPr b="0" lang="it-IT" sz="1600" spc="-1" strike="noStrike">
              <a:solidFill>
                <a:srgbClr val="000000"/>
              </a:solidFill>
              <a:latin typeface="Arial"/>
            </a:endParaRPr>
          </a:p>
        </p:txBody>
      </p:sp>
      <p:sp>
        <p:nvSpPr>
          <p:cNvPr id="105" name="CasellaDiTesto 19"/>
          <p:cNvSpPr/>
          <p:nvPr/>
        </p:nvSpPr>
        <p:spPr>
          <a:xfrm>
            <a:off x="5580000" y="5950080"/>
            <a:ext cx="100800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 = (0, 0)</a:t>
            </a:r>
            <a:endParaRPr b="0" lang="it-IT" sz="1600" spc="-1" strike="noStrike">
              <a:solidFill>
                <a:srgbClr val="000000"/>
              </a:solidFill>
              <a:latin typeface="Arial"/>
            </a:endParaRPr>
          </a:p>
        </p:txBody>
      </p:sp>
      <p:sp>
        <p:nvSpPr>
          <p:cNvPr id="106" name="CasellaDiTesto 20"/>
          <p:cNvSpPr/>
          <p:nvPr/>
        </p:nvSpPr>
        <p:spPr>
          <a:xfrm>
            <a:off x="6058080" y="5106960"/>
            <a:ext cx="5745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z=0</a:t>
            </a:r>
            <a:endParaRPr b="0" lang="it-IT" sz="1600" spc="-1" strike="noStrike">
              <a:solidFill>
                <a:srgbClr val="000000"/>
              </a:solidFill>
              <a:latin typeface="Arial"/>
            </a:endParaRPr>
          </a:p>
        </p:txBody>
      </p:sp>
      <p:sp>
        <p:nvSpPr>
          <p:cNvPr id="107" name="CasellaDiTesto 9"/>
          <p:cNvSpPr/>
          <p:nvPr/>
        </p:nvSpPr>
        <p:spPr>
          <a:xfrm>
            <a:off x="8466840" y="597060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endParaRPr b="0" lang="it-IT" sz="1600" spc="-1" strike="noStrike">
              <a:solidFill>
                <a:srgbClr val="000000"/>
              </a:solidFill>
              <a:latin typeface="Arial"/>
            </a:endParaRPr>
          </a:p>
        </p:txBody>
      </p:sp>
      <p:sp>
        <p:nvSpPr>
          <p:cNvPr id="108" name="CasellaDiTesto 10"/>
          <p:cNvSpPr/>
          <p:nvPr/>
        </p:nvSpPr>
        <p:spPr>
          <a:xfrm>
            <a:off x="6450840" y="193824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10"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funzione obiettivo vale: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Far entrare in base una variabile fuori base comporta un incremento del valore della variabile fuori base ed una variazione del valore della funzione obiettivo.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Risulta evidente che conviene far entrare in base una variabile precedentemente fuori base che ha un coefficiente di costo positivo (negativo per un problema di minimo). Il valore della funzione obiettivo migliorerà del valore del coefficiente di costo moltiplicato per l’incremento del valore della variabile decisionale entrante in base.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può scegliere di far entrare in base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a cui corrisponde il massimo incremento del valore della funzione obiettivo per unità di variazione di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(tasso di miglioramento).</a:t>
            </a:r>
            <a:endParaRPr b="0" lang="it-IT" sz="1600" spc="-1" strike="noStrike">
              <a:solidFill>
                <a:srgbClr val="000000"/>
              </a:solidFill>
              <a:latin typeface="Calibri"/>
            </a:endParaRPr>
          </a:p>
        </p:txBody>
      </p:sp>
      <p:graphicFrame>
        <p:nvGraphicFramePr>
          <p:cNvPr id="111" name="Object 3"/>
          <p:cNvGraphicFramePr/>
          <p:nvPr/>
        </p:nvGraphicFramePr>
        <p:xfrm>
          <a:off x="2093760" y="2133720"/>
          <a:ext cx="4407120" cy="91440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13" name=""/>
          <p:cNvSpPr txBox="1"/>
          <p:nvPr/>
        </p:nvSpPr>
        <p:spPr>
          <a:xfrm>
            <a:off x="480960" y="1825560"/>
            <a:ext cx="8229600" cy="4340160"/>
          </a:xfrm>
          <a:prstGeom prst="rect">
            <a:avLst/>
          </a:prstGeom>
          <a:noFill/>
          <a:ln w="0">
            <a:noFill/>
          </a:ln>
        </p:spPr>
        <p:txBody>
          <a:bodyPr anchor="t">
            <a:normAutofit fontScale="93198" lnSpcReduction="1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Far entrare in base la variabile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significa cercare il massimo incremento possibile per il valore di tale variabile senza violare l’ammissibilità (non negatività) delle altre variabili attualmente in base e candidate ad uscirne. La variabile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già fuori base, continua ad esserlo ed il suo valore segue ad essere posto uguale a zero.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 mantenere l’ammissibilità delle variabili si deve scegliere la disuguaglianza più stringente; in questo caso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può assumere il valore 40. In corrispondenza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 40 si rende nulla la variabile</a:t>
            </a:r>
            <a:br>
              <a:rPr sz="1600"/>
            </a:b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4</a:t>
            </a:r>
            <a:r>
              <a:rPr b="0" lang="it-IT" sz="1600" spc="-1" strike="noStrike">
                <a:solidFill>
                  <a:srgbClr val="000000"/>
                </a:solidFill>
                <a:latin typeface="Calibri"/>
              </a:rPr>
              <a:t> = 320 - </a:t>
            </a:r>
            <a:r>
              <a:rPr b="0" i="1" lang="it-IT" sz="1600" spc="-1" strike="noStrike">
                <a:solidFill>
                  <a:srgbClr val="000000"/>
                </a:solidFill>
                <a:latin typeface="Calibri"/>
              </a:rPr>
              <a:t>x</a:t>
            </a:r>
            <a:r>
              <a:rPr b="0" lang="it-IT" sz="1600" spc="-1" strike="noStrike" baseline="-25000">
                <a:solidFill>
                  <a:srgbClr val="000000"/>
                </a:solidFill>
                <a:latin typeface="Calibri"/>
              </a:rPr>
              <a:t>1 </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L’operazione corrispondente è la sostituzione in base della variabile </a:t>
            </a:r>
            <a:r>
              <a:rPr b="0" i="1" lang="it-IT" sz="1600" spc="-1" strike="noStrike">
                <a:solidFill>
                  <a:srgbClr val="000000"/>
                </a:solidFill>
                <a:latin typeface="Calibri"/>
              </a:rPr>
              <a:t>x</a:t>
            </a:r>
            <a:r>
              <a:rPr b="0" lang="it-IT" sz="1600" spc="-1" strike="noStrike" baseline="-25000">
                <a:solidFill>
                  <a:srgbClr val="000000"/>
                </a:solidFill>
                <a:latin typeface="Calibri"/>
              </a:rPr>
              <a:t>4</a:t>
            </a:r>
            <a:r>
              <a:rPr b="0" lang="it-IT" sz="1600" spc="-1" strike="noStrike">
                <a:solidFill>
                  <a:srgbClr val="000000"/>
                </a:solidFill>
                <a:latin typeface="Calibri"/>
              </a:rPr>
              <a:t> con la variabile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14" name="Object 5"/>
          <p:cNvGraphicFramePr/>
          <p:nvPr/>
        </p:nvGraphicFramePr>
        <p:xfrm>
          <a:off x="1560600" y="3124080"/>
          <a:ext cx="5730840" cy="160020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16"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nuova soluzione che otteniamo per la base [3, 1, 5] è calcolabile col metodo di eliminazione di Gauss-Jordan, che può essere applicato anche alla funzione obiettivo: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17" name="Object 6"/>
          <p:cNvGraphicFramePr/>
          <p:nvPr/>
        </p:nvGraphicFramePr>
        <p:xfrm>
          <a:off x="220680" y="2649600"/>
          <a:ext cx="4638600" cy="1500120"/>
        </p:xfrm>
        <a:graphic>
          <a:graphicData uri="http://schemas.openxmlformats.org/presentationml/2006/ole">
            <p:oleObj r:id="rId1" spid="">
              <p:embed/>
            </p:oleObj>
          </a:graphicData>
        </a:graphic>
      </p:graphicFrame>
      <p:sp>
        <p:nvSpPr>
          <p:cNvPr id="118" name="Rettangolo 5"/>
          <p:cNvSpPr/>
          <p:nvPr/>
        </p:nvSpPr>
        <p:spPr>
          <a:xfrm>
            <a:off x="2325600" y="2938320"/>
            <a:ext cx="1657440" cy="936720"/>
          </a:xfrm>
          <a:prstGeom prst="rect">
            <a:avLst/>
          </a:prstGeom>
          <a:noFill/>
          <a:ln w="381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19" name="Rettangolo 6"/>
          <p:cNvSpPr/>
          <p:nvPr/>
        </p:nvSpPr>
        <p:spPr>
          <a:xfrm>
            <a:off x="787320" y="2924280"/>
            <a:ext cx="1440000" cy="93636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20" name="Rettangolo 7"/>
          <p:cNvSpPr/>
          <p:nvPr/>
        </p:nvSpPr>
        <p:spPr>
          <a:xfrm>
            <a:off x="787320" y="2637000"/>
            <a:ext cx="1440000" cy="26172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21" name="Rettangolo 8"/>
          <p:cNvSpPr/>
          <p:nvPr/>
        </p:nvSpPr>
        <p:spPr>
          <a:xfrm>
            <a:off x="2325600" y="2651040"/>
            <a:ext cx="1657440" cy="262080"/>
          </a:xfrm>
          <a:prstGeom prst="rect">
            <a:avLst/>
          </a:prstGeom>
          <a:noFill/>
          <a:ln w="381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22" name="CasellaDiTesto 9"/>
          <p:cNvSpPr/>
          <p:nvPr/>
        </p:nvSpPr>
        <p:spPr>
          <a:xfrm>
            <a:off x="1374120" y="2276640"/>
            <a:ext cx="34092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c</a:t>
            </a:r>
            <a:r>
              <a:rPr b="0" i="1" lang="it-IT" sz="1600" spc="-1" strike="noStrike" baseline="-25000">
                <a:solidFill>
                  <a:srgbClr val="000000"/>
                </a:solidFill>
                <a:latin typeface="Calibri"/>
              </a:rPr>
              <a:t>N</a:t>
            </a:r>
            <a:endParaRPr b="0" lang="it-IT" sz="1600" spc="-1" strike="noStrike">
              <a:solidFill>
                <a:srgbClr val="000000"/>
              </a:solidFill>
              <a:latin typeface="Arial"/>
            </a:endParaRPr>
          </a:p>
        </p:txBody>
      </p:sp>
      <p:sp>
        <p:nvSpPr>
          <p:cNvPr id="123" name="CasellaDiTesto 10"/>
          <p:cNvSpPr/>
          <p:nvPr/>
        </p:nvSpPr>
        <p:spPr>
          <a:xfrm>
            <a:off x="2956680" y="227664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c</a:t>
            </a:r>
            <a:r>
              <a:rPr b="0" i="1" lang="it-IT" sz="1600" spc="-1" strike="noStrike" baseline="-25000">
                <a:solidFill>
                  <a:srgbClr val="000000"/>
                </a:solidFill>
                <a:latin typeface="Calibri"/>
              </a:rPr>
              <a:t>B</a:t>
            </a:r>
            <a:endParaRPr b="0" lang="it-IT" sz="1600" spc="-1" strike="noStrike">
              <a:solidFill>
                <a:srgbClr val="000000"/>
              </a:solidFill>
              <a:latin typeface="Arial"/>
            </a:endParaRPr>
          </a:p>
        </p:txBody>
      </p:sp>
      <p:sp>
        <p:nvSpPr>
          <p:cNvPr id="124" name="CasellaDiTesto 11"/>
          <p:cNvSpPr/>
          <p:nvPr/>
        </p:nvSpPr>
        <p:spPr>
          <a:xfrm>
            <a:off x="860040" y="3809880"/>
            <a:ext cx="31500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N</a:t>
            </a:r>
            <a:endParaRPr b="0" lang="it-IT" sz="1600" spc="-1" strike="noStrike">
              <a:solidFill>
                <a:srgbClr val="000000"/>
              </a:solidFill>
              <a:latin typeface="Arial"/>
            </a:endParaRPr>
          </a:p>
        </p:txBody>
      </p:sp>
      <p:sp>
        <p:nvSpPr>
          <p:cNvPr id="125" name="CasellaDiTesto 12"/>
          <p:cNvSpPr/>
          <p:nvPr/>
        </p:nvSpPr>
        <p:spPr>
          <a:xfrm>
            <a:off x="3983040" y="3789360"/>
            <a:ext cx="50832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B</a:t>
            </a:r>
            <a:r>
              <a:rPr b="0" lang="it-IT" sz="1600" spc="-1" strike="noStrike">
                <a:solidFill>
                  <a:srgbClr val="000000"/>
                </a:solidFill>
                <a:latin typeface="Calibri"/>
              </a:rPr>
              <a:t>=</a:t>
            </a:r>
            <a:r>
              <a:rPr b="1" lang="it-IT" sz="1600" spc="-1" strike="noStrike">
                <a:solidFill>
                  <a:srgbClr val="000000"/>
                </a:solidFill>
                <a:latin typeface="Calibri"/>
              </a:rPr>
              <a:t>I</a:t>
            </a:r>
            <a:r>
              <a:rPr b="0" lang="it-IT" sz="1600" spc="-1" strike="noStrike" baseline="-25000">
                <a:solidFill>
                  <a:srgbClr val="000000"/>
                </a:solidFill>
                <a:latin typeface="Calibri"/>
              </a:rPr>
              <a:t>3</a:t>
            </a:r>
            <a:endParaRPr b="0" lang="it-IT" sz="1600" spc="-1" strike="noStrike">
              <a:solidFill>
                <a:srgbClr val="000000"/>
              </a:solidFill>
              <a:latin typeface="Arial"/>
            </a:endParaRPr>
          </a:p>
        </p:txBody>
      </p:sp>
      <p:graphicFrame>
        <p:nvGraphicFramePr>
          <p:cNvPr id="126" name="Object 3"/>
          <p:cNvGraphicFramePr/>
          <p:nvPr/>
        </p:nvGraphicFramePr>
        <p:xfrm>
          <a:off x="731880" y="4495680"/>
          <a:ext cx="4127400" cy="1984320"/>
        </p:xfrm>
        <a:graphic>
          <a:graphicData uri="http://schemas.openxmlformats.org/presentationml/2006/ole">
            <p:oleObj r:id="rId2" spid="">
              <p:embed/>
            </p:oleObj>
          </a:graphicData>
        </a:graphic>
      </p:graphicFrame>
      <p:sp>
        <p:nvSpPr>
          <p:cNvPr id="127" name="Rettangolo 26"/>
          <p:cNvSpPr/>
          <p:nvPr/>
        </p:nvSpPr>
        <p:spPr>
          <a:xfrm>
            <a:off x="1668600" y="4786200"/>
            <a:ext cx="647640" cy="143856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28" name="Rettangolo 27"/>
          <p:cNvSpPr/>
          <p:nvPr/>
        </p:nvSpPr>
        <p:spPr>
          <a:xfrm>
            <a:off x="1668600" y="4495680"/>
            <a:ext cx="647640" cy="28908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29" name="Rettangolo 32"/>
          <p:cNvSpPr/>
          <p:nvPr/>
        </p:nvSpPr>
        <p:spPr>
          <a:xfrm>
            <a:off x="2820960" y="4495680"/>
            <a:ext cx="644400" cy="28908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30" name="Rettangolo 33"/>
          <p:cNvSpPr/>
          <p:nvPr/>
        </p:nvSpPr>
        <p:spPr>
          <a:xfrm>
            <a:off x="2820960" y="4784760"/>
            <a:ext cx="642960" cy="144000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cxnSp>
        <p:nvCxnSpPr>
          <p:cNvPr id="131" name="Connettore 4 58"/>
          <p:cNvCxnSpPr/>
          <p:nvPr/>
        </p:nvCxnSpPr>
        <p:spPr>
          <a:xfrm>
            <a:off x="4858920" y="2744280"/>
            <a:ext cx="2520" cy="1872360"/>
          </a:xfrm>
          <a:prstGeom prst="bentConnector3">
            <a:avLst>
              <a:gd name="adj1" fmla="val 28783333"/>
            </a:avLst>
          </a:prstGeom>
          <a:ln w="9360">
            <a:solidFill>
              <a:srgbClr val="4a7ebb"/>
            </a:solidFill>
            <a:miter/>
            <a:tailEnd len="med" type="arrow" w="med"/>
          </a:ln>
        </p:spPr>
      </p:cxnSp>
      <p:cxnSp>
        <p:nvCxnSpPr>
          <p:cNvPr id="132" name="Connettore 4 60"/>
          <p:cNvCxnSpPr/>
          <p:nvPr/>
        </p:nvCxnSpPr>
        <p:spPr>
          <a:xfrm>
            <a:off x="4858920" y="3068280"/>
            <a:ext cx="2520" cy="1873800"/>
          </a:xfrm>
          <a:prstGeom prst="bentConnector3">
            <a:avLst>
              <a:gd name="adj1" fmla="val 55883333"/>
            </a:avLst>
          </a:prstGeom>
          <a:ln w="9360">
            <a:solidFill>
              <a:srgbClr val="4a7ebb"/>
            </a:solidFill>
            <a:miter/>
            <a:tailEnd len="med" type="arrow" w="med"/>
          </a:ln>
        </p:spPr>
      </p:cxnSp>
      <p:cxnSp>
        <p:nvCxnSpPr>
          <p:cNvPr id="133" name="Connettore 4 66"/>
          <p:cNvCxnSpPr/>
          <p:nvPr/>
        </p:nvCxnSpPr>
        <p:spPr>
          <a:xfrm>
            <a:off x="4858920" y="3357720"/>
            <a:ext cx="2520" cy="2016720"/>
          </a:xfrm>
          <a:prstGeom prst="bentConnector3">
            <a:avLst>
              <a:gd name="adj1" fmla="val 82983333"/>
            </a:avLst>
          </a:prstGeom>
          <a:ln w="9360">
            <a:solidFill>
              <a:srgbClr val="4a7ebb"/>
            </a:solidFill>
            <a:miter/>
            <a:tailEnd len="med" type="arrow" w="med"/>
          </a:ln>
        </p:spPr>
      </p:cxnSp>
      <p:cxnSp>
        <p:nvCxnSpPr>
          <p:cNvPr id="134" name="Connettore 4 68"/>
          <p:cNvCxnSpPr/>
          <p:nvPr/>
        </p:nvCxnSpPr>
        <p:spPr>
          <a:xfrm>
            <a:off x="4858920" y="3716280"/>
            <a:ext cx="2520" cy="2232720"/>
          </a:xfrm>
          <a:prstGeom prst="bentConnector3">
            <a:avLst>
              <a:gd name="adj1" fmla="val 108383333"/>
            </a:avLst>
          </a:prstGeom>
          <a:ln w="9360">
            <a:solidFill>
              <a:srgbClr val="4a7ebb"/>
            </a:solidFill>
            <a:miter/>
            <a:tailEnd len="med" type="arrow" w="med"/>
          </a:ln>
        </p:spPr>
      </p:cxnSp>
      <p:sp>
        <p:nvSpPr>
          <p:cNvPr id="135" name="CasellaDiTesto 80"/>
          <p:cNvSpPr/>
          <p:nvPr/>
        </p:nvSpPr>
        <p:spPr>
          <a:xfrm>
            <a:off x="6167160" y="3378240"/>
            <a:ext cx="115452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 &lt;- (2) / 8</a:t>
            </a:r>
            <a:endParaRPr b="0" lang="it-IT" sz="1600" spc="-1" strike="noStrike">
              <a:solidFill>
                <a:srgbClr val="000000"/>
              </a:solidFill>
              <a:latin typeface="Arial"/>
            </a:endParaRPr>
          </a:p>
        </p:txBody>
      </p:sp>
      <p:sp>
        <p:nvSpPr>
          <p:cNvPr id="136" name="CasellaDiTesto 81"/>
          <p:cNvSpPr/>
          <p:nvPr/>
        </p:nvSpPr>
        <p:spPr>
          <a:xfrm>
            <a:off x="5402880" y="2658960"/>
            <a:ext cx="15494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 &lt;- (0) + 15 (2)</a:t>
            </a:r>
            <a:endParaRPr b="0" lang="it-IT" sz="1600" spc="-1" strike="noStrike">
              <a:solidFill>
                <a:srgbClr val="000000"/>
              </a:solidFill>
              <a:latin typeface="Arial"/>
            </a:endParaRPr>
          </a:p>
        </p:txBody>
      </p:sp>
      <p:sp>
        <p:nvSpPr>
          <p:cNvPr id="137" name="CasellaDiTesto 82"/>
          <p:cNvSpPr/>
          <p:nvPr/>
        </p:nvSpPr>
        <p:spPr>
          <a:xfrm>
            <a:off x="5809680" y="3017880"/>
            <a:ext cx="14090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 &lt;- (1) - 5 (2)</a:t>
            </a:r>
            <a:endParaRPr b="0" lang="it-IT" sz="1600" spc="-1" strike="noStrike">
              <a:solidFill>
                <a:srgbClr val="000000"/>
              </a:solidFill>
              <a:latin typeface="Arial"/>
            </a:endParaRPr>
          </a:p>
        </p:txBody>
      </p:sp>
      <p:sp>
        <p:nvSpPr>
          <p:cNvPr id="138" name="CasellaDiTesto 83"/>
          <p:cNvSpPr/>
          <p:nvPr/>
        </p:nvSpPr>
        <p:spPr>
          <a:xfrm>
            <a:off x="6631560" y="4746600"/>
            <a:ext cx="153252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 &lt;- (3) - (2) / 8</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40" name=""/>
          <p:cNvSpPr txBox="1"/>
          <p:nvPr/>
        </p:nvSpPr>
        <p:spPr>
          <a:xfrm>
            <a:off x="480960" y="184464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nuovo soluzione di base è ammissibile e adiacente alla</a:t>
            </a:r>
            <a:br>
              <a:rPr sz="1600"/>
            </a:br>
            <a:r>
              <a:rPr b="0" lang="it-IT" sz="1600" spc="-1" strike="noStrike">
                <a:solidFill>
                  <a:srgbClr val="000000"/>
                </a:solidFill>
                <a:latin typeface="Calibri"/>
              </a:rPr>
              <a:t>   soluzione di base considerata inizialmente.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Essa corrisponde al sul vertice A in basso a destra, adiacente al</a:t>
            </a:r>
            <a:br>
              <a:rPr sz="1600"/>
            </a:br>
            <a:r>
              <a:rPr b="0" lang="it-IT" sz="1600" spc="-1" strike="noStrike">
                <a:solidFill>
                  <a:srgbClr val="000000"/>
                </a:solidFill>
                <a:latin typeface="Calibri"/>
              </a:rPr>
              <a:t>   vertice O analizzato al passo precedente.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miglioramento della funzione obiettivo è di 4800 unità, come</a:t>
            </a:r>
            <a:br>
              <a:rPr sz="1600"/>
            </a:br>
            <a:r>
              <a:rPr b="0" lang="it-IT" sz="1600" spc="-1" strike="noStrike">
                <a:solidFill>
                  <a:srgbClr val="000000"/>
                </a:solidFill>
                <a:latin typeface="Calibri"/>
              </a:rPr>
              <a:t>   messo in mostra dal termine noto a destra del simbolo di </a:t>
            </a:r>
            <a:br>
              <a:rPr sz="1600"/>
            </a:br>
            <a:r>
              <a:rPr b="0" lang="it-IT" sz="1600" spc="-1" strike="noStrike">
                <a:solidFill>
                  <a:srgbClr val="000000"/>
                </a:solidFill>
                <a:latin typeface="Calibri"/>
              </a:rPr>
              <a:t>   uguaglianza nella riga 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pic>
        <p:nvPicPr>
          <p:cNvPr id="141" name="Picture 4" descr="C:\Users\gim-i3\AppData\Local\Temp\geogebra.png"/>
          <p:cNvPicPr/>
          <p:nvPr/>
        </p:nvPicPr>
        <p:blipFill>
          <a:blip r:embed="rId1"/>
          <a:stretch/>
        </p:blipFill>
        <p:spPr>
          <a:xfrm>
            <a:off x="6345360" y="1916280"/>
            <a:ext cx="2338200" cy="4111560"/>
          </a:xfrm>
          <a:prstGeom prst="rect">
            <a:avLst/>
          </a:prstGeom>
          <a:ln w="0">
            <a:noFill/>
          </a:ln>
        </p:spPr>
      </p:pic>
      <p:sp>
        <p:nvSpPr>
          <p:cNvPr id="142" name="CasellaDiTesto 28"/>
          <p:cNvSpPr/>
          <p:nvPr/>
        </p:nvSpPr>
        <p:spPr>
          <a:xfrm>
            <a:off x="7020000" y="5214960"/>
            <a:ext cx="865080" cy="581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z =-</a:t>
            </a:r>
            <a:r>
              <a:rPr b="0" lang="it-IT" sz="1600" spc="-1" strike="noStrike">
                <a:solidFill>
                  <a:srgbClr val="000000"/>
                </a:solidFill>
                <a:latin typeface="Calibri"/>
              </a:rPr>
              <a:t>∇</a:t>
            </a:r>
            <a:r>
              <a:rPr b="0" i="1" lang="it-IT" sz="1600" spc="-1" strike="noStrike">
                <a:solidFill>
                  <a:srgbClr val="000000"/>
                </a:solidFill>
                <a:latin typeface="Calibri"/>
              </a:rPr>
              <a:t>z’</a:t>
            </a:r>
            <a:endParaRPr b="0" lang="it-IT" sz="1600" spc="-1" strike="noStrike">
              <a:solidFill>
                <a:srgbClr val="000000"/>
              </a:solidFill>
              <a:latin typeface="Arial"/>
            </a:endParaRPr>
          </a:p>
        </p:txBody>
      </p:sp>
      <p:sp>
        <p:nvSpPr>
          <p:cNvPr id="143" name="CasellaDiTesto 29"/>
          <p:cNvSpPr/>
          <p:nvPr/>
        </p:nvSpPr>
        <p:spPr>
          <a:xfrm>
            <a:off x="5724360" y="5524560"/>
            <a:ext cx="1008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 = (0, 0)</a:t>
            </a:r>
            <a:endParaRPr b="0" lang="it-IT" sz="1600" spc="-1" strike="noStrike">
              <a:solidFill>
                <a:srgbClr val="000000"/>
              </a:solidFill>
              <a:latin typeface="Arial"/>
            </a:endParaRPr>
          </a:p>
        </p:txBody>
      </p:sp>
      <p:sp>
        <p:nvSpPr>
          <p:cNvPr id="144" name="CasellaDiTesto 30"/>
          <p:cNvSpPr/>
          <p:nvPr/>
        </p:nvSpPr>
        <p:spPr>
          <a:xfrm>
            <a:off x="6804000" y="2333520"/>
            <a:ext cx="792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z=4800</a:t>
            </a:r>
            <a:endParaRPr b="0" lang="it-IT" sz="1600" spc="-1" strike="noStrike">
              <a:solidFill>
                <a:srgbClr val="000000"/>
              </a:solidFill>
              <a:latin typeface="Arial"/>
            </a:endParaRPr>
          </a:p>
        </p:txBody>
      </p:sp>
      <p:sp>
        <p:nvSpPr>
          <p:cNvPr id="145" name="CasellaDiTesto 31"/>
          <p:cNvSpPr/>
          <p:nvPr/>
        </p:nvSpPr>
        <p:spPr>
          <a:xfrm>
            <a:off x="7956720" y="5502240"/>
            <a:ext cx="936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A=(40, 0)</a:t>
            </a:r>
            <a:endParaRPr b="0" lang="it-IT" sz="1600" spc="-1" strike="noStrike">
              <a:solidFill>
                <a:srgbClr val="000000"/>
              </a:solidFill>
              <a:latin typeface="Arial"/>
            </a:endParaRPr>
          </a:p>
        </p:txBody>
      </p:sp>
      <p:sp>
        <p:nvSpPr>
          <p:cNvPr id="146" name="CasellaDiTesto 8"/>
          <p:cNvSpPr/>
          <p:nvPr/>
        </p:nvSpPr>
        <p:spPr>
          <a:xfrm>
            <a:off x="8537400" y="571032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endParaRPr b="0" lang="it-IT" sz="1600" spc="-1" strike="noStrike">
              <a:solidFill>
                <a:srgbClr val="000000"/>
              </a:solidFill>
              <a:latin typeface="Arial"/>
            </a:endParaRPr>
          </a:p>
        </p:txBody>
      </p:sp>
      <p:sp>
        <p:nvSpPr>
          <p:cNvPr id="147" name="CasellaDiTesto 9"/>
          <p:cNvSpPr/>
          <p:nvPr/>
        </p:nvSpPr>
        <p:spPr>
          <a:xfrm>
            <a:off x="6521400" y="167652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endParaRPr b="0" lang="it-IT" sz="1600" spc="-1" strike="noStrike">
              <a:solidFill>
                <a:srgbClr val="000000"/>
              </a:solidFill>
              <a:latin typeface="Arial"/>
            </a:endParaRPr>
          </a:p>
        </p:txBody>
      </p:sp>
      <p:sp>
        <p:nvSpPr>
          <p:cNvPr id="148" name="Arco 18"/>
          <p:cNvSpPr/>
          <p:nvPr/>
        </p:nvSpPr>
        <p:spPr>
          <a:xfrm flipV="1">
            <a:off x="6570720" y="5515920"/>
            <a:ext cx="1449360" cy="595080"/>
          </a:xfrm>
          <a:custGeom>
            <a:avLst/>
            <a:gdLst>
              <a:gd name="textAreaLeft" fmla="*/ 0 w 1449360"/>
              <a:gd name="textAreaRight" fmla="*/ 1449720 w 1449360"/>
              <a:gd name="textAreaTop" fmla="*/ 0 h 595080"/>
              <a:gd name="textAreaBottom" fmla="*/ 302760 h 595080"/>
            </a:gdLst>
            <a:ahLst/>
            <a:rect l="textAreaLeft" t="textAreaTop" r="textAreaRight" b="textAreaBottom"/>
            <a:pathLst>
              <a:path stroke="0" w="1448786" h="594284">
                <a:moveTo>
                  <a:pt x="109" y="302304"/>
                </a:moveTo>
                <a:lnTo>
                  <a:pt x="109" y="302304"/>
                </a:lnTo>
                <a:arcTo wR="724393" hR="297142" stAng="10775499" swAng="10824510"/>
                <a:lnTo>
                  <a:pt x="724393" y="297142"/>
                </a:lnTo>
                <a:close/>
              </a:path>
              <a:path fill="none" w="1448786" h="594284">
                <a:moveTo>
                  <a:pt x="109" y="302304"/>
                </a:moveTo>
                <a:lnTo>
                  <a:pt x="109" y="302304"/>
                </a:lnTo>
                <a:arcTo wR="724393" hR="297142" stAng="10775499" swAng="10824510"/>
              </a:path>
            </a:pathLst>
          </a:custGeom>
          <a:noFill/>
          <a:ln w="25560">
            <a:solidFill>
              <a:srgbClr val="4a7ebb"/>
            </a:solidFill>
            <a:round/>
            <a:headEnd len="med" type="oval" w="lg"/>
            <a:tailEnd len="med" type="triangle" w="lg"/>
          </a:ln>
        </p:spPr>
        <p:style>
          <a:lnRef idx="0"/>
          <a:fillRef idx="0"/>
          <a:effectRef idx="0"/>
          <a:fontRef idx="minor"/>
        </p:style>
        <p:txBody>
          <a:bodyPr lIns="90000" rIns="90000" tIns="46800" bIns="46800" anchor="ctr">
            <a:noAutofit/>
          </a:bodyPr>
          <a:p>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50"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variabile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è fuori base ed ha un coefficiente di costo negativo: per ogni unità di incremento di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si ha un miglioramento di 10 unità nel valore della funzione obiettivo. Ricavando le espressioni delle variabili in base e candidate ad uscirne per far entrare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si hanno le seguenti espressioni.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Imporre il vincolo di non negatività delle variabili limita il massimo incremento di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che non può superare il valore 60. In corrispondenza di tale incremento </a:t>
            </a:r>
            <a:r>
              <a:rPr b="0" i="1" lang="it-IT" sz="1600" spc="-1" strike="noStrike">
                <a:solidFill>
                  <a:srgbClr val="000000"/>
                </a:solidFill>
                <a:latin typeface="Calibri"/>
              </a:rPr>
              <a:t>x</a:t>
            </a:r>
            <a:r>
              <a:rPr b="0" lang="it-IT" sz="1600" spc="-1" strike="noStrike" baseline="-25000">
                <a:solidFill>
                  <a:srgbClr val="000000"/>
                </a:solidFill>
                <a:latin typeface="Calibri"/>
              </a:rPr>
              <a:t>3</a:t>
            </a:r>
            <a:r>
              <a:rPr b="0" lang="it-IT" sz="1600" spc="-1" strike="noStrike">
                <a:solidFill>
                  <a:srgbClr val="000000"/>
                </a:solidFill>
                <a:latin typeface="Calibri"/>
              </a:rPr>
              <a:t> deve assumere il valore zero, cioè esce dalla base.</a:t>
            </a:r>
            <a:endParaRPr b="0" lang="it-IT" sz="1600" spc="-1" strike="noStrike">
              <a:solidFill>
                <a:srgbClr val="000000"/>
              </a:solidFill>
              <a:latin typeface="Calibri"/>
            </a:endParaRPr>
          </a:p>
        </p:txBody>
      </p:sp>
      <p:graphicFrame>
        <p:nvGraphicFramePr>
          <p:cNvPr id="151" name="Object 6"/>
          <p:cNvGraphicFramePr/>
          <p:nvPr/>
        </p:nvGraphicFramePr>
        <p:xfrm>
          <a:off x="1009800" y="3160800"/>
          <a:ext cx="3211200" cy="134784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53"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Risolviamo col metodo di eliminazione di Gauss-Jordan:</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54" name="Object 3"/>
          <p:cNvGraphicFramePr/>
          <p:nvPr/>
        </p:nvGraphicFramePr>
        <p:xfrm>
          <a:off x="766800" y="4227480"/>
          <a:ext cx="4065480" cy="2212920"/>
        </p:xfrm>
        <a:graphic>
          <a:graphicData uri="http://schemas.openxmlformats.org/presentationml/2006/ole">
            <p:oleObj r:id="rId1" spid="">
              <p:embed/>
            </p:oleObj>
          </a:graphicData>
        </a:graphic>
      </p:graphicFrame>
      <p:graphicFrame>
        <p:nvGraphicFramePr>
          <p:cNvPr id="155" name="Object 4"/>
          <p:cNvGraphicFramePr/>
          <p:nvPr/>
        </p:nvGraphicFramePr>
        <p:xfrm>
          <a:off x="735120" y="2236680"/>
          <a:ext cx="4127400" cy="1984320"/>
        </p:xfrm>
        <a:graphic>
          <a:graphicData uri="http://schemas.openxmlformats.org/presentationml/2006/ole">
            <p:oleObj r:id="rId2" spid="">
              <p:embed/>
            </p:oleObj>
          </a:graphicData>
        </a:graphic>
      </p:graphicFrame>
      <p:cxnSp>
        <p:nvCxnSpPr>
          <p:cNvPr id="156" name="Connettore 4 28"/>
          <p:cNvCxnSpPr/>
          <p:nvPr/>
        </p:nvCxnSpPr>
        <p:spPr>
          <a:xfrm>
            <a:off x="5003280" y="2384280"/>
            <a:ext cx="2520" cy="1945440"/>
          </a:xfrm>
          <a:prstGeom prst="bentConnector3">
            <a:avLst>
              <a:gd name="adj1" fmla="val 28783333"/>
            </a:avLst>
          </a:prstGeom>
          <a:ln w="9360">
            <a:solidFill>
              <a:srgbClr val="4a7ebb"/>
            </a:solidFill>
            <a:miter/>
            <a:tailEnd len="med" type="arrow" w="med"/>
          </a:ln>
        </p:spPr>
      </p:cxnSp>
      <p:cxnSp>
        <p:nvCxnSpPr>
          <p:cNvPr id="157" name="Connettore 4 29"/>
          <p:cNvCxnSpPr/>
          <p:nvPr/>
        </p:nvCxnSpPr>
        <p:spPr>
          <a:xfrm>
            <a:off x="5003280" y="2709720"/>
            <a:ext cx="2520" cy="2052000"/>
          </a:xfrm>
          <a:prstGeom prst="bentConnector3">
            <a:avLst>
              <a:gd name="adj1" fmla="val 55883333"/>
            </a:avLst>
          </a:prstGeom>
          <a:ln w="9360">
            <a:solidFill>
              <a:srgbClr val="4a7ebb"/>
            </a:solidFill>
            <a:miter/>
            <a:tailEnd len="med" type="arrow" w="med"/>
          </a:ln>
        </p:spPr>
      </p:cxnSp>
      <p:cxnSp>
        <p:nvCxnSpPr>
          <p:cNvPr id="158" name="Connettore 4 30"/>
          <p:cNvCxnSpPr/>
          <p:nvPr/>
        </p:nvCxnSpPr>
        <p:spPr>
          <a:xfrm>
            <a:off x="5003280" y="2997000"/>
            <a:ext cx="2520" cy="2340360"/>
          </a:xfrm>
          <a:prstGeom prst="bentConnector3">
            <a:avLst>
              <a:gd name="adj1" fmla="val 82983333"/>
            </a:avLst>
          </a:prstGeom>
          <a:ln w="9360">
            <a:solidFill>
              <a:srgbClr val="4a7ebb"/>
            </a:solidFill>
            <a:miter/>
            <a:tailEnd len="med" type="arrow" w="med"/>
          </a:ln>
        </p:spPr>
      </p:cxnSp>
      <p:cxnSp>
        <p:nvCxnSpPr>
          <p:cNvPr id="159" name="Connettore 4 31"/>
          <p:cNvCxnSpPr/>
          <p:nvPr/>
        </p:nvCxnSpPr>
        <p:spPr>
          <a:xfrm>
            <a:off x="5003280" y="3357720"/>
            <a:ext cx="2520" cy="2520000"/>
          </a:xfrm>
          <a:prstGeom prst="bentConnector3">
            <a:avLst>
              <a:gd name="adj1" fmla="val 108383333"/>
            </a:avLst>
          </a:prstGeom>
          <a:ln w="9360">
            <a:solidFill>
              <a:srgbClr val="4a7ebb"/>
            </a:solidFill>
            <a:miter/>
            <a:tailEnd len="med" type="arrow" w="med"/>
          </a:ln>
        </p:spPr>
      </p:cxnSp>
      <p:sp>
        <p:nvSpPr>
          <p:cNvPr id="160" name="CasellaDiTesto 34"/>
          <p:cNvSpPr/>
          <p:nvPr/>
        </p:nvSpPr>
        <p:spPr>
          <a:xfrm>
            <a:off x="6312960" y="3019320"/>
            <a:ext cx="125676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 &lt;- (1) / 40</a:t>
            </a:r>
            <a:endParaRPr b="0" lang="it-IT" sz="1600" spc="-1" strike="noStrike">
              <a:solidFill>
                <a:srgbClr val="000000"/>
              </a:solidFill>
              <a:latin typeface="Arial"/>
            </a:endParaRPr>
          </a:p>
        </p:txBody>
      </p:sp>
      <p:sp>
        <p:nvSpPr>
          <p:cNvPr id="161" name="CasellaDiTesto 35"/>
          <p:cNvSpPr/>
          <p:nvPr/>
        </p:nvSpPr>
        <p:spPr>
          <a:xfrm>
            <a:off x="5523120" y="2298600"/>
            <a:ext cx="144720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 &lt;- (0) + 1 (1)</a:t>
            </a:r>
            <a:endParaRPr b="0" lang="it-IT" sz="1600" spc="-1" strike="noStrike">
              <a:solidFill>
                <a:srgbClr val="000000"/>
              </a:solidFill>
              <a:latin typeface="Arial"/>
            </a:endParaRPr>
          </a:p>
        </p:txBody>
      </p:sp>
      <p:sp>
        <p:nvSpPr>
          <p:cNvPr id="162" name="CasellaDiTesto 36"/>
          <p:cNvSpPr/>
          <p:nvPr/>
        </p:nvSpPr>
        <p:spPr>
          <a:xfrm>
            <a:off x="5952600" y="2658960"/>
            <a:ext cx="125676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 &lt;- (1) / 10</a:t>
            </a:r>
            <a:endParaRPr b="0" lang="it-IT" sz="1600" spc="-1" strike="noStrike">
              <a:solidFill>
                <a:srgbClr val="000000"/>
              </a:solidFill>
              <a:latin typeface="Arial"/>
            </a:endParaRPr>
          </a:p>
        </p:txBody>
      </p:sp>
      <p:sp>
        <p:nvSpPr>
          <p:cNvPr id="163" name="CasellaDiTesto 37"/>
          <p:cNvSpPr/>
          <p:nvPr/>
        </p:nvSpPr>
        <p:spPr>
          <a:xfrm>
            <a:off x="6778080" y="4386240"/>
            <a:ext cx="167256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 &lt;- (3) – 3/4 (1) </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2" descr="C:\Users\gim-i3\AppData\Local\Temp\geogebra.png"/>
          <p:cNvPicPr/>
          <p:nvPr/>
        </p:nvPicPr>
        <p:blipFill>
          <a:blip r:embed="rId1"/>
          <a:stretch/>
        </p:blipFill>
        <p:spPr>
          <a:xfrm>
            <a:off x="6356520" y="1916280"/>
            <a:ext cx="2338200" cy="4111560"/>
          </a:xfrm>
          <a:prstGeom prst="rect">
            <a:avLst/>
          </a:prstGeom>
          <a:ln w="0">
            <a:noFill/>
          </a:ln>
        </p:spPr>
      </p:pic>
      <p:sp>
        <p:nvSpPr>
          <p:cNvPr id="16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66"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nuovo soluzione di base è ammissibile e adiacente alla</a:t>
            </a:r>
            <a:br>
              <a:rPr sz="1600"/>
            </a:br>
            <a:r>
              <a:rPr b="0" lang="it-IT" sz="1600" spc="-1" strike="noStrike">
                <a:solidFill>
                  <a:srgbClr val="000000"/>
                </a:solidFill>
                <a:latin typeface="Calibri"/>
              </a:rPr>
              <a:t>   soluzione di base considerata al passo precedente.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Essa corrisponde al vertice B, adiacente al vertice A</a:t>
            </a:r>
            <a:br>
              <a:rPr sz="1600"/>
            </a:br>
            <a:r>
              <a:rPr b="0" lang="it-IT" sz="1600" spc="-1" strike="noStrike">
                <a:solidFill>
                  <a:srgbClr val="000000"/>
                </a:solidFill>
                <a:latin typeface="Calibri"/>
              </a:rPr>
              <a:t>    analizzato al passo precedente.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miglioramento della funzione obiettivo è di è di 600 unità</a:t>
            </a:r>
            <a:br>
              <a:rPr sz="1600"/>
            </a:br>
            <a:r>
              <a:rPr b="0" lang="it-IT" sz="1600" spc="-1" strike="noStrike">
                <a:solidFill>
                  <a:srgbClr val="000000"/>
                </a:solidFill>
                <a:latin typeface="Calibri"/>
              </a:rPr>
              <a:t>    rispetto alla soluzione dell’iterazione precedente e di 5400</a:t>
            </a:r>
            <a:br>
              <a:rPr sz="1600"/>
            </a:br>
            <a:r>
              <a:rPr b="0" lang="it-IT" sz="1600" spc="-1" strike="noStrike">
                <a:solidFill>
                  <a:srgbClr val="000000"/>
                </a:solidFill>
                <a:latin typeface="Calibri"/>
              </a:rPr>
              <a:t>    unità rispetto alla soluzione iniziale di valore 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Non è possibile trovare una direzione in cui spostarsi in</a:t>
            </a:r>
            <a:br>
              <a:rPr sz="1600"/>
            </a:br>
            <a:r>
              <a:rPr b="0" lang="it-IT" sz="1600" spc="-1" strike="noStrike">
                <a:solidFill>
                  <a:srgbClr val="000000"/>
                </a:solidFill>
                <a:latin typeface="Calibri"/>
              </a:rPr>
              <a:t>   modo da poter migliorare il valore della funzione obiettivo:</a:t>
            </a:r>
            <a:br>
              <a:rPr sz="1600"/>
            </a:br>
            <a:r>
              <a:rPr b="0" lang="it-IT" sz="1600" spc="-1" strike="noStrike">
                <a:solidFill>
                  <a:srgbClr val="000000"/>
                </a:solidFill>
                <a:latin typeface="Calibri"/>
              </a:rPr>
              <a:t>   ogni altra soluzione di base ammissibile corrisponde ad un</a:t>
            </a:r>
            <a:br>
              <a:rPr sz="1600"/>
            </a:br>
            <a:r>
              <a:rPr b="0" lang="it-IT" sz="1600" spc="-1" strike="noStrike">
                <a:solidFill>
                  <a:srgbClr val="000000"/>
                </a:solidFill>
                <a:latin typeface="Calibri"/>
              </a:rPr>
              <a:t>   valore peggiore della funzione obiettivo.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67" name="CasellaDiTesto 4"/>
          <p:cNvSpPr/>
          <p:nvPr/>
        </p:nvSpPr>
        <p:spPr>
          <a:xfrm>
            <a:off x="7020000" y="5141880"/>
            <a:ext cx="865080" cy="581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z =-</a:t>
            </a:r>
            <a:r>
              <a:rPr b="0" lang="it-IT" sz="1600" spc="-1" strike="noStrike">
                <a:solidFill>
                  <a:srgbClr val="000000"/>
                </a:solidFill>
                <a:latin typeface="Calibri"/>
              </a:rPr>
              <a:t>∇</a:t>
            </a:r>
            <a:r>
              <a:rPr b="0" i="1" lang="it-IT" sz="1600" spc="-1" strike="noStrike">
                <a:solidFill>
                  <a:srgbClr val="000000"/>
                </a:solidFill>
                <a:latin typeface="Calibri"/>
              </a:rPr>
              <a:t>z’</a:t>
            </a:r>
            <a:endParaRPr b="0" lang="it-IT" sz="1600" spc="-1" strike="noStrike">
              <a:solidFill>
                <a:srgbClr val="000000"/>
              </a:solidFill>
              <a:latin typeface="Arial"/>
            </a:endParaRPr>
          </a:p>
        </p:txBody>
      </p:sp>
      <p:sp>
        <p:nvSpPr>
          <p:cNvPr id="168" name="CasellaDiTesto 5"/>
          <p:cNvSpPr/>
          <p:nvPr/>
        </p:nvSpPr>
        <p:spPr>
          <a:xfrm>
            <a:off x="5724360" y="5502240"/>
            <a:ext cx="1008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 = (0, 0)</a:t>
            </a:r>
            <a:endParaRPr b="0" lang="it-IT" sz="1600" spc="-1" strike="noStrike">
              <a:solidFill>
                <a:srgbClr val="000000"/>
              </a:solidFill>
              <a:latin typeface="Arial"/>
            </a:endParaRPr>
          </a:p>
        </p:txBody>
      </p:sp>
      <p:sp>
        <p:nvSpPr>
          <p:cNvPr id="169" name="CasellaDiTesto 6"/>
          <p:cNvSpPr/>
          <p:nvPr/>
        </p:nvSpPr>
        <p:spPr>
          <a:xfrm>
            <a:off x="6948360" y="2117880"/>
            <a:ext cx="792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z=5400</a:t>
            </a:r>
            <a:endParaRPr b="0" lang="it-IT" sz="1600" spc="-1" strike="noStrike">
              <a:solidFill>
                <a:srgbClr val="000000"/>
              </a:solidFill>
              <a:latin typeface="Arial"/>
            </a:endParaRPr>
          </a:p>
        </p:txBody>
      </p:sp>
      <p:sp>
        <p:nvSpPr>
          <p:cNvPr id="170" name="CasellaDiTesto 8"/>
          <p:cNvSpPr/>
          <p:nvPr/>
        </p:nvSpPr>
        <p:spPr>
          <a:xfrm>
            <a:off x="7451640" y="3559320"/>
            <a:ext cx="10810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B=(25, 60) </a:t>
            </a:r>
            <a:endParaRPr b="0" lang="it-IT" sz="1600" spc="-1" strike="noStrike">
              <a:solidFill>
                <a:srgbClr val="000000"/>
              </a:solidFill>
              <a:latin typeface="Arial"/>
            </a:endParaRPr>
          </a:p>
        </p:txBody>
      </p:sp>
      <p:sp>
        <p:nvSpPr>
          <p:cNvPr id="171" name="CasellaDiTesto 9"/>
          <p:cNvSpPr/>
          <p:nvPr/>
        </p:nvSpPr>
        <p:spPr>
          <a:xfrm>
            <a:off x="7380360" y="5791320"/>
            <a:ext cx="100800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A=(40, 0)</a:t>
            </a:r>
            <a:endParaRPr b="0" lang="it-IT" sz="1600" spc="-1" strike="noStrike">
              <a:solidFill>
                <a:srgbClr val="000000"/>
              </a:solidFill>
              <a:latin typeface="Arial"/>
            </a:endParaRPr>
          </a:p>
        </p:txBody>
      </p:sp>
      <p:sp>
        <p:nvSpPr>
          <p:cNvPr id="172" name="CasellaDiTesto 10"/>
          <p:cNvSpPr/>
          <p:nvPr/>
        </p:nvSpPr>
        <p:spPr>
          <a:xfrm>
            <a:off x="8511120" y="572940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endParaRPr b="0" lang="it-IT" sz="1600" spc="-1" strike="noStrike">
              <a:solidFill>
                <a:srgbClr val="000000"/>
              </a:solidFill>
              <a:latin typeface="Arial"/>
            </a:endParaRPr>
          </a:p>
        </p:txBody>
      </p:sp>
      <p:sp>
        <p:nvSpPr>
          <p:cNvPr id="173" name="CasellaDiTesto 11"/>
          <p:cNvSpPr/>
          <p:nvPr/>
        </p:nvSpPr>
        <p:spPr>
          <a:xfrm>
            <a:off x="6535440" y="172260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endParaRPr b="0" lang="it-IT" sz="1600" spc="-1" strike="noStrike">
              <a:solidFill>
                <a:srgbClr val="000000"/>
              </a:solidFill>
              <a:latin typeface="Arial"/>
            </a:endParaRPr>
          </a:p>
        </p:txBody>
      </p:sp>
      <p:sp>
        <p:nvSpPr>
          <p:cNvPr id="174" name="Arco 12"/>
          <p:cNvSpPr/>
          <p:nvPr/>
        </p:nvSpPr>
        <p:spPr>
          <a:xfrm flipV="1" rot="15360000">
            <a:off x="6773400" y="4419360"/>
            <a:ext cx="2022480" cy="793800"/>
          </a:xfrm>
          <a:custGeom>
            <a:avLst/>
            <a:gdLst>
              <a:gd name="textAreaLeft" fmla="*/ 0 w 2022480"/>
              <a:gd name="textAreaRight" fmla="*/ 2022840 w 2022480"/>
              <a:gd name="textAreaTop" fmla="*/ 0 h 793800"/>
              <a:gd name="textAreaBottom" fmla="*/ 404280 h 793800"/>
            </a:gdLst>
            <a:ahLst/>
            <a:rect l="textAreaLeft" t="textAreaTop" r="textAreaRight" b="textAreaBottom"/>
            <a:pathLst>
              <a:path stroke="0" w="2021818" h="793641">
                <a:moveTo>
                  <a:pt x="167" y="404024"/>
                </a:moveTo>
                <a:lnTo>
                  <a:pt x="167" y="404024"/>
                </a:lnTo>
                <a:arcTo wR="1010909" hR="396821" stAng="10775501" swAng="10824505"/>
                <a:lnTo>
                  <a:pt x="1010909" y="396821"/>
                </a:lnTo>
                <a:close/>
              </a:path>
              <a:path fill="none" w="2021818" h="793641">
                <a:moveTo>
                  <a:pt x="167" y="404024"/>
                </a:moveTo>
                <a:lnTo>
                  <a:pt x="167" y="404024"/>
                </a:lnTo>
                <a:arcTo wR="1010909" hR="396821" stAng="10775501" swAng="10824505"/>
              </a:path>
            </a:pathLst>
          </a:custGeom>
          <a:noFill/>
          <a:ln w="25560">
            <a:solidFill>
              <a:srgbClr val="4a7ebb"/>
            </a:solidFill>
            <a:round/>
            <a:headEnd len="med" type="oval" w="lg"/>
            <a:tailEnd len="med" type="triangle" w="lg"/>
          </a:ln>
        </p:spPr>
        <p:style>
          <a:lnRef idx="0"/>
          <a:fillRef idx="0"/>
          <a:effectRef idx="0"/>
          <a:fontRef idx="minor"/>
        </p:style>
        <p:txBody>
          <a:bodyPr lIns="90000" rIns="90000" tIns="46800" bIns="46800" anchor="ctr">
            <a:noAutofit/>
          </a:bodyPr>
          <a:p>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176"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In conclusione si è riusciti a risolvere analiticamente un problema di P.L. sfruttando il concetto di soluzioni di base ammissibili.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Ci si è mossi da una soluzione di base ammissibile ad un’altra adiacente muovendosi in una direzione migliorante.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processo risolutivo è terminato quando non si sono trovate direzioni non peggioranti in cui spostarsi.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Nelle prossime lezioni si presenterà un algoritmo risolutivo che fa uso delle considerazioni presentate per affrontare un qualsiasi problema di P.L.</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 POSSIBILI SOLUZIONI DELLA P.L.</a:t>
            </a:r>
            <a:endParaRPr b="1" lang="it-IT" sz="2000" spc="-1" strike="noStrike">
              <a:solidFill>
                <a:srgbClr val="000000"/>
              </a:solidFill>
              <a:latin typeface="Tahoma"/>
            </a:endParaRPr>
          </a:p>
        </p:txBody>
      </p:sp>
      <p:sp>
        <p:nvSpPr>
          <p:cNvPr id="55" name=""/>
          <p:cNvSpPr txBox="1"/>
          <p:nvPr/>
        </p:nvSpPr>
        <p:spPr>
          <a:xfrm>
            <a:off x="468360" y="1825560"/>
            <a:ext cx="8229600" cy="4340160"/>
          </a:xfrm>
          <a:prstGeom prst="rect">
            <a:avLst/>
          </a:prstGeom>
          <a:noFill/>
          <a:ln w="0">
            <a:noFill/>
          </a:ln>
        </p:spPr>
        <p:txBody>
          <a:bodyPr anchor="t">
            <a:normAutofit fontScale="93198"/>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 possibile dimostrare che un problema di P.L. soddisfa sempre uno dei tre casi seguenti:</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è inammissibile: la regione ammissibile è vuota;</a:t>
            </a: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è illimitato: è possibile trovare delle soluzioni ammissibili facendo crescere a piacere il valore di una o più variabili decisionali in modo che la funzione obiettivo diminuisca (o aumenti per problemi di massimo) a piacere;</a:t>
            </a: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ammette soluzione ottima: esiste almeno una soluzione ammissibile che minimizza (massimizza) il valore della funzione obiettivo. Tale valore è limitato.</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Risolvere un problema di P.L. significa </a:t>
            </a:r>
            <a:endParaRPr b="0" lang="it-IT" sz="1600" spc="-1" strike="noStrike">
              <a:solidFill>
                <a:srgbClr val="000000"/>
              </a:solidFill>
              <a:latin typeface="Calibri"/>
            </a:endParaRPr>
          </a:p>
          <a:p>
            <a:pPr lvl="2" marL="74304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riconoscere il verificarsi di uno dei tre casi</a:t>
            </a:r>
            <a:endParaRPr b="0" lang="it-IT" sz="1600" spc="-1" strike="noStrike">
              <a:solidFill>
                <a:srgbClr val="000000"/>
              </a:solidFill>
              <a:latin typeface="Calibri"/>
            </a:endParaRPr>
          </a:p>
          <a:p>
            <a:pPr lvl="2" marL="74304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è verificato il caso 3, fornire</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valore assunto all'ottimo dalle variabili decisionali (il vettore </a:t>
            </a:r>
            <a:r>
              <a:rPr b="1" lang="it-IT" sz="1600" spc="-1" strike="noStrike">
                <a:solidFill>
                  <a:srgbClr val="000000"/>
                </a:solidFill>
                <a:latin typeface="Calibri"/>
              </a:rPr>
              <a:t>x</a:t>
            </a:r>
            <a:r>
              <a:rPr b="0" lang="it-IT" sz="1600" spc="-1" strike="noStrike" baseline="30000">
                <a:solidFill>
                  <a:srgbClr val="000000"/>
                </a:solidFill>
                <a:latin typeface="Calibri"/>
              </a:rPr>
              <a:t>*</a:t>
            </a:r>
            <a:r>
              <a:rPr b="0" lang="it-IT" sz="1600" spc="-1" strike="noStrike">
                <a:solidFill>
                  <a:srgbClr val="000000"/>
                </a:solidFill>
                <a:latin typeface="Calibri"/>
              </a:rPr>
              <a:t>)</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valore assunto all'ottimo dalla funzione obiettivo (</a:t>
            </a:r>
            <a:r>
              <a:rPr b="0" i="1" lang="it-IT" sz="1600" spc="-1" strike="noStrike">
                <a:solidFill>
                  <a:srgbClr val="000000"/>
                </a:solidFill>
                <a:latin typeface="Calibri"/>
              </a:rPr>
              <a:t>z</a:t>
            </a:r>
            <a:r>
              <a:rPr b="0" lang="it-IT" sz="1600" spc="-1" strike="noStrike" baseline="30000">
                <a:solidFill>
                  <a:srgbClr val="000000"/>
                </a:solidFill>
                <a:latin typeface="Calibri"/>
              </a:rPr>
              <a:t>*</a:t>
            </a:r>
            <a:r>
              <a:rPr b="0"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PROBLEMA INAMMISSIBILE</a:t>
            </a:r>
            <a:endParaRPr b="1" lang="it-IT" sz="2000" spc="-1" strike="noStrike">
              <a:solidFill>
                <a:srgbClr val="000000"/>
              </a:solidFill>
              <a:latin typeface="Tahoma"/>
            </a:endParaRPr>
          </a:p>
        </p:txBody>
      </p:sp>
      <p:sp>
        <p:nvSpPr>
          <p:cNvPr id="57"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Caso 1: le disequazioni che individuano il poliedro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e le disequazioni individuano il poliedro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non hanno intersezione: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 ∅. Il poliedro dei punti ammissibili è vuoto. Dunque il problema non ammette soluzioni ammissibili, ossia non esiste soluzione.</a:t>
            </a:r>
            <a:endParaRPr b="0" lang="it-IT" sz="1600" spc="-1" strike="noStrike">
              <a:solidFill>
                <a:srgbClr val="000000"/>
              </a:solidFill>
              <a:latin typeface="Calibri"/>
            </a:endParaRPr>
          </a:p>
        </p:txBody>
      </p:sp>
      <p:pic>
        <p:nvPicPr>
          <p:cNvPr id="58" name="Picture 7" descr="C:\Users\gim-i3\AppData\Local\Temp\geogebra.png"/>
          <p:cNvPicPr/>
          <p:nvPr/>
        </p:nvPicPr>
        <p:blipFill>
          <a:blip r:embed="rId1"/>
          <a:stretch/>
        </p:blipFill>
        <p:spPr>
          <a:xfrm>
            <a:off x="2556000" y="2874960"/>
            <a:ext cx="4319640" cy="3492360"/>
          </a:xfrm>
          <a:prstGeom prst="rect">
            <a:avLst/>
          </a:prstGeom>
          <a:ln w="0">
            <a:noFill/>
          </a:ln>
        </p:spPr>
      </p:pic>
      <p:sp>
        <p:nvSpPr>
          <p:cNvPr id="59" name="CasellaDiTesto 8"/>
          <p:cNvSpPr/>
          <p:nvPr/>
        </p:nvSpPr>
        <p:spPr>
          <a:xfrm>
            <a:off x="5013720" y="3759120"/>
            <a:ext cx="429120" cy="5101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X</a:t>
            </a:r>
            <a:r>
              <a:rPr b="0" lang="it-IT" sz="2400" spc="-1" strike="noStrike" baseline="-25000">
                <a:solidFill>
                  <a:srgbClr val="000000"/>
                </a:solidFill>
                <a:latin typeface="Calibri"/>
              </a:rPr>
              <a:t>2</a:t>
            </a:r>
            <a:endParaRPr b="0" lang="it-IT" sz="2400" spc="-1" strike="noStrike">
              <a:solidFill>
                <a:srgbClr val="000000"/>
              </a:solidFill>
              <a:latin typeface="Arial"/>
            </a:endParaRPr>
          </a:p>
        </p:txBody>
      </p:sp>
      <p:sp>
        <p:nvSpPr>
          <p:cNvPr id="60" name="CasellaDiTesto 9"/>
          <p:cNvSpPr/>
          <p:nvPr/>
        </p:nvSpPr>
        <p:spPr>
          <a:xfrm>
            <a:off x="3738960" y="5300640"/>
            <a:ext cx="429120" cy="5101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X</a:t>
            </a:r>
            <a:r>
              <a:rPr b="0" lang="it-IT" sz="2400" spc="-1" strike="noStrike" baseline="-25000">
                <a:solidFill>
                  <a:srgbClr val="000000"/>
                </a:solidFill>
                <a:latin typeface="Calibri"/>
              </a:rPr>
              <a:t>1</a:t>
            </a:r>
            <a:endParaRPr b="0" lang="it-IT" sz="2400" spc="-1" strike="noStrike">
              <a:solidFill>
                <a:srgbClr val="000000"/>
              </a:solidFill>
              <a:latin typeface="Arial"/>
            </a:endParaRPr>
          </a:p>
        </p:txBody>
      </p:sp>
      <p:sp>
        <p:nvSpPr>
          <p:cNvPr id="61" name="CasellaDiTesto 10"/>
          <p:cNvSpPr/>
          <p:nvPr/>
        </p:nvSpPr>
        <p:spPr>
          <a:xfrm>
            <a:off x="6948360" y="4191120"/>
            <a:ext cx="1871640" cy="5101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2400" spc="-1" strike="noStrike">
                <a:solidFill>
                  <a:srgbClr val="000000"/>
                </a:solidFill>
                <a:latin typeface="Calibri"/>
              </a:rPr>
              <a:t>X</a:t>
            </a:r>
            <a:r>
              <a:rPr b="0" lang="it-IT" sz="2400" spc="-1" strike="noStrike">
                <a:solidFill>
                  <a:srgbClr val="000000"/>
                </a:solidFill>
                <a:latin typeface="Calibri"/>
              </a:rPr>
              <a:t>=</a:t>
            </a:r>
            <a:r>
              <a:rPr b="0" i="1" lang="it-IT" sz="2400" spc="-1" strike="noStrike">
                <a:solidFill>
                  <a:srgbClr val="000000"/>
                </a:solidFill>
                <a:latin typeface="Calibri"/>
              </a:rPr>
              <a:t>X</a:t>
            </a:r>
            <a:r>
              <a:rPr b="0" lang="it-IT" sz="2400" spc="-1" strike="noStrike" baseline="-25000">
                <a:solidFill>
                  <a:srgbClr val="000000"/>
                </a:solidFill>
                <a:latin typeface="Calibri"/>
              </a:rPr>
              <a:t>1</a:t>
            </a:r>
            <a:r>
              <a:rPr b="0" lang="it-IT" sz="2400" spc="-1" strike="noStrike">
                <a:solidFill>
                  <a:srgbClr val="000000"/>
                </a:solidFill>
                <a:latin typeface="Calibri"/>
              </a:rPr>
              <a:t>∩</a:t>
            </a:r>
            <a:r>
              <a:rPr b="0" i="1" lang="it-IT" sz="2400" spc="-1" strike="noStrike">
                <a:solidFill>
                  <a:srgbClr val="000000"/>
                </a:solidFill>
                <a:latin typeface="Calibri"/>
              </a:rPr>
              <a:t>X</a:t>
            </a:r>
            <a:r>
              <a:rPr b="0" lang="it-IT" sz="2400" spc="-1" strike="noStrike" baseline="-25000">
                <a:solidFill>
                  <a:srgbClr val="000000"/>
                </a:solidFill>
                <a:latin typeface="Calibri"/>
              </a:rPr>
              <a:t>2</a:t>
            </a:r>
            <a:r>
              <a:rPr b="0" lang="it-IT" sz="2400" spc="-1" strike="noStrike">
                <a:solidFill>
                  <a:srgbClr val="000000"/>
                </a:solidFill>
                <a:latin typeface="Calibri"/>
              </a:rPr>
              <a:t> = ∅</a:t>
            </a:r>
            <a:endParaRPr b="0" lang="it-IT" sz="2400" spc="-1" strike="noStrike">
              <a:solidFill>
                <a:srgbClr val="000000"/>
              </a:solidFill>
              <a:latin typeface="Arial"/>
            </a:endParaRPr>
          </a:p>
        </p:txBody>
      </p:sp>
      <p:graphicFrame>
        <p:nvGraphicFramePr>
          <p:cNvPr id="62" name="Object 4"/>
          <p:cNvGraphicFramePr/>
          <p:nvPr/>
        </p:nvGraphicFramePr>
        <p:xfrm>
          <a:off x="698400" y="2997360"/>
          <a:ext cx="2073240" cy="119664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Picture 6" descr="C:\Users\gim-i3\Desktop\varie\ECAMPUS\mio_corso\10_tmp\illimitata1.ggb.gif"/>
          <p:cNvPicPr/>
          <p:nvPr/>
        </p:nvPicPr>
        <p:blipFill>
          <a:blip r:embed="rId1"/>
          <a:stretch/>
        </p:blipFill>
        <p:spPr>
          <a:xfrm>
            <a:off x="4446720" y="2519280"/>
            <a:ext cx="4233600" cy="3876840"/>
          </a:xfrm>
          <a:prstGeom prst="rect">
            <a:avLst/>
          </a:prstGeom>
          <a:ln w="0">
            <a:noFill/>
          </a:ln>
        </p:spPr>
      </p:pic>
      <p:sp>
        <p:nvSpPr>
          <p:cNvPr id="6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SOLUZIONE ILLIMITATA</a:t>
            </a:r>
            <a:endParaRPr b="1" lang="it-IT" sz="2000" spc="-1" strike="noStrike">
              <a:solidFill>
                <a:srgbClr val="000000"/>
              </a:solidFill>
              <a:latin typeface="Tahoma"/>
            </a:endParaRPr>
          </a:p>
        </p:txBody>
      </p:sp>
      <p:sp>
        <p:nvSpPr>
          <p:cNvPr id="65"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poliedro </a:t>
            </a:r>
            <a:r>
              <a:rPr b="0" i="1" lang="it-IT" sz="1600" spc="-1" strike="noStrike">
                <a:solidFill>
                  <a:srgbClr val="000000"/>
                </a:solidFill>
                <a:latin typeface="Calibri"/>
              </a:rPr>
              <a:t>X</a:t>
            </a:r>
            <a:r>
              <a:rPr b="0" lang="it-IT" sz="1600" spc="-1" strike="noStrike">
                <a:solidFill>
                  <a:srgbClr val="000000"/>
                </a:solidFill>
                <a:latin typeface="Calibri"/>
              </a:rPr>
              <a:t> dei punti ammissibili non è limitato. Le curve di livello della funzione obiettivo intersecano la frontiera del poliedro in infiniti punti, al variare di </a:t>
            </a:r>
            <a:r>
              <a:rPr b="0" i="1" lang="it-IT" sz="1600" spc="-1" strike="noStrike">
                <a:solidFill>
                  <a:srgbClr val="000000"/>
                </a:solidFill>
                <a:latin typeface="Calibri"/>
              </a:rPr>
              <a:t>z</a:t>
            </a:r>
            <a:r>
              <a:rPr b="0" lang="it-IT" sz="1600" spc="-1" strike="noStrike">
                <a:solidFill>
                  <a:srgbClr val="000000"/>
                </a:solidFill>
                <a:latin typeface="Calibri"/>
              </a:rPr>
              <a:t>. Non esiste una soluzione ottima finita. La soluzione non è limitata.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Esiste una direzione </a:t>
            </a:r>
            <a:r>
              <a:rPr b="1" lang="it-IT" sz="1600" spc="-1" strike="noStrike">
                <a:solidFill>
                  <a:srgbClr val="000000"/>
                </a:solidFill>
                <a:latin typeface="Calibri"/>
              </a:rPr>
              <a:t>d</a:t>
            </a:r>
            <a:r>
              <a:rPr b="0" lang="it-IT" sz="1600" spc="-1" strike="noStrike">
                <a:solidFill>
                  <a:srgbClr val="000000"/>
                </a:solidFill>
                <a:latin typeface="Calibri"/>
              </a:rPr>
              <a:t> tale che </a:t>
            </a:r>
            <a:r>
              <a:rPr b="1" lang="it-IT" sz="1600" spc="-1" strike="noStrike">
                <a:solidFill>
                  <a:srgbClr val="000000"/>
                </a:solidFill>
                <a:latin typeface="Calibri"/>
              </a:rPr>
              <a:t>c</a:t>
            </a:r>
            <a:r>
              <a:rPr b="0" lang="it-IT" sz="1600" spc="-1" strike="noStrike" baseline="30000">
                <a:solidFill>
                  <a:srgbClr val="000000"/>
                </a:solidFill>
                <a:latin typeface="Calibri"/>
              </a:rPr>
              <a:t>T</a:t>
            </a:r>
            <a:r>
              <a:rPr b="1" lang="it-IT" sz="1600" spc="-1" strike="noStrike">
                <a:solidFill>
                  <a:srgbClr val="000000"/>
                </a:solidFill>
                <a:latin typeface="Calibri"/>
              </a:rPr>
              <a:t>d</a:t>
            </a:r>
            <a:r>
              <a:rPr b="0" lang="it-IT" sz="1600" spc="-1" strike="noStrike">
                <a:solidFill>
                  <a:srgbClr val="000000"/>
                </a:solidFill>
                <a:latin typeface="Calibri"/>
              </a:rPr>
              <a:t> &lt; 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66" name="CasellaDiTesto 5"/>
          <p:cNvSpPr/>
          <p:nvPr/>
        </p:nvSpPr>
        <p:spPr>
          <a:xfrm>
            <a:off x="7291440" y="4302000"/>
            <a:ext cx="360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2400" spc="-1" strike="noStrike">
                <a:solidFill>
                  <a:srgbClr val="000000"/>
                </a:solidFill>
                <a:latin typeface="Calibri"/>
              </a:rPr>
              <a:t>X</a:t>
            </a:r>
            <a:endParaRPr b="0" lang="it-IT" sz="2400" spc="-1" strike="noStrike">
              <a:solidFill>
                <a:srgbClr val="000000"/>
              </a:solidFill>
              <a:latin typeface="Arial"/>
            </a:endParaRPr>
          </a:p>
        </p:txBody>
      </p:sp>
      <p:sp>
        <p:nvSpPr>
          <p:cNvPr id="67" name="CasellaDiTesto 7"/>
          <p:cNvSpPr/>
          <p:nvPr/>
        </p:nvSpPr>
        <p:spPr>
          <a:xfrm>
            <a:off x="5651640" y="3687840"/>
            <a:ext cx="5760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a:t>
            </a:r>
            <a:r>
              <a:rPr b="0" i="1" lang="it-IT" sz="2400" spc="-1" strike="noStrike">
                <a:solidFill>
                  <a:srgbClr val="000000"/>
                </a:solidFill>
                <a:latin typeface="Calibri"/>
              </a:rPr>
              <a:t>z</a:t>
            </a:r>
            <a:endParaRPr b="0" lang="it-IT" sz="2400" spc="-1" strike="noStrike">
              <a:solidFill>
                <a:srgbClr val="000000"/>
              </a:solidFill>
              <a:latin typeface="Arial"/>
            </a:endParaRPr>
          </a:p>
        </p:txBody>
      </p:sp>
      <p:sp>
        <p:nvSpPr>
          <p:cNvPr id="68" name="CasellaDiTesto 8"/>
          <p:cNvSpPr/>
          <p:nvPr/>
        </p:nvSpPr>
        <p:spPr>
          <a:xfrm>
            <a:off x="6443640" y="2579760"/>
            <a:ext cx="10810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2400" spc="-1" strike="noStrike">
                <a:solidFill>
                  <a:srgbClr val="000000"/>
                </a:solidFill>
                <a:latin typeface="Calibri"/>
              </a:rPr>
              <a:t>z</a:t>
            </a:r>
            <a:r>
              <a:rPr b="0" lang="it-IT" sz="2400" spc="-1" strike="noStrike">
                <a:solidFill>
                  <a:srgbClr val="000000"/>
                </a:solidFill>
                <a:latin typeface="Calibri"/>
              </a:rPr>
              <a:t>(</a:t>
            </a:r>
            <a:r>
              <a:rPr b="0" i="1" lang="it-IT" sz="2400" spc="-1" strike="noStrike">
                <a:solidFill>
                  <a:srgbClr val="000000"/>
                </a:solidFill>
                <a:latin typeface="Calibri"/>
              </a:rPr>
              <a:t>x</a:t>
            </a:r>
            <a:r>
              <a:rPr b="0" lang="it-IT" sz="2400" spc="-1" strike="noStrike">
                <a:solidFill>
                  <a:srgbClr val="000000"/>
                </a:solidFill>
                <a:latin typeface="Calibri"/>
              </a:rPr>
              <a:t>)</a:t>
            </a:r>
            <a:r>
              <a:rPr b="0" i="1" lang="it-IT" sz="2400" spc="-1" strike="noStrike">
                <a:solidFill>
                  <a:srgbClr val="000000"/>
                </a:solidFill>
                <a:latin typeface="Calibri"/>
              </a:rPr>
              <a:t> </a:t>
            </a:r>
            <a:r>
              <a:rPr b="0" lang="it-IT" sz="2400" spc="-1" strike="noStrike">
                <a:solidFill>
                  <a:srgbClr val="000000"/>
                </a:solidFill>
                <a:latin typeface="Calibri"/>
              </a:rPr>
              <a:t>=</a:t>
            </a:r>
            <a:r>
              <a:rPr b="0" i="1" lang="it-IT" sz="2400" spc="-1" strike="noStrike">
                <a:solidFill>
                  <a:srgbClr val="000000"/>
                </a:solidFill>
                <a:latin typeface="Calibri"/>
              </a:rPr>
              <a:t> k</a:t>
            </a:r>
            <a:endParaRPr b="0" lang="it-IT" sz="2400" spc="-1" strike="noStrike">
              <a:solidFill>
                <a:srgbClr val="000000"/>
              </a:solidFill>
              <a:latin typeface="Arial"/>
            </a:endParaRPr>
          </a:p>
        </p:txBody>
      </p:sp>
      <p:graphicFrame>
        <p:nvGraphicFramePr>
          <p:cNvPr id="69" name="Object 6"/>
          <p:cNvGraphicFramePr/>
          <p:nvPr/>
        </p:nvGraphicFramePr>
        <p:xfrm>
          <a:off x="611280" y="4375080"/>
          <a:ext cx="2508120" cy="1501920"/>
        </p:xfrm>
        <a:graphic>
          <a:graphicData uri="http://schemas.openxmlformats.org/presentationml/2006/ole">
            <p:oleObj r:id="rId2" spid="">
              <p:embed/>
            </p:oleObj>
          </a:graphicData>
        </a:graphic>
      </p:graphicFrame>
      <p:sp>
        <p:nvSpPr>
          <p:cNvPr id="70" name="CasellaDiTesto 13"/>
          <p:cNvSpPr/>
          <p:nvPr/>
        </p:nvSpPr>
        <p:spPr>
          <a:xfrm>
            <a:off x="5796000" y="5589720"/>
            <a:ext cx="576360" cy="5101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400" spc="-1" strike="noStrike">
                <a:solidFill>
                  <a:srgbClr val="000000"/>
                </a:solidFill>
                <a:latin typeface="Calibri"/>
              </a:rPr>
              <a:t>d</a:t>
            </a:r>
            <a:r>
              <a:rPr b="0" lang="it-IT" sz="2400" spc="-1" strike="noStrike" baseline="-25000">
                <a:solidFill>
                  <a:srgbClr val="000000"/>
                </a:solidFill>
                <a:latin typeface="Calibri"/>
              </a:rPr>
              <a:t>1</a:t>
            </a:r>
            <a:endParaRPr b="0" lang="it-IT" sz="2400" spc="-1" strike="noStrike">
              <a:solidFill>
                <a:srgbClr val="000000"/>
              </a:solidFill>
              <a:latin typeface="Arial"/>
            </a:endParaRPr>
          </a:p>
        </p:txBody>
      </p:sp>
      <p:sp>
        <p:nvSpPr>
          <p:cNvPr id="71" name="CasellaDiTesto 14"/>
          <p:cNvSpPr/>
          <p:nvPr/>
        </p:nvSpPr>
        <p:spPr>
          <a:xfrm>
            <a:off x="5796000" y="4911840"/>
            <a:ext cx="576360" cy="5101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400" spc="-1" strike="noStrike">
                <a:solidFill>
                  <a:srgbClr val="000000"/>
                </a:solidFill>
                <a:latin typeface="Calibri"/>
              </a:rPr>
              <a:t>d</a:t>
            </a:r>
            <a:r>
              <a:rPr b="0" lang="it-IT" sz="2400" spc="-1" strike="noStrike" baseline="-25000">
                <a:solidFill>
                  <a:srgbClr val="000000"/>
                </a:solidFill>
                <a:latin typeface="Calibri"/>
              </a:rPr>
              <a:t>2</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3" descr="C:\Users\gim-i3\Desktop\varie\ECAMPUS\mio_corso\10_tmp\sol_finita_illimitato.ggb.gif"/>
          <p:cNvPicPr/>
          <p:nvPr/>
        </p:nvPicPr>
        <p:blipFill>
          <a:blip r:embed="rId1"/>
          <a:stretch/>
        </p:blipFill>
        <p:spPr>
          <a:xfrm>
            <a:off x="5745240" y="2924280"/>
            <a:ext cx="2925720" cy="3485880"/>
          </a:xfrm>
          <a:prstGeom prst="rect">
            <a:avLst/>
          </a:prstGeom>
          <a:ln w="0">
            <a:noFill/>
          </a:ln>
        </p:spPr>
      </p:pic>
      <p:sp>
        <p:nvSpPr>
          <p:cNvPr id="7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SOLUZIONE LIMITATA</a:t>
            </a:r>
            <a:endParaRPr b="1" lang="it-IT" sz="2000" spc="-1" strike="noStrike">
              <a:solidFill>
                <a:srgbClr val="000000"/>
              </a:solidFill>
              <a:latin typeface="Tahoma"/>
            </a:endParaRPr>
          </a:p>
        </p:txBody>
      </p:sp>
      <p:sp>
        <p:nvSpPr>
          <p:cNvPr id="74"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ricorda che se la regione ammissibile è un politopo, ossia un poliedro non vuoto, chiuso e limitato, allora per il teorema di Weierstrass la funzione obiettivo ammette minimo ( e massimo).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il poliedro è illimitato la soluzione ottima di un problema di programmazione lineare (di minimo) è finita se e solo se </a:t>
            </a:r>
            <a:r>
              <a:rPr b="1" lang="it-IT" sz="1600" spc="-1" strike="noStrike">
                <a:solidFill>
                  <a:srgbClr val="000000"/>
                </a:solidFill>
                <a:latin typeface="Calibri"/>
              </a:rPr>
              <a:t>c</a:t>
            </a:r>
            <a:r>
              <a:rPr b="0" lang="it-IT" sz="1600" spc="-1" strike="noStrike" baseline="30000">
                <a:solidFill>
                  <a:srgbClr val="000000"/>
                </a:solidFill>
                <a:latin typeface="Calibri"/>
              </a:rPr>
              <a:t>T</a:t>
            </a:r>
            <a:r>
              <a:rPr b="1" lang="it-IT" sz="1600" spc="-1" strike="noStrike">
                <a:solidFill>
                  <a:srgbClr val="000000"/>
                </a:solidFill>
                <a:latin typeface="Calibri"/>
              </a:rPr>
              <a:t>d</a:t>
            </a:r>
            <a:r>
              <a:rPr b="0" lang="it-IT" sz="1600" spc="-1" strike="noStrike">
                <a:solidFill>
                  <a:srgbClr val="000000"/>
                </a:solidFill>
                <a:latin typeface="Calibri"/>
              </a:rPr>
              <a:t> ≥ 0, per ogni direzione </a:t>
            </a:r>
            <a:r>
              <a:rPr b="1" lang="it-IT" sz="1600" spc="-1" strike="noStrike">
                <a:solidFill>
                  <a:srgbClr val="000000"/>
                </a:solidFill>
                <a:latin typeface="Calibri"/>
              </a:rPr>
              <a:t>d</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pic>
        <p:nvPicPr>
          <p:cNvPr id="75" name="Picture 2" descr="C:\Users\gim-i3\Desktop\varie\ECAMPUS\mio_corso\10_tmp\miz_ottimo.ggb.gif"/>
          <p:cNvPicPr/>
          <p:nvPr/>
        </p:nvPicPr>
        <p:blipFill>
          <a:blip r:embed="rId2"/>
          <a:stretch/>
        </p:blipFill>
        <p:spPr>
          <a:xfrm>
            <a:off x="453960" y="3267000"/>
            <a:ext cx="1739880" cy="3121200"/>
          </a:xfrm>
          <a:prstGeom prst="rect">
            <a:avLst/>
          </a:prstGeom>
          <a:ln w="0">
            <a:noFill/>
          </a:ln>
        </p:spPr>
      </p:pic>
      <p:graphicFrame>
        <p:nvGraphicFramePr>
          <p:cNvPr id="76" name="Object 6"/>
          <p:cNvGraphicFramePr/>
          <p:nvPr/>
        </p:nvGraphicFramePr>
        <p:xfrm>
          <a:off x="900000" y="3513240"/>
          <a:ext cx="2890800" cy="1500120"/>
        </p:xfrm>
        <a:graphic>
          <a:graphicData uri="http://schemas.openxmlformats.org/presentationml/2006/ole">
            <p:oleObj r:id="rId3" spid="">
              <p:embed/>
            </p:oleObj>
          </a:graphicData>
        </a:graphic>
      </p:graphicFrame>
      <p:graphicFrame>
        <p:nvGraphicFramePr>
          <p:cNvPr id="77" name="Object 3"/>
          <p:cNvGraphicFramePr/>
          <p:nvPr/>
        </p:nvGraphicFramePr>
        <p:xfrm>
          <a:off x="3490920" y="5186520"/>
          <a:ext cx="2305080" cy="1195200"/>
        </p:xfrm>
        <a:graphic>
          <a:graphicData uri="http://schemas.openxmlformats.org/presentationml/2006/ole">
            <p:oleObj r:id="rId4" spid="">
              <p:embed/>
            </p:oleObj>
          </a:graphicData>
        </a:graphic>
      </p:graphicFrame>
      <p:sp>
        <p:nvSpPr>
          <p:cNvPr id="78" name="CasellaDiTesto 7"/>
          <p:cNvSpPr/>
          <p:nvPr/>
        </p:nvSpPr>
        <p:spPr>
          <a:xfrm>
            <a:off x="5867280" y="5970600"/>
            <a:ext cx="576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z</a:t>
            </a:r>
            <a:endParaRPr b="0" lang="it-IT" sz="1600" spc="-1" strike="noStrike">
              <a:solidFill>
                <a:srgbClr val="000000"/>
              </a:solidFill>
              <a:latin typeface="Arial"/>
            </a:endParaRPr>
          </a:p>
        </p:txBody>
      </p:sp>
      <p:sp>
        <p:nvSpPr>
          <p:cNvPr id="79" name="CasellaDiTesto 8"/>
          <p:cNvSpPr/>
          <p:nvPr/>
        </p:nvSpPr>
        <p:spPr>
          <a:xfrm>
            <a:off x="1332000" y="5683320"/>
            <a:ext cx="57600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z</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81"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metodo di ricerca esaustiva delle soluzioni di base è inefficiente.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vuole sviluppare un metodo algebrico per la risoluzione di un qualsiasi problema di P.L.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metodo dovrebbe generare, ad ogni iterazione, una soluzione ammissibile di base ammissibile (un vertice del poliedro) in modo che la soluzione all’iterazione successiva sia non peggiorante.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proprietà di convessità della funzione obiettivo e della regione ammissibile permette di valutare l'ottimalità di una soluzione verificando che questa sia ottimo locale.  Si ricorda che le funzioni convesse godono della caratteristica per cui un minimo locale è anche minimo globale.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 verificare che un vertice sia ottimo locale è sufficiente verificare che le  soluzioni di base ammissibili adiacenti peggiorano il valore della funzione obiettivo.</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83"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proverà a risolvere algebricamente il problema di mix ottimo di produzione.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problema, nella forma originale, è</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Non è possibile risolvere algebricamente il problema con vincoli di disuguaglianza, per cui è necessario aggiungere una variabile slack per ogni vincolo.</a:t>
            </a:r>
            <a:endParaRPr b="0" lang="it-IT" sz="1600" spc="-1" strike="noStrike">
              <a:solidFill>
                <a:srgbClr val="000000"/>
              </a:solidFill>
              <a:latin typeface="Calibri"/>
            </a:endParaRPr>
          </a:p>
        </p:txBody>
      </p:sp>
      <p:graphicFrame>
        <p:nvGraphicFramePr>
          <p:cNvPr id="84" name="Object 6"/>
          <p:cNvGraphicFramePr/>
          <p:nvPr/>
        </p:nvGraphicFramePr>
        <p:xfrm>
          <a:off x="900000" y="2997360"/>
          <a:ext cx="2890800" cy="15001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86" name=""/>
          <p:cNvSpPr txBox="1"/>
          <p:nvPr/>
        </p:nvSpPr>
        <p:spPr>
          <a:xfrm>
            <a:off x="4809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 trasformare il problema in forma originale nel problema equivalente in forma standard:</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converte il problema in un problema di minimizzazione cambiando il segno della funzione obiettivo;</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aggiungono tre variabili ausiliarie, di slack, in modo da avere un sistema di equazioni lineari (con vincoli di uguaglianza) che può essere trattato algebricamente.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Effettueremo i passaggi direttamente sul problema di massimo.</a:t>
            </a:r>
            <a:endParaRPr b="0" lang="it-IT" sz="1600" spc="-1" strike="noStrike">
              <a:solidFill>
                <a:srgbClr val="000000"/>
              </a:solidFill>
              <a:latin typeface="Calibri"/>
            </a:endParaRPr>
          </a:p>
        </p:txBody>
      </p:sp>
      <p:graphicFrame>
        <p:nvGraphicFramePr>
          <p:cNvPr id="87" name="Object 6"/>
          <p:cNvGraphicFramePr/>
          <p:nvPr/>
        </p:nvGraphicFramePr>
        <p:xfrm>
          <a:off x="1116000" y="4233960"/>
          <a:ext cx="4751280" cy="149868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UN METODO ALGEBRICO PER LA SOLUZIONE DELLA P.L.</a:t>
            </a:r>
            <a:endParaRPr b="1" lang="it-IT" sz="2000" spc="-1" strike="noStrike">
              <a:solidFill>
                <a:srgbClr val="000000"/>
              </a:solidFill>
              <a:latin typeface="Tahoma"/>
            </a:endParaRPr>
          </a:p>
        </p:txBody>
      </p:sp>
      <p:sp>
        <p:nvSpPr>
          <p:cNvPr id="89" name=""/>
          <p:cNvSpPr txBox="1"/>
          <p:nvPr/>
        </p:nvSpPr>
        <p:spPr>
          <a:xfrm>
            <a:off x="480960" y="1825560"/>
            <a:ext cx="8229600" cy="4340160"/>
          </a:xfrm>
          <a:prstGeom prst="rect">
            <a:avLst/>
          </a:prstGeom>
          <a:noFill/>
          <a:ln w="0">
            <a:noFill/>
          </a:ln>
        </p:spPr>
        <p:txBody>
          <a:bodyPr anchor="t">
            <a:normAutofit fontScale="96325"/>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 questo problema ogni soluzione di base ha due variabili non di base, con valore posto a zero,  e tre variabili di base.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Nel problema in forma standard si nota che una soluzione di base e anche ammissibile è identificabile immediatamente. Se poniamo come variabili fuori base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e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allora la base </a:t>
            </a:r>
            <a:r>
              <a:rPr b="1" lang="it-IT" sz="1600" spc="-1" strike="noStrike">
                <a:solidFill>
                  <a:srgbClr val="000000"/>
                </a:solidFill>
                <a:latin typeface="Calibri"/>
              </a:rPr>
              <a:t>B</a:t>
            </a:r>
            <a:r>
              <a:rPr b="0" lang="it-IT" sz="1600" spc="-1" strike="noStrike">
                <a:solidFill>
                  <a:srgbClr val="000000"/>
                </a:solidFill>
                <a:latin typeface="Calibri"/>
              </a:rPr>
              <a:t> è la matrice identità </a:t>
            </a:r>
            <a:r>
              <a:rPr b="1" lang="it-IT" sz="1600" spc="-1" strike="noStrike">
                <a:solidFill>
                  <a:srgbClr val="000000"/>
                </a:solidFill>
                <a:latin typeface="Calibri"/>
              </a:rPr>
              <a:t>I</a:t>
            </a:r>
            <a:r>
              <a:rPr b="0" lang="it-IT" sz="1600" spc="-1" strike="noStrike">
                <a:solidFill>
                  <a:srgbClr val="000000"/>
                </a:solidFill>
                <a:latin typeface="Calibri"/>
              </a:rPr>
              <a: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di base è determinata senza fatica: avendo posto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 0 sono univocamente determinati  </a:t>
            </a:r>
            <a:r>
              <a:rPr b="0" i="1" lang="it-IT" sz="1600" spc="-1" strike="noStrike">
                <a:solidFill>
                  <a:srgbClr val="000000"/>
                </a:solidFill>
                <a:latin typeface="Calibri"/>
              </a:rPr>
              <a:t>x</a:t>
            </a:r>
            <a:r>
              <a:rPr b="0" lang="it-IT" sz="1600" spc="-1" strike="noStrike" baseline="-25000">
                <a:solidFill>
                  <a:srgbClr val="000000"/>
                </a:solidFill>
                <a:latin typeface="Calibri"/>
              </a:rPr>
              <a:t>3</a:t>
            </a:r>
            <a:r>
              <a:rPr b="0" lang="it-IT" sz="1600" spc="-1" strike="noStrike">
                <a:solidFill>
                  <a:srgbClr val="000000"/>
                </a:solidFill>
                <a:latin typeface="Calibri"/>
              </a:rPr>
              <a:t> = 2200, </a:t>
            </a:r>
            <a:r>
              <a:rPr b="0" i="1" lang="it-IT" sz="1600" spc="-1" strike="noStrike">
                <a:solidFill>
                  <a:srgbClr val="000000"/>
                </a:solidFill>
                <a:latin typeface="Calibri"/>
              </a:rPr>
              <a:t>x</a:t>
            </a:r>
            <a:r>
              <a:rPr b="0" lang="it-IT" sz="1600" spc="-1" strike="noStrike" baseline="-25000">
                <a:solidFill>
                  <a:srgbClr val="000000"/>
                </a:solidFill>
                <a:latin typeface="Calibri"/>
              </a:rPr>
              <a:t>4</a:t>
            </a:r>
            <a:r>
              <a:rPr b="0" lang="it-IT" sz="1600" spc="-1" strike="noStrike">
                <a:solidFill>
                  <a:srgbClr val="000000"/>
                </a:solidFill>
                <a:latin typeface="Calibri"/>
              </a:rPr>
              <a:t> = 320 e </a:t>
            </a:r>
            <a:r>
              <a:rPr b="0" i="1" lang="it-IT" sz="1600" spc="-1" strike="noStrike">
                <a:solidFill>
                  <a:srgbClr val="000000"/>
                </a:solidFill>
                <a:latin typeface="Calibri"/>
              </a:rPr>
              <a:t>x</a:t>
            </a:r>
            <a:r>
              <a:rPr b="0" lang="it-IT" sz="1600" spc="-1" strike="noStrike" baseline="-25000">
                <a:solidFill>
                  <a:srgbClr val="000000"/>
                </a:solidFill>
                <a:latin typeface="Calibri"/>
              </a:rPr>
              <a:t>5</a:t>
            </a:r>
            <a:r>
              <a:rPr b="0" lang="it-IT" sz="1600" spc="-1" strike="noStrike">
                <a:solidFill>
                  <a:srgbClr val="000000"/>
                </a:solidFill>
                <a:latin typeface="Calibri"/>
              </a:rPr>
              <a:t> = 100. Il valore assunto dalla funzione obiettivo, espressa in funzione delle sole variabili non di base, è </a:t>
            </a:r>
            <a:r>
              <a:rPr b="0" i="1" lang="it-IT" sz="1600" spc="-1" strike="noStrike">
                <a:solidFill>
                  <a:srgbClr val="000000"/>
                </a:solidFill>
                <a:latin typeface="Calibri"/>
              </a:rPr>
              <a:t>z</a:t>
            </a:r>
            <a:r>
              <a:rPr b="0" lang="it-IT" sz="1600" spc="-1" strike="noStrike">
                <a:solidFill>
                  <a:srgbClr val="000000"/>
                </a:solidFill>
                <a:latin typeface="Calibri"/>
              </a:rPr>
              <a:t>  =  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90" name="Object 6"/>
          <p:cNvGraphicFramePr/>
          <p:nvPr/>
        </p:nvGraphicFramePr>
        <p:xfrm>
          <a:off x="2340000" y="3718080"/>
          <a:ext cx="4206960" cy="1500120"/>
        </p:xfrm>
        <a:graphic>
          <a:graphicData uri="http://schemas.openxmlformats.org/presentationml/2006/ole">
            <p:oleObj r:id="rId1" spid="">
              <p:embed/>
            </p:oleObj>
          </a:graphicData>
        </a:graphic>
      </p:graphicFrame>
      <p:sp>
        <p:nvSpPr>
          <p:cNvPr id="91" name="Rettangolo 4"/>
          <p:cNvSpPr/>
          <p:nvPr/>
        </p:nvSpPr>
        <p:spPr>
          <a:xfrm>
            <a:off x="4094280" y="4017960"/>
            <a:ext cx="1657080" cy="936720"/>
          </a:xfrm>
          <a:prstGeom prst="rect">
            <a:avLst/>
          </a:prstGeom>
          <a:noFill/>
          <a:ln w="381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2" name="Rettangolo 6"/>
          <p:cNvSpPr/>
          <p:nvPr/>
        </p:nvSpPr>
        <p:spPr>
          <a:xfrm>
            <a:off x="2556000" y="4005360"/>
            <a:ext cx="1439640" cy="93636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3" name="Rettangolo 7"/>
          <p:cNvSpPr/>
          <p:nvPr/>
        </p:nvSpPr>
        <p:spPr>
          <a:xfrm>
            <a:off x="2556000" y="3718080"/>
            <a:ext cx="1439640" cy="260280"/>
          </a:xfrm>
          <a:prstGeom prst="rect">
            <a:avLst/>
          </a:prstGeom>
          <a:noFill/>
          <a:ln w="38160">
            <a:solidFill>
              <a:srgbClr val="00206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4" name="Rettangolo 8"/>
          <p:cNvSpPr/>
          <p:nvPr/>
        </p:nvSpPr>
        <p:spPr>
          <a:xfrm>
            <a:off x="4094280" y="3730680"/>
            <a:ext cx="1657080" cy="263520"/>
          </a:xfrm>
          <a:prstGeom prst="rect">
            <a:avLst/>
          </a:prstGeom>
          <a:noFill/>
          <a:ln w="381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5" name="CasellaDiTesto 9"/>
          <p:cNvSpPr/>
          <p:nvPr/>
        </p:nvSpPr>
        <p:spPr>
          <a:xfrm>
            <a:off x="3142440" y="3357720"/>
            <a:ext cx="34092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c</a:t>
            </a:r>
            <a:r>
              <a:rPr b="0" i="1" lang="it-IT" sz="1600" spc="-1" strike="noStrike" baseline="-25000">
                <a:solidFill>
                  <a:srgbClr val="000000"/>
                </a:solidFill>
                <a:latin typeface="Calibri"/>
              </a:rPr>
              <a:t>N</a:t>
            </a:r>
            <a:endParaRPr b="0" lang="it-IT" sz="1600" spc="-1" strike="noStrike">
              <a:solidFill>
                <a:srgbClr val="000000"/>
              </a:solidFill>
              <a:latin typeface="Arial"/>
            </a:endParaRPr>
          </a:p>
        </p:txBody>
      </p:sp>
      <p:sp>
        <p:nvSpPr>
          <p:cNvPr id="96" name="CasellaDiTesto 10"/>
          <p:cNvSpPr/>
          <p:nvPr/>
        </p:nvSpPr>
        <p:spPr>
          <a:xfrm>
            <a:off x="4725000" y="3357720"/>
            <a:ext cx="32868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c</a:t>
            </a:r>
            <a:r>
              <a:rPr b="0" i="1" lang="it-IT" sz="1600" spc="-1" strike="noStrike" baseline="-25000">
                <a:solidFill>
                  <a:srgbClr val="000000"/>
                </a:solidFill>
                <a:latin typeface="Calibri"/>
              </a:rPr>
              <a:t>B</a:t>
            </a:r>
            <a:endParaRPr b="0" lang="it-IT" sz="1600" spc="-1" strike="noStrike">
              <a:solidFill>
                <a:srgbClr val="000000"/>
              </a:solidFill>
              <a:latin typeface="Arial"/>
            </a:endParaRPr>
          </a:p>
        </p:txBody>
      </p:sp>
      <p:sp>
        <p:nvSpPr>
          <p:cNvPr id="97" name="CasellaDiTesto 11"/>
          <p:cNvSpPr/>
          <p:nvPr/>
        </p:nvSpPr>
        <p:spPr>
          <a:xfrm>
            <a:off x="3103200" y="5251320"/>
            <a:ext cx="31500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N</a:t>
            </a:r>
            <a:endParaRPr b="0" lang="it-IT" sz="1600" spc="-1" strike="noStrike">
              <a:solidFill>
                <a:srgbClr val="000000"/>
              </a:solidFill>
              <a:latin typeface="Arial"/>
            </a:endParaRPr>
          </a:p>
        </p:txBody>
      </p:sp>
      <p:sp>
        <p:nvSpPr>
          <p:cNvPr id="98" name="CasellaDiTesto 12"/>
          <p:cNvSpPr/>
          <p:nvPr/>
        </p:nvSpPr>
        <p:spPr>
          <a:xfrm>
            <a:off x="4725000" y="5251320"/>
            <a:ext cx="50832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B</a:t>
            </a:r>
            <a:r>
              <a:rPr b="0" lang="it-IT" sz="1600" spc="-1" strike="noStrike">
                <a:solidFill>
                  <a:srgbClr val="000000"/>
                </a:solidFill>
                <a:latin typeface="Calibri"/>
              </a:rPr>
              <a:t>=</a:t>
            </a:r>
            <a:r>
              <a:rPr b="1" lang="it-IT" sz="1600" spc="-1" strike="noStrike">
                <a:solidFill>
                  <a:srgbClr val="000000"/>
                </a:solidFill>
                <a:latin typeface="Calibri"/>
              </a:rPr>
              <a:t>I</a:t>
            </a:r>
            <a:r>
              <a:rPr b="0" lang="it-IT" sz="1600" spc="-1" strike="noStrike" baseline="-25000">
                <a:solidFill>
                  <a:srgbClr val="000000"/>
                </a:solidFill>
                <a:latin typeface="Calibri"/>
              </a:rPr>
              <a:t>3</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2011-03-05T23:19:26Z</dcterms:created>
  <dc:creator/>
  <dc:description/>
  <dc:language>it-IT</dc:language>
  <cp:lastModifiedBy/>
  <dcterms:modified xsi:type="dcterms:W3CDTF">2011-03-21T17:16:32Z</dcterms:modified>
  <cp:revision>1</cp:revision>
  <dc:subject/>
  <dc:title/>
</cp:coreProperties>
</file>