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media/image1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9925050" cy="679608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9925200" cy="6796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430200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1"/>
          </p:nvPr>
        </p:nvSpPr>
        <p:spPr>
          <a:xfrm>
            <a:off x="5622480" y="0"/>
            <a:ext cx="430236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t-I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900" spc="-1" strike="noStrike">
                <a:solidFill>
                  <a:srgbClr val="000000"/>
                </a:solidFill>
                <a:latin typeface="Tahoma"/>
              </a:rPr>
              <a:t>Fai clic per spostare la diapositiva</a:t>
            </a: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Fai clic per modificare il formato delle note</a:t>
            </a: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"/>
          </p:nvPr>
        </p:nvSpPr>
        <p:spPr>
          <a:xfrm>
            <a:off x="0" y="6456240"/>
            <a:ext cx="430200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"/>
          </p:nvPr>
        </p:nvSpPr>
        <p:spPr>
          <a:xfrm>
            <a:off x="562248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t-I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D6C8750-44D3-4180-A43A-61864EB48F11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F5EE255B-CAC2-4ABE-B0DF-1B591238537F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450F52C-44C5-4700-9D7B-E376EE0494BE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571DA40-1654-413C-B765-7C9CD38AB2A3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B02082B-16E8-48EC-B3D8-D2242046E17D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F94EA496-DE89-4596-82E4-CA9FB2E0B8FC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E334697-5A3D-4583-B0A1-175760C3AAC6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B93FA80-140B-4412-8023-E426D1621E79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1BF7B5E-2B9B-4976-B001-E9CC9CFE81D3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8D22AA0-2179-47AE-B87C-1BD797F707D1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5B4566C-B722-42E2-872A-8A7BAC1D173A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1645B8C-5B51-4FD1-A60D-A2CF0472381D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6156533-2864-4152-9312-74F00001859C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F3A25F7-8E92-4054-9645-F2C3246068A1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8E2BE73-9D8C-4562-B8F2-1FAC947DD0E6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EE316C7-1CF6-406E-BFB9-68F0075C7974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B5B228F-C9B9-47CC-A2F4-B04549960D52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F936F33A-954A-442A-A3CA-40CB1970AABE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D5ED1FB-4E5C-4E8A-B43C-7DAF9358794A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BF13029-7D7A-406C-98A7-83852DC9656A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17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FORMA CANONICA DELLA  P.L. E OPERAZIONE DI “PIVOT”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17. FORMA CANONICA DELLA PROGRAMMAZIONE LINEARE E OPERAZIONE DI "PIVOT"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" name="CasellaDiTesto 4"/>
          <p:cNvSpPr/>
          <p:nvPr/>
        </p:nvSpPr>
        <p:spPr>
          <a:xfrm>
            <a:off x="3507840" y="5415120"/>
            <a:ext cx="21283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OPERAZIONE "PIVOT" E VARIABILI DI BASE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L’operazione di “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pivot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” in posizione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), con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diversi da 0, corrisponde a far entrare in base la variabile fuori base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a far uscire dalla base la variabile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i="1" lang="it-IT" sz="1600" spc="-1" strike="noStrike" baseline="-37000">
                <a:solidFill>
                  <a:srgbClr val="000000"/>
                </a:solidFill>
                <a:latin typeface="Calibri"/>
              </a:rPr>
              <a:t>h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in posizione h-esima nella sequenza di base.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1314360">
              <a:spcBef>
                <a:spcPts val="499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it-IT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it-IT" sz="20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20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 entra in base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Pivot in </a:t>
            </a:r>
            <a:r>
              <a:rPr b="0" i="1" lang="it-IT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2000" spc="-1" strike="noStrike" baseline="-25000">
                <a:solidFill>
                  <a:srgbClr val="000000"/>
                </a:solidFill>
                <a:latin typeface="Calibri"/>
              </a:rPr>
              <a:t>hk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4" marL="1314360">
              <a:spcBef>
                <a:spcPts val="499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it-IT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it-IT" sz="20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20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i="1" lang="it-IT" sz="2000" spc="-1" strike="noStrike" baseline="-37000">
                <a:solidFill>
                  <a:srgbClr val="000000"/>
                </a:solidFill>
                <a:latin typeface="Calibri"/>
              </a:rPr>
              <a:t>h</a:t>
            </a: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 esce dalla base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0" name="Connettore 2 5"/>
          <p:cNvCxnSpPr/>
          <p:nvPr/>
        </p:nvCxnSpPr>
        <p:spPr>
          <a:xfrm>
            <a:off x="1979640" y="3789000"/>
            <a:ext cx="1224720" cy="361080"/>
          </a:xfrm>
          <a:prstGeom prst="straightConnector1">
            <a:avLst/>
          </a:prstGeom>
          <a:ln w="25560">
            <a:solidFill>
              <a:srgbClr val="4a7ebb"/>
            </a:solidFill>
            <a:miter/>
            <a:tailEnd len="med" type="arrow" w="med"/>
          </a:ln>
        </p:spPr>
      </p:cxnSp>
      <p:cxnSp>
        <p:nvCxnSpPr>
          <p:cNvPr id="111" name="Connettore 2 7"/>
          <p:cNvCxnSpPr/>
          <p:nvPr/>
        </p:nvCxnSpPr>
        <p:spPr>
          <a:xfrm flipV="1">
            <a:off x="1967040" y="3428280"/>
            <a:ext cx="1224720" cy="361080"/>
          </a:xfrm>
          <a:prstGeom prst="straightConnector1">
            <a:avLst/>
          </a:prstGeom>
          <a:ln w="25560">
            <a:solidFill>
              <a:srgbClr val="4a7ebb"/>
            </a:solidFill>
            <a:miter/>
            <a:tailEnd len="med" type="arrow" w="med"/>
          </a:ln>
        </p:spPr>
      </p:cxnSp>
      <p:sp>
        <p:nvSpPr>
          <p:cNvPr id="112" name="CasellaDiTesto 9"/>
          <p:cNvSpPr/>
          <p:nvPr/>
        </p:nvSpPr>
        <p:spPr>
          <a:xfrm>
            <a:off x="513000" y="5394240"/>
            <a:ext cx="738144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L’operazione di pivot corrisponde al calcolo algebrico di una nuova soluzione di base.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OPERAZIONE "PIVOT"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A seguito dell’operazione di pivot in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) la matrice tableau e la sequenza degli indici di base cambiano.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L’elemento di pivot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hk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indicato da una circonferenza. La variabile entrante in base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indicata da una freccia verso il basso posta al di sopra della colonna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; la variabile uscente dalla base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i="1" lang="it-IT" sz="1600" spc="-1" strike="noStrike" baseline="-37000">
                <a:solidFill>
                  <a:srgbClr val="000000"/>
                </a:solidFill>
                <a:latin typeface="Calibri"/>
              </a:rPr>
              <a:t>h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indicata da una freccia verso l’alto sopra la colonna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h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7" name="Object 3"/>
          <p:cNvGraphicFramePr/>
          <p:nvPr/>
        </p:nvGraphicFramePr>
        <p:xfrm>
          <a:off x="2100240" y="4087800"/>
          <a:ext cx="4848120" cy="21718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pSp>
        <p:nvGrpSpPr>
          <p:cNvPr id="118" name="Group 5"/>
          <p:cNvGrpSpPr/>
          <p:nvPr/>
        </p:nvGrpSpPr>
        <p:grpSpPr>
          <a:xfrm>
            <a:off x="3662280" y="3860640"/>
            <a:ext cx="2514240" cy="1678320"/>
            <a:chOff x="3662280" y="3860640"/>
            <a:chExt cx="2514240" cy="1678320"/>
          </a:xfrm>
        </p:grpSpPr>
        <p:graphicFrame>
          <p:nvGraphicFramePr>
            <p:cNvPr id="119" name="Object 6"/>
            <p:cNvGraphicFramePr/>
            <p:nvPr/>
          </p:nvGraphicFramePr>
          <p:xfrm>
            <a:off x="3890880" y="3860640"/>
            <a:ext cx="190440" cy="228600"/>
          </p:xfrm>
          <a:graphic>
            <a:graphicData uri="http://schemas.openxmlformats.org/presentationml/2006/ole">
              <p:oleObj r:id="rId2" spid="">
                <p:embed/>
              </p:oleObj>
            </a:graphicData>
          </a:graphic>
        </p:graphicFrame>
        <p:grpSp>
          <p:nvGrpSpPr>
            <p:cNvPr id="120" name="Group 7"/>
            <p:cNvGrpSpPr/>
            <p:nvPr/>
          </p:nvGrpSpPr>
          <p:grpSpPr>
            <a:xfrm>
              <a:off x="3662280" y="3860640"/>
              <a:ext cx="2514240" cy="1678320"/>
              <a:chOff x="3662280" y="3860640"/>
              <a:chExt cx="2514240" cy="1678320"/>
            </a:xfrm>
          </p:grpSpPr>
          <p:sp>
            <p:nvSpPr>
              <p:cNvPr id="121" name="Oval 8"/>
              <p:cNvSpPr/>
              <p:nvPr/>
            </p:nvSpPr>
            <p:spPr>
              <a:xfrm>
                <a:off x="3662280" y="5196240"/>
                <a:ext cx="342720" cy="342720"/>
              </a:xfrm>
              <a:prstGeom prst="ellipse">
                <a:avLst/>
              </a:prstGeom>
              <a:noFill/>
              <a:ln w="1908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pPr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it-IT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2" name="Line 9"/>
              <p:cNvSpPr/>
              <p:nvPr/>
            </p:nvSpPr>
            <p:spPr>
              <a:xfrm>
                <a:off x="3824280" y="3860640"/>
                <a:ext cx="0" cy="34272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it-IT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123" name="Group 10"/>
              <p:cNvGrpSpPr/>
              <p:nvPr/>
            </p:nvGrpSpPr>
            <p:grpSpPr>
              <a:xfrm>
                <a:off x="5957640" y="3860640"/>
                <a:ext cx="218880" cy="342720"/>
                <a:chOff x="5957640" y="3860640"/>
                <a:chExt cx="218880" cy="342720"/>
              </a:xfrm>
            </p:grpSpPr>
            <p:graphicFrame>
              <p:nvGraphicFramePr>
                <p:cNvPr id="124" name="Object 11"/>
                <p:cNvGraphicFramePr/>
                <p:nvPr/>
              </p:nvGraphicFramePr>
              <p:xfrm>
                <a:off x="5986080" y="3860640"/>
                <a:ext cx="190440" cy="228600"/>
              </p:xfrm>
              <a:graphic>
                <a:graphicData uri="http://schemas.openxmlformats.org/presentationml/2006/ole">
                  <p:oleObj r:id="rId3" spid="">
                    <p:embed/>
                  </p:oleObj>
                </a:graphicData>
              </a:graphic>
            </p:graphicFrame>
            <p:sp>
              <p:nvSpPr>
                <p:cNvPr id="125" name="Line 12"/>
                <p:cNvSpPr/>
                <p:nvPr/>
              </p:nvSpPr>
              <p:spPr>
                <a:xfrm flipV="1">
                  <a:off x="5957640" y="3860640"/>
                  <a:ext cx="0" cy="342720"/>
                </a:xfrm>
                <a:prstGeom prst="line">
                  <a:avLst/>
                </a:prstGeom>
                <a:ln w="9360">
                  <a:solidFill>
                    <a:srgbClr val="000000"/>
                  </a:solidFill>
                  <a:miter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noAutofit/>
                </a:bodyPr>
                <a:p>
                  <a:endParaRPr b="0" lang="it-IT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OPERAZIONE "PIVOT"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198" lnSpcReduction="10000"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la sequenza degli indici di base prima dell’operazione di pivot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S’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la sequenza a seguito dell’operazione di pivot in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valore della funzione obiettivo si modifica secondo</a:t>
            </a:r>
            <a:br>
              <a:rPr sz="1600"/>
            </a:b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valore delle variabili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≠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si modifica secondo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variabile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entra in base: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variabile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i="1" lang="it-IT" sz="1600" spc="-1" strike="noStrike" baseline="-37000">
                <a:solidFill>
                  <a:srgbClr val="000000"/>
                </a:solidFill>
                <a:latin typeface="Calibri"/>
              </a:rPr>
              <a:t>h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esce dalla base: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0" name="Object 5"/>
          <p:cNvGraphicFramePr/>
          <p:nvPr/>
        </p:nvGraphicFramePr>
        <p:xfrm>
          <a:off x="3079800" y="3230640"/>
          <a:ext cx="2984400" cy="5587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31" name="Object 6"/>
          <p:cNvGraphicFramePr/>
          <p:nvPr/>
        </p:nvGraphicFramePr>
        <p:xfrm>
          <a:off x="3003480" y="4525920"/>
          <a:ext cx="3137040" cy="55872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132" name="Object 7"/>
          <p:cNvGraphicFramePr/>
          <p:nvPr/>
        </p:nvGraphicFramePr>
        <p:xfrm>
          <a:off x="3059280" y="5472000"/>
          <a:ext cx="1536480" cy="30492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133" name="Object 8"/>
          <p:cNvGraphicFramePr/>
          <p:nvPr/>
        </p:nvGraphicFramePr>
        <p:xfrm>
          <a:off x="3294000" y="6048360"/>
          <a:ext cx="1625760" cy="30492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OPERAZIONE "PIVOT"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Dopo l’operazione di pivot in posizione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) la matrice tableau diviene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9" name="Object 6"/>
          <p:cNvGraphicFramePr/>
          <p:nvPr/>
        </p:nvGraphicFramePr>
        <p:xfrm>
          <a:off x="2195640" y="3067200"/>
          <a:ext cx="4740120" cy="23065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sp>
        <p:nvSpPr>
          <p:cNvPr id="140" name="CasellaDiTesto 11"/>
          <p:cNvSpPr/>
          <p:nvPr/>
        </p:nvSpPr>
        <p:spPr>
          <a:xfrm>
            <a:off x="4371840" y="2565360"/>
            <a:ext cx="9748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colonna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k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asellaDiTesto 12"/>
          <p:cNvSpPr/>
          <p:nvPr/>
        </p:nvSpPr>
        <p:spPr>
          <a:xfrm>
            <a:off x="4358520" y="3451320"/>
            <a:ext cx="64116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riga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h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asellaDiTesto 18"/>
          <p:cNvSpPr/>
          <p:nvPr/>
        </p:nvSpPr>
        <p:spPr>
          <a:xfrm>
            <a:off x="3338640" y="3065400"/>
            <a:ext cx="30888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asellaDiTesto 19"/>
          <p:cNvSpPr/>
          <p:nvPr/>
        </p:nvSpPr>
        <p:spPr>
          <a:xfrm>
            <a:off x="3338640" y="3433680"/>
            <a:ext cx="30888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4" name="Forma 21"/>
          <p:cNvCxnSpPr>
            <a:stCxn id="140" idx="1"/>
            <a:endCxn id="142" idx="0"/>
          </p:cNvCxnSpPr>
          <p:nvPr/>
        </p:nvCxnSpPr>
        <p:spPr>
          <a:xfrm flipV="1" rot="10800000">
            <a:off x="3491640" y="2732760"/>
            <a:ext cx="864360" cy="332280"/>
          </a:xfrm>
          <a:prstGeom prst="bentConnector2">
            <a:avLst/>
          </a:prstGeom>
          <a:ln w="9360">
            <a:solidFill>
              <a:srgbClr val="4a7ebb"/>
            </a:solidFill>
            <a:miter/>
            <a:tailEnd len="med" type="triangle" w="med"/>
          </a:ln>
        </p:spPr>
      </p:cxnSp>
      <p:cxnSp>
        <p:nvCxnSpPr>
          <p:cNvPr id="145" name="Connettore 2 23"/>
          <p:cNvCxnSpPr>
            <a:stCxn id="141" idx="1"/>
            <a:endCxn id="143" idx="3"/>
          </p:cNvCxnSpPr>
          <p:nvPr/>
        </p:nvCxnSpPr>
        <p:spPr>
          <a:xfrm flipH="1" flipV="1">
            <a:off x="3649320" y="3617280"/>
            <a:ext cx="707040" cy="396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sp>
        <p:nvSpPr>
          <p:cNvPr id="146" name="CasellaDiTesto 24"/>
          <p:cNvSpPr/>
          <p:nvPr/>
        </p:nvSpPr>
        <p:spPr>
          <a:xfrm>
            <a:off x="5272200" y="4068720"/>
            <a:ext cx="11898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riga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-esima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asellaDiTesto 25"/>
          <p:cNvSpPr/>
          <p:nvPr/>
        </p:nvSpPr>
        <p:spPr>
          <a:xfrm>
            <a:off x="4249800" y="4049640"/>
            <a:ext cx="30888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8" name="Connettore 2 26"/>
          <p:cNvCxnSpPr>
            <a:stCxn id="146" idx="1"/>
            <a:endCxn id="147" idx="3"/>
          </p:cNvCxnSpPr>
          <p:nvPr/>
        </p:nvCxnSpPr>
        <p:spPr>
          <a:xfrm flipH="1" flipV="1">
            <a:off x="4560480" y="4234680"/>
            <a:ext cx="707040" cy="252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ESEMPIO: OPERAZIONE "PIVOT"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198" lnSpcReduction="20000"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pivot equivale a ricavare la variabile entrante in base nella riga di pivot e a sostituirla negli altri vincoli e nella funzione obiettivo; per l’esempio del mix ottimo di produzione si ha: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sequenza degli indici di base per la determinazione di una soluzione del sistema di equazioni lineari è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[1, 2, 3].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variabili in base sono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2200,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4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320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5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100.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variabili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0 sono fuori base.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 vuole aumentare quanto più possibile la variabile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, che si vuole ricavare dalla eq. 2.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4" name="Object 6"/>
          <p:cNvGraphicFramePr/>
          <p:nvPr/>
        </p:nvGraphicFramePr>
        <p:xfrm>
          <a:off x="1527120" y="2708280"/>
          <a:ext cx="6089760" cy="14986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ESEMPIO: OPERAZIONE "PIVOT"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Ricavando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dall’equazione (2)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entra in base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4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esce dalla base) si ha: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Sostituendo nella funzione obiettivo e nel primo e terzo vincolo si ha: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Funzione obiettivo: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Vincolo (1):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Vincolo (2):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0" name="Object 3"/>
          <p:cNvGraphicFramePr/>
          <p:nvPr/>
        </p:nvGraphicFramePr>
        <p:xfrm>
          <a:off x="755640" y="2633760"/>
          <a:ext cx="1600200" cy="5079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sp>
        <p:nvSpPr>
          <p:cNvPr id="161" name="CasellaDiTesto 8"/>
          <p:cNvSpPr/>
          <p:nvPr/>
        </p:nvSpPr>
        <p:spPr>
          <a:xfrm>
            <a:off x="3892320" y="2708280"/>
            <a:ext cx="211032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[3, 4, 5]    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{1, 2}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2" name="Group 4"/>
          <p:cNvGrpSpPr/>
          <p:nvPr/>
        </p:nvGrpSpPr>
        <p:grpSpPr>
          <a:xfrm>
            <a:off x="4393800" y="2334960"/>
            <a:ext cx="1257840" cy="1081440"/>
            <a:chOff x="4393800" y="2334960"/>
            <a:chExt cx="1257840" cy="1081440"/>
          </a:xfrm>
        </p:grpSpPr>
        <p:sp>
          <p:nvSpPr>
            <p:cNvPr id="163" name="AutoShape 6"/>
            <p:cNvSpPr/>
            <p:nvPr/>
          </p:nvSpPr>
          <p:spPr>
            <a:xfrm>
              <a:off x="4508280" y="2953080"/>
              <a:ext cx="1143360" cy="463320"/>
            </a:xfrm>
            <a:custGeom>
              <a:avLst/>
              <a:gdLst>
                <a:gd name="textAreaLeft" fmla="*/ 266040 w 1143360"/>
                <a:gd name="textAreaRight" fmla="*/ 805680 w 1143360"/>
                <a:gd name="textAreaTop" fmla="*/ 61920 h 463320"/>
                <a:gd name="textAreaBottom" fmla="*/ 401400 h 4633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arcTo wR="10061" hR="21600" stAng="10800000" swAng="-5400000"/>
                  <a:lnTo>
                    <a:pt x="10189" y="21600"/>
                  </a:lnTo>
                  <a:arcTo wR="10061" hR="21600" stAng="5400000" swAng="-3490096"/>
                  <a:lnTo>
                    <a:pt x="21204" y="6000"/>
                  </a:lnTo>
                  <a:lnTo>
                    <a:pt x="20186" y="0"/>
                  </a:lnTo>
                  <a:lnTo>
                    <a:pt x="18376" y="6000"/>
                  </a:lnTo>
                  <a:lnTo>
                    <a:pt x="19726" y="6000"/>
                  </a:lnTo>
                  <a:arcTo wR="10061" hR="21600" stAng="1909904" swAng="3479910"/>
                  <a:lnTo>
                    <a:pt x="10125" y="21600"/>
                  </a:lnTo>
                  <a:arcTo wR="10061" hR="21600" stAng="5410186" swAng="5389814"/>
                  <a:close/>
                </a:path>
                <a:path fill="darkenLess" w="21600" h="21600">
                  <a:moveTo>
                    <a:pt x="0" y="0"/>
                  </a:moveTo>
                  <a:arcTo wR="10061" hR="21600" stAng="10800000" swAng="-5400000"/>
                  <a:lnTo>
                    <a:pt x="10189" y="21600"/>
                  </a:lnTo>
                  <a:arcTo wR="10061" hR="21600" stAng="5400000" swAng="10186"/>
                  <a:lnTo>
                    <a:pt x="10125" y="21600"/>
                  </a:lnTo>
                  <a:arcTo wR="10061" hR="21600" stAng="5410186" swAng="5389814"/>
                  <a:close/>
                </a:path>
              </a:pathLst>
            </a:custGeom>
            <a:solidFill>
              <a:srgbClr val="0000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4" name="AutoShape 7"/>
            <p:cNvSpPr/>
            <p:nvPr/>
          </p:nvSpPr>
          <p:spPr>
            <a:xfrm rot="10800000">
              <a:off x="4393800" y="2334960"/>
              <a:ext cx="1143000" cy="463320"/>
            </a:xfrm>
            <a:custGeom>
              <a:avLst/>
              <a:gdLst>
                <a:gd name="textAreaLeft" fmla="*/ 266040 w 1143000"/>
                <a:gd name="textAreaRight" fmla="*/ 805320 w 1143000"/>
                <a:gd name="textAreaTop" fmla="*/ 61920 h 463320"/>
                <a:gd name="textAreaBottom" fmla="*/ 401400 h 4633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arcTo wR="10061" hR="21600" stAng="10800000" swAng="-5400000"/>
                  <a:lnTo>
                    <a:pt x="10189" y="21600"/>
                  </a:lnTo>
                  <a:arcTo wR="10061" hR="21600" stAng="5400000" swAng="-3490096"/>
                  <a:lnTo>
                    <a:pt x="21204" y="6000"/>
                  </a:lnTo>
                  <a:lnTo>
                    <a:pt x="20186" y="0"/>
                  </a:lnTo>
                  <a:lnTo>
                    <a:pt x="18376" y="6000"/>
                  </a:lnTo>
                  <a:lnTo>
                    <a:pt x="19726" y="6000"/>
                  </a:lnTo>
                  <a:arcTo wR="10061" hR="21600" stAng="1909904" swAng="3479910"/>
                  <a:lnTo>
                    <a:pt x="10125" y="21600"/>
                  </a:lnTo>
                  <a:arcTo wR="10061" hR="21600" stAng="5410186" swAng="5389814"/>
                  <a:close/>
                </a:path>
                <a:path fill="darkenLess" w="21600" h="21600">
                  <a:moveTo>
                    <a:pt x="0" y="0"/>
                  </a:moveTo>
                  <a:arcTo wR="10061" hR="21600" stAng="10800000" swAng="-5400000"/>
                  <a:lnTo>
                    <a:pt x="10189" y="21600"/>
                  </a:lnTo>
                  <a:arcTo wR="10061" hR="21600" stAng="5400000" swAng="10186"/>
                  <a:lnTo>
                    <a:pt x="10125" y="21600"/>
                  </a:lnTo>
                  <a:arcTo wR="10061" hR="21600" stAng="5410186" swAng="5389814"/>
                  <a:close/>
                </a:path>
              </a:pathLst>
            </a:custGeom>
            <a:solidFill>
              <a:srgbClr val="0000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aphicFrame>
        <p:nvGraphicFramePr>
          <p:cNvPr id="165" name="Object 8"/>
          <p:cNvGraphicFramePr/>
          <p:nvPr/>
        </p:nvGraphicFramePr>
        <p:xfrm>
          <a:off x="2459160" y="4049640"/>
          <a:ext cx="2743200" cy="55872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166" name="Object 9"/>
          <p:cNvGraphicFramePr/>
          <p:nvPr/>
        </p:nvGraphicFramePr>
        <p:xfrm>
          <a:off x="6372360" y="4162320"/>
          <a:ext cx="1968480" cy="30492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167" name="Object 10"/>
          <p:cNvGraphicFramePr/>
          <p:nvPr/>
        </p:nvGraphicFramePr>
        <p:xfrm>
          <a:off x="2050920" y="4675320"/>
          <a:ext cx="3149640" cy="55872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  <p:graphicFrame>
        <p:nvGraphicFramePr>
          <p:cNvPr id="168" name="Object 11"/>
          <p:cNvGraphicFramePr/>
          <p:nvPr/>
        </p:nvGraphicFramePr>
        <p:xfrm>
          <a:off x="6588000" y="4809960"/>
          <a:ext cx="1714680" cy="279720"/>
        </p:xfrm>
        <a:graphic>
          <a:graphicData uri="http://schemas.openxmlformats.org/presentationml/2006/ole">
            <p:oleObj r:id="rId5" spid="">
              <p:embed/>
            </p:oleObj>
          </a:graphicData>
        </a:graphic>
      </p:graphicFrame>
      <p:graphicFrame>
        <p:nvGraphicFramePr>
          <p:cNvPr id="169" name="Object 12"/>
          <p:cNvGraphicFramePr/>
          <p:nvPr/>
        </p:nvGraphicFramePr>
        <p:xfrm>
          <a:off x="3348000" y="5545080"/>
          <a:ext cx="1752480" cy="507960"/>
        </p:xfrm>
        <a:graphic>
          <a:graphicData uri="http://schemas.openxmlformats.org/presentationml/2006/ole">
            <p:oleObj r:id="rId6" spid="">
              <p:embed/>
            </p:oleObj>
          </a:graphicData>
        </a:graphic>
      </p:graphicFrame>
      <p:graphicFrame>
        <p:nvGraphicFramePr>
          <p:cNvPr id="170" name="Object 13"/>
          <p:cNvGraphicFramePr/>
          <p:nvPr/>
        </p:nvGraphicFramePr>
        <p:xfrm>
          <a:off x="6588000" y="5584680"/>
          <a:ext cx="1600200" cy="508320"/>
        </p:xfrm>
        <a:graphic>
          <a:graphicData uri="http://schemas.openxmlformats.org/presentationml/2006/ole">
            <p:oleObj r:id="rId7" spid="">
              <p:embed/>
            </p:oleObj>
          </a:graphicData>
        </a:graphic>
      </p:graphicFrame>
      <p:sp>
        <p:nvSpPr>
          <p:cNvPr id="171" name="CasellaDiTesto 19"/>
          <p:cNvSpPr/>
          <p:nvPr/>
        </p:nvSpPr>
        <p:spPr>
          <a:xfrm>
            <a:off x="8393400" y="4076640"/>
            <a:ext cx="455040" cy="19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50000"/>
              </a:lnSpc>
              <a:spcBef>
                <a:spcPts val="3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(0’)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(1’)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(2’)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ESEMPIO: OPERAZIONE "PIVOT"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Vincolo (3):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 questi vincoli vanno sempre aggiunti i vincoli di non negatività delle variabili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Ponendo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= 0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4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= 0 e risolvendo il sistema si determina la soluzione di base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40,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3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600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5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60.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 nuove variabili di base sono, nell’ordine,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3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5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 nuove variabili fuori base sono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4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7" name="Object 9"/>
          <p:cNvGraphicFramePr/>
          <p:nvPr/>
        </p:nvGraphicFramePr>
        <p:xfrm>
          <a:off x="1979640" y="2016000"/>
          <a:ext cx="2628720" cy="5590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78" name="Object 10"/>
          <p:cNvGraphicFramePr/>
          <p:nvPr/>
        </p:nvGraphicFramePr>
        <p:xfrm>
          <a:off x="6156360" y="2028960"/>
          <a:ext cx="1600200" cy="50796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179" name="Object 11"/>
          <p:cNvGraphicFramePr/>
          <p:nvPr/>
        </p:nvGraphicFramePr>
        <p:xfrm>
          <a:off x="3270240" y="3289320"/>
          <a:ext cx="2603520" cy="27936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sp>
        <p:nvSpPr>
          <p:cNvPr id="180" name="CasellaDiTesto 20"/>
          <p:cNvSpPr/>
          <p:nvPr/>
        </p:nvSpPr>
        <p:spPr>
          <a:xfrm>
            <a:off x="8393400" y="2060640"/>
            <a:ext cx="45504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50000"/>
              </a:lnSpc>
              <a:spcBef>
                <a:spcPts val="3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(3’)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ESEMPIO: OPERAZIONE "PIVOT"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576" lnSpcReduction="20000"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E’ possibile effettuare un’altra operazione “pivot” per raggiungere la soluzione che sappiamo essere ottima.  Ricavando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dall’equazione (1’)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entra in base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3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esce dalla base) si ha: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Sostituendo nella funzione obiettivo e nel secondo e terzo vincolo si ha: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Funzione obiettivo: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Vincolo (1):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Vincolo (2):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86" name="Object 3"/>
          <p:cNvGraphicFramePr/>
          <p:nvPr/>
        </p:nvGraphicFramePr>
        <p:xfrm>
          <a:off x="609480" y="2862360"/>
          <a:ext cx="1892520" cy="5079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sp>
        <p:nvSpPr>
          <p:cNvPr id="187" name="CasellaDiTesto 8"/>
          <p:cNvSpPr/>
          <p:nvPr/>
        </p:nvSpPr>
        <p:spPr>
          <a:xfrm>
            <a:off x="3869280" y="2936880"/>
            <a:ext cx="211032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[3, 1, 5]    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{4, 2}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8" name="Group 4"/>
          <p:cNvGrpSpPr/>
          <p:nvPr/>
        </p:nvGrpSpPr>
        <p:grpSpPr>
          <a:xfrm>
            <a:off x="4206600" y="2563560"/>
            <a:ext cx="1655640" cy="1081440"/>
            <a:chOff x="4206600" y="2563560"/>
            <a:chExt cx="1655640" cy="1081440"/>
          </a:xfrm>
        </p:grpSpPr>
        <p:sp>
          <p:nvSpPr>
            <p:cNvPr id="189" name="AutoShape 6"/>
            <p:cNvSpPr/>
            <p:nvPr/>
          </p:nvSpPr>
          <p:spPr>
            <a:xfrm>
              <a:off x="4357080" y="3181680"/>
              <a:ext cx="1505160" cy="463320"/>
            </a:xfrm>
            <a:custGeom>
              <a:avLst/>
              <a:gdLst>
                <a:gd name="textAreaLeft" fmla="*/ 350280 w 1505160"/>
                <a:gd name="textAreaRight" fmla="*/ 1060560 w 1505160"/>
                <a:gd name="textAreaTop" fmla="*/ 61920 h 463320"/>
                <a:gd name="textAreaBottom" fmla="*/ 401400 h 4633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arcTo wR="10061" hR="21600" stAng="10800000" swAng="-5400000"/>
                  <a:lnTo>
                    <a:pt x="10189" y="21600"/>
                  </a:lnTo>
                  <a:arcTo wR="10061" hR="21600" stAng="5400000" swAng="-3490096"/>
                  <a:lnTo>
                    <a:pt x="21204" y="6000"/>
                  </a:lnTo>
                  <a:lnTo>
                    <a:pt x="20186" y="0"/>
                  </a:lnTo>
                  <a:lnTo>
                    <a:pt x="18376" y="6000"/>
                  </a:lnTo>
                  <a:lnTo>
                    <a:pt x="19726" y="6000"/>
                  </a:lnTo>
                  <a:arcTo wR="10061" hR="21600" stAng="1909904" swAng="3479910"/>
                  <a:lnTo>
                    <a:pt x="10125" y="21600"/>
                  </a:lnTo>
                  <a:arcTo wR="10061" hR="21600" stAng="5410186" swAng="5389814"/>
                  <a:close/>
                </a:path>
                <a:path fill="darkenLess" w="21600" h="21600">
                  <a:moveTo>
                    <a:pt x="0" y="0"/>
                  </a:moveTo>
                  <a:arcTo wR="10061" hR="21600" stAng="10800000" swAng="-5400000"/>
                  <a:lnTo>
                    <a:pt x="10189" y="21600"/>
                  </a:lnTo>
                  <a:arcTo wR="10061" hR="21600" stAng="5400000" swAng="10186"/>
                  <a:lnTo>
                    <a:pt x="10125" y="21600"/>
                  </a:lnTo>
                  <a:arcTo wR="10061" hR="21600" stAng="5410186" swAng="5389814"/>
                  <a:close/>
                </a:path>
              </a:pathLst>
            </a:custGeom>
            <a:solidFill>
              <a:srgbClr val="0000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AutoShape 7"/>
            <p:cNvSpPr/>
            <p:nvPr/>
          </p:nvSpPr>
          <p:spPr>
            <a:xfrm rot="10800000">
              <a:off x="4206600" y="2563560"/>
              <a:ext cx="1505160" cy="463320"/>
            </a:xfrm>
            <a:custGeom>
              <a:avLst/>
              <a:gdLst>
                <a:gd name="textAreaLeft" fmla="*/ 350280 w 1505160"/>
                <a:gd name="textAreaRight" fmla="*/ 1060560 w 1505160"/>
                <a:gd name="textAreaTop" fmla="*/ 61920 h 463320"/>
                <a:gd name="textAreaBottom" fmla="*/ 401400 h 4633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arcTo wR="10061" hR="21600" stAng="10800000" swAng="-5400000"/>
                  <a:lnTo>
                    <a:pt x="10189" y="21600"/>
                  </a:lnTo>
                  <a:arcTo wR="10061" hR="21600" stAng="5400000" swAng="-3490096"/>
                  <a:lnTo>
                    <a:pt x="21204" y="6000"/>
                  </a:lnTo>
                  <a:lnTo>
                    <a:pt x="20186" y="0"/>
                  </a:lnTo>
                  <a:lnTo>
                    <a:pt x="18376" y="6000"/>
                  </a:lnTo>
                  <a:lnTo>
                    <a:pt x="19726" y="6000"/>
                  </a:lnTo>
                  <a:arcTo wR="10061" hR="21600" stAng="1909904" swAng="3479910"/>
                  <a:lnTo>
                    <a:pt x="10125" y="21600"/>
                  </a:lnTo>
                  <a:arcTo wR="10061" hR="21600" stAng="5410186" swAng="5389814"/>
                  <a:close/>
                </a:path>
                <a:path fill="darkenLess" w="21600" h="21600">
                  <a:moveTo>
                    <a:pt x="0" y="0"/>
                  </a:moveTo>
                  <a:arcTo wR="10061" hR="21600" stAng="10800000" swAng="-5400000"/>
                  <a:lnTo>
                    <a:pt x="10189" y="21600"/>
                  </a:lnTo>
                  <a:arcTo wR="10061" hR="21600" stAng="5400000" swAng="10186"/>
                  <a:lnTo>
                    <a:pt x="10125" y="21600"/>
                  </a:lnTo>
                  <a:arcTo wR="10061" hR="21600" stAng="5410186" swAng="5389814"/>
                  <a:close/>
                </a:path>
              </a:pathLst>
            </a:custGeom>
            <a:solidFill>
              <a:srgbClr val="0000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aphicFrame>
        <p:nvGraphicFramePr>
          <p:cNvPr id="191" name="Object 8"/>
          <p:cNvGraphicFramePr/>
          <p:nvPr/>
        </p:nvGraphicFramePr>
        <p:xfrm>
          <a:off x="2484360" y="4305240"/>
          <a:ext cx="3505320" cy="55872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192" name="Object 9"/>
          <p:cNvGraphicFramePr/>
          <p:nvPr/>
        </p:nvGraphicFramePr>
        <p:xfrm>
          <a:off x="6467400" y="4417920"/>
          <a:ext cx="1778040" cy="30492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193" name="Object 10"/>
          <p:cNvGraphicFramePr/>
          <p:nvPr/>
        </p:nvGraphicFramePr>
        <p:xfrm>
          <a:off x="6575400" y="4956120"/>
          <a:ext cx="1689120" cy="50796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  <p:graphicFrame>
        <p:nvGraphicFramePr>
          <p:cNvPr id="194" name="Object 12"/>
          <p:cNvGraphicFramePr/>
          <p:nvPr/>
        </p:nvGraphicFramePr>
        <p:xfrm>
          <a:off x="2655720" y="5794200"/>
          <a:ext cx="3137040" cy="559080"/>
        </p:xfrm>
        <a:graphic>
          <a:graphicData uri="http://schemas.openxmlformats.org/presentationml/2006/ole">
            <p:oleObj r:id="rId5" spid="">
              <p:embed/>
            </p:oleObj>
          </a:graphicData>
        </a:graphic>
      </p:graphicFrame>
      <p:graphicFrame>
        <p:nvGraphicFramePr>
          <p:cNvPr id="195" name="Object 13"/>
          <p:cNvGraphicFramePr/>
          <p:nvPr/>
        </p:nvGraphicFramePr>
        <p:xfrm>
          <a:off x="6543720" y="5845320"/>
          <a:ext cx="1689120" cy="507960"/>
        </p:xfrm>
        <a:graphic>
          <a:graphicData uri="http://schemas.openxmlformats.org/presentationml/2006/ole">
            <p:oleObj r:id="rId6" spid="">
              <p:embed/>
            </p:oleObj>
          </a:graphicData>
        </a:graphic>
      </p:graphicFrame>
      <p:sp>
        <p:nvSpPr>
          <p:cNvPr id="196" name="CasellaDiTesto 17"/>
          <p:cNvSpPr/>
          <p:nvPr/>
        </p:nvSpPr>
        <p:spPr>
          <a:xfrm>
            <a:off x="8393400" y="4332240"/>
            <a:ext cx="505440" cy="19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50000"/>
              </a:lnSpc>
              <a:spcBef>
                <a:spcPts val="3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(0’’)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(1’’)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(2’’)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97" name="Object 9"/>
          <p:cNvGraphicFramePr/>
          <p:nvPr/>
        </p:nvGraphicFramePr>
        <p:xfrm>
          <a:off x="3890880" y="4956120"/>
          <a:ext cx="1905120" cy="507960"/>
        </p:xfrm>
        <a:graphic>
          <a:graphicData uri="http://schemas.openxmlformats.org/presentationml/2006/ole">
            <p:oleObj r:id="rId7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ESEMPIO: OPERAZIONE "PIVOT"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Vincolo (3):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 questi vincoli vanno sempre aggiunti i vincoli di non negatività delle variabili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Ponendo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4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= 0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3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= 0 e risolvendo il sistema si determina la soluzione di base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25,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60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5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15.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 nuove variabili di base sono, nell’ordine,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5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 nuove variabili fuori base sono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4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3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03" name="Object 9"/>
          <p:cNvGraphicFramePr/>
          <p:nvPr/>
        </p:nvGraphicFramePr>
        <p:xfrm>
          <a:off x="1731960" y="2016000"/>
          <a:ext cx="3124080" cy="5590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204" name="Object 10"/>
          <p:cNvGraphicFramePr/>
          <p:nvPr/>
        </p:nvGraphicFramePr>
        <p:xfrm>
          <a:off x="6041880" y="2028960"/>
          <a:ext cx="1828800" cy="50796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205" name="Object 11"/>
          <p:cNvGraphicFramePr/>
          <p:nvPr/>
        </p:nvGraphicFramePr>
        <p:xfrm>
          <a:off x="3270240" y="3289320"/>
          <a:ext cx="2603520" cy="27936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sp>
        <p:nvSpPr>
          <p:cNvPr id="206" name="CasellaDiTesto 11"/>
          <p:cNvSpPr/>
          <p:nvPr/>
        </p:nvSpPr>
        <p:spPr>
          <a:xfrm>
            <a:off x="8393400" y="2060640"/>
            <a:ext cx="50544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50000"/>
              </a:lnSpc>
              <a:spcBef>
                <a:spcPts val="3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(3’’)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FORMA CANONICA, MATRICE TABLEAU E OPERAZIONE PIVOT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198"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forma canonica permette la lettura immediata di una soluzione di base.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 la forma canonica è forte allora la soluzione è una soluzione di base ammissibile.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L’operazione di “pivot” applicato alla matrice tableau permettono di risolvere iterativamente un sistema di equazioni lineari calcolando al contempo vincoli e funzione obiettivo.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forma canonica permette di trattare la funzione obiettivo in funzione delle sole variabili non di base. In questo modo si ha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facile computo del valore scalare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metodo semplice per verificare l’ottimalità della soluzione o, in caso contrario, le variabili candidate ad entrare in base in una soluzione non peggiorante (come vedremo).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forma canonica permette di applicare il metodo di Gauss-Jordan e di calcolare in modo iterativo l’inversa di una matrice.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DEFINIZIONI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Nella lezione precedente si è risolto algebricamente un problema di P.L. partendo da una soluzione iniziale facile da identificare e risolvendo iterativamente col metodo di Gauss-Jordan un sistema di equazioni lineari fino al raggiungimento di una soluzione ottima. Per fare ciò si è sono sfruttate alcune ipotesi che sono da rendere esplicite.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Dato un problema di P.L. in forma standard sia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[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…,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] una sequenza ordinata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interi, diversi tra loro, scelti nell’insieme {1, 2, …,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}.  Sia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l’insieme {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: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∉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}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[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30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 baseline="12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30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 baseline="12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…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30000">
                <a:solidFill>
                  <a:srgbClr val="000000"/>
                </a:solidFill>
                <a:latin typeface="Calibri"/>
              </a:rPr>
              <a:t>s</a:t>
            </a:r>
            <a:r>
              <a:rPr b="0" i="1" lang="it-IT" sz="1600" spc="-1" strike="noStrike" baseline="12000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] la matrice quadrata di ordine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formata dalle colonne di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prese nell’ordine  degli elementi in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Sia 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il vettore di dimensioni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x 1 formato dagli scalari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 baseline="-37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 baseline="-37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…,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i="1" lang="it-IT" sz="1600" spc="-1" strike="noStrike" baseline="-37000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nell’ordine degli elementi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la matrice identità di ordine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FORMA CANONICA 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problema di P.L. in forma standard si dice in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forma canonica rispetto ad una sequenza di base  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[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…,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] se: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α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  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[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30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 baseline="12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30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 baseline="12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…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30000">
                <a:solidFill>
                  <a:srgbClr val="000000"/>
                </a:solidFill>
                <a:latin typeface="Calibri"/>
              </a:rPr>
              <a:t>s</a:t>
            </a:r>
            <a:r>
              <a:rPr b="0" i="1" lang="it-IT" sz="1600" spc="-1" strike="noStrike" baseline="12000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]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β)     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γ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   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≥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 valgono 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α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e β) il problema è in forma canonica debole. Se vale anche 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γ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il sistema è in forma canonica forte.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arentesi graffa chiusa 3"/>
          <p:cNvSpPr/>
          <p:nvPr/>
        </p:nvSpPr>
        <p:spPr>
          <a:xfrm>
            <a:off x="3276720" y="3330720"/>
            <a:ext cx="215640" cy="863280"/>
          </a:xfrm>
          <a:custGeom>
            <a:avLst/>
            <a:gdLst>
              <a:gd name="textAreaLeft" fmla="*/ 0 w 215640"/>
              <a:gd name="textAreaRight" fmla="*/ 77760 w 215640"/>
              <a:gd name="textAreaTop" fmla="*/ 5400 h 863280"/>
              <a:gd name="textAreaBottom" fmla="*/ 857880 h 863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cubicBezTo>
                  <a:pt x="5400" y="0"/>
                  <a:pt x="10800" y="225"/>
                  <a:pt x="10800" y="450"/>
                </a:cubicBezTo>
                <a:lnTo>
                  <a:pt x="10800" y="10350"/>
                </a:lnTo>
                <a:cubicBezTo>
                  <a:pt x="10800" y="10575"/>
                  <a:pt x="16200" y="10800"/>
                  <a:pt x="21600" y="10800"/>
                </a:cubicBezTo>
                <a:cubicBezTo>
                  <a:pt x="16200" y="10800"/>
                  <a:pt x="10800" y="11025"/>
                  <a:pt x="10800" y="11250"/>
                </a:cubicBezTo>
                <a:lnTo>
                  <a:pt x="10800" y="21150"/>
                </a:lnTo>
                <a:cubicBezTo>
                  <a:pt x="10800" y="21375"/>
                  <a:pt x="5400" y="21600"/>
                  <a:pt x="0" y="21600"/>
                </a:cubicBezTo>
              </a:path>
            </a:pathLst>
          </a:custGeom>
          <a:noFill/>
          <a:ln w="93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arentesi graffa chiusa 4"/>
          <p:cNvSpPr/>
          <p:nvPr/>
        </p:nvSpPr>
        <p:spPr>
          <a:xfrm>
            <a:off x="4932360" y="3284640"/>
            <a:ext cx="360360" cy="1439640"/>
          </a:xfrm>
          <a:custGeom>
            <a:avLst/>
            <a:gdLst>
              <a:gd name="textAreaLeft" fmla="*/ 0 w 360360"/>
              <a:gd name="textAreaRight" fmla="*/ 129960 w 360360"/>
              <a:gd name="textAreaTop" fmla="*/ 9360 h 1439640"/>
              <a:gd name="textAreaBottom" fmla="*/ 1430280 h 143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cubicBezTo>
                  <a:pt x="5400" y="0"/>
                  <a:pt x="10800" y="225"/>
                  <a:pt x="10800" y="450"/>
                </a:cubicBezTo>
                <a:lnTo>
                  <a:pt x="10800" y="10350"/>
                </a:lnTo>
                <a:cubicBezTo>
                  <a:pt x="10800" y="10575"/>
                  <a:pt x="16200" y="10800"/>
                  <a:pt x="21600" y="10800"/>
                </a:cubicBezTo>
                <a:cubicBezTo>
                  <a:pt x="16200" y="10800"/>
                  <a:pt x="10800" y="11025"/>
                  <a:pt x="10800" y="11250"/>
                </a:cubicBezTo>
                <a:lnTo>
                  <a:pt x="10800" y="21150"/>
                </a:lnTo>
                <a:cubicBezTo>
                  <a:pt x="10800" y="21375"/>
                  <a:pt x="5400" y="21600"/>
                  <a:pt x="0" y="21600"/>
                </a:cubicBezTo>
              </a:path>
            </a:pathLst>
          </a:custGeom>
          <a:noFill/>
          <a:ln w="93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asellaDiTesto 5"/>
          <p:cNvSpPr/>
          <p:nvPr/>
        </p:nvSpPr>
        <p:spPr>
          <a:xfrm>
            <a:off x="3569760" y="3465360"/>
            <a:ext cx="1488240" cy="5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Forma canonica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debole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CasellaDiTesto 6"/>
          <p:cNvSpPr/>
          <p:nvPr/>
        </p:nvSpPr>
        <p:spPr>
          <a:xfrm>
            <a:off x="5442120" y="3753000"/>
            <a:ext cx="1488240" cy="5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Forma canonica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forte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FORMA CANONICA 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condizione 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α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 per cui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[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30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 baseline="12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30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 baseline="12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…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30000">
                <a:solidFill>
                  <a:srgbClr val="000000"/>
                </a:solidFill>
                <a:latin typeface="Calibri"/>
              </a:rPr>
              <a:t>s</a:t>
            </a:r>
            <a:r>
              <a:rPr b="0" i="1" lang="it-IT" sz="1600" spc="-1" strike="noStrike" baseline="12000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]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m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significa che il sistema Ax =b è stato risolto rispetto alle variabili di base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 baseline="-37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 baseline="-37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…,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i="1" lang="it-IT" sz="1600" spc="-1" strike="noStrike" baseline="-37000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condizione β) per cui 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0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afferma che i coefficienti della funzione obiettivo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 baseline="-37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 baseline="-37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…,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i="1" lang="it-IT" sz="1600" spc="-1" strike="noStrike" baseline="-37000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sono tutti nulli.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condizione 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γ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stabilisce che i termini noti sono tutti non negativi.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In corrispondenza di una forma canonica forte esiste una soluzione di base ammissibile data da: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4" name="Object 4"/>
          <p:cNvGraphicFramePr/>
          <p:nvPr/>
        </p:nvGraphicFramePr>
        <p:xfrm>
          <a:off x="3340080" y="4835520"/>
          <a:ext cx="2489400" cy="11937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pSp>
        <p:nvGrpSpPr>
          <p:cNvPr id="65" name="Group 5"/>
          <p:cNvGrpSpPr/>
          <p:nvPr/>
        </p:nvGrpSpPr>
        <p:grpSpPr>
          <a:xfrm>
            <a:off x="4101840" y="5516640"/>
            <a:ext cx="686160" cy="799560"/>
            <a:chOff x="4101840" y="5516640"/>
            <a:chExt cx="686160" cy="799560"/>
          </a:xfrm>
        </p:grpSpPr>
        <p:sp>
          <p:nvSpPr>
            <p:cNvPr id="66" name="Line 6"/>
            <p:cNvSpPr/>
            <p:nvPr/>
          </p:nvSpPr>
          <p:spPr>
            <a:xfrm flipH="1">
              <a:off x="4101840" y="5516640"/>
              <a:ext cx="685800" cy="5713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Line 7"/>
            <p:cNvSpPr/>
            <p:nvPr/>
          </p:nvSpPr>
          <p:spPr>
            <a:xfrm>
              <a:off x="4102200" y="6087960"/>
              <a:ext cx="2286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6800" bIns="-46800" anchor="t">
              <a:noAutofit/>
            </a:bodyPr>
            <a:p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Text Box 8"/>
            <p:cNvSpPr/>
            <p:nvPr/>
          </p:nvSpPr>
          <p:spPr>
            <a:xfrm>
              <a:off x="4330800" y="5973480"/>
              <a:ext cx="457200" cy="342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46800" anchor="t">
              <a:noAutofit/>
            </a:bodyPr>
            <a:p>
              <a:pPr>
                <a:lnSpc>
                  <a:spcPct val="100000"/>
                </a:lnSpc>
                <a:spcAft>
                  <a:spcPts val="1001"/>
                </a:spcAft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it-IT" sz="1400" spc="-1" strike="noStrike">
                  <a:solidFill>
                    <a:srgbClr val="000000"/>
                  </a:solidFill>
                  <a:latin typeface="Calibri"/>
                </a:rPr>
                <a:t>= 0</a:t>
              </a: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9" name="Group 9"/>
          <p:cNvGrpSpPr/>
          <p:nvPr/>
        </p:nvGrpSpPr>
        <p:grpSpPr>
          <a:xfrm>
            <a:off x="4858920" y="5508720"/>
            <a:ext cx="686160" cy="799560"/>
            <a:chOff x="4858920" y="5508720"/>
            <a:chExt cx="686160" cy="799560"/>
          </a:xfrm>
        </p:grpSpPr>
        <p:sp>
          <p:nvSpPr>
            <p:cNvPr id="70" name="Line 10"/>
            <p:cNvSpPr/>
            <p:nvPr/>
          </p:nvSpPr>
          <p:spPr>
            <a:xfrm flipH="1">
              <a:off x="4858920" y="5508720"/>
              <a:ext cx="685800" cy="5713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Line 11"/>
            <p:cNvSpPr/>
            <p:nvPr/>
          </p:nvSpPr>
          <p:spPr>
            <a:xfrm>
              <a:off x="4859280" y="6080040"/>
              <a:ext cx="2286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6800" bIns="-46800" anchor="t">
              <a:noAutofit/>
            </a:bodyPr>
            <a:p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Text Box 12"/>
            <p:cNvSpPr/>
            <p:nvPr/>
          </p:nvSpPr>
          <p:spPr>
            <a:xfrm>
              <a:off x="5087880" y="5965560"/>
              <a:ext cx="457200" cy="342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46800" anchor="t">
              <a:noAutofit/>
            </a:bodyPr>
            <a:p>
              <a:pPr>
                <a:lnSpc>
                  <a:spcPct val="100000"/>
                </a:lnSpc>
                <a:spcAft>
                  <a:spcPts val="1001"/>
                </a:spcAft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it-IT" sz="1400" spc="-1" strike="noStrike">
                  <a:solidFill>
                    <a:srgbClr val="000000"/>
                  </a:solidFill>
                  <a:latin typeface="Calibri"/>
                </a:rPr>
                <a:t>= 0</a:t>
              </a: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FORMA CANONICA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576" lnSpcReduction="10000"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variabili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 baseline="-37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 baseline="-37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…,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i="1" lang="it-IT" sz="1600" spc="-1" strike="noStrike" baseline="-37000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sono dette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variabili di base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variabili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sono dette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variabili non di base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forma canonica forte rappresenta una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soluzione di base ammissibile iniziale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per il metodo del simplesso.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problema</a:t>
            </a: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è in forma canonica forte rispetto agli indici di base individuati dall’introduzione delle variabili slack per avere la forma standard.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5" name="Object 4"/>
          <p:cNvGraphicFramePr/>
          <p:nvPr/>
        </p:nvGraphicFramePr>
        <p:xfrm>
          <a:off x="3511440" y="4170240"/>
          <a:ext cx="2121120" cy="9144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LA MATRICE TABLEAU M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problema di P.L. in forma canonica può essere rappresentato in una tabella di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m+1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righe ed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n+1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colonne: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tabella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una matrice, detta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matrice tableau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Rappresenta le equazioni del problema di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programmazione lineare in modo compatto.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 noti che in alto a sinistra si è posto –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8" name="Object 4"/>
          <p:cNvGraphicFramePr/>
          <p:nvPr/>
        </p:nvGraphicFramePr>
        <p:xfrm>
          <a:off x="927000" y="2924280"/>
          <a:ext cx="2210040" cy="9144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79" name=""/>
          <p:cNvGraphicFramePr/>
          <p:nvPr/>
        </p:nvGraphicFramePr>
        <p:xfrm>
          <a:off x="3276720" y="2852640"/>
          <a:ext cx="1800000" cy="936720"/>
        </p:xfrm>
        <a:graphic>
          <a:graphicData uri="http://schemas.openxmlformats.org/drawingml/2006/table">
            <a:tbl>
              <a:tblPr/>
              <a:tblGrid>
                <a:gridCol w="487080"/>
                <a:gridCol w="1312920"/>
              </a:tblGrid>
              <a:tr h="4683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b="1" lang="it-IT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683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0" name=""/>
          <p:cNvGraphicFramePr/>
          <p:nvPr/>
        </p:nvGraphicFramePr>
        <p:xfrm>
          <a:off x="5435640" y="4226040"/>
          <a:ext cx="2684520" cy="2011320"/>
        </p:xfrm>
        <a:graphic>
          <a:graphicData uri="http://schemas.openxmlformats.org/drawingml/2006/table">
            <a:tbl>
              <a:tblPr/>
              <a:tblGrid>
                <a:gridCol w="388800"/>
                <a:gridCol w="424080"/>
                <a:gridCol w="493560"/>
                <a:gridCol w="492120"/>
                <a:gridCol w="392040"/>
                <a:gridCol w="493920"/>
              </a:tblGrid>
              <a:tr h="3355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9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-d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b="0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b="0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b="0" i="1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9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r>
                        <a:rPr b="0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0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0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0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i="1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369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r>
                        <a:rPr b="0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0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0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0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i="1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55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9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r>
                        <a:rPr b="0" i="1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0" i="1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r>
                        <a:rPr b="0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0" i="1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r>
                        <a:rPr b="0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0" i="1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mn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ESEMPIO: MATRICE TABLEAU DEL PROBLEMA DI MIX OTTIMO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problema di mix ottimo di produzione, che in forma standard era formulato come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è rappresentato dalla matrice tableau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4" name="Object 3"/>
          <p:cNvGraphicFramePr/>
          <p:nvPr/>
        </p:nvGraphicFramePr>
        <p:xfrm>
          <a:off x="2124000" y="2276640"/>
          <a:ext cx="4711680" cy="14968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85" name=""/>
          <p:cNvGraphicFramePr/>
          <p:nvPr/>
        </p:nvGraphicFramePr>
        <p:xfrm>
          <a:off x="2556000" y="4344840"/>
          <a:ext cx="4103640" cy="1676520"/>
        </p:xfrm>
        <a:graphic>
          <a:graphicData uri="http://schemas.openxmlformats.org/drawingml/2006/table">
            <a:tbl>
              <a:tblPr/>
              <a:tblGrid>
                <a:gridCol w="614160"/>
                <a:gridCol w="692280"/>
                <a:gridCol w="635040"/>
                <a:gridCol w="650880"/>
                <a:gridCol w="431640"/>
                <a:gridCol w="576360"/>
                <a:gridCol w="503280"/>
              </a:tblGrid>
              <a:tr h="337680"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-120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2200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337680"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7680"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ESEMPIO: MATRICE TABLEAU DEL PROBLEMA DI MIX OTTIMO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forma standard è anche forma canonica forte rispetto alla sequenza di base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[3, 4, 5]: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α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  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[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3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4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5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]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β)     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[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3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4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5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]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T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γ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   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≥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9" name=""/>
          <p:cNvGraphicFramePr/>
          <p:nvPr/>
        </p:nvGraphicFramePr>
        <p:xfrm>
          <a:off x="2519280" y="3933720"/>
          <a:ext cx="4106880" cy="2346480"/>
        </p:xfrm>
        <a:graphic>
          <a:graphicData uri="http://schemas.openxmlformats.org/drawingml/2006/table">
            <a:tbl>
              <a:tblPr/>
              <a:tblGrid>
                <a:gridCol w="879480"/>
                <a:gridCol w="331920"/>
                <a:gridCol w="642960"/>
                <a:gridCol w="600120"/>
                <a:gridCol w="496800"/>
                <a:gridCol w="469800"/>
                <a:gridCol w="341280"/>
                <a:gridCol w="344520"/>
              </a:tblGrid>
              <a:tr h="369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β)  </a:t>
                      </a:r>
                      <a:r>
                        <a:rPr b="1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b="0" i="1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= </a:t>
                      </a:r>
                      <a:r>
                        <a:rPr b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355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5520">
                <a:tc rowSpan="4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l-G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γ</a:t>
                      </a: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  </a:t>
                      </a:r>
                      <a:r>
                        <a:rPr b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≥ </a:t>
                      </a:r>
                      <a:r>
                        <a:rPr b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-120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355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2200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355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355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9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l-G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α</a:t>
                      </a: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  </a:t>
                      </a:r>
                      <a:r>
                        <a:rPr b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0" i="1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=  </a:t>
                      </a:r>
                      <a:r>
                        <a:rPr b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r>
                        <a:rPr b="0" lang="it-IT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90" name="Rettangolo 7"/>
          <p:cNvSpPr/>
          <p:nvPr/>
        </p:nvSpPr>
        <p:spPr>
          <a:xfrm>
            <a:off x="4368960" y="4616280"/>
            <a:ext cx="2268360" cy="325440"/>
          </a:xfrm>
          <a:prstGeom prst="rect">
            <a:avLst/>
          </a:prstGeom>
          <a:noFill/>
          <a:ln w="507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asellaDiTesto 9"/>
          <p:cNvSpPr/>
          <p:nvPr/>
        </p:nvSpPr>
        <p:spPr>
          <a:xfrm>
            <a:off x="6834600" y="4581360"/>
            <a:ext cx="32256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T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ttangolo 12"/>
          <p:cNvSpPr/>
          <p:nvPr/>
        </p:nvSpPr>
        <p:spPr>
          <a:xfrm>
            <a:off x="4370400" y="4941720"/>
            <a:ext cx="2268360" cy="1008360"/>
          </a:xfrm>
          <a:prstGeom prst="rect">
            <a:avLst/>
          </a:prstGeom>
          <a:noFill/>
          <a:ln w="507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Rettangolo 11"/>
          <p:cNvSpPr/>
          <p:nvPr/>
        </p:nvSpPr>
        <p:spPr>
          <a:xfrm>
            <a:off x="5464080" y="4941720"/>
            <a:ext cx="1189080" cy="1008360"/>
          </a:xfrm>
          <a:prstGeom prst="rect">
            <a:avLst/>
          </a:prstGeom>
          <a:noFill/>
          <a:ln w="507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asellaDiTesto 13"/>
          <p:cNvSpPr/>
          <p:nvPr/>
        </p:nvSpPr>
        <p:spPr>
          <a:xfrm>
            <a:off x="6830280" y="5229360"/>
            <a:ext cx="3042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Rettangolo 14"/>
          <p:cNvSpPr/>
          <p:nvPr/>
        </p:nvSpPr>
        <p:spPr>
          <a:xfrm>
            <a:off x="5454720" y="3949560"/>
            <a:ext cx="1189080" cy="324000"/>
          </a:xfrm>
          <a:prstGeom prst="rect">
            <a:avLst/>
          </a:prstGeom>
          <a:noFill/>
          <a:ln w="50760">
            <a:solidFill>
              <a:srgbClr val="005a2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Rettangolo 15"/>
          <p:cNvSpPr/>
          <p:nvPr/>
        </p:nvSpPr>
        <p:spPr>
          <a:xfrm>
            <a:off x="5464080" y="5950080"/>
            <a:ext cx="1189080" cy="323640"/>
          </a:xfrm>
          <a:prstGeom prst="rect">
            <a:avLst/>
          </a:prstGeom>
          <a:noFill/>
          <a:ln w="507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Rettangolo 16"/>
          <p:cNvSpPr/>
          <p:nvPr/>
        </p:nvSpPr>
        <p:spPr>
          <a:xfrm>
            <a:off x="3724200" y="4941720"/>
            <a:ext cx="631800" cy="1008360"/>
          </a:xfrm>
          <a:prstGeom prst="rect">
            <a:avLst/>
          </a:prstGeom>
          <a:noFill/>
          <a:ln w="507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Rettangolo 17"/>
          <p:cNvSpPr/>
          <p:nvPr/>
        </p:nvSpPr>
        <p:spPr>
          <a:xfrm>
            <a:off x="3724200" y="4618080"/>
            <a:ext cx="631800" cy="325440"/>
          </a:xfrm>
          <a:prstGeom prst="rect">
            <a:avLst/>
          </a:prstGeom>
          <a:noFill/>
          <a:ln w="507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sellaDiTesto 19"/>
          <p:cNvSpPr/>
          <p:nvPr/>
        </p:nvSpPr>
        <p:spPr>
          <a:xfrm>
            <a:off x="3854160" y="6041880"/>
            <a:ext cx="2890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sellaDiTesto 20"/>
          <p:cNvSpPr/>
          <p:nvPr/>
        </p:nvSpPr>
        <p:spPr>
          <a:xfrm>
            <a:off x="3547440" y="4149720"/>
            <a:ext cx="34704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Rettangolo 21"/>
          <p:cNvSpPr/>
          <p:nvPr/>
        </p:nvSpPr>
        <p:spPr>
          <a:xfrm>
            <a:off x="3727440" y="4941720"/>
            <a:ext cx="631800" cy="1008360"/>
          </a:xfrm>
          <a:prstGeom prst="rect">
            <a:avLst/>
          </a:prstGeom>
          <a:noFill/>
          <a:ln w="5076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Rettangolo 22"/>
          <p:cNvSpPr/>
          <p:nvPr/>
        </p:nvSpPr>
        <p:spPr>
          <a:xfrm>
            <a:off x="2584440" y="5119560"/>
            <a:ext cx="760320" cy="324000"/>
          </a:xfrm>
          <a:prstGeom prst="rect">
            <a:avLst/>
          </a:prstGeom>
          <a:noFill/>
          <a:ln w="5076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Rettangolo 10"/>
          <p:cNvSpPr/>
          <p:nvPr/>
        </p:nvSpPr>
        <p:spPr>
          <a:xfrm>
            <a:off x="5462640" y="4619520"/>
            <a:ext cx="1189080" cy="324000"/>
          </a:xfrm>
          <a:prstGeom prst="rect">
            <a:avLst/>
          </a:prstGeom>
          <a:noFill/>
          <a:ln w="50760">
            <a:solidFill>
              <a:srgbClr val="005a2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nodeType="clickEffect" fill="hold">
                      <p:stCondLst>
                        <p:cond delay="indefinite"/>
                      </p:stCondLst>
                      <p:childTnLst>
                        <p:par>
                          <p:cTn id="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nodeType="clickEffect" fill="hold">
                      <p:stCondLst>
                        <p:cond delay="indefinite"/>
                      </p:stCondLst>
                      <p:childTnLst>
                        <p:par>
                          <p:cTn id="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nodeType="clickEffect" fill="hold">
                      <p:stCondLst>
                        <p:cond delay="indefinite"/>
                      </p:stCondLst>
                      <p:childTnLst>
                        <p:par>
                          <p:cTn id="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nodeType="clickEffect" fill="hold">
                      <p:stCondLst>
                        <p:cond delay="indefinite"/>
                      </p:stCondLst>
                      <p:childTnLst>
                        <p:par>
                          <p:cTn id="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OPERAZIONE "PIVOT"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576" lnSpcReduction="10000"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L’operazione di “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pivot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” in posizione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), con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diversi da 0, è un’operazione sulla matrice tableau definita quando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hk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≠ 0 e consiste nei seguenti passi: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 dividono tutti gli elementi della riga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per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hk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 sottraggono opportuni multipli della nuova riga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ottenuta al passo precedente a tutte le altre righe in modo tale che tutti gli elementi della colonna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ad eccezione di quello in posizione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), diventino nulli.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significato dell’operazione di pivot è il seguente: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 risolve l’equazione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rispetto 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 usa l’equazione h per eliminare la variabile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dalle altre equazioni di vincolo e dalla funzione obiettivo.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2011-03-05T23:19:26Z</dcterms:created>
  <dc:creator/>
  <dc:description/>
  <dc:language>it-IT</dc:language>
  <cp:lastModifiedBy/>
  <dcterms:modified xsi:type="dcterms:W3CDTF">2012-06-01T15:52:54Z</dcterms:modified>
  <cp:revision>1</cp:revision>
  <dc:subject/>
  <dc:title/>
</cp:coreProperties>
</file>