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media/image1.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9925050" cy="679608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0" y="0"/>
            <a:ext cx="9925200" cy="6796800"/>
          </a:xfrm>
          <a:prstGeom prst="rect">
            <a:avLst/>
          </a:prstGeom>
          <a:solidFill>
            <a:srgbClr val="ffffff"/>
          </a:solidFill>
          <a:ln w="0">
            <a:noFill/>
          </a:ln>
        </p:spPr>
        <p:txBody>
          <a:bodyPr lIns="90000" rIns="90000" tIns="45000" bIns="45000" anchor="ctr" anchorCtr="1">
            <a:noAutofit/>
          </a:bodyPr>
          <a:p>
            <a:endParaRPr b="0" lang="it-IT" sz="1800" spc="-1" strike="noStrike">
              <a:solidFill>
                <a:srgbClr val="000000"/>
              </a:solidFill>
              <a:latin typeface="Arial"/>
            </a:endParaRPr>
          </a:p>
        </p:txBody>
      </p:sp>
      <p:sp>
        <p:nvSpPr>
          <p:cNvPr id="46" name="PlaceHolder 1"/>
          <p:cNvSpPr>
            <a:spLocks noGrp="1"/>
          </p:cNvSpPr>
          <p:nvPr>
            <p:ph type="hdr"/>
          </p:nvPr>
        </p:nvSpPr>
        <p:spPr>
          <a:xfrm>
            <a:off x="0" y="0"/>
            <a:ext cx="4302000" cy="3398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47" name="PlaceHolder 2"/>
          <p:cNvSpPr>
            <a:spLocks noGrp="1"/>
          </p:cNvSpPr>
          <p:nvPr>
            <p:ph type="dt" idx="1"/>
          </p:nvPr>
        </p:nvSpPr>
        <p:spPr>
          <a:xfrm>
            <a:off x="5622480" y="0"/>
            <a:ext cx="4302360" cy="33984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Arial"/>
              </a:rPr>
              <a:t>&lt;data/ora&gt;</a:t>
            </a:r>
            <a:endParaRPr b="0" lang="it-IT" sz="1200" spc="-1" strike="noStrike">
              <a:solidFill>
                <a:srgbClr val="000000"/>
              </a:solidFill>
              <a:latin typeface="Arial"/>
            </a:endParaRPr>
          </a:p>
        </p:txBody>
      </p:sp>
      <p:sp>
        <p:nvSpPr>
          <p:cNvPr id="48" name="PlaceHolder 3"/>
          <p:cNvSpPr>
            <a:spLocks noGrp="1"/>
          </p:cNvSpPr>
          <p:nvPr>
            <p:ph type="sldImg"/>
          </p:nvPr>
        </p:nvSpPr>
        <p:spPr>
          <a:xfrm>
            <a:off x="3263760" y="509760"/>
            <a:ext cx="3399120" cy="2549520"/>
          </a:xfrm>
          <a:prstGeom prst="rect">
            <a:avLst/>
          </a:prstGeom>
          <a:noFill/>
          <a:ln w="12600">
            <a:solidFill>
              <a:srgbClr val="000000"/>
            </a:solidFill>
            <a:miter/>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900" spc="-1" strike="noStrike">
                <a:solidFill>
                  <a:srgbClr val="000000"/>
                </a:solidFill>
                <a:latin typeface="Tahoma"/>
              </a:rPr>
              <a:t>Fai clic per spostare la diapositiva</a:t>
            </a:r>
            <a:endParaRPr b="1" lang="it-IT" sz="900" spc="-1" strike="noStrike">
              <a:solidFill>
                <a:srgbClr val="000000"/>
              </a:solidFill>
              <a:latin typeface="Tahoma"/>
            </a:endParaRPr>
          </a:p>
        </p:txBody>
      </p:sp>
      <p:sp>
        <p:nvSpPr>
          <p:cNvPr id="49" name="PlaceHolder 4"/>
          <p:cNvSpPr>
            <a:spLocks noGrp="1"/>
          </p:cNvSpPr>
          <p:nvPr>
            <p:ph type="body"/>
          </p:nvPr>
        </p:nvSpPr>
        <p:spPr>
          <a:xfrm>
            <a:off x="992160" y="3228840"/>
            <a:ext cx="7942320" cy="305928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200" spc="-1" strike="noStrike">
                <a:solidFill>
                  <a:srgbClr val="000000"/>
                </a:solidFill>
                <a:latin typeface="Calibri"/>
              </a:rPr>
              <a:t>Fai clic per modificare il formato delle note</a:t>
            </a:r>
            <a:endParaRPr b="0" lang="it-IT" sz="1200" spc="-1" strike="noStrike">
              <a:solidFill>
                <a:srgbClr val="000000"/>
              </a:solidFill>
              <a:latin typeface="Calibri"/>
            </a:endParaRPr>
          </a:p>
        </p:txBody>
      </p:sp>
      <p:sp>
        <p:nvSpPr>
          <p:cNvPr id="50" name="PlaceHolder 5"/>
          <p:cNvSpPr>
            <a:spLocks noGrp="1"/>
          </p:cNvSpPr>
          <p:nvPr>
            <p:ph type="ftr" idx="2"/>
          </p:nvPr>
        </p:nvSpPr>
        <p:spPr>
          <a:xfrm>
            <a:off x="0" y="6456240"/>
            <a:ext cx="4302000" cy="33984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51" name="PlaceHolder 6"/>
          <p:cNvSpPr>
            <a:spLocks noGrp="1"/>
          </p:cNvSpPr>
          <p:nvPr>
            <p:ph type="sldNum" idx="3"/>
          </p:nvPr>
        </p:nvSpPr>
        <p:spPr>
          <a:xfrm>
            <a:off x="5622480" y="6456240"/>
            <a:ext cx="4302360" cy="339840"/>
          </a:xfrm>
          <a:prstGeom prst="rect">
            <a:avLst/>
          </a:prstGeom>
          <a:noFill/>
          <a:ln w="0">
            <a:noFill/>
          </a:ln>
        </p:spPr>
        <p:txBody>
          <a:bodyPr lIns="90000" rIns="90000" tIns="46800" bIns="46800" anchor="b">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it-IT" sz="1200" spc="-1" strike="noStrike">
                <a:solidFill>
                  <a:srgbClr val="000000"/>
                </a:solidFill>
                <a:latin typeface="Arial"/>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7E1E648-1442-402E-B26A-D8F95404238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3263760" y="509760"/>
            <a:ext cx="3399120" cy="2549520"/>
          </a:xfrm>
          <a:prstGeom prst="rect">
            <a:avLst/>
          </a:prstGeom>
          <a:ln w="0">
            <a:noFill/>
          </a:ln>
        </p:spPr>
      </p:sp>
      <p:sp>
        <p:nvSpPr>
          <p:cNvPr id="133"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3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AD9DE74-7D06-409D-99E2-B7D505DC6474}"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3263760" y="509760"/>
            <a:ext cx="3399120" cy="2549520"/>
          </a:xfrm>
          <a:prstGeom prst="rect">
            <a:avLst/>
          </a:prstGeom>
          <a:ln w="0">
            <a:noFill/>
          </a:ln>
        </p:spPr>
      </p:sp>
      <p:sp>
        <p:nvSpPr>
          <p:cNvPr id="160"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61"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D0589E3-813E-4C26-9763-85FA8957FC2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3263760" y="509760"/>
            <a:ext cx="3399120" cy="2549520"/>
          </a:xfrm>
          <a:prstGeom prst="rect">
            <a:avLst/>
          </a:prstGeom>
          <a:ln w="0">
            <a:noFill/>
          </a:ln>
        </p:spPr>
      </p:sp>
      <p:sp>
        <p:nvSpPr>
          <p:cNvPr id="163"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64"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A87D7D6-38DF-4183-995C-0ECAF2EDFECB}"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3263760" y="509760"/>
            <a:ext cx="3399120" cy="2549520"/>
          </a:xfrm>
          <a:prstGeom prst="rect">
            <a:avLst/>
          </a:prstGeom>
          <a:ln w="0">
            <a:noFill/>
          </a:ln>
        </p:spPr>
      </p:sp>
      <p:sp>
        <p:nvSpPr>
          <p:cNvPr id="16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6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2443C4A-372C-4C03-AFAA-1B5A227E6190}"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3263760" y="509760"/>
            <a:ext cx="3399120" cy="2549520"/>
          </a:xfrm>
          <a:prstGeom prst="rect">
            <a:avLst/>
          </a:prstGeom>
          <a:ln w="0">
            <a:noFill/>
          </a:ln>
        </p:spPr>
      </p:sp>
      <p:sp>
        <p:nvSpPr>
          <p:cNvPr id="169"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7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10F6990-D307-48DC-8203-B2AEA0DAFB81}"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263760" y="509760"/>
            <a:ext cx="3399120" cy="2549520"/>
          </a:xfrm>
          <a:prstGeom prst="rect">
            <a:avLst/>
          </a:prstGeom>
          <a:ln w="0">
            <a:noFill/>
          </a:ln>
        </p:spPr>
      </p:sp>
      <p:sp>
        <p:nvSpPr>
          <p:cNvPr id="172"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73"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08CC361-7032-4F7C-9880-76AD7A5C52BF}"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3263760" y="509760"/>
            <a:ext cx="3399120" cy="2549520"/>
          </a:xfrm>
          <a:prstGeom prst="rect">
            <a:avLst/>
          </a:prstGeom>
          <a:ln w="0">
            <a:noFill/>
          </a:ln>
        </p:spPr>
      </p:sp>
      <p:sp>
        <p:nvSpPr>
          <p:cNvPr id="175"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7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F0F16E2-8C08-422D-B2BC-C334D816FB66}"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3263760" y="509760"/>
            <a:ext cx="3399120" cy="2549520"/>
          </a:xfrm>
          <a:prstGeom prst="rect">
            <a:avLst/>
          </a:prstGeom>
          <a:ln w="0">
            <a:noFill/>
          </a:ln>
        </p:spPr>
      </p:sp>
      <p:sp>
        <p:nvSpPr>
          <p:cNvPr id="178"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7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5D17970-5BE8-4434-96FC-FC64612E3C58}"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3263760" y="509760"/>
            <a:ext cx="3399120" cy="2549520"/>
          </a:xfrm>
          <a:prstGeom prst="rect">
            <a:avLst/>
          </a:prstGeom>
          <a:ln w="0">
            <a:noFill/>
          </a:ln>
        </p:spPr>
      </p:sp>
      <p:sp>
        <p:nvSpPr>
          <p:cNvPr id="181"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8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C7202E0-65B5-433C-9042-E40CDAF58131}"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3263760" y="509760"/>
            <a:ext cx="3399120" cy="2549520"/>
          </a:xfrm>
          <a:prstGeom prst="rect">
            <a:avLst/>
          </a:prstGeom>
          <a:ln w="0">
            <a:noFill/>
          </a:ln>
        </p:spPr>
      </p:sp>
      <p:sp>
        <p:nvSpPr>
          <p:cNvPr id="184"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8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40D3ACB-0762-4699-89CC-532A91F50887}"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3263760" y="509760"/>
            <a:ext cx="3399120" cy="2549520"/>
          </a:xfrm>
          <a:prstGeom prst="rect">
            <a:avLst/>
          </a:prstGeom>
          <a:ln w="0">
            <a:noFill/>
          </a:ln>
        </p:spPr>
      </p:sp>
      <p:sp>
        <p:nvSpPr>
          <p:cNvPr id="136"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37"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DD4D8BA-D132-4423-AD6A-57E61BDF5409}"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3263760" y="509760"/>
            <a:ext cx="3399120" cy="2549520"/>
          </a:xfrm>
          <a:prstGeom prst="rect">
            <a:avLst/>
          </a:prstGeom>
          <a:ln w="0">
            <a:noFill/>
          </a:ln>
        </p:spPr>
      </p:sp>
      <p:sp>
        <p:nvSpPr>
          <p:cNvPr id="139"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40"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D1C57E7-C745-4438-B051-8BD343D96421}"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3263760" y="509760"/>
            <a:ext cx="3399120" cy="2549520"/>
          </a:xfrm>
          <a:prstGeom prst="rect">
            <a:avLst/>
          </a:prstGeom>
          <a:ln w="0">
            <a:noFill/>
          </a:ln>
        </p:spPr>
      </p:sp>
      <p:sp>
        <p:nvSpPr>
          <p:cNvPr id="142"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43"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E916B0D-7958-4B27-BB77-2A826CD0AE51}"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3263760" y="509760"/>
            <a:ext cx="3399120" cy="2549520"/>
          </a:xfrm>
          <a:prstGeom prst="rect">
            <a:avLst/>
          </a:prstGeom>
          <a:ln w="0">
            <a:noFill/>
          </a:ln>
        </p:spPr>
      </p:sp>
      <p:sp>
        <p:nvSpPr>
          <p:cNvPr id="145"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46"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F221BF0-6CDB-4C87-B7B7-ADA0F2A11F1B}"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3263760" y="509760"/>
            <a:ext cx="3399120" cy="2549520"/>
          </a:xfrm>
          <a:prstGeom prst="rect">
            <a:avLst/>
          </a:prstGeom>
          <a:ln w="0">
            <a:noFill/>
          </a:ln>
        </p:spPr>
      </p:sp>
      <p:sp>
        <p:nvSpPr>
          <p:cNvPr id="148"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49"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4E12369-5AE3-4321-89C9-BFA2C218C308}"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263760" y="509760"/>
            <a:ext cx="3399120" cy="2549520"/>
          </a:xfrm>
          <a:prstGeom prst="rect">
            <a:avLst/>
          </a:prstGeom>
          <a:ln w="0">
            <a:noFill/>
          </a:ln>
        </p:spPr>
      </p:sp>
      <p:sp>
        <p:nvSpPr>
          <p:cNvPr id="151"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52"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1B5ED16-139A-460B-AC73-4B67D93A98FB}"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3263760" y="509760"/>
            <a:ext cx="3399120" cy="2549520"/>
          </a:xfrm>
          <a:prstGeom prst="rect">
            <a:avLst/>
          </a:prstGeom>
          <a:ln w="0">
            <a:noFill/>
          </a:ln>
        </p:spPr>
      </p:sp>
      <p:sp>
        <p:nvSpPr>
          <p:cNvPr id="154"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55"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1ED1882-844A-4DCE-B719-9F8BD22D2195}"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3263760" y="509760"/>
            <a:ext cx="3399120" cy="2549520"/>
          </a:xfrm>
          <a:prstGeom prst="rect">
            <a:avLst/>
          </a:prstGeom>
          <a:ln w="0">
            <a:noFill/>
          </a:ln>
        </p:spPr>
      </p:sp>
      <p:sp>
        <p:nvSpPr>
          <p:cNvPr id="157" name="PlaceHolder 2"/>
          <p:cNvSpPr>
            <a:spLocks noGrp="1"/>
          </p:cNvSpPr>
          <p:nvPr>
            <p:ph type="body"/>
          </p:nvPr>
        </p:nvSpPr>
        <p:spPr>
          <a:xfrm>
            <a:off x="992160" y="3228840"/>
            <a:ext cx="7942320" cy="305928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200" spc="-1" strike="noStrike">
              <a:solidFill>
                <a:srgbClr val="000000"/>
              </a:solidFill>
              <a:latin typeface="Calibri"/>
            </a:endParaRPr>
          </a:p>
        </p:txBody>
      </p:sp>
      <p:sp>
        <p:nvSpPr>
          <p:cNvPr id="158" name="Segnaposto numero diapositiva 3"/>
          <p:cNvSpPr/>
          <p:nvPr/>
        </p:nvSpPr>
        <p:spPr>
          <a:xfrm>
            <a:off x="5622840" y="6456240"/>
            <a:ext cx="4302360" cy="33984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59BBBD0-434D-4508-9A77-A41A20D12F4A}" type="slidenum">
              <a:rPr b="0" lang="it-IT" sz="1200" spc="-1" strike="noStrike">
                <a:solidFill>
                  <a:srgbClr val="000000"/>
                </a:solidFill>
                <a:latin typeface="Arial"/>
              </a:rPr>
              <a:t>&lt;numero&gt;</a:t>
            </a:fld>
            <a:endParaRPr b="0" lang="it-IT"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Fai clic per modificare il formato del testo della struttura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Secondo livello struttura</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Terzo livello struttura</a:t>
            </a:r>
            <a:endParaRPr b="0" lang="it-IT" sz="1600" spc="-1" strike="noStrike">
              <a:solidFill>
                <a:srgbClr val="000000"/>
              </a:solidFill>
              <a:latin typeface="Calibri"/>
            </a:endParaRPr>
          </a:p>
          <a:p>
            <a:pPr lvl="3" marL="16002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Quarto livello struttura</a:t>
            </a:r>
            <a:endParaRPr b="0" lang="it-IT" sz="1600" spc="-1" strike="noStrike">
              <a:solidFill>
                <a:srgbClr val="000000"/>
              </a:solidFill>
              <a:latin typeface="Calibri"/>
            </a:endParaRPr>
          </a:p>
          <a:p>
            <a:pPr lvl="4"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Quinto livello struttura</a:t>
            </a:r>
            <a:endParaRPr b="0" lang="it-IT" sz="1600" spc="-1" strike="noStrike">
              <a:solidFill>
                <a:srgbClr val="000000"/>
              </a:solidFill>
              <a:latin typeface="Calibri"/>
            </a:endParaRPr>
          </a:p>
          <a:p>
            <a:pPr lvl="5"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Sesto livello struttura</a:t>
            </a:r>
            <a:endParaRPr b="0" lang="it-IT" sz="1600" spc="-1" strike="noStrike">
              <a:solidFill>
                <a:srgbClr val="000000"/>
              </a:solidFill>
              <a:latin typeface="Calibri"/>
            </a:endParaRPr>
          </a:p>
          <a:p>
            <a:pPr lvl="6"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Settimo livello struttura</a:t>
            </a:r>
            <a:endParaRPr b="0" lang="it-IT" sz="16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18</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IL METODO DEL SIMPLESSO</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18. IL METODO DEL SIMPLESSO</a:t>
            </a:r>
            <a:endParaRPr b="1" lang="it-IT" sz="3600" spc="-1" strike="noStrike">
              <a:solidFill>
                <a:srgbClr val="000000"/>
              </a:solidFill>
              <a:latin typeface="Tahoma"/>
            </a:endParaRPr>
          </a:p>
        </p:txBody>
      </p:sp>
      <p:sp>
        <p:nvSpPr>
          <p:cNvPr id="53" name="CasellaDiTesto 4"/>
          <p:cNvSpPr/>
          <p:nvPr/>
        </p:nvSpPr>
        <p:spPr>
          <a:xfrm>
            <a:off x="3507840" y="5415120"/>
            <a:ext cx="2128320" cy="45972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SOLUZIONE NON OTTIMA – OPERAZIONE DI "PIVOT"</a:t>
            </a:r>
            <a:endParaRPr b="1" lang="it-IT" sz="2000" spc="-1" strike="noStrike">
              <a:solidFill>
                <a:srgbClr val="000000"/>
              </a:solidFill>
              <a:latin typeface="Tahoma"/>
            </a:endParaRPr>
          </a:p>
        </p:txBody>
      </p:sp>
      <p:sp>
        <p:nvSpPr>
          <p:cNvPr id="77" name=""/>
          <p:cNvSpPr txBox="1"/>
          <p:nvPr/>
        </p:nvSpPr>
        <p:spPr>
          <a:xfrm>
            <a:off x="468360" y="1825560"/>
            <a:ext cx="8229600" cy="4340160"/>
          </a:xfrm>
          <a:prstGeom prst="rect">
            <a:avLst/>
          </a:prstGeom>
          <a:noFill/>
          <a:ln w="0">
            <a:noFill/>
          </a:ln>
        </p:spPr>
        <p:txBody>
          <a:bodyPr anchor="t">
            <a:normAutofit fontScale="96325"/>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Esistono dei casi particolari.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Più soluzioni corrispondono ad un minimo rapporto       . In questo caso è possibile scegliere </a:t>
            </a:r>
            <a:br>
              <a:rPr sz="1600"/>
            </a:br>
            <a:br>
              <a:rPr sz="1600"/>
            </a:br>
            <a:r>
              <a:rPr b="0" lang="it-IT" sz="1600" spc="-1" strike="noStrike">
                <a:solidFill>
                  <a:srgbClr val="000000"/>
                </a:solidFill>
                <a:latin typeface="Calibri"/>
              </a:rPr>
              <a:t>arbitrariamente la variabile uscente dalla base però non solo tale variabile assumerà valore nullo ma anche le altre variabili corrispondenti al minimo rapporto assumeranno valore 0 pur rimanendo in base. Si ottiene il passaggio ad una soluzione di base ammissibile degenere.</a:t>
            </a: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minimo rapporto vale 0. Accade quando una variabile di base vale 0 e il corrispondente coefficiente </a:t>
            </a:r>
            <a:r>
              <a:rPr b="0" i="1" lang="it-IT" sz="1600" spc="-1" strike="noStrike">
                <a:solidFill>
                  <a:srgbClr val="000000"/>
                </a:solidFill>
                <a:latin typeface="Calibri"/>
              </a:rPr>
              <a:t>a</a:t>
            </a:r>
            <a:r>
              <a:rPr b="0" i="1" lang="it-IT" sz="1600" spc="-1" strike="noStrike" baseline="-25000">
                <a:solidFill>
                  <a:srgbClr val="000000"/>
                </a:solidFill>
                <a:latin typeface="Calibri"/>
              </a:rPr>
              <a:t>ih</a:t>
            </a:r>
            <a:r>
              <a:rPr b="0" lang="it-IT" sz="1600" spc="-1" strike="noStrike">
                <a:solidFill>
                  <a:srgbClr val="000000"/>
                </a:solidFill>
                <a:latin typeface="Calibri"/>
              </a:rPr>
              <a:t> &gt; 0. Cambiando base a seguito dell’operazione di pivot non cambia il valore della funzione obiettivo. Sono possibili due casi:</a:t>
            </a:r>
            <a:endParaRPr b="0" lang="it-IT" sz="1600" spc="-1" strike="noStrike">
              <a:solidFill>
                <a:srgbClr val="000000"/>
              </a:solidFill>
              <a:latin typeface="Calibri"/>
            </a:endParaRPr>
          </a:p>
          <a:p>
            <a:pPr lvl="2" marL="743040" indent="-343080">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soluzione corrente non è ottima: successivi cambiamenti di base permettono di migliorare la funzione obiettivo;</a:t>
            </a:r>
            <a:endParaRPr b="0" lang="it-IT" sz="1600" spc="-1" strike="noStrike">
              <a:solidFill>
                <a:srgbClr val="000000"/>
              </a:solidFill>
              <a:latin typeface="Calibri"/>
            </a:endParaRPr>
          </a:p>
          <a:p>
            <a:pPr lvl="2" marL="743040" indent="-343080">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soluzione corrente è ottima: con i cambiamenti di base si arriverà ad una nuova base, sempre degenere, con tutti i coefficienti di costo ridotto positivo. La combinazione lineare convessa dei vertici esplorati a partire dalla soluzione corrente fino alla determinazione della soluzione con costi ridotti positivi contiene infiniti punti di ottimo.</a:t>
            </a:r>
            <a:endParaRPr b="0" lang="it-IT" sz="1600" spc="-1" strike="noStrike">
              <a:solidFill>
                <a:srgbClr val="000000"/>
              </a:solidFill>
              <a:latin typeface="Calibri"/>
            </a:endParaRPr>
          </a:p>
        </p:txBody>
      </p:sp>
      <p:graphicFrame>
        <p:nvGraphicFramePr>
          <p:cNvPr id="78" name="Object 3"/>
          <p:cNvGraphicFramePr/>
          <p:nvPr/>
        </p:nvGraphicFramePr>
        <p:xfrm>
          <a:off x="5192640" y="2320920"/>
          <a:ext cx="279360" cy="55872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METODO DEL SIMPLESSO - ALGORITMO</a:t>
            </a:r>
            <a:endParaRPr b="1" lang="it-IT" sz="2000" spc="-1" strike="noStrike">
              <a:solidFill>
                <a:srgbClr val="000000"/>
              </a:solidFill>
              <a:latin typeface="Tahoma"/>
            </a:endParaRPr>
          </a:p>
        </p:txBody>
      </p:sp>
      <p:sp>
        <p:nvSpPr>
          <p:cNvPr id="80" name=""/>
          <p:cNvSpPr txBox="1"/>
          <p:nvPr/>
        </p:nvSpPr>
        <p:spPr>
          <a:xfrm>
            <a:off x="468360" y="1825560"/>
            <a:ext cx="8229600" cy="4340160"/>
          </a:xfrm>
          <a:prstGeom prst="rect">
            <a:avLst/>
          </a:prstGeom>
          <a:noFill/>
          <a:ln w="0">
            <a:noFill/>
          </a:ln>
        </p:spPr>
        <p:txBody>
          <a:bodyPr anchor="t">
            <a:normAutofit fontScale="97576" lnSpcReduction="20000"/>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Combinando i risultati teorici fin qui esposti e sfruttando la definizione di forma canonica forte e l’operazione di “pivot” è possibile sviluppare il seguente algoritmo risolutivo per la P.L.</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Dato un problema di P.L. lo si trasformi in un problema equivalente in forma standard (sempre possibile).</a:t>
            </a: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 la forma standard non è forma canonica forte, si trasformi il problema il forma canonica forte (vedremo come) per avere una soluzione di base ammissibile.</a:t>
            </a: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Si esegua il test di ottimalità controllando il segno dei costi ridotti delle variabili fuori base.</a:t>
            </a: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Si esegua il test di illimitatezza controllando l’esistenza di colonne negative della matrice dei coefficienti tecnologici in corrispondenza di variabili di base con costo ridotto negativo.</a:t>
            </a: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Si scelga la variabile entrante in base fra quelle fuori base con costo ridotto negativo. Sia tale variabile </a:t>
            </a:r>
            <a:r>
              <a:rPr b="0" i="1" lang="it-IT" sz="1600" spc="-1" strike="noStrike">
                <a:solidFill>
                  <a:srgbClr val="000000"/>
                </a:solidFill>
                <a:latin typeface="Calibri"/>
              </a:rPr>
              <a:t>x</a:t>
            </a:r>
            <a:r>
              <a:rPr b="0" i="1" lang="it-IT" sz="1600" spc="-1" strike="noStrike" baseline="-25000">
                <a:solidFill>
                  <a:srgbClr val="000000"/>
                </a:solidFill>
                <a:latin typeface="Calibri"/>
              </a:rPr>
              <a:t>k</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Si determini la variabile uscente dalla base con il test dei minimi rapporti. Sia </a:t>
            </a:r>
            <a:r>
              <a:rPr b="0" i="1" lang="it-IT" sz="1600" spc="-1" strike="noStrike">
                <a:solidFill>
                  <a:srgbClr val="000000"/>
                </a:solidFill>
                <a:latin typeface="Calibri"/>
              </a:rPr>
              <a:t>h</a:t>
            </a:r>
            <a:r>
              <a:rPr b="0" lang="it-IT" sz="1600" spc="-1" strike="noStrike">
                <a:solidFill>
                  <a:srgbClr val="000000"/>
                </a:solidFill>
                <a:latin typeface="Calibri"/>
              </a:rPr>
              <a:t> la sua posizione nella sequenza degli indici di base.</a:t>
            </a: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Si effettui un’operazione di pivot in posizione (</a:t>
            </a:r>
            <a:r>
              <a:rPr b="0" i="1" lang="it-IT" sz="1600" spc="-1" strike="noStrike">
                <a:solidFill>
                  <a:srgbClr val="000000"/>
                </a:solidFill>
                <a:latin typeface="Calibri"/>
              </a:rPr>
              <a:t>h</a:t>
            </a:r>
            <a:r>
              <a:rPr b="0" lang="it-IT" sz="1600" spc="-1" strike="noStrike">
                <a:solidFill>
                  <a:srgbClr val="000000"/>
                </a:solidFill>
                <a:latin typeface="Calibri"/>
              </a:rPr>
              <a:t>, </a:t>
            </a:r>
            <a:r>
              <a:rPr b="0" i="1" lang="it-IT" sz="1600" spc="-1" strike="noStrike">
                <a:solidFill>
                  <a:srgbClr val="000000"/>
                </a:solidFill>
                <a:latin typeface="Calibri"/>
              </a:rPr>
              <a:t>k</a:t>
            </a:r>
            <a:r>
              <a:rPr b="0" lang="it-IT" sz="1600" spc="-1" strike="noStrike">
                <a:solidFill>
                  <a:srgbClr val="000000"/>
                </a:solidFill>
                <a:latin typeface="Calibri"/>
              </a:rPr>
              <a:t> ). Il nuovo sistema di equazioni preserva la forma canonica. Si torni al passo 3.</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MATRICE TABLEAU DEL PROBLEMA DI MIX OTTIMO</a:t>
            </a:r>
            <a:endParaRPr b="1" lang="it-IT" sz="2000" spc="-1" strike="noStrike">
              <a:solidFill>
                <a:srgbClr val="000000"/>
              </a:solidFill>
              <a:latin typeface="Tahoma"/>
            </a:endParaRPr>
          </a:p>
        </p:txBody>
      </p:sp>
      <p:sp>
        <p:nvSpPr>
          <p:cNvPr id="82" name=""/>
          <p:cNvSpPr txBox="1"/>
          <p:nvPr/>
        </p:nvSpPr>
        <p:spPr>
          <a:xfrm>
            <a:off x="468360" y="1825560"/>
            <a:ext cx="8229600" cy="4340160"/>
          </a:xfrm>
          <a:prstGeom prst="rect">
            <a:avLst/>
          </a:prstGeom>
          <a:noFill/>
          <a:ln w="0">
            <a:noFill/>
          </a:ln>
        </p:spPr>
        <p:txBody>
          <a:bodyPr anchor="t">
            <a:normAutofit fontScale="97576" lnSpcReduction="10000"/>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problema di mix ottimo di produzione, che in forma standard era formulato come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Pr sz="1600"/>
            </a:b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è rappresentato dalla matrice tableau</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problema è in forma canonica e la base iniziale è S = [3, 4, 5]. </a:t>
            </a:r>
            <a:br>
              <a:rPr sz="1600"/>
            </a:br>
            <a:r>
              <a:rPr b="0" lang="it-IT" sz="1600" spc="-1" strike="noStrike">
                <a:solidFill>
                  <a:srgbClr val="000000"/>
                </a:solidFill>
                <a:latin typeface="Calibri"/>
              </a:rPr>
              <a:t>La soluzione di base è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i="1" lang="it-IT" sz="1600" spc="-1" strike="noStrike" baseline="-25000">
                <a:solidFill>
                  <a:srgbClr val="000000"/>
                </a:solidFill>
                <a:latin typeface="Calibri"/>
              </a:rPr>
              <a:t> </a:t>
            </a:r>
            <a:r>
              <a:rPr b="0" lang="it-IT" sz="1600" spc="-1" strike="noStrike">
                <a:solidFill>
                  <a:srgbClr val="000000"/>
                </a:solidFill>
                <a:latin typeface="Calibri"/>
              </a:rPr>
              <a:t>= 0,</a:t>
            </a:r>
            <a:r>
              <a:rPr b="0" i="1" lang="it-IT" sz="1600" spc="-1" strike="noStrike">
                <a:solidFill>
                  <a:srgbClr val="000000"/>
                </a:solidFill>
                <a:latin typeface="Calibri"/>
              </a:rPr>
              <a:t> x</a:t>
            </a:r>
            <a:r>
              <a:rPr b="0" lang="it-IT" sz="1600" spc="-1" strike="noStrike" baseline="-25000">
                <a:solidFill>
                  <a:srgbClr val="000000"/>
                </a:solidFill>
                <a:latin typeface="Calibri"/>
              </a:rPr>
              <a:t>2</a:t>
            </a:r>
            <a:r>
              <a:rPr b="0" i="1" lang="it-IT" sz="1600" spc="-1" strike="noStrike" baseline="-25000">
                <a:solidFill>
                  <a:srgbClr val="000000"/>
                </a:solidFill>
                <a:latin typeface="Calibri"/>
              </a:rPr>
              <a:t> </a:t>
            </a:r>
            <a:r>
              <a:rPr b="0" lang="it-IT" sz="1600" spc="-1" strike="noStrike">
                <a:solidFill>
                  <a:srgbClr val="000000"/>
                </a:solidFill>
                <a:latin typeface="Calibri"/>
              </a:rPr>
              <a:t>= 0</a:t>
            </a:r>
            <a:r>
              <a:rPr b="0" i="1" lang="it-IT" sz="1600" spc="-1" strike="noStrike">
                <a:solidFill>
                  <a:srgbClr val="000000"/>
                </a:solidFill>
                <a:latin typeface="Calibri"/>
              </a:rPr>
              <a:t>, x</a:t>
            </a:r>
            <a:r>
              <a:rPr b="0" lang="it-IT" sz="1600" spc="-1" strike="noStrike" baseline="-25000">
                <a:solidFill>
                  <a:srgbClr val="000000"/>
                </a:solidFill>
                <a:latin typeface="Calibri"/>
              </a:rPr>
              <a:t>3 </a:t>
            </a:r>
            <a:r>
              <a:rPr b="0" lang="it-IT" sz="1600" spc="-1" strike="noStrike">
                <a:solidFill>
                  <a:srgbClr val="000000"/>
                </a:solidFill>
                <a:latin typeface="Calibri"/>
              </a:rPr>
              <a:t>= 2200,</a:t>
            </a:r>
            <a:r>
              <a:rPr b="0" i="1" lang="it-IT" sz="1600" spc="-1" strike="noStrike">
                <a:solidFill>
                  <a:srgbClr val="000000"/>
                </a:solidFill>
                <a:latin typeface="Calibri"/>
              </a:rPr>
              <a:t> x</a:t>
            </a:r>
            <a:r>
              <a:rPr b="0" lang="it-IT" sz="1600" spc="-1" strike="noStrike" baseline="-25000">
                <a:solidFill>
                  <a:srgbClr val="000000"/>
                </a:solidFill>
                <a:latin typeface="Calibri"/>
              </a:rPr>
              <a:t>4 </a:t>
            </a:r>
            <a:r>
              <a:rPr b="0" lang="it-IT" sz="1600" spc="-1" strike="noStrike">
                <a:solidFill>
                  <a:srgbClr val="000000"/>
                </a:solidFill>
                <a:latin typeface="Calibri"/>
              </a:rPr>
              <a:t>= 320,</a:t>
            </a:r>
            <a:r>
              <a:rPr b="0" i="1" lang="it-IT" sz="1600" spc="-1" strike="noStrike">
                <a:solidFill>
                  <a:srgbClr val="000000"/>
                </a:solidFill>
                <a:latin typeface="Calibri"/>
              </a:rPr>
              <a:t> x</a:t>
            </a:r>
            <a:r>
              <a:rPr b="0" lang="it-IT" sz="1600" spc="-1" strike="noStrike" baseline="-25000">
                <a:solidFill>
                  <a:srgbClr val="000000"/>
                </a:solidFill>
                <a:latin typeface="Calibri"/>
              </a:rPr>
              <a:t>5 </a:t>
            </a:r>
            <a:r>
              <a:rPr b="0" lang="it-IT" sz="1600" spc="-1" strike="noStrike">
                <a:solidFill>
                  <a:srgbClr val="000000"/>
                </a:solidFill>
                <a:latin typeface="Calibri"/>
              </a:rPr>
              <a:t>= 10 e </a:t>
            </a:r>
            <a:r>
              <a:rPr b="0" i="1" lang="it-IT" sz="1600" spc="-1" strike="noStrike">
                <a:solidFill>
                  <a:srgbClr val="000000"/>
                </a:solidFill>
                <a:latin typeface="Calibri"/>
              </a:rPr>
              <a:t>z</a:t>
            </a:r>
            <a:r>
              <a:rPr b="0" lang="it-IT" sz="1600" spc="-1" strike="noStrike">
                <a:solidFill>
                  <a:srgbClr val="000000"/>
                </a:solidFill>
                <a:latin typeface="Calibri"/>
              </a:rPr>
              <a:t> = 0.</a:t>
            </a:r>
            <a:r>
              <a:rPr b="0" i="1" lang="it-IT" sz="1600" spc="-1" strike="noStrike">
                <a:solidFill>
                  <a:srgbClr val="000000"/>
                </a:solidFill>
                <a:latin typeface="Calibri"/>
              </a:rPr>
              <a:t>	</a:t>
            </a:r>
            <a:r>
              <a:rPr b="0" i="1" lang="it-IT" sz="1600" spc="-1" strike="noStrike">
                <a:solidFill>
                  <a:srgbClr val="000000"/>
                </a:solidFill>
                <a:latin typeface="Calibri"/>
              </a:rPr>
              <a:t> </a:t>
            </a:r>
            <a:endParaRPr b="0" lang="it-IT" sz="1600" spc="-1" strike="noStrike">
              <a:solidFill>
                <a:srgbClr val="000000"/>
              </a:solidFill>
              <a:latin typeface="Calibri"/>
            </a:endParaRPr>
          </a:p>
        </p:txBody>
      </p:sp>
      <p:sp>
        <p:nvSpPr>
          <p:cNvPr id="83" name="Rectangle 4"/>
          <p:cNvSpPr/>
          <p:nvPr/>
        </p:nvSpPr>
        <p:spPr>
          <a:xfrm>
            <a:off x="0" y="0"/>
            <a:ext cx="9144000" cy="457200"/>
          </a:xfrm>
          <a:prstGeom prst="rect">
            <a:avLst/>
          </a:prstGeom>
          <a:noFill/>
          <a:ln w="0">
            <a:noFill/>
          </a:ln>
        </p:spPr>
        <p:style>
          <a:lnRef idx="0"/>
          <a:fillRef idx="0"/>
          <a:effectRef idx="0"/>
          <a:fontRef idx="minor"/>
        </p:style>
        <p:txBody>
          <a:bodyPr wrap="none" lIns="90000" rIns="90000" tIns="46800" bIns="46800" anchor="ctr">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aphicFrame>
        <p:nvGraphicFramePr>
          <p:cNvPr id="84" name="Object 3"/>
          <p:cNvGraphicFramePr/>
          <p:nvPr/>
        </p:nvGraphicFramePr>
        <p:xfrm>
          <a:off x="2124000" y="2222640"/>
          <a:ext cx="4711680" cy="1496880"/>
        </p:xfrm>
        <a:graphic>
          <a:graphicData uri="http://schemas.openxmlformats.org/presentationml/2006/ole">
            <p:oleObj r:id="rId1" spid="">
              <p:embed/>
            </p:oleObj>
          </a:graphicData>
        </a:graphic>
      </p:graphicFrame>
      <p:graphicFrame>
        <p:nvGraphicFramePr>
          <p:cNvPr id="85" name=""/>
          <p:cNvGraphicFramePr/>
          <p:nvPr/>
        </p:nvGraphicFramePr>
        <p:xfrm>
          <a:off x="2556000" y="3983040"/>
          <a:ext cx="4103640" cy="1676520"/>
        </p:xfrm>
        <a:graphic>
          <a:graphicData uri="http://schemas.openxmlformats.org/drawingml/2006/table">
            <a:tbl>
              <a:tblPr/>
              <a:tblGrid>
                <a:gridCol w="614160"/>
                <a:gridCol w="692280"/>
                <a:gridCol w="635040"/>
                <a:gridCol w="650880"/>
                <a:gridCol w="431640"/>
                <a:gridCol w="576360"/>
                <a:gridCol w="503280"/>
              </a:tblGrid>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-120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2200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320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8</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w="576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MATRICE TABLEAU DEL PROBLEMA DI MIX OTTIMO</a:t>
            </a:r>
            <a:endParaRPr b="1" lang="it-IT" sz="2000" spc="-1" strike="noStrike">
              <a:solidFill>
                <a:srgbClr val="000000"/>
              </a:solidFill>
              <a:latin typeface="Tahoma"/>
            </a:endParaRPr>
          </a:p>
        </p:txBody>
      </p:sp>
      <p:sp>
        <p:nvSpPr>
          <p:cNvPr id="87"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soluzione non è ottima: due variabili fuori base hanno costi ridotti negativi.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Non è possibile verificare che la soluzione sia illimitata in quanto in corrispondenza delle colonne con costo ridotto negativo esistono coefficienti della matrice </a:t>
            </a:r>
            <a:r>
              <a:rPr b="1" lang="it-IT" sz="1600" spc="-1" strike="noStrike">
                <a:solidFill>
                  <a:srgbClr val="000000"/>
                </a:solidFill>
                <a:latin typeface="Calibri"/>
              </a:rPr>
              <a:t>A</a:t>
            </a:r>
            <a:r>
              <a:rPr b="0" lang="it-IT" sz="1600" spc="-1" strike="noStrike">
                <a:solidFill>
                  <a:srgbClr val="000000"/>
                </a:solidFill>
                <a:latin typeface="Calibri"/>
              </a:rPr>
              <a:t> positivi.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deve scegliere una variabile entrante in base ed una uscente per esplorare una soluzione di base adiacente associata ad una miglior soluzione. Scegliamo come variabile entrante quella con costo ridotto più negativo, nell’esempio la variabile in colonna 1.</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88" name="Rectangle 4"/>
          <p:cNvSpPr/>
          <p:nvPr/>
        </p:nvSpPr>
        <p:spPr>
          <a:xfrm>
            <a:off x="0" y="0"/>
            <a:ext cx="9144000" cy="457200"/>
          </a:xfrm>
          <a:prstGeom prst="rect">
            <a:avLst/>
          </a:prstGeom>
          <a:noFill/>
          <a:ln w="0">
            <a:noFill/>
          </a:ln>
        </p:spPr>
        <p:style>
          <a:lnRef idx="0"/>
          <a:fillRef idx="0"/>
          <a:effectRef idx="0"/>
          <a:fontRef idx="minor"/>
        </p:style>
        <p:txBody>
          <a:bodyPr wrap="none" lIns="90000" rIns="90000" tIns="46800" bIns="46800" anchor="ctr">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aphicFrame>
        <p:nvGraphicFramePr>
          <p:cNvPr id="89" name=""/>
          <p:cNvGraphicFramePr/>
          <p:nvPr/>
        </p:nvGraphicFramePr>
        <p:xfrm>
          <a:off x="2556000" y="4632480"/>
          <a:ext cx="4103640" cy="1676160"/>
        </p:xfrm>
        <a:graphic>
          <a:graphicData uri="http://schemas.openxmlformats.org/drawingml/2006/table">
            <a:tbl>
              <a:tblPr/>
              <a:tblGrid>
                <a:gridCol w="614160"/>
                <a:gridCol w="692280"/>
                <a:gridCol w="635040"/>
                <a:gridCol w="650880"/>
                <a:gridCol w="431640"/>
                <a:gridCol w="576360"/>
                <a:gridCol w="503280"/>
              </a:tblGrid>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-120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2200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320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8</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w="5760">
                      <a:solidFill>
                        <a:srgbClr val="000000"/>
                      </a:solidFill>
                      <a:prstDash val="solid"/>
                    </a:lnB>
                    <a:noFill/>
                  </a:tcPr>
                </a:tc>
              </a:tr>
            </a:tbl>
          </a:graphicData>
        </a:graphic>
      </p:graphicFrame>
      <p:cxnSp>
        <p:nvCxnSpPr>
          <p:cNvPr id="90" name="Connettore 2 7"/>
          <p:cNvCxnSpPr/>
          <p:nvPr/>
        </p:nvCxnSpPr>
        <p:spPr>
          <a:xfrm flipH="1">
            <a:off x="4140000" y="4129200"/>
            <a:ext cx="2160" cy="434160"/>
          </a:xfrm>
          <a:prstGeom prst="straightConnector1">
            <a:avLst/>
          </a:prstGeom>
          <a:ln w="9360">
            <a:solidFill>
              <a:srgbClr val="4a7ebb"/>
            </a:solidFill>
            <a:miter/>
            <a:tailEnd len="med" type="arrow" w="med"/>
          </a:ln>
        </p:spPr>
      </p:cxn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MATRICE TABLEAU DEL PROBLEMA DI MIX OTTIMO</a:t>
            </a:r>
            <a:endParaRPr b="1" lang="it-IT" sz="2000" spc="-1" strike="noStrike">
              <a:solidFill>
                <a:srgbClr val="000000"/>
              </a:solidFill>
              <a:latin typeface="Tahoma"/>
            </a:endParaRPr>
          </a:p>
        </p:txBody>
      </p:sp>
      <p:sp>
        <p:nvSpPr>
          <p:cNvPr id="92"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variabile uscente è determinata dal test dei minimi rapporti.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 rapporti sono 55 (riga 1), 40 (riga 2) e 100 (riga 3). La riga pivot è quindi la riga 2. La colonna uscente sarà quindi quella associata al secondo indice di base, cioè la 4.</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93" name="Rectangle 4"/>
          <p:cNvSpPr/>
          <p:nvPr/>
        </p:nvSpPr>
        <p:spPr>
          <a:xfrm>
            <a:off x="0" y="0"/>
            <a:ext cx="9144000" cy="457200"/>
          </a:xfrm>
          <a:prstGeom prst="rect">
            <a:avLst/>
          </a:prstGeom>
          <a:noFill/>
          <a:ln w="0">
            <a:noFill/>
          </a:ln>
        </p:spPr>
        <p:style>
          <a:lnRef idx="0"/>
          <a:fillRef idx="0"/>
          <a:effectRef idx="0"/>
          <a:fontRef idx="minor"/>
        </p:style>
        <p:txBody>
          <a:bodyPr wrap="none" lIns="90000" rIns="90000" tIns="46800" bIns="46800" anchor="ctr">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aphicFrame>
        <p:nvGraphicFramePr>
          <p:cNvPr id="94" name=""/>
          <p:cNvGraphicFramePr/>
          <p:nvPr/>
        </p:nvGraphicFramePr>
        <p:xfrm>
          <a:off x="2340000" y="4632480"/>
          <a:ext cx="4103640" cy="1676160"/>
        </p:xfrm>
        <a:graphic>
          <a:graphicData uri="http://schemas.openxmlformats.org/drawingml/2006/table">
            <a:tbl>
              <a:tblPr/>
              <a:tblGrid>
                <a:gridCol w="614160"/>
                <a:gridCol w="692280"/>
                <a:gridCol w="635040"/>
                <a:gridCol w="650880"/>
                <a:gridCol w="431640"/>
                <a:gridCol w="576360"/>
                <a:gridCol w="503280"/>
              </a:tblGrid>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-120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2200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320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8</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w="5760">
                      <a:solidFill>
                        <a:srgbClr val="000000"/>
                      </a:solidFill>
                      <a:prstDash val="solid"/>
                    </a:lnB>
                    <a:noFill/>
                  </a:tcPr>
                </a:tc>
              </a:tr>
            </a:tbl>
          </a:graphicData>
        </a:graphic>
      </p:graphicFrame>
      <p:cxnSp>
        <p:nvCxnSpPr>
          <p:cNvPr id="95" name="Connettore 2 7"/>
          <p:cNvCxnSpPr/>
          <p:nvPr/>
        </p:nvCxnSpPr>
        <p:spPr>
          <a:xfrm flipH="1">
            <a:off x="3924000" y="4129200"/>
            <a:ext cx="2160" cy="434160"/>
          </a:xfrm>
          <a:prstGeom prst="straightConnector1">
            <a:avLst/>
          </a:prstGeom>
          <a:ln w="9360">
            <a:solidFill>
              <a:srgbClr val="4a7ebb"/>
            </a:solidFill>
            <a:miter/>
            <a:tailEnd len="med" type="arrow" w="med"/>
          </a:ln>
        </p:spPr>
      </p:cxnSp>
      <p:sp>
        <p:nvSpPr>
          <p:cNvPr id="96" name="Ovale 10"/>
          <p:cNvSpPr/>
          <p:nvPr/>
        </p:nvSpPr>
        <p:spPr>
          <a:xfrm>
            <a:off x="3851280" y="5692680"/>
            <a:ext cx="216000" cy="21600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97" name="CasellaDiTesto 11"/>
          <p:cNvSpPr/>
          <p:nvPr/>
        </p:nvSpPr>
        <p:spPr>
          <a:xfrm>
            <a:off x="3212640" y="3789360"/>
            <a:ext cx="144720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entra in base</a:t>
            </a:r>
            <a:endParaRPr b="0" lang="it-IT" sz="1600" spc="-1" strike="noStrike">
              <a:solidFill>
                <a:srgbClr val="000000"/>
              </a:solidFill>
              <a:latin typeface="Arial"/>
            </a:endParaRPr>
          </a:p>
        </p:txBody>
      </p:sp>
      <p:sp>
        <p:nvSpPr>
          <p:cNvPr id="98" name="CasellaDiTesto 12"/>
          <p:cNvSpPr/>
          <p:nvPr/>
        </p:nvSpPr>
        <p:spPr>
          <a:xfrm>
            <a:off x="4944600" y="3789360"/>
            <a:ext cx="161172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x</a:t>
            </a:r>
            <a:r>
              <a:rPr b="0" lang="it-IT" sz="1600" spc="-1" strike="noStrike" baseline="-25000">
                <a:solidFill>
                  <a:srgbClr val="000000"/>
                </a:solidFill>
                <a:latin typeface="Calibri"/>
              </a:rPr>
              <a:t>4</a:t>
            </a:r>
            <a:r>
              <a:rPr b="0" lang="it-IT" sz="1600" spc="-1" strike="noStrike">
                <a:solidFill>
                  <a:srgbClr val="000000"/>
                </a:solidFill>
                <a:latin typeface="Calibri"/>
              </a:rPr>
              <a:t> esce dalla base</a:t>
            </a:r>
            <a:endParaRPr b="0" lang="it-IT" sz="1600" spc="-1" strike="noStrike">
              <a:solidFill>
                <a:srgbClr val="000000"/>
              </a:solidFill>
              <a:latin typeface="Arial"/>
            </a:endParaRPr>
          </a:p>
        </p:txBody>
      </p:sp>
      <p:sp>
        <p:nvSpPr>
          <p:cNvPr id="99" name="Text Box 2"/>
          <p:cNvSpPr/>
          <p:nvPr/>
        </p:nvSpPr>
        <p:spPr>
          <a:xfrm>
            <a:off x="6581880" y="5661000"/>
            <a:ext cx="2743200" cy="22860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00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a</a:t>
            </a:r>
            <a:r>
              <a:rPr b="0" lang="it-IT" sz="1600" spc="-1" strike="noStrike" baseline="-25000">
                <a:solidFill>
                  <a:srgbClr val="000000"/>
                </a:solidFill>
                <a:latin typeface="Calibri"/>
              </a:rPr>
              <a:t>21</a:t>
            </a:r>
            <a:r>
              <a:rPr b="0" lang="it-IT" sz="1600" spc="-1" strike="noStrike">
                <a:solidFill>
                  <a:srgbClr val="000000"/>
                </a:solidFill>
                <a:latin typeface="Calibri"/>
              </a:rPr>
              <a:t> = 8 elemento di pivot</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p:txBody>
      </p:sp>
      <p:sp>
        <p:nvSpPr>
          <p:cNvPr id="100" name="CasellaDiTesto 13"/>
          <p:cNvSpPr/>
          <p:nvPr/>
        </p:nvSpPr>
        <p:spPr>
          <a:xfrm>
            <a:off x="509400" y="3514680"/>
            <a:ext cx="211032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S</a:t>
            </a:r>
            <a:r>
              <a:rPr b="0" lang="it-IT" sz="1600" spc="-1" strike="noStrike">
                <a:solidFill>
                  <a:srgbClr val="000000"/>
                </a:solidFill>
                <a:latin typeface="Calibri"/>
              </a:rPr>
              <a:t> = [3, 4, 5]      </a:t>
            </a:r>
            <a:r>
              <a:rPr b="0" i="1" lang="it-IT" sz="1600" spc="-1" strike="noStrike">
                <a:solidFill>
                  <a:srgbClr val="000000"/>
                </a:solidFill>
                <a:latin typeface="Calibri"/>
              </a:rPr>
              <a:t>G</a:t>
            </a:r>
            <a:r>
              <a:rPr b="0" lang="it-IT" sz="1600" spc="-1" strike="noStrike">
                <a:solidFill>
                  <a:srgbClr val="000000"/>
                </a:solidFill>
                <a:latin typeface="Calibri"/>
              </a:rPr>
              <a:t> = {1, 2}</a:t>
            </a:r>
            <a:endParaRPr b="0" lang="it-IT" sz="1600" spc="-1" strike="noStrike">
              <a:solidFill>
                <a:srgbClr val="000000"/>
              </a:solidFill>
              <a:latin typeface="Arial"/>
            </a:endParaRPr>
          </a:p>
        </p:txBody>
      </p:sp>
      <p:grpSp>
        <p:nvGrpSpPr>
          <p:cNvPr id="101" name="Group 4"/>
          <p:cNvGrpSpPr/>
          <p:nvPr/>
        </p:nvGrpSpPr>
        <p:grpSpPr>
          <a:xfrm>
            <a:off x="1011240" y="3141360"/>
            <a:ext cx="1257120" cy="1081440"/>
            <a:chOff x="1011240" y="3141360"/>
            <a:chExt cx="1257120" cy="1081440"/>
          </a:xfrm>
        </p:grpSpPr>
        <p:sp>
          <p:nvSpPr>
            <p:cNvPr id="102" name="AutoShape 6"/>
            <p:cNvSpPr/>
            <p:nvPr/>
          </p:nvSpPr>
          <p:spPr>
            <a:xfrm>
              <a:off x="1125360" y="3759480"/>
              <a:ext cx="1143000" cy="463320"/>
            </a:xfrm>
            <a:custGeom>
              <a:avLst/>
              <a:gdLst>
                <a:gd name="textAreaLeft" fmla="*/ 266040 w 1143000"/>
                <a:gd name="textAreaRight" fmla="*/ 805320 w 1143000"/>
                <a:gd name="textAreaTop" fmla="*/ 61920 h 463320"/>
                <a:gd name="textAreaBottom" fmla="*/ 401400 h 463320"/>
              </a:gdLst>
              <a:ahLst/>
              <a:rect l="textAreaLeft" t="textAreaTop" r="textAreaRight" b="textAreaBottom"/>
              <a:pathLst>
                <a:path w="21600" h="21600">
                  <a:moveTo>
                    <a:pt x="0" y="0"/>
                  </a:moveTo>
                  <a:arcTo wR="10061" hR="21600" stAng="10800000" swAng="-5400000"/>
                  <a:lnTo>
                    <a:pt x="10189" y="21600"/>
                  </a:lnTo>
                  <a:arcTo wR="10061" hR="21600" stAng="5400000" swAng="-3490096"/>
                  <a:lnTo>
                    <a:pt x="21204" y="6000"/>
                  </a:lnTo>
                  <a:lnTo>
                    <a:pt x="20186" y="0"/>
                  </a:lnTo>
                  <a:lnTo>
                    <a:pt x="18376" y="6000"/>
                  </a:lnTo>
                  <a:lnTo>
                    <a:pt x="19726" y="6000"/>
                  </a:lnTo>
                  <a:arcTo wR="10061" hR="21600" stAng="1909904" swAng="3479910"/>
                  <a:lnTo>
                    <a:pt x="10125" y="21600"/>
                  </a:lnTo>
                  <a:arcTo wR="10061" hR="21600" stAng="5410186" swAng="5389814"/>
                  <a:close/>
                </a:path>
                <a:path fill="darkenLess" w="21600" h="21600">
                  <a:moveTo>
                    <a:pt x="0" y="0"/>
                  </a:moveTo>
                  <a:arcTo wR="10061" hR="21600" stAng="10800000" swAng="-5400000"/>
                  <a:lnTo>
                    <a:pt x="10189" y="21600"/>
                  </a:lnTo>
                  <a:arcTo wR="10061" hR="21600" stAng="5400000" swAng="10186"/>
                  <a:lnTo>
                    <a:pt x="10125" y="21600"/>
                  </a:lnTo>
                  <a:arcTo wR="10061" hR="21600" stAng="5410186" swAng="5389814"/>
                  <a:close/>
                </a:path>
              </a:pathLst>
            </a:custGeom>
            <a:solidFill>
              <a:srgbClr val="000000"/>
            </a:solidFill>
            <a:ln w="9360">
              <a:solidFill>
                <a:srgbClr val="000000"/>
              </a:solidFill>
              <a:miter/>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03" name="AutoShape 7"/>
            <p:cNvSpPr/>
            <p:nvPr/>
          </p:nvSpPr>
          <p:spPr>
            <a:xfrm rot="10800000">
              <a:off x="1011240" y="3141360"/>
              <a:ext cx="1142640" cy="463320"/>
            </a:xfrm>
            <a:custGeom>
              <a:avLst/>
              <a:gdLst>
                <a:gd name="textAreaLeft" fmla="*/ 266040 w 1142640"/>
                <a:gd name="textAreaRight" fmla="*/ 805320 w 1142640"/>
                <a:gd name="textAreaTop" fmla="*/ 61920 h 463320"/>
                <a:gd name="textAreaBottom" fmla="*/ 401400 h 463320"/>
              </a:gdLst>
              <a:ahLst/>
              <a:rect l="textAreaLeft" t="textAreaTop" r="textAreaRight" b="textAreaBottom"/>
              <a:pathLst>
                <a:path w="21600" h="21600">
                  <a:moveTo>
                    <a:pt x="0" y="0"/>
                  </a:moveTo>
                  <a:arcTo wR="10061" hR="21600" stAng="10800000" swAng="-5400000"/>
                  <a:lnTo>
                    <a:pt x="10189" y="21600"/>
                  </a:lnTo>
                  <a:arcTo wR="10061" hR="21600" stAng="5400000" swAng="-3490096"/>
                  <a:lnTo>
                    <a:pt x="21204" y="6000"/>
                  </a:lnTo>
                  <a:lnTo>
                    <a:pt x="20186" y="0"/>
                  </a:lnTo>
                  <a:lnTo>
                    <a:pt x="18376" y="6000"/>
                  </a:lnTo>
                  <a:lnTo>
                    <a:pt x="19726" y="6000"/>
                  </a:lnTo>
                  <a:arcTo wR="10061" hR="21600" stAng="1909904" swAng="3479910"/>
                  <a:lnTo>
                    <a:pt x="10125" y="21600"/>
                  </a:lnTo>
                  <a:arcTo wR="10061" hR="21600" stAng="5410186" swAng="5389814"/>
                  <a:close/>
                </a:path>
                <a:path fill="darkenLess" w="21600" h="21600">
                  <a:moveTo>
                    <a:pt x="0" y="0"/>
                  </a:moveTo>
                  <a:arcTo wR="10061" hR="21600" stAng="10800000" swAng="-5400000"/>
                  <a:lnTo>
                    <a:pt x="10189" y="21600"/>
                  </a:lnTo>
                  <a:arcTo wR="10061" hR="21600" stAng="5400000" swAng="10186"/>
                  <a:lnTo>
                    <a:pt x="10125" y="21600"/>
                  </a:lnTo>
                  <a:arcTo wR="10061" hR="21600" stAng="5410186" swAng="5389814"/>
                  <a:close/>
                </a:path>
              </a:pathLst>
            </a:custGeom>
            <a:solidFill>
              <a:srgbClr val="000000"/>
            </a:solidFill>
            <a:ln w="9360">
              <a:solidFill>
                <a:srgbClr val="000000"/>
              </a:solidFill>
              <a:miter/>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cxnSp>
        <p:nvCxnSpPr>
          <p:cNvPr id="104" name="Connettore 2 17"/>
          <p:cNvCxnSpPr/>
          <p:nvPr/>
        </p:nvCxnSpPr>
        <p:spPr>
          <a:xfrm flipH="1" flipV="1">
            <a:off x="5649120" y="4187160"/>
            <a:ext cx="2520" cy="432360"/>
          </a:xfrm>
          <a:prstGeom prst="straightConnector1">
            <a:avLst/>
          </a:prstGeom>
          <a:ln w="9360">
            <a:solidFill>
              <a:srgbClr val="4a7ebb"/>
            </a:solidFill>
            <a:miter/>
            <a:tailEnd len="med" type="arrow" w="med"/>
          </a:ln>
        </p:spPr>
      </p:cxn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MATRICE TABLEAU DEL PROBLEMA DI MIX OTTIMO</a:t>
            </a:r>
            <a:endParaRPr b="1" lang="it-IT" sz="2000" spc="-1" strike="noStrike">
              <a:solidFill>
                <a:srgbClr val="000000"/>
              </a:solidFill>
              <a:latin typeface="Tahoma"/>
            </a:endParaRPr>
          </a:p>
        </p:txBody>
      </p:sp>
      <p:sp>
        <p:nvSpPr>
          <p:cNvPr id="106" name=""/>
          <p:cNvSpPr txBox="1"/>
          <p:nvPr/>
        </p:nvSpPr>
        <p:spPr>
          <a:xfrm>
            <a:off x="468360" y="1825560"/>
            <a:ext cx="8229600" cy="4340160"/>
          </a:xfrm>
          <a:prstGeom prst="rect">
            <a:avLst/>
          </a:prstGeom>
          <a:noFill/>
          <a:ln w="0">
            <a:noFill/>
          </a:ln>
        </p:spPr>
        <p:txBody>
          <a:bodyPr anchor="t">
            <a:normAutofit fontScale="61923"/>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L’operazione di pivot</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sostituisce alla riga 2 la riga 2 divisa per il pivot, che vale 8;</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sostituisce alla riga 0 la riga 0 – (-120/8) volte la riga 2, cioè somma 15 volte la riga 2 alla 0;</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sostituisce alla riga 1 la riga 1 – (40/8) volte la riga 2, cioè sottrae 5 volte la riga 2 dalla 1;</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sostituisce alla riga 3 la riga 3 – (1/8) volte la riga 2.</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nuova soluzione di base è mostrata nel seguente tableau.</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base è S = [3, 1, 5].  La soluzione di base è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i="1" lang="it-IT" sz="1600" spc="-1" strike="noStrike" baseline="-25000">
                <a:solidFill>
                  <a:srgbClr val="000000"/>
                </a:solidFill>
                <a:latin typeface="Calibri"/>
              </a:rPr>
              <a:t> </a:t>
            </a:r>
            <a:r>
              <a:rPr b="0" lang="it-IT" sz="1600" spc="-1" strike="noStrike">
                <a:solidFill>
                  <a:srgbClr val="000000"/>
                </a:solidFill>
                <a:latin typeface="Calibri"/>
              </a:rPr>
              <a:t>= 40,</a:t>
            </a:r>
            <a:r>
              <a:rPr b="0" i="1" lang="it-IT" sz="1600" spc="-1" strike="noStrike">
                <a:solidFill>
                  <a:srgbClr val="000000"/>
                </a:solidFill>
                <a:latin typeface="Calibri"/>
              </a:rPr>
              <a:t> x</a:t>
            </a:r>
            <a:r>
              <a:rPr b="0" lang="it-IT" sz="1600" spc="-1" strike="noStrike" baseline="-25000">
                <a:solidFill>
                  <a:srgbClr val="000000"/>
                </a:solidFill>
                <a:latin typeface="Calibri"/>
              </a:rPr>
              <a:t>2</a:t>
            </a:r>
            <a:r>
              <a:rPr b="0" i="1" lang="it-IT" sz="1600" spc="-1" strike="noStrike" baseline="-25000">
                <a:solidFill>
                  <a:srgbClr val="000000"/>
                </a:solidFill>
                <a:latin typeface="Calibri"/>
              </a:rPr>
              <a:t> </a:t>
            </a:r>
            <a:r>
              <a:rPr b="0" lang="it-IT" sz="1600" spc="-1" strike="noStrike">
                <a:solidFill>
                  <a:srgbClr val="000000"/>
                </a:solidFill>
                <a:latin typeface="Calibri"/>
              </a:rPr>
              <a:t>= 0</a:t>
            </a:r>
            <a:r>
              <a:rPr b="0" i="1" lang="it-IT" sz="1600" spc="-1" strike="noStrike">
                <a:solidFill>
                  <a:srgbClr val="000000"/>
                </a:solidFill>
                <a:latin typeface="Calibri"/>
              </a:rPr>
              <a:t>, x</a:t>
            </a:r>
            <a:r>
              <a:rPr b="0" lang="it-IT" sz="1600" spc="-1" strike="noStrike" baseline="-25000">
                <a:solidFill>
                  <a:srgbClr val="000000"/>
                </a:solidFill>
                <a:latin typeface="Calibri"/>
              </a:rPr>
              <a:t>3 </a:t>
            </a:r>
            <a:r>
              <a:rPr b="0" lang="it-IT" sz="1600" spc="-1" strike="noStrike">
                <a:solidFill>
                  <a:srgbClr val="000000"/>
                </a:solidFill>
                <a:latin typeface="Calibri"/>
              </a:rPr>
              <a:t>= 600,</a:t>
            </a:r>
            <a:r>
              <a:rPr b="0" i="1" lang="it-IT" sz="1600" spc="-1" strike="noStrike">
                <a:solidFill>
                  <a:srgbClr val="000000"/>
                </a:solidFill>
                <a:latin typeface="Calibri"/>
              </a:rPr>
              <a:t> x</a:t>
            </a:r>
            <a:r>
              <a:rPr b="0" lang="it-IT" sz="1600" spc="-1" strike="noStrike" baseline="-25000">
                <a:solidFill>
                  <a:srgbClr val="000000"/>
                </a:solidFill>
                <a:latin typeface="Calibri"/>
              </a:rPr>
              <a:t>4 </a:t>
            </a:r>
            <a:r>
              <a:rPr b="0" lang="it-IT" sz="1600" spc="-1" strike="noStrike">
                <a:solidFill>
                  <a:srgbClr val="000000"/>
                </a:solidFill>
                <a:latin typeface="Calibri"/>
              </a:rPr>
              <a:t>= 0,</a:t>
            </a:r>
            <a:r>
              <a:rPr b="0" i="1" lang="it-IT" sz="1600" spc="-1" strike="noStrike">
                <a:solidFill>
                  <a:srgbClr val="000000"/>
                </a:solidFill>
                <a:latin typeface="Calibri"/>
              </a:rPr>
              <a:t> x</a:t>
            </a:r>
            <a:r>
              <a:rPr b="0" lang="it-IT" sz="1600" spc="-1" strike="noStrike" baseline="-25000">
                <a:solidFill>
                  <a:srgbClr val="000000"/>
                </a:solidFill>
                <a:latin typeface="Calibri"/>
              </a:rPr>
              <a:t>5 </a:t>
            </a:r>
            <a:r>
              <a:rPr b="0" lang="it-IT" sz="1600" spc="-1" strike="noStrike">
                <a:solidFill>
                  <a:srgbClr val="000000"/>
                </a:solidFill>
                <a:latin typeface="Calibri"/>
              </a:rPr>
              <a:t>= 60 e </a:t>
            </a:r>
            <a:r>
              <a:rPr b="0" i="1" lang="it-IT" sz="1600" spc="-1" strike="noStrike">
                <a:solidFill>
                  <a:srgbClr val="000000"/>
                </a:solidFill>
                <a:latin typeface="Calibri"/>
              </a:rPr>
              <a:t>z</a:t>
            </a:r>
            <a:r>
              <a:rPr b="0" lang="it-IT" sz="1600" spc="-1" strike="noStrike">
                <a:solidFill>
                  <a:srgbClr val="000000"/>
                </a:solidFill>
                <a:latin typeface="Calibri"/>
              </a:rPr>
              <a:t> = 4800.</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base è S = [3, 1, 5].  La soluzione di base è </a:t>
            </a:r>
            <a:r>
              <a:rPr b="0" i="1" lang="it-IT" sz="1600" spc="-1" strike="noStrike">
                <a:solidFill>
                  <a:srgbClr val="000000"/>
                </a:solidFill>
                <a:latin typeface="Calibri"/>
              </a:rPr>
              <a:t>x</a:t>
            </a:r>
            <a:r>
              <a:rPr b="0" lang="it-IT" sz="1600" spc="-1" strike="noStrike" baseline="-25000">
                <a:solidFill>
                  <a:srgbClr val="000000"/>
                </a:solidFill>
                <a:latin typeface="Calibri"/>
              </a:rPr>
              <a:t>1 </a:t>
            </a:r>
            <a:r>
              <a:rPr b="0" lang="it-IT" sz="1600" spc="-1" strike="noStrike">
                <a:solidFill>
                  <a:srgbClr val="000000"/>
                </a:solidFill>
                <a:latin typeface="Calibri"/>
              </a:rPr>
              <a:t>= 40,</a:t>
            </a:r>
            <a:r>
              <a:rPr b="0" i="1" lang="it-IT" sz="1600" spc="-1" strike="noStrike">
                <a:solidFill>
                  <a:srgbClr val="000000"/>
                </a:solidFill>
                <a:latin typeface="Calibri"/>
              </a:rPr>
              <a:t> x</a:t>
            </a:r>
            <a:r>
              <a:rPr b="0" lang="it-IT" sz="1600" spc="-1" strike="noStrike" baseline="-25000">
                <a:solidFill>
                  <a:srgbClr val="000000"/>
                </a:solidFill>
                <a:latin typeface="Calibri"/>
              </a:rPr>
              <a:t>2 </a:t>
            </a:r>
            <a:r>
              <a:rPr b="0" lang="it-IT" sz="1600" spc="-1" strike="noStrike">
                <a:solidFill>
                  <a:srgbClr val="000000"/>
                </a:solidFill>
                <a:latin typeface="Calibri"/>
              </a:rPr>
              <a:t>= 0, </a:t>
            </a:r>
            <a:r>
              <a:rPr b="0" i="1" lang="it-IT" sz="1600" spc="-1" strike="noStrike">
                <a:solidFill>
                  <a:srgbClr val="000000"/>
                </a:solidFill>
                <a:latin typeface="Calibri"/>
              </a:rPr>
              <a:t>x</a:t>
            </a:r>
            <a:r>
              <a:rPr b="0" lang="it-IT" sz="1600" spc="-1" strike="noStrike" baseline="-25000">
                <a:solidFill>
                  <a:srgbClr val="000000"/>
                </a:solidFill>
                <a:latin typeface="Calibri"/>
              </a:rPr>
              <a:t>3 </a:t>
            </a:r>
            <a:r>
              <a:rPr b="0" lang="it-IT" sz="1600" spc="-1" strike="noStrike">
                <a:solidFill>
                  <a:srgbClr val="000000"/>
                </a:solidFill>
                <a:latin typeface="Calibri"/>
              </a:rPr>
              <a:t>= 600, </a:t>
            </a:r>
            <a:r>
              <a:rPr b="0" i="1" lang="it-IT" sz="1600" spc="-1" strike="noStrike">
                <a:solidFill>
                  <a:srgbClr val="000000"/>
                </a:solidFill>
                <a:latin typeface="Calibri"/>
              </a:rPr>
              <a:t>x</a:t>
            </a:r>
            <a:r>
              <a:rPr b="0" lang="it-IT" sz="1600" spc="-1" strike="noStrike" baseline="-25000">
                <a:solidFill>
                  <a:srgbClr val="000000"/>
                </a:solidFill>
                <a:latin typeface="Calibri"/>
              </a:rPr>
              <a:t>4 </a:t>
            </a:r>
            <a:r>
              <a:rPr b="0" lang="it-IT" sz="1600" spc="-1" strike="noStrike">
                <a:solidFill>
                  <a:srgbClr val="000000"/>
                </a:solidFill>
                <a:latin typeface="Calibri"/>
              </a:rPr>
              <a:t>= 0, </a:t>
            </a:r>
            <a:r>
              <a:rPr b="0" i="1" lang="it-IT" sz="1600" spc="-1" strike="noStrike">
                <a:solidFill>
                  <a:srgbClr val="000000"/>
                </a:solidFill>
                <a:latin typeface="Calibri"/>
              </a:rPr>
              <a:t>x</a:t>
            </a:r>
            <a:r>
              <a:rPr b="0" lang="it-IT" sz="1600" spc="-1" strike="noStrike" baseline="-25000">
                <a:solidFill>
                  <a:srgbClr val="000000"/>
                </a:solidFill>
                <a:latin typeface="Calibri"/>
              </a:rPr>
              <a:t>5 </a:t>
            </a:r>
            <a:r>
              <a:rPr b="0" lang="it-IT" sz="1600" spc="-1" strike="noStrike">
                <a:solidFill>
                  <a:srgbClr val="000000"/>
                </a:solidFill>
                <a:latin typeface="Calibri"/>
              </a:rPr>
              <a:t>= 60</a:t>
            </a:r>
            <a:r>
              <a:rPr b="1" i="1" lang="it-IT" sz="1600" spc="-1" strike="noStrike">
                <a:solidFill>
                  <a:srgbClr val="000000"/>
                </a:solidFill>
                <a:latin typeface="Calibri"/>
              </a:rPr>
              <a:t> </a:t>
            </a:r>
            <a:r>
              <a:rPr b="0" lang="it-IT" sz="1600" spc="-1" strike="noStrike">
                <a:solidFill>
                  <a:srgbClr val="000000"/>
                </a:solidFill>
                <a:latin typeface="Calibri"/>
              </a:rPr>
              <a:t>e </a:t>
            </a:r>
            <a:r>
              <a:rPr b="0" i="1" lang="it-IT" sz="1600" spc="-1" strike="noStrike">
                <a:solidFill>
                  <a:srgbClr val="000000"/>
                </a:solidFill>
                <a:latin typeface="Calibri"/>
              </a:rPr>
              <a:t>z</a:t>
            </a:r>
            <a:r>
              <a:rPr b="0" lang="it-IT" sz="1600" spc="-1" strike="noStrike">
                <a:solidFill>
                  <a:srgbClr val="000000"/>
                </a:solidFill>
                <a:latin typeface="Calibri"/>
              </a:rPr>
              <a:t> = 4800.</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07" name="Rectangle 4"/>
          <p:cNvSpPr/>
          <p:nvPr/>
        </p:nvSpPr>
        <p:spPr>
          <a:xfrm>
            <a:off x="0" y="0"/>
            <a:ext cx="9144000" cy="457200"/>
          </a:xfrm>
          <a:prstGeom prst="rect">
            <a:avLst/>
          </a:prstGeom>
          <a:noFill/>
          <a:ln w="0">
            <a:noFill/>
          </a:ln>
        </p:spPr>
        <p:style>
          <a:lnRef idx="0"/>
          <a:fillRef idx="0"/>
          <a:effectRef idx="0"/>
          <a:fontRef idx="minor"/>
        </p:style>
        <p:txBody>
          <a:bodyPr wrap="none" lIns="90000" rIns="90000" tIns="46800" bIns="46800" anchor="ctr">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aphicFrame>
        <p:nvGraphicFramePr>
          <p:cNvPr id="108" name=""/>
          <p:cNvGraphicFramePr/>
          <p:nvPr/>
        </p:nvGraphicFramePr>
        <p:xfrm>
          <a:off x="2556000" y="3933720"/>
          <a:ext cx="4103640" cy="1676520"/>
        </p:xfrm>
        <a:graphic>
          <a:graphicData uri="http://schemas.openxmlformats.org/drawingml/2006/table">
            <a:tbl>
              <a:tblPr/>
              <a:tblGrid>
                <a:gridCol w="614160"/>
                <a:gridCol w="692280"/>
                <a:gridCol w="635040"/>
                <a:gridCol w="650880"/>
                <a:gridCol w="431640"/>
                <a:gridCol w="576360"/>
                <a:gridCol w="503280"/>
              </a:tblGrid>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4800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15</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600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1/4</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1/8</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60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-1/8</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w="576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MATRICE TABLEAU DEL PROBLEMA DI MIX OTTIMO</a:t>
            </a:r>
            <a:endParaRPr b="1" lang="it-IT" sz="2000" spc="-1" strike="noStrike">
              <a:solidFill>
                <a:srgbClr val="000000"/>
              </a:solidFill>
              <a:latin typeface="Tahoma"/>
            </a:endParaRPr>
          </a:p>
        </p:txBody>
      </p:sp>
      <p:sp>
        <p:nvSpPr>
          <p:cNvPr id="110"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soluzione non è ottima né illimitata. Si può far entrare in base la colonna 2.</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 rapporti sono 60 (riga 1), 160 (riga 2) e 80 (riga 3). La riga pivot è quindi la riga 1. La colonna uscente sarà quindi quella associata al primo indice di base, cioè la 3.</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11" name="Rectangle 4"/>
          <p:cNvSpPr/>
          <p:nvPr/>
        </p:nvSpPr>
        <p:spPr>
          <a:xfrm>
            <a:off x="0" y="0"/>
            <a:ext cx="9144000" cy="457200"/>
          </a:xfrm>
          <a:prstGeom prst="rect">
            <a:avLst/>
          </a:prstGeom>
          <a:noFill/>
          <a:ln w="0">
            <a:noFill/>
          </a:ln>
        </p:spPr>
        <p:style>
          <a:lnRef idx="0"/>
          <a:fillRef idx="0"/>
          <a:effectRef idx="0"/>
          <a:fontRef idx="minor"/>
        </p:style>
        <p:txBody>
          <a:bodyPr wrap="none" lIns="90000" rIns="90000" tIns="46800" bIns="46800" anchor="ctr">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aphicFrame>
        <p:nvGraphicFramePr>
          <p:cNvPr id="112" name=""/>
          <p:cNvGraphicFramePr/>
          <p:nvPr/>
        </p:nvGraphicFramePr>
        <p:xfrm>
          <a:off x="2340000" y="4608360"/>
          <a:ext cx="4103640" cy="1676520"/>
        </p:xfrm>
        <a:graphic>
          <a:graphicData uri="http://schemas.openxmlformats.org/drawingml/2006/table">
            <a:tbl>
              <a:tblPr/>
              <a:tblGrid>
                <a:gridCol w="614160"/>
                <a:gridCol w="692280"/>
                <a:gridCol w="635040"/>
                <a:gridCol w="650880"/>
                <a:gridCol w="431640"/>
                <a:gridCol w="576360"/>
                <a:gridCol w="503280"/>
              </a:tblGrid>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4800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15</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600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1/4</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1/8</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60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¾</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-1/8</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w="5760">
                      <a:solidFill>
                        <a:srgbClr val="000000"/>
                      </a:solidFill>
                      <a:prstDash val="solid"/>
                    </a:lnB>
                    <a:noFill/>
                  </a:tcPr>
                </a:tc>
              </a:tr>
            </a:tbl>
          </a:graphicData>
        </a:graphic>
      </p:graphicFrame>
      <p:sp>
        <p:nvSpPr>
          <p:cNvPr id="113" name="CasellaDiTesto 10"/>
          <p:cNvSpPr/>
          <p:nvPr/>
        </p:nvSpPr>
        <p:spPr>
          <a:xfrm>
            <a:off x="509760" y="3584520"/>
            <a:ext cx="2165040" cy="3376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S’</a:t>
            </a:r>
            <a:r>
              <a:rPr b="0" lang="it-IT" sz="1600" spc="-1" strike="noStrike">
                <a:solidFill>
                  <a:srgbClr val="000000"/>
                </a:solidFill>
                <a:latin typeface="Calibri"/>
              </a:rPr>
              <a:t> = [3, 1, 5]     </a:t>
            </a:r>
            <a:r>
              <a:rPr b="0" i="1" lang="it-IT" sz="1600" spc="-1" strike="noStrike">
                <a:solidFill>
                  <a:srgbClr val="000000"/>
                </a:solidFill>
                <a:latin typeface="Calibri"/>
              </a:rPr>
              <a:t>G’</a:t>
            </a:r>
            <a:r>
              <a:rPr b="0" lang="it-IT" sz="1600" spc="-1" strike="noStrike">
                <a:solidFill>
                  <a:srgbClr val="000000"/>
                </a:solidFill>
                <a:latin typeface="Calibri"/>
              </a:rPr>
              <a:t> = {4, 2}</a:t>
            </a:r>
            <a:endParaRPr b="0" lang="it-IT" sz="1600" spc="-1" strike="noStrike">
              <a:solidFill>
                <a:srgbClr val="000000"/>
              </a:solidFill>
              <a:latin typeface="Arial"/>
            </a:endParaRPr>
          </a:p>
        </p:txBody>
      </p:sp>
      <p:grpSp>
        <p:nvGrpSpPr>
          <p:cNvPr id="114" name="Group 4"/>
          <p:cNvGrpSpPr/>
          <p:nvPr/>
        </p:nvGrpSpPr>
        <p:grpSpPr>
          <a:xfrm>
            <a:off x="894960" y="3211200"/>
            <a:ext cx="1655640" cy="1081440"/>
            <a:chOff x="894960" y="3211200"/>
            <a:chExt cx="1655640" cy="1081440"/>
          </a:xfrm>
        </p:grpSpPr>
        <p:sp>
          <p:nvSpPr>
            <p:cNvPr id="115" name="AutoShape 6"/>
            <p:cNvSpPr/>
            <p:nvPr/>
          </p:nvSpPr>
          <p:spPr>
            <a:xfrm>
              <a:off x="1045440" y="3829320"/>
              <a:ext cx="1505160" cy="463320"/>
            </a:xfrm>
            <a:custGeom>
              <a:avLst/>
              <a:gdLst>
                <a:gd name="textAreaLeft" fmla="*/ 350280 w 1505160"/>
                <a:gd name="textAreaRight" fmla="*/ 1060560 w 1505160"/>
                <a:gd name="textAreaTop" fmla="*/ 61920 h 463320"/>
                <a:gd name="textAreaBottom" fmla="*/ 401400 h 463320"/>
              </a:gdLst>
              <a:ahLst/>
              <a:rect l="textAreaLeft" t="textAreaTop" r="textAreaRight" b="textAreaBottom"/>
              <a:pathLst>
                <a:path w="21600" h="21600">
                  <a:moveTo>
                    <a:pt x="0" y="0"/>
                  </a:moveTo>
                  <a:arcTo wR="10061" hR="21600" stAng="10800000" swAng="-5400000"/>
                  <a:lnTo>
                    <a:pt x="10189" y="21600"/>
                  </a:lnTo>
                  <a:arcTo wR="10061" hR="21600" stAng="5400000" swAng="-3490096"/>
                  <a:lnTo>
                    <a:pt x="21204" y="6000"/>
                  </a:lnTo>
                  <a:lnTo>
                    <a:pt x="20186" y="0"/>
                  </a:lnTo>
                  <a:lnTo>
                    <a:pt x="18376" y="6000"/>
                  </a:lnTo>
                  <a:lnTo>
                    <a:pt x="19726" y="6000"/>
                  </a:lnTo>
                  <a:arcTo wR="10061" hR="21600" stAng="1909904" swAng="3479910"/>
                  <a:lnTo>
                    <a:pt x="10125" y="21600"/>
                  </a:lnTo>
                  <a:arcTo wR="10061" hR="21600" stAng="5410186" swAng="5389814"/>
                  <a:close/>
                </a:path>
                <a:path fill="darkenLess" w="21600" h="21600">
                  <a:moveTo>
                    <a:pt x="0" y="0"/>
                  </a:moveTo>
                  <a:arcTo wR="10061" hR="21600" stAng="10800000" swAng="-5400000"/>
                  <a:lnTo>
                    <a:pt x="10189" y="21600"/>
                  </a:lnTo>
                  <a:arcTo wR="10061" hR="21600" stAng="5400000" swAng="10186"/>
                  <a:lnTo>
                    <a:pt x="10125" y="21600"/>
                  </a:lnTo>
                  <a:arcTo wR="10061" hR="21600" stAng="5410186" swAng="5389814"/>
                  <a:close/>
                </a:path>
              </a:pathLst>
            </a:custGeom>
            <a:solidFill>
              <a:srgbClr val="000000"/>
            </a:solidFill>
            <a:ln w="9360">
              <a:solidFill>
                <a:srgbClr val="000000"/>
              </a:solidFill>
              <a:miter/>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16" name="AutoShape 7"/>
            <p:cNvSpPr/>
            <p:nvPr/>
          </p:nvSpPr>
          <p:spPr>
            <a:xfrm rot="10800000">
              <a:off x="894960" y="3211200"/>
              <a:ext cx="1505160" cy="463320"/>
            </a:xfrm>
            <a:custGeom>
              <a:avLst/>
              <a:gdLst>
                <a:gd name="textAreaLeft" fmla="*/ 350280 w 1505160"/>
                <a:gd name="textAreaRight" fmla="*/ 1060560 w 1505160"/>
                <a:gd name="textAreaTop" fmla="*/ 61920 h 463320"/>
                <a:gd name="textAreaBottom" fmla="*/ 401400 h 463320"/>
              </a:gdLst>
              <a:ahLst/>
              <a:rect l="textAreaLeft" t="textAreaTop" r="textAreaRight" b="textAreaBottom"/>
              <a:pathLst>
                <a:path w="21600" h="21600">
                  <a:moveTo>
                    <a:pt x="0" y="0"/>
                  </a:moveTo>
                  <a:arcTo wR="10061" hR="21600" stAng="10800000" swAng="-5400000"/>
                  <a:lnTo>
                    <a:pt x="10189" y="21600"/>
                  </a:lnTo>
                  <a:arcTo wR="10061" hR="21600" stAng="5400000" swAng="-3490096"/>
                  <a:lnTo>
                    <a:pt x="21204" y="6000"/>
                  </a:lnTo>
                  <a:lnTo>
                    <a:pt x="20186" y="0"/>
                  </a:lnTo>
                  <a:lnTo>
                    <a:pt x="18376" y="6000"/>
                  </a:lnTo>
                  <a:lnTo>
                    <a:pt x="19726" y="6000"/>
                  </a:lnTo>
                  <a:arcTo wR="10061" hR="21600" stAng="1909904" swAng="3479910"/>
                  <a:lnTo>
                    <a:pt x="10125" y="21600"/>
                  </a:lnTo>
                  <a:arcTo wR="10061" hR="21600" stAng="5410186" swAng="5389814"/>
                  <a:close/>
                </a:path>
                <a:path fill="darkenLess" w="21600" h="21600">
                  <a:moveTo>
                    <a:pt x="0" y="0"/>
                  </a:moveTo>
                  <a:arcTo wR="10061" hR="21600" stAng="10800000" swAng="-5400000"/>
                  <a:lnTo>
                    <a:pt x="10189" y="21600"/>
                  </a:lnTo>
                  <a:arcTo wR="10061" hR="21600" stAng="5400000" swAng="10186"/>
                  <a:lnTo>
                    <a:pt x="10125" y="21600"/>
                  </a:lnTo>
                  <a:arcTo wR="10061" hR="21600" stAng="5410186" swAng="5389814"/>
                  <a:close/>
                </a:path>
              </a:pathLst>
            </a:custGeom>
            <a:solidFill>
              <a:srgbClr val="000000"/>
            </a:solidFill>
            <a:ln w="9360">
              <a:solidFill>
                <a:srgbClr val="000000"/>
              </a:solidFill>
              <a:miter/>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cxnSp>
        <p:nvCxnSpPr>
          <p:cNvPr id="117" name="Connettore 2 14"/>
          <p:cNvCxnSpPr/>
          <p:nvPr/>
        </p:nvCxnSpPr>
        <p:spPr>
          <a:xfrm flipH="1">
            <a:off x="4617720" y="4129200"/>
            <a:ext cx="2160" cy="434160"/>
          </a:xfrm>
          <a:prstGeom prst="straightConnector1">
            <a:avLst/>
          </a:prstGeom>
          <a:ln w="9360">
            <a:solidFill>
              <a:srgbClr val="4a7ebb"/>
            </a:solidFill>
            <a:miter/>
            <a:tailEnd len="med" type="arrow" w="med"/>
          </a:ln>
        </p:spPr>
      </p:cxnSp>
      <p:sp>
        <p:nvSpPr>
          <p:cNvPr id="118" name="Ovale 16"/>
          <p:cNvSpPr/>
          <p:nvPr/>
        </p:nvSpPr>
        <p:spPr>
          <a:xfrm>
            <a:off x="4473720" y="5327640"/>
            <a:ext cx="261720" cy="247680"/>
          </a:xfrm>
          <a:prstGeom prst="ellipse">
            <a:avLst/>
          </a:prstGeom>
          <a:no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119" name="CasellaDiTesto 17"/>
          <p:cNvSpPr/>
          <p:nvPr/>
        </p:nvSpPr>
        <p:spPr>
          <a:xfrm>
            <a:off x="3573000" y="3782880"/>
            <a:ext cx="144720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entra in base</a:t>
            </a:r>
            <a:endParaRPr b="0" lang="it-IT" sz="1600" spc="-1" strike="noStrike">
              <a:solidFill>
                <a:srgbClr val="000000"/>
              </a:solidFill>
              <a:latin typeface="Arial"/>
            </a:endParaRPr>
          </a:p>
        </p:txBody>
      </p:sp>
      <p:sp>
        <p:nvSpPr>
          <p:cNvPr id="120" name="CasellaDiTesto 18"/>
          <p:cNvSpPr/>
          <p:nvPr/>
        </p:nvSpPr>
        <p:spPr>
          <a:xfrm>
            <a:off x="4963680" y="3789360"/>
            <a:ext cx="1611720" cy="3711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x</a:t>
            </a:r>
            <a:r>
              <a:rPr b="0" lang="it-IT" sz="1600" spc="-1" strike="noStrike" baseline="-25000">
                <a:solidFill>
                  <a:srgbClr val="000000"/>
                </a:solidFill>
                <a:latin typeface="Calibri"/>
              </a:rPr>
              <a:t>3</a:t>
            </a:r>
            <a:r>
              <a:rPr b="0" lang="it-IT" sz="1600" spc="-1" strike="noStrike">
                <a:solidFill>
                  <a:srgbClr val="000000"/>
                </a:solidFill>
                <a:latin typeface="Calibri"/>
              </a:rPr>
              <a:t> esce dalla base</a:t>
            </a:r>
            <a:endParaRPr b="0" lang="it-IT" sz="1600" spc="-1" strike="noStrike">
              <a:solidFill>
                <a:srgbClr val="000000"/>
              </a:solidFill>
              <a:latin typeface="Arial"/>
            </a:endParaRPr>
          </a:p>
        </p:txBody>
      </p:sp>
      <p:sp>
        <p:nvSpPr>
          <p:cNvPr id="121" name="Text Box 2"/>
          <p:cNvSpPr/>
          <p:nvPr/>
        </p:nvSpPr>
        <p:spPr>
          <a:xfrm>
            <a:off x="6581880" y="5300640"/>
            <a:ext cx="2743200" cy="228600"/>
          </a:xfrm>
          <a:prstGeom prst="rect">
            <a:avLst/>
          </a:prstGeom>
          <a:noFill/>
          <a:ln w="0">
            <a:noFill/>
          </a:ln>
        </p:spPr>
        <p:style>
          <a:lnRef idx="0"/>
          <a:fillRef idx="0"/>
          <a:effectRef idx="0"/>
          <a:fontRef idx="minor"/>
        </p:style>
        <p:txBody>
          <a:bodyPr lIns="0" rIns="0" tIns="0" bIns="0" anchor="t">
            <a:noAutofit/>
          </a:bodyPr>
          <a:p>
            <a:pPr algn="just">
              <a:lnSpc>
                <a:spcPct val="100000"/>
              </a:lnSpc>
              <a:spcAft>
                <a:spcPts val="100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it-IT" sz="1600" spc="-1" strike="noStrike">
                <a:solidFill>
                  <a:srgbClr val="000000"/>
                </a:solidFill>
                <a:latin typeface="Calibri"/>
              </a:rPr>
              <a:t>a</a:t>
            </a:r>
            <a:r>
              <a:rPr b="0" lang="it-IT" sz="1600" spc="-1" strike="noStrike" baseline="-25000">
                <a:solidFill>
                  <a:srgbClr val="000000"/>
                </a:solidFill>
                <a:latin typeface="Calibri"/>
              </a:rPr>
              <a:t>12</a:t>
            </a:r>
            <a:r>
              <a:rPr b="0" lang="it-IT" sz="1600" spc="-1" strike="noStrike">
                <a:solidFill>
                  <a:srgbClr val="000000"/>
                </a:solidFill>
                <a:latin typeface="Calibri"/>
              </a:rPr>
              <a:t> = 10 elemento di pivot</a:t>
            </a:r>
            <a:endParaRPr b="0" lang="it-IT" sz="16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p:txBody>
      </p:sp>
      <p:cxnSp>
        <p:nvCxnSpPr>
          <p:cNvPr id="122" name="Connettore 2 20"/>
          <p:cNvCxnSpPr/>
          <p:nvPr/>
        </p:nvCxnSpPr>
        <p:spPr>
          <a:xfrm flipH="1" flipV="1">
            <a:off x="5145840" y="4149000"/>
            <a:ext cx="2520" cy="432360"/>
          </a:xfrm>
          <a:prstGeom prst="straightConnector1">
            <a:avLst/>
          </a:prstGeom>
          <a:ln w="9360">
            <a:solidFill>
              <a:srgbClr val="4a7ebb"/>
            </a:solidFill>
            <a:miter/>
            <a:tailEnd len="med" type="arrow" w="med"/>
          </a:ln>
        </p:spPr>
      </p:cxn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MATRICE TABLEAU DEL PROBLEMA DI MIX OTTIMO</a:t>
            </a:r>
            <a:endParaRPr b="1" lang="it-IT" sz="2000" spc="-1" strike="noStrike">
              <a:solidFill>
                <a:srgbClr val="000000"/>
              </a:solidFill>
              <a:latin typeface="Tahoma"/>
            </a:endParaRPr>
          </a:p>
        </p:txBody>
      </p:sp>
      <p:sp>
        <p:nvSpPr>
          <p:cNvPr id="124" name=""/>
          <p:cNvSpPr txBox="1"/>
          <p:nvPr/>
        </p:nvSpPr>
        <p:spPr>
          <a:xfrm>
            <a:off x="468360" y="1825560"/>
            <a:ext cx="8229600" cy="4340160"/>
          </a:xfrm>
          <a:prstGeom prst="rect">
            <a:avLst/>
          </a:prstGeom>
          <a:noFill/>
          <a:ln w="0">
            <a:noFill/>
          </a:ln>
        </p:spPr>
        <p:txBody>
          <a:bodyPr anchor="t">
            <a:normAutofit fontScale="61923"/>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L’operazione di pivot</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sostituisce alla riga 1 la riga 1 divisa per il pivot, che vale 10;</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sostituisce alla riga 0 la riga 0 – (-10/10) volte la riga 1, cioè somma 1 volta la riga 1 alla 0;</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sostituisce alla riga 2 la riga 2 – (1/4 / 10) volte la riga 1;</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sostituisce alla riga 3 la riga 3 – (3/4 / 10) volte la riga 1.</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nuova soluzione di base è mostrata nel seguente tableau.</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base è S = [2, 1, 5].  La soluzione di base è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i="1" lang="it-IT" sz="1600" spc="-1" strike="noStrike" baseline="-25000">
                <a:solidFill>
                  <a:srgbClr val="000000"/>
                </a:solidFill>
                <a:latin typeface="Calibri"/>
              </a:rPr>
              <a:t> </a:t>
            </a:r>
            <a:r>
              <a:rPr b="0" lang="it-IT" sz="1600" spc="-1" strike="noStrike">
                <a:solidFill>
                  <a:srgbClr val="000000"/>
                </a:solidFill>
                <a:latin typeface="Calibri"/>
              </a:rPr>
              <a:t>= 25,</a:t>
            </a:r>
            <a:r>
              <a:rPr b="0" i="1" lang="it-IT" sz="1600" spc="-1" strike="noStrike">
                <a:solidFill>
                  <a:srgbClr val="000000"/>
                </a:solidFill>
                <a:latin typeface="Calibri"/>
              </a:rPr>
              <a:t> x</a:t>
            </a:r>
            <a:r>
              <a:rPr b="0" lang="it-IT" sz="1600" spc="-1" strike="noStrike" baseline="-25000">
                <a:solidFill>
                  <a:srgbClr val="000000"/>
                </a:solidFill>
                <a:latin typeface="Calibri"/>
              </a:rPr>
              <a:t>2</a:t>
            </a:r>
            <a:r>
              <a:rPr b="0" i="1" lang="it-IT" sz="1600" spc="-1" strike="noStrike" baseline="-25000">
                <a:solidFill>
                  <a:srgbClr val="000000"/>
                </a:solidFill>
                <a:latin typeface="Calibri"/>
              </a:rPr>
              <a:t> </a:t>
            </a:r>
            <a:r>
              <a:rPr b="0" lang="it-IT" sz="1600" spc="-1" strike="noStrike">
                <a:solidFill>
                  <a:srgbClr val="000000"/>
                </a:solidFill>
                <a:latin typeface="Calibri"/>
              </a:rPr>
              <a:t>= 60</a:t>
            </a:r>
            <a:r>
              <a:rPr b="0" i="1" lang="it-IT" sz="1600" spc="-1" strike="noStrike">
                <a:solidFill>
                  <a:srgbClr val="000000"/>
                </a:solidFill>
                <a:latin typeface="Calibri"/>
              </a:rPr>
              <a:t>, x</a:t>
            </a:r>
            <a:r>
              <a:rPr b="0" lang="it-IT" sz="1600" spc="-1" strike="noStrike" baseline="-25000">
                <a:solidFill>
                  <a:srgbClr val="000000"/>
                </a:solidFill>
                <a:latin typeface="Calibri"/>
              </a:rPr>
              <a:t>3 </a:t>
            </a:r>
            <a:r>
              <a:rPr b="0" lang="it-IT" sz="1600" spc="-1" strike="noStrike">
                <a:solidFill>
                  <a:srgbClr val="000000"/>
                </a:solidFill>
                <a:latin typeface="Calibri"/>
              </a:rPr>
              <a:t>= 0,</a:t>
            </a:r>
            <a:r>
              <a:rPr b="0" i="1" lang="it-IT" sz="1600" spc="-1" strike="noStrike">
                <a:solidFill>
                  <a:srgbClr val="000000"/>
                </a:solidFill>
                <a:latin typeface="Calibri"/>
              </a:rPr>
              <a:t> x</a:t>
            </a:r>
            <a:r>
              <a:rPr b="0" lang="it-IT" sz="1600" spc="-1" strike="noStrike" baseline="-25000">
                <a:solidFill>
                  <a:srgbClr val="000000"/>
                </a:solidFill>
                <a:latin typeface="Calibri"/>
              </a:rPr>
              <a:t>4 </a:t>
            </a:r>
            <a:r>
              <a:rPr b="0" lang="it-IT" sz="1600" spc="-1" strike="noStrike">
                <a:solidFill>
                  <a:srgbClr val="000000"/>
                </a:solidFill>
                <a:latin typeface="Calibri"/>
              </a:rPr>
              <a:t>= 0,</a:t>
            </a:r>
            <a:r>
              <a:rPr b="0" i="1" lang="it-IT" sz="1600" spc="-1" strike="noStrike">
                <a:solidFill>
                  <a:srgbClr val="000000"/>
                </a:solidFill>
                <a:latin typeface="Calibri"/>
              </a:rPr>
              <a:t> x</a:t>
            </a:r>
            <a:r>
              <a:rPr b="0" lang="it-IT" sz="1600" spc="-1" strike="noStrike" baseline="-25000">
                <a:solidFill>
                  <a:srgbClr val="000000"/>
                </a:solidFill>
                <a:latin typeface="Calibri"/>
              </a:rPr>
              <a:t>5 </a:t>
            </a:r>
            <a:r>
              <a:rPr b="0" lang="it-IT" sz="1600" spc="-1" strike="noStrike">
                <a:solidFill>
                  <a:srgbClr val="000000"/>
                </a:solidFill>
                <a:latin typeface="Calibri"/>
              </a:rPr>
              <a:t>= 15 e </a:t>
            </a:r>
            <a:r>
              <a:rPr b="0" i="1" lang="it-IT" sz="1600" spc="-1" strike="noStrike">
                <a:solidFill>
                  <a:srgbClr val="000000"/>
                </a:solidFill>
                <a:latin typeface="Calibri"/>
              </a:rPr>
              <a:t>z</a:t>
            </a:r>
            <a:r>
              <a:rPr b="0" lang="it-IT" sz="1600" spc="-1" strike="noStrike">
                <a:solidFill>
                  <a:srgbClr val="000000"/>
                </a:solidFill>
                <a:latin typeface="Calibri"/>
              </a:rPr>
              <a:t> = 5400.</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base è S = [3, 1, 5].  La soluzione di base è </a:t>
            </a:r>
            <a:r>
              <a:rPr b="0" i="1" lang="it-IT" sz="1600" spc="-1" strike="noStrike">
                <a:solidFill>
                  <a:srgbClr val="000000"/>
                </a:solidFill>
                <a:latin typeface="Calibri"/>
              </a:rPr>
              <a:t>x</a:t>
            </a:r>
            <a:r>
              <a:rPr b="0" lang="it-IT" sz="1600" spc="-1" strike="noStrike" baseline="-25000">
                <a:solidFill>
                  <a:srgbClr val="000000"/>
                </a:solidFill>
                <a:latin typeface="Calibri"/>
              </a:rPr>
              <a:t>1 </a:t>
            </a:r>
            <a:r>
              <a:rPr b="0" lang="it-IT" sz="1600" spc="-1" strike="noStrike">
                <a:solidFill>
                  <a:srgbClr val="000000"/>
                </a:solidFill>
                <a:latin typeface="Calibri"/>
              </a:rPr>
              <a:t>= 40,</a:t>
            </a:r>
            <a:r>
              <a:rPr b="0" i="1" lang="it-IT" sz="1600" spc="-1" strike="noStrike">
                <a:solidFill>
                  <a:srgbClr val="000000"/>
                </a:solidFill>
                <a:latin typeface="Calibri"/>
              </a:rPr>
              <a:t> x</a:t>
            </a:r>
            <a:r>
              <a:rPr b="0" lang="it-IT" sz="1600" spc="-1" strike="noStrike" baseline="-25000">
                <a:solidFill>
                  <a:srgbClr val="000000"/>
                </a:solidFill>
                <a:latin typeface="Calibri"/>
              </a:rPr>
              <a:t>2 </a:t>
            </a:r>
            <a:r>
              <a:rPr b="0" lang="it-IT" sz="1600" spc="-1" strike="noStrike">
                <a:solidFill>
                  <a:srgbClr val="000000"/>
                </a:solidFill>
                <a:latin typeface="Calibri"/>
              </a:rPr>
              <a:t>= 0, </a:t>
            </a:r>
            <a:r>
              <a:rPr b="0" i="1" lang="it-IT" sz="1600" spc="-1" strike="noStrike">
                <a:solidFill>
                  <a:srgbClr val="000000"/>
                </a:solidFill>
                <a:latin typeface="Calibri"/>
              </a:rPr>
              <a:t>x</a:t>
            </a:r>
            <a:r>
              <a:rPr b="0" lang="it-IT" sz="1600" spc="-1" strike="noStrike" baseline="-25000">
                <a:solidFill>
                  <a:srgbClr val="000000"/>
                </a:solidFill>
                <a:latin typeface="Calibri"/>
              </a:rPr>
              <a:t>3 </a:t>
            </a:r>
            <a:r>
              <a:rPr b="0" lang="it-IT" sz="1600" spc="-1" strike="noStrike">
                <a:solidFill>
                  <a:srgbClr val="000000"/>
                </a:solidFill>
                <a:latin typeface="Calibri"/>
              </a:rPr>
              <a:t>= 600, </a:t>
            </a:r>
            <a:r>
              <a:rPr b="0" i="1" lang="it-IT" sz="1600" spc="-1" strike="noStrike">
                <a:solidFill>
                  <a:srgbClr val="000000"/>
                </a:solidFill>
                <a:latin typeface="Calibri"/>
              </a:rPr>
              <a:t>x</a:t>
            </a:r>
            <a:r>
              <a:rPr b="0" lang="it-IT" sz="1600" spc="-1" strike="noStrike" baseline="-25000">
                <a:solidFill>
                  <a:srgbClr val="000000"/>
                </a:solidFill>
                <a:latin typeface="Calibri"/>
              </a:rPr>
              <a:t>4 </a:t>
            </a:r>
            <a:r>
              <a:rPr b="0" lang="it-IT" sz="1600" spc="-1" strike="noStrike">
                <a:solidFill>
                  <a:srgbClr val="000000"/>
                </a:solidFill>
                <a:latin typeface="Calibri"/>
              </a:rPr>
              <a:t>= 0, </a:t>
            </a:r>
            <a:r>
              <a:rPr b="0" i="1" lang="it-IT" sz="1600" spc="-1" strike="noStrike">
                <a:solidFill>
                  <a:srgbClr val="000000"/>
                </a:solidFill>
                <a:latin typeface="Calibri"/>
              </a:rPr>
              <a:t>x</a:t>
            </a:r>
            <a:r>
              <a:rPr b="0" lang="it-IT" sz="1600" spc="-1" strike="noStrike" baseline="-25000">
                <a:solidFill>
                  <a:srgbClr val="000000"/>
                </a:solidFill>
                <a:latin typeface="Calibri"/>
              </a:rPr>
              <a:t>5 </a:t>
            </a:r>
            <a:r>
              <a:rPr b="0" lang="it-IT" sz="1600" spc="-1" strike="noStrike">
                <a:solidFill>
                  <a:srgbClr val="000000"/>
                </a:solidFill>
                <a:latin typeface="Calibri"/>
              </a:rPr>
              <a:t>= 60</a:t>
            </a:r>
            <a:r>
              <a:rPr b="1" i="1" lang="it-IT" sz="1600" spc="-1" strike="noStrike">
                <a:solidFill>
                  <a:srgbClr val="000000"/>
                </a:solidFill>
                <a:latin typeface="Calibri"/>
              </a:rPr>
              <a:t> </a:t>
            </a:r>
            <a:r>
              <a:rPr b="0" lang="it-IT" sz="1600" spc="-1" strike="noStrike">
                <a:solidFill>
                  <a:srgbClr val="000000"/>
                </a:solidFill>
                <a:latin typeface="Calibri"/>
              </a:rPr>
              <a:t>e </a:t>
            </a:r>
            <a:r>
              <a:rPr b="0" i="1" lang="it-IT" sz="1600" spc="-1" strike="noStrike">
                <a:solidFill>
                  <a:srgbClr val="000000"/>
                </a:solidFill>
                <a:latin typeface="Calibri"/>
              </a:rPr>
              <a:t>z</a:t>
            </a:r>
            <a:r>
              <a:rPr b="0" lang="it-IT" sz="1600" spc="-1" strike="noStrike">
                <a:solidFill>
                  <a:srgbClr val="000000"/>
                </a:solidFill>
                <a:latin typeface="Calibri"/>
              </a:rPr>
              <a:t> = 4800.</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25" name="Rectangle 4"/>
          <p:cNvSpPr/>
          <p:nvPr/>
        </p:nvSpPr>
        <p:spPr>
          <a:xfrm>
            <a:off x="0" y="0"/>
            <a:ext cx="9144000" cy="457200"/>
          </a:xfrm>
          <a:prstGeom prst="rect">
            <a:avLst/>
          </a:prstGeom>
          <a:noFill/>
          <a:ln w="0">
            <a:noFill/>
          </a:ln>
        </p:spPr>
        <p:style>
          <a:lnRef idx="0"/>
          <a:fillRef idx="0"/>
          <a:effectRef idx="0"/>
          <a:fontRef idx="minor"/>
        </p:style>
        <p:txBody>
          <a:bodyPr wrap="none" lIns="90000" rIns="90000" tIns="46800" bIns="46800" anchor="ctr">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aphicFrame>
        <p:nvGraphicFramePr>
          <p:cNvPr id="126" name=""/>
          <p:cNvGraphicFramePr/>
          <p:nvPr/>
        </p:nvGraphicFramePr>
        <p:xfrm>
          <a:off x="2411280" y="3933720"/>
          <a:ext cx="4392720" cy="1676520"/>
        </p:xfrm>
        <a:graphic>
          <a:graphicData uri="http://schemas.openxmlformats.org/drawingml/2006/table">
            <a:tbl>
              <a:tblPr/>
              <a:tblGrid>
                <a:gridCol w="657360"/>
                <a:gridCol w="741240"/>
                <a:gridCol w="681120"/>
                <a:gridCol w="584280"/>
                <a:gridCol w="685800"/>
                <a:gridCol w="611280"/>
                <a:gridCol w="431640"/>
              </a:tblGrid>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5400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60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1/10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-1/2</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25</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-1/40</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1/4</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15</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-3/40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w="576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MATRICE TABLEAU DEL PROBLEMA DI MIX OTTIMO</a:t>
            </a:r>
            <a:endParaRPr b="1" lang="it-IT" sz="2000" spc="-1" strike="noStrike">
              <a:solidFill>
                <a:srgbClr val="000000"/>
              </a:solidFill>
              <a:latin typeface="Tahoma"/>
            </a:endParaRPr>
          </a:p>
        </p:txBody>
      </p:sp>
      <p:sp>
        <p:nvSpPr>
          <p:cNvPr id="128"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 soluzione è </a:t>
            </a:r>
            <a:r>
              <a:rPr b="0" lang="it-IT" sz="1600" spc="-1" strike="noStrike" u="sng">
                <a:solidFill>
                  <a:srgbClr val="000000"/>
                </a:solidFill>
                <a:uFillTx/>
                <a:latin typeface="Calibri"/>
              </a:rPr>
              <a:t>ottima</a:t>
            </a:r>
            <a:r>
              <a:rPr b="0" lang="it-IT" sz="1600" spc="-1" strike="noStrike">
                <a:solidFill>
                  <a:srgbClr val="000000"/>
                </a:solidFill>
                <a:latin typeface="Calibri"/>
              </a:rPr>
              <a:t>: tutte le variabili fuori base hanno costi ridotti positivi.</a:t>
            </a:r>
            <a:endParaRPr b="0" lang="it-IT" sz="1600" spc="-1" strike="noStrike">
              <a:solidFill>
                <a:srgbClr val="000000"/>
              </a:solidFill>
              <a:latin typeface="Calibri"/>
            </a:endParaRPr>
          </a:p>
        </p:txBody>
      </p:sp>
      <p:sp>
        <p:nvSpPr>
          <p:cNvPr id="129" name="Rectangle 4"/>
          <p:cNvSpPr/>
          <p:nvPr/>
        </p:nvSpPr>
        <p:spPr>
          <a:xfrm>
            <a:off x="0" y="0"/>
            <a:ext cx="9144000" cy="457200"/>
          </a:xfrm>
          <a:prstGeom prst="rect">
            <a:avLst/>
          </a:prstGeom>
          <a:noFill/>
          <a:ln w="0">
            <a:noFill/>
          </a:ln>
        </p:spPr>
        <p:style>
          <a:lnRef idx="0"/>
          <a:fillRef idx="0"/>
          <a:effectRef idx="0"/>
          <a:fontRef idx="minor"/>
        </p:style>
        <p:txBody>
          <a:bodyPr wrap="none" lIns="90000" rIns="90000" tIns="46800" bIns="46800" anchor="ctr">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aphicFrame>
        <p:nvGraphicFramePr>
          <p:cNvPr id="130" name=""/>
          <p:cNvGraphicFramePr/>
          <p:nvPr/>
        </p:nvGraphicFramePr>
        <p:xfrm>
          <a:off x="2411280" y="2708280"/>
          <a:ext cx="4392720" cy="1676520"/>
        </p:xfrm>
        <a:graphic>
          <a:graphicData uri="http://schemas.openxmlformats.org/drawingml/2006/table">
            <a:tbl>
              <a:tblPr/>
              <a:tblGrid>
                <a:gridCol w="657360"/>
                <a:gridCol w="741240"/>
                <a:gridCol w="681120"/>
                <a:gridCol w="584280"/>
                <a:gridCol w="685800"/>
                <a:gridCol w="611280"/>
                <a:gridCol w="431640"/>
              </a:tblGrid>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5400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w="5760">
                      <a:solidFill>
                        <a:srgbClr val="000000"/>
                      </a:solidFill>
                      <a:prstDash val="solid"/>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60</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1/10</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-1/2</a:t>
                      </a:r>
                      <a:endParaRPr b="0" lang="it-IT" sz="1600" spc="-1" strike="noStrike">
                        <a:solidFill>
                          <a:srgbClr val="000000"/>
                        </a:solidFill>
                        <a:latin typeface="Arial"/>
                      </a:endParaRPr>
                    </a:p>
                  </a:txBody>
                  <a:tcPr anchor="ctr" marL="91440" marR="91440">
                    <a:lnL>
                      <a:noFill/>
                    </a:lnL>
                    <a:lnR>
                      <a:noFill/>
                    </a:lnR>
                    <a:lnT w="5760">
                      <a:solidFill>
                        <a:srgbClr val="000000"/>
                      </a:solidFill>
                      <a:prstDash val="solid"/>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w="5760">
                      <a:solidFill>
                        <a:srgbClr val="000000"/>
                      </a:solidFill>
                      <a:prstDash val="solid"/>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25</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-1/40</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1/4</a:t>
                      </a:r>
                      <a:endParaRPr b="0" lang="it-IT" sz="1600" spc="-1" strike="noStrike">
                        <a:solidFill>
                          <a:srgbClr val="000000"/>
                        </a:solidFill>
                        <a:latin typeface="Arial"/>
                      </a:endParaRPr>
                    </a:p>
                  </a:txBody>
                  <a:tcPr anchor="ctr" marL="91440" marR="91440">
                    <a:lnL>
                      <a:noFill/>
                    </a:lnL>
                    <a:lnR>
                      <a:noFill/>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r>
              <a:tr h="337680">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a:noFill/>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15</a:t>
                      </a:r>
                      <a:endParaRPr b="0" lang="it-IT" sz="1600" spc="-1" strike="noStrike">
                        <a:solidFill>
                          <a:srgbClr val="000000"/>
                        </a:solidFill>
                        <a:latin typeface="Arial"/>
                      </a:endParaRPr>
                    </a:p>
                  </a:txBody>
                  <a:tcPr anchor="ctr" marL="91440" marR="91440">
                    <a:lnL w="5760">
                      <a:solidFill>
                        <a:srgbClr val="000000"/>
                      </a:solidFill>
                      <a:prstDash val="solid"/>
                    </a:lnL>
                    <a:lnR w="5760">
                      <a:solidFill>
                        <a:srgbClr val="000000"/>
                      </a:solidFill>
                      <a:prstDash val="solid"/>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w="5760">
                      <a:solidFill>
                        <a:srgbClr val="000000"/>
                      </a:solidFill>
                      <a:prstDash val="solid"/>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-3/40</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-1/4</a:t>
                      </a:r>
                      <a:endParaRPr b="0" lang="it-IT" sz="1600" spc="-1" strike="noStrike">
                        <a:solidFill>
                          <a:srgbClr val="000000"/>
                        </a:solidFill>
                        <a:latin typeface="Arial"/>
                      </a:endParaRPr>
                    </a:p>
                  </a:txBody>
                  <a:tcPr anchor="ctr" marL="91440" marR="91440">
                    <a:lnL>
                      <a:noFill/>
                    </a:lnL>
                    <a:lnR>
                      <a:noFill/>
                    </a:lnR>
                    <a:lnT>
                      <a:noFill/>
                    </a:lnT>
                    <a:lnB w="5760">
                      <a:solidFill>
                        <a:srgbClr val="000000"/>
                      </a:solidFill>
                      <a:prstDash val="solid"/>
                    </a:lnB>
                    <a:noFill/>
                  </a:tcPr>
                </a:tc>
                <a:tc>
                  <a:txBody>
                    <a:bodyPr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1</a:t>
                      </a:r>
                      <a:endParaRPr b="0" lang="it-IT" sz="1600" spc="-1" strike="noStrike">
                        <a:solidFill>
                          <a:srgbClr val="000000"/>
                        </a:solidFill>
                        <a:latin typeface="Arial"/>
                      </a:endParaRPr>
                    </a:p>
                  </a:txBody>
                  <a:tcPr anchor="ctr" marL="91440" marR="91440">
                    <a:lnL>
                      <a:noFill/>
                    </a:lnL>
                    <a:lnR w="5760">
                      <a:solidFill>
                        <a:srgbClr val="000000"/>
                      </a:solidFill>
                      <a:prstDash val="solid"/>
                    </a:lnR>
                    <a:lnT>
                      <a:noFill/>
                    </a:lnT>
                    <a:lnB w="5760">
                      <a:solidFill>
                        <a:srgbClr val="000000"/>
                      </a:solidFill>
                      <a:prstDash val="solid"/>
                    </a:lnB>
                    <a:noFill/>
                  </a:tcPr>
                </a:tc>
              </a:tr>
            </a:tbl>
          </a:graphicData>
        </a:graphic>
      </p:graphicFrame>
      <p:sp>
        <p:nvSpPr>
          <p:cNvPr id="131" name="Rettangolo 27"/>
          <p:cNvSpPr/>
          <p:nvPr/>
        </p:nvSpPr>
        <p:spPr>
          <a:xfrm>
            <a:off x="5273640" y="3060720"/>
            <a:ext cx="1027080" cy="297000"/>
          </a:xfrm>
          <a:prstGeom prst="rect">
            <a:avLst/>
          </a:prstGeom>
          <a:noFill/>
          <a:ln w="25560">
            <a:solidFill>
              <a:srgbClr val="c00000"/>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METODO DEL SIMPLESSO</a:t>
            </a:r>
            <a:endParaRPr b="1" lang="it-IT" sz="2000" spc="-1" strike="noStrike">
              <a:solidFill>
                <a:srgbClr val="000000"/>
              </a:solidFill>
              <a:latin typeface="Tahoma"/>
            </a:endParaRPr>
          </a:p>
        </p:txBody>
      </p:sp>
      <p:sp>
        <p:nvSpPr>
          <p:cNvPr id="55"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metodo del simplesso è un algoritmo per la risoluzione algebrica di problemi di P.L. espressi in forma standard.</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 il metodo proposto da  George Dantzig nel 1947 per la soluzione di problemi generali di P.L.</a:t>
            </a:r>
            <a:br>
              <a:rPr sz="1600"/>
            </a:br>
            <a:r>
              <a:rPr b="0" lang="it-IT" sz="1600" spc="-1" strike="noStrike">
                <a:solidFill>
                  <a:srgbClr val="000000"/>
                </a:solidFill>
                <a:latin typeface="Calibri"/>
              </a:rPr>
              <a:t>Per anni è stato anche l’unico algoritmo disponibile.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Rimane un metodo tra i più utilizzati per la soluzione di problemi di P.L. nonostante attualmente siano disponibili altri algoritmi.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Può essere utilizzato, insieme ad altre tecniche, nella risoluzione dei problemi di P.L.I.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Permette di effettuare agevolmente l’analisi di post-ottimalità.</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Esistono molti pacchetti software che lo implementano, sia gratuiti che commerciali.</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LE POSSIBILI SOLUZIONI DELLA P.L.</a:t>
            </a:r>
            <a:endParaRPr b="1" lang="it-IT" sz="2000" spc="-1" strike="noStrike">
              <a:solidFill>
                <a:srgbClr val="000000"/>
              </a:solidFill>
              <a:latin typeface="Tahoma"/>
            </a:endParaRPr>
          </a:p>
        </p:txBody>
      </p:sp>
      <p:sp>
        <p:nvSpPr>
          <p:cNvPr id="57" name=""/>
          <p:cNvSpPr txBox="1"/>
          <p:nvPr/>
        </p:nvSpPr>
        <p:spPr>
          <a:xfrm>
            <a:off x="468360" y="1825560"/>
            <a:ext cx="8229600" cy="4340160"/>
          </a:xfrm>
          <a:prstGeom prst="rect">
            <a:avLst/>
          </a:prstGeom>
          <a:noFill/>
          <a:ln w="0">
            <a:noFill/>
          </a:ln>
        </p:spPr>
        <p:txBody>
          <a:bodyPr anchor="t">
            <a:normAutofit fontScale="93198"/>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ricorda che un problema di P.L. soddisfa sempre uno dei tre casi seguenti:</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problema è inammissibile: la regione ammissibile è vuota;</a:t>
            </a: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problema è illimitato: è possibile trovare delle soluzioni ammissibili facendo crescere a piacere il valore di una o più variabili decisionali in modo che la funzione obiettivo diminuisca (o aumenti per problemi di massimo) a piacere;</a:t>
            </a: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743040" indent="-34308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il problema ammette soluzione ottima: esiste almeno una soluzione ammissibile che minimizza (massimizza) il valore della funzione obiettivo. Tale valore è limitato.</a:t>
            </a:r>
            <a:endParaRPr b="0" lang="it-IT" sz="1600" spc="-1" strike="noStrike">
              <a:solidFill>
                <a:srgbClr val="000000"/>
              </a:solidFill>
              <a:latin typeface="Calibri"/>
            </a:endParaRPr>
          </a:p>
          <a:p>
            <a:pPr lvl="1">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Risolvere un problema di P.L. significa </a:t>
            </a:r>
            <a:endParaRPr b="0" lang="it-IT" sz="1600" spc="-1" strike="noStrike">
              <a:solidFill>
                <a:srgbClr val="000000"/>
              </a:solidFill>
              <a:latin typeface="Calibri"/>
            </a:endParaRPr>
          </a:p>
          <a:p>
            <a:pPr lvl="2" marL="74304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riconoscere il verificarsi di uno dei tre casi</a:t>
            </a:r>
            <a:endParaRPr b="0" lang="it-IT" sz="1600" spc="-1" strike="noStrike">
              <a:solidFill>
                <a:srgbClr val="000000"/>
              </a:solidFill>
              <a:latin typeface="Calibri"/>
            </a:endParaRPr>
          </a:p>
          <a:p>
            <a:pPr lvl="2" marL="74304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è verificato il caso 3, fornire</a:t>
            </a:r>
            <a:endParaRPr b="0" lang="it-IT" sz="1600" spc="-1" strike="noStrike">
              <a:solidFill>
                <a:srgbClr val="000000"/>
              </a:solidFill>
              <a:latin typeface="Calibri"/>
            </a:endParaRPr>
          </a:p>
          <a:p>
            <a:pPr lvl="3" marL="8571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valore assunto all'ottimo dalle variabili decisionali (il vettore </a:t>
            </a:r>
            <a:r>
              <a:rPr b="1" lang="it-IT" sz="1600" spc="-1" strike="noStrike">
                <a:solidFill>
                  <a:srgbClr val="000000"/>
                </a:solidFill>
                <a:latin typeface="Calibri"/>
              </a:rPr>
              <a:t>x</a:t>
            </a:r>
            <a:r>
              <a:rPr b="0" lang="it-IT" sz="1600" spc="-1" strike="noStrike" baseline="30000">
                <a:solidFill>
                  <a:srgbClr val="000000"/>
                </a:solidFill>
                <a:latin typeface="Calibri"/>
              </a:rPr>
              <a:t>*</a:t>
            </a:r>
            <a:r>
              <a:rPr b="0" lang="it-IT" sz="1600" spc="-1" strike="noStrike">
                <a:solidFill>
                  <a:srgbClr val="000000"/>
                </a:solidFill>
                <a:latin typeface="Calibri"/>
              </a:rPr>
              <a:t>)</a:t>
            </a:r>
            <a:endParaRPr b="0" lang="it-IT" sz="1600" spc="-1" strike="noStrike">
              <a:solidFill>
                <a:srgbClr val="000000"/>
              </a:solidFill>
              <a:latin typeface="Calibri"/>
            </a:endParaRPr>
          </a:p>
          <a:p>
            <a:pPr lvl="3" marL="8571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valore assunto all'ottimo dalla funzione obiettivo (</a:t>
            </a:r>
            <a:r>
              <a:rPr b="0" i="1" lang="it-IT" sz="1600" spc="-1" strike="noStrike">
                <a:solidFill>
                  <a:srgbClr val="000000"/>
                </a:solidFill>
                <a:latin typeface="Calibri"/>
              </a:rPr>
              <a:t>z</a:t>
            </a:r>
            <a:r>
              <a:rPr b="0" lang="it-IT" sz="1600" spc="-1" strike="noStrike" baseline="30000">
                <a:solidFill>
                  <a:srgbClr val="000000"/>
                </a:solidFill>
                <a:latin typeface="Calibri"/>
              </a:rPr>
              <a:t>*</a:t>
            </a:r>
            <a:r>
              <a:rPr b="0" lang="it-IT" sz="1600" spc="-1" strike="noStrike">
                <a:solidFill>
                  <a:srgbClr val="000000"/>
                </a:solidFill>
                <a:latin typeface="Calibri"/>
              </a:rPr>
              <a:t>)</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IL TEOREMA FONDAMENTALE DEL SIMPLESSO</a:t>
            </a:r>
            <a:endParaRPr b="1" lang="it-IT" sz="2000" spc="-1" strike="noStrike">
              <a:solidFill>
                <a:srgbClr val="000000"/>
              </a:solidFill>
              <a:latin typeface="Tahoma"/>
            </a:endParaRPr>
          </a:p>
        </p:txBody>
      </p:sp>
      <p:sp>
        <p:nvSpPr>
          <p:cNvPr id="59"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 consideri un programma lineare in forma canonica forte rispetto ad una sequenza di indici di base </a:t>
            </a:r>
            <a:r>
              <a:rPr b="0" i="1" lang="it-IT" sz="1600" spc="-1" strike="noStrike">
                <a:solidFill>
                  <a:srgbClr val="000000"/>
                </a:solidFill>
                <a:latin typeface="Calibri"/>
              </a:rPr>
              <a:t>S</a:t>
            </a:r>
            <a:r>
              <a:rPr b="0" lang="it-IT" sz="1600" spc="-1" strike="noStrike">
                <a:solidFill>
                  <a:srgbClr val="000000"/>
                </a:solidFill>
                <a:latin typeface="Calibri"/>
              </a:rPr>
              <a:t>. Vale una delle seguenti alternative: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  </a:t>
            </a:r>
            <a:r>
              <a:rPr b="0" i="1" lang="it-IT" sz="1600" spc="-1" strike="noStrike">
                <a:solidFill>
                  <a:srgbClr val="000000"/>
                </a:solidFill>
                <a:latin typeface="Calibri"/>
              </a:rPr>
              <a:t>c</a:t>
            </a:r>
            <a:r>
              <a:rPr b="0" i="1" lang="it-IT" sz="1600" spc="-1" strike="noStrike" baseline="-25000">
                <a:solidFill>
                  <a:srgbClr val="000000"/>
                </a:solidFill>
                <a:latin typeface="Calibri"/>
              </a:rPr>
              <a:t>j  </a:t>
            </a:r>
            <a:r>
              <a:rPr b="0" lang="it-IT" sz="1600" spc="-1" strike="noStrike">
                <a:solidFill>
                  <a:srgbClr val="000000"/>
                </a:solidFill>
                <a:latin typeface="Calibri"/>
              </a:rPr>
              <a:t>≥ 0  ∀ </a:t>
            </a:r>
            <a:r>
              <a:rPr b="0" i="1" lang="it-IT" sz="1600" spc="-1" strike="noStrike">
                <a:solidFill>
                  <a:srgbClr val="000000"/>
                </a:solidFill>
                <a:latin typeface="Calibri"/>
              </a:rPr>
              <a:t>j </a:t>
            </a:r>
            <a:r>
              <a:rPr b="0" lang="it-IT" sz="1600" spc="-1" strike="noStrike">
                <a:solidFill>
                  <a:srgbClr val="000000"/>
                </a:solidFill>
                <a:latin typeface="Calibri"/>
              </a:rPr>
              <a:t>∉ </a:t>
            </a:r>
            <a:r>
              <a:rPr b="0" i="1" lang="it-IT" sz="1600" spc="-1" strike="noStrike">
                <a:solidFill>
                  <a:srgbClr val="000000"/>
                </a:solidFill>
                <a:latin typeface="Calibri"/>
              </a:rPr>
              <a:t>S</a:t>
            </a:r>
            <a:r>
              <a:rPr b="0" lang="it-IT" sz="1600" spc="-1" strike="noStrike">
                <a:solidFill>
                  <a:srgbClr val="000000"/>
                </a:solidFill>
                <a:latin typeface="Calibri"/>
              </a:rPr>
              <a:t>, allora la soluzione di base </a:t>
            </a:r>
            <a:r>
              <a:rPr b="1" lang="it-IT" sz="1600" spc="-1" strike="noStrike">
                <a:solidFill>
                  <a:srgbClr val="000000"/>
                </a:solidFill>
                <a:latin typeface="Calibri"/>
              </a:rPr>
              <a:t>x</a:t>
            </a:r>
            <a:r>
              <a:rPr b="0" lang="it-IT" sz="1600" spc="-1" strike="noStrike" baseline="30000">
                <a:solidFill>
                  <a:srgbClr val="000000"/>
                </a:solidFill>
                <a:latin typeface="Calibri"/>
              </a:rPr>
              <a:t>S</a:t>
            </a:r>
            <a:r>
              <a:rPr b="0" lang="it-IT" sz="1600" spc="-1" strike="noStrike">
                <a:solidFill>
                  <a:srgbClr val="000000"/>
                </a:solidFill>
                <a:latin typeface="Calibri"/>
              </a:rPr>
              <a:t> associata alla forma canonica è ottima;</a:t>
            </a:r>
            <a:endParaRPr b="0" lang="it-IT" sz="1600" spc="-1" strike="noStrike">
              <a:solidFill>
                <a:srgbClr val="000000"/>
              </a:solidFill>
              <a:latin typeface="Calibri"/>
            </a:endParaRPr>
          </a:p>
          <a:p>
            <a:pPr lvl="1">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 esiste un indice </a:t>
            </a:r>
            <a:r>
              <a:rPr b="0" i="1" lang="it-IT" sz="1600" spc="-1" strike="noStrike">
                <a:solidFill>
                  <a:srgbClr val="000000"/>
                </a:solidFill>
                <a:latin typeface="Calibri"/>
              </a:rPr>
              <a:t>k</a:t>
            </a:r>
            <a:r>
              <a:rPr b="0" lang="it-IT" sz="1600" spc="-1" strike="noStrike">
                <a:solidFill>
                  <a:srgbClr val="000000"/>
                </a:solidFill>
                <a:latin typeface="Calibri"/>
              </a:rPr>
              <a:t> ∉ </a:t>
            </a:r>
            <a:r>
              <a:rPr b="0" i="1" lang="it-IT" sz="1600" spc="-1" strike="noStrike">
                <a:solidFill>
                  <a:srgbClr val="000000"/>
                </a:solidFill>
                <a:latin typeface="Calibri"/>
              </a:rPr>
              <a:t>S</a:t>
            </a:r>
            <a:r>
              <a:rPr b="0" lang="it-IT" sz="1600" spc="-1" strike="noStrike">
                <a:solidFill>
                  <a:srgbClr val="000000"/>
                </a:solidFill>
                <a:latin typeface="Calibri"/>
              </a:rPr>
              <a:t> tale che </a:t>
            </a:r>
            <a:r>
              <a:rPr b="0" i="1" lang="it-IT" sz="1600" spc="-1" strike="noStrike">
                <a:solidFill>
                  <a:srgbClr val="000000"/>
                </a:solidFill>
                <a:latin typeface="Calibri"/>
              </a:rPr>
              <a:t>c</a:t>
            </a:r>
            <a:r>
              <a:rPr b="0" i="1" lang="it-IT" sz="1600" spc="-1" strike="noStrike" baseline="-25000">
                <a:solidFill>
                  <a:srgbClr val="000000"/>
                </a:solidFill>
                <a:latin typeface="Calibri"/>
              </a:rPr>
              <a:t>k </a:t>
            </a:r>
            <a:r>
              <a:rPr b="0" lang="it-IT" sz="1600" spc="-1" strike="noStrike">
                <a:solidFill>
                  <a:srgbClr val="000000"/>
                </a:solidFill>
                <a:latin typeface="Calibri"/>
              </a:rPr>
              <a:t>&lt; 0</a:t>
            </a:r>
            <a:r>
              <a:rPr b="0" lang="it-IT" sz="1600" spc="-1" strike="noStrike" baseline="30000">
                <a:solidFill>
                  <a:srgbClr val="000000"/>
                </a:solidFill>
                <a:latin typeface="Calibri"/>
              </a:rPr>
              <a:t> </a:t>
            </a:r>
            <a:r>
              <a:rPr b="0" lang="it-IT" sz="1600" spc="-1" strike="noStrike">
                <a:solidFill>
                  <a:srgbClr val="000000"/>
                </a:solidFill>
                <a:latin typeface="Calibri"/>
              </a:rPr>
              <a:t>e </a:t>
            </a:r>
            <a:r>
              <a:rPr b="1" lang="it-IT" sz="1600" spc="-1" strike="noStrike">
                <a:solidFill>
                  <a:srgbClr val="000000"/>
                </a:solidFill>
                <a:latin typeface="Calibri"/>
              </a:rPr>
              <a:t>A</a:t>
            </a:r>
            <a:r>
              <a:rPr b="0" i="1" lang="it-IT" sz="1600" spc="-1" strike="noStrike" baseline="30000">
                <a:solidFill>
                  <a:srgbClr val="000000"/>
                </a:solidFill>
                <a:latin typeface="Calibri"/>
              </a:rPr>
              <a:t>k</a:t>
            </a:r>
            <a:r>
              <a:rPr b="0" lang="it-IT" sz="1600" spc="-1" strike="noStrike">
                <a:solidFill>
                  <a:srgbClr val="000000"/>
                </a:solidFill>
                <a:latin typeface="Calibri"/>
              </a:rPr>
              <a:t> ≤ </a:t>
            </a:r>
            <a:r>
              <a:rPr b="1" lang="it-IT" sz="1600" spc="-1" strike="noStrike">
                <a:solidFill>
                  <a:srgbClr val="000000"/>
                </a:solidFill>
                <a:latin typeface="Calibri"/>
              </a:rPr>
              <a:t>0</a:t>
            </a:r>
            <a:r>
              <a:rPr b="0" lang="it-IT" sz="1600" spc="-1" strike="noStrike">
                <a:solidFill>
                  <a:srgbClr val="000000"/>
                </a:solidFill>
                <a:latin typeface="Calibri"/>
              </a:rPr>
              <a:t> la funzione obiettivo è inferiormente illimitata;</a:t>
            </a:r>
            <a:endParaRPr b="0" lang="it-IT" sz="1600" spc="-1" strike="noStrike">
              <a:solidFill>
                <a:srgbClr val="000000"/>
              </a:solidFill>
              <a:latin typeface="Calibri"/>
            </a:endParaRPr>
          </a:p>
          <a:p>
            <a:pPr lvl="1">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 esiste un indice </a:t>
            </a:r>
            <a:r>
              <a:rPr b="0" i="1" lang="it-IT" sz="1600" spc="-1" strike="noStrike">
                <a:solidFill>
                  <a:srgbClr val="000000"/>
                </a:solidFill>
                <a:latin typeface="Calibri"/>
              </a:rPr>
              <a:t>k</a:t>
            </a:r>
            <a:r>
              <a:rPr b="0" lang="it-IT" sz="1600" spc="-1" strike="noStrike">
                <a:solidFill>
                  <a:srgbClr val="000000"/>
                </a:solidFill>
                <a:latin typeface="Calibri"/>
              </a:rPr>
              <a:t> ∉ </a:t>
            </a:r>
            <a:r>
              <a:rPr b="0" i="1" lang="it-IT" sz="1600" spc="-1" strike="noStrike">
                <a:solidFill>
                  <a:srgbClr val="000000"/>
                </a:solidFill>
                <a:latin typeface="Calibri"/>
              </a:rPr>
              <a:t>S</a:t>
            </a:r>
            <a:r>
              <a:rPr b="0" lang="it-IT" sz="1600" spc="-1" strike="noStrike">
                <a:solidFill>
                  <a:srgbClr val="000000"/>
                </a:solidFill>
                <a:latin typeface="Calibri"/>
              </a:rPr>
              <a:t> tale che </a:t>
            </a:r>
            <a:r>
              <a:rPr b="0" i="1" lang="it-IT" sz="1600" spc="-1" strike="noStrike">
                <a:solidFill>
                  <a:srgbClr val="000000"/>
                </a:solidFill>
                <a:latin typeface="Calibri"/>
              </a:rPr>
              <a:t>c</a:t>
            </a:r>
            <a:r>
              <a:rPr b="0" i="1" lang="it-IT" sz="1600" spc="-1" strike="noStrike" baseline="-25000">
                <a:solidFill>
                  <a:srgbClr val="000000"/>
                </a:solidFill>
                <a:latin typeface="Calibri"/>
              </a:rPr>
              <a:t>k </a:t>
            </a:r>
            <a:r>
              <a:rPr b="0" lang="it-IT" sz="1600" spc="-1" strike="noStrike">
                <a:solidFill>
                  <a:srgbClr val="000000"/>
                </a:solidFill>
                <a:latin typeface="Calibri"/>
              </a:rPr>
              <a:t>&lt; 0</a:t>
            </a:r>
            <a:r>
              <a:rPr b="0" lang="it-IT" sz="1600" spc="-1" strike="noStrike" baseline="30000">
                <a:solidFill>
                  <a:srgbClr val="000000"/>
                </a:solidFill>
                <a:latin typeface="Calibri"/>
              </a:rPr>
              <a:t> </a:t>
            </a:r>
            <a:r>
              <a:rPr b="0" lang="it-IT" sz="1600" spc="-1" strike="noStrike">
                <a:solidFill>
                  <a:srgbClr val="000000"/>
                </a:solidFill>
                <a:latin typeface="Calibri"/>
              </a:rPr>
              <a:t>e in corrispondenza esiste almeno un indice </a:t>
            </a:r>
            <a:r>
              <a:rPr b="0" i="1" lang="it-IT" sz="1600" spc="-1" strike="noStrike">
                <a:solidFill>
                  <a:srgbClr val="000000"/>
                </a:solidFill>
                <a:latin typeface="Calibri"/>
              </a:rPr>
              <a:t>i</a:t>
            </a:r>
            <a:r>
              <a:rPr b="0" lang="it-IT" sz="1600" spc="-1" strike="noStrike">
                <a:solidFill>
                  <a:srgbClr val="000000"/>
                </a:solidFill>
                <a:latin typeface="Calibri"/>
              </a:rPr>
              <a:t>, 1 ≤ </a:t>
            </a:r>
            <a:r>
              <a:rPr b="0" i="1" lang="it-IT" sz="1600" spc="-1" strike="noStrike">
                <a:solidFill>
                  <a:srgbClr val="000000"/>
                </a:solidFill>
                <a:latin typeface="Calibri"/>
              </a:rPr>
              <a:t>i</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a:solidFill>
                  <a:srgbClr val="000000"/>
                </a:solidFill>
                <a:latin typeface="Calibri"/>
              </a:rPr>
              <a:t>, tale che </a:t>
            </a:r>
            <a:r>
              <a:rPr b="0" i="1" lang="it-IT" sz="1600" spc="-1" strike="noStrike">
                <a:solidFill>
                  <a:srgbClr val="000000"/>
                </a:solidFill>
                <a:latin typeface="Calibri"/>
              </a:rPr>
              <a:t>a</a:t>
            </a:r>
            <a:r>
              <a:rPr b="0" i="1" lang="it-IT" sz="1600" spc="-1" strike="noStrike" baseline="-25000">
                <a:solidFill>
                  <a:srgbClr val="000000"/>
                </a:solidFill>
                <a:latin typeface="Calibri"/>
              </a:rPr>
              <a:t>ik</a:t>
            </a:r>
            <a:r>
              <a:rPr b="0" lang="it-IT" sz="1600" spc="-1" strike="noStrike">
                <a:solidFill>
                  <a:srgbClr val="000000"/>
                </a:solidFill>
                <a:latin typeface="Calibri"/>
              </a:rPr>
              <a:t> &gt; 0, allora si può fare un’operazione pivot su un opportuno elemento della colonna </a:t>
            </a:r>
            <a:r>
              <a:rPr b="0" i="1" lang="it-IT" sz="1600" spc="-1" strike="noStrike">
                <a:solidFill>
                  <a:srgbClr val="000000"/>
                </a:solidFill>
                <a:latin typeface="Calibri"/>
              </a:rPr>
              <a:t>k</a:t>
            </a:r>
            <a:r>
              <a:rPr b="0" lang="it-IT" sz="1600" spc="-1" strike="noStrike">
                <a:solidFill>
                  <a:srgbClr val="000000"/>
                </a:solidFill>
                <a:latin typeface="Calibri"/>
              </a:rPr>
              <a:t> trasformando il problema in uno equivalente e in forma canonica forte rispetto ad una sequenza di indici di base </a:t>
            </a:r>
            <a:r>
              <a:rPr b="0" i="1" lang="it-IT" sz="1600" spc="-1" strike="noStrike">
                <a:solidFill>
                  <a:srgbClr val="000000"/>
                </a:solidFill>
                <a:latin typeface="Calibri"/>
              </a:rPr>
              <a:t>S</a:t>
            </a:r>
            <a:r>
              <a:rPr b="0" lang="it-IT" sz="1600" spc="-1" strike="noStrike">
                <a:solidFill>
                  <a:srgbClr val="000000"/>
                </a:solidFill>
                <a:latin typeface="Calibri"/>
              </a:rPr>
              <a:t>’ per cui vale z</a:t>
            </a:r>
            <a:r>
              <a:rPr b="0" lang="it-IT" sz="1600" spc="-1" strike="noStrike" baseline="30000">
                <a:solidFill>
                  <a:srgbClr val="000000"/>
                </a:solidFill>
                <a:latin typeface="Calibri"/>
              </a:rPr>
              <a:t>S’</a:t>
            </a:r>
            <a:r>
              <a:rPr b="0" lang="it-IT" sz="1600" spc="-1" strike="noStrike">
                <a:solidFill>
                  <a:srgbClr val="000000"/>
                </a:solidFill>
                <a:latin typeface="Calibri"/>
              </a:rPr>
              <a:t> ≤ z</a:t>
            </a:r>
            <a:r>
              <a:rPr b="0" lang="it-IT" sz="1600" spc="-1" strike="noStrike" baseline="30000">
                <a:solidFill>
                  <a:srgbClr val="000000"/>
                </a:solidFill>
                <a:latin typeface="Calibri"/>
              </a:rPr>
              <a:t>S</a:t>
            </a:r>
            <a:r>
              <a:rPr b="0" lang="it-IT" sz="1600" spc="-1" strike="noStrike">
                <a:solidFill>
                  <a:srgbClr val="000000"/>
                </a:solidFill>
                <a:latin typeface="Calibri"/>
              </a:rPr>
              <a:t>.</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SOLUZIONE OTTIMA (DI VALORE FINITO)</a:t>
            </a:r>
            <a:endParaRPr b="1" lang="it-IT" sz="2000" spc="-1" strike="noStrike">
              <a:solidFill>
                <a:srgbClr val="000000"/>
              </a:solidFill>
              <a:latin typeface="Tahoma"/>
            </a:endParaRPr>
          </a:p>
        </p:txBody>
      </p:sp>
      <p:sp>
        <p:nvSpPr>
          <p:cNvPr id="61"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punto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  </a:t>
            </a:r>
            <a:r>
              <a:rPr b="0" i="1" lang="it-IT" sz="1600" spc="-1" strike="noStrike">
                <a:solidFill>
                  <a:srgbClr val="000000"/>
                </a:solidFill>
                <a:latin typeface="Calibri"/>
              </a:rPr>
              <a:t>c</a:t>
            </a:r>
            <a:r>
              <a:rPr b="0" i="1" lang="it-IT" sz="1600" spc="-1" strike="noStrike" baseline="-25000">
                <a:solidFill>
                  <a:srgbClr val="000000"/>
                </a:solidFill>
                <a:latin typeface="Calibri"/>
              </a:rPr>
              <a:t>j  </a:t>
            </a:r>
            <a:r>
              <a:rPr b="0" lang="it-IT" sz="1600" spc="-1" strike="noStrike">
                <a:solidFill>
                  <a:srgbClr val="000000"/>
                </a:solidFill>
                <a:latin typeface="Calibri"/>
              </a:rPr>
              <a:t>≥ 0  ∀ </a:t>
            </a:r>
            <a:r>
              <a:rPr b="0" i="1" lang="it-IT" sz="1600" spc="-1" strike="noStrike">
                <a:solidFill>
                  <a:srgbClr val="000000"/>
                </a:solidFill>
                <a:latin typeface="Calibri"/>
              </a:rPr>
              <a:t>j </a:t>
            </a:r>
            <a:r>
              <a:rPr b="0" lang="it-IT" sz="1600" spc="-1" strike="noStrike">
                <a:solidFill>
                  <a:srgbClr val="000000"/>
                </a:solidFill>
                <a:latin typeface="Calibri"/>
              </a:rPr>
              <a:t>∉ </a:t>
            </a:r>
            <a:r>
              <a:rPr b="0" i="1" lang="it-IT" sz="1600" spc="-1" strike="noStrike">
                <a:solidFill>
                  <a:srgbClr val="000000"/>
                </a:solidFill>
                <a:latin typeface="Calibri"/>
              </a:rPr>
              <a:t>S</a:t>
            </a:r>
            <a:r>
              <a:rPr b="0" lang="it-IT" sz="1600" spc="-1" strike="noStrike">
                <a:solidFill>
                  <a:srgbClr val="000000"/>
                </a:solidFill>
                <a:latin typeface="Calibri"/>
              </a:rPr>
              <a:t>, allora la soluzione di base </a:t>
            </a:r>
            <a:r>
              <a:rPr b="1" lang="it-IT" sz="1600" spc="-1" strike="noStrike">
                <a:solidFill>
                  <a:srgbClr val="000000"/>
                </a:solidFill>
                <a:latin typeface="Calibri"/>
              </a:rPr>
              <a:t>x</a:t>
            </a:r>
            <a:r>
              <a:rPr b="0" lang="it-IT" sz="1600" spc="-1" strike="noStrike" baseline="30000">
                <a:solidFill>
                  <a:srgbClr val="000000"/>
                </a:solidFill>
                <a:latin typeface="Calibri"/>
              </a:rPr>
              <a:t>S</a:t>
            </a:r>
            <a:r>
              <a:rPr b="0" lang="it-IT" sz="1600" spc="-1" strike="noStrike">
                <a:solidFill>
                  <a:srgbClr val="000000"/>
                </a:solidFill>
                <a:latin typeface="Calibri"/>
              </a:rPr>
              <a:t> associata alla forma canonica è ottima</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permette di certificare ottimalità di una soluzione.</a:t>
            </a:r>
            <a:br>
              <a:rPr sz="1600"/>
            </a:br>
            <a:r>
              <a:rPr b="0" lang="it-IT" sz="1600" spc="-1" strike="noStrike">
                <a:solidFill>
                  <a:srgbClr val="000000"/>
                </a:solidFill>
                <a:latin typeface="Calibri"/>
              </a:rPr>
              <a:t>Il valore assunto all'ottimo dalle variabili decisionali (il vettore </a:t>
            </a:r>
            <a:r>
              <a:rPr b="1" lang="it-IT" sz="1600" spc="-1" strike="noStrike">
                <a:solidFill>
                  <a:srgbClr val="000000"/>
                </a:solidFill>
                <a:latin typeface="Calibri"/>
              </a:rPr>
              <a:t>x</a:t>
            </a:r>
            <a:r>
              <a:rPr b="0" lang="it-IT" sz="1600" spc="-1" strike="noStrike" baseline="30000">
                <a:solidFill>
                  <a:srgbClr val="000000"/>
                </a:solidFill>
                <a:latin typeface="Calibri"/>
              </a:rPr>
              <a:t>*</a:t>
            </a:r>
            <a:r>
              <a:rPr b="0" lang="it-IT" sz="1600" spc="-1" strike="noStrike">
                <a:solidFill>
                  <a:srgbClr val="000000"/>
                </a:solidFill>
                <a:latin typeface="Calibri"/>
              </a:rPr>
              <a:t>) è </a:t>
            </a:r>
            <a:r>
              <a:rPr b="1" lang="it-IT" sz="1600" spc="-1" strike="noStrike">
                <a:solidFill>
                  <a:srgbClr val="000000"/>
                </a:solidFill>
                <a:latin typeface="Calibri"/>
              </a:rPr>
              <a:t>x</a:t>
            </a:r>
            <a:r>
              <a:rPr b="0" lang="it-IT" sz="1600" spc="-1" strike="noStrike" baseline="30000">
                <a:solidFill>
                  <a:srgbClr val="000000"/>
                </a:solidFill>
                <a:latin typeface="Calibri"/>
              </a:rPr>
              <a:t>S</a:t>
            </a:r>
            <a:r>
              <a:rPr b="0" lang="it-IT" sz="1600" spc="-1" strike="noStrike">
                <a:solidFill>
                  <a:srgbClr val="000000"/>
                </a:solidFill>
                <a:latin typeface="Calibri"/>
              </a:rPr>
              <a:t>; il valore assunto all'ottimo dalla funzione obiettivo (z</a:t>
            </a:r>
            <a:r>
              <a:rPr b="0" lang="it-IT" sz="1600" spc="-1" strike="noStrike" baseline="30000">
                <a:solidFill>
                  <a:srgbClr val="000000"/>
                </a:solidFill>
                <a:latin typeface="Calibri"/>
              </a:rPr>
              <a:t>*</a:t>
            </a:r>
            <a:r>
              <a:rPr b="0" lang="it-IT" sz="1600" spc="-1" strike="noStrike">
                <a:solidFill>
                  <a:srgbClr val="000000"/>
                </a:solidFill>
                <a:latin typeface="Calibri"/>
              </a:rPr>
              <a:t>) è quello della soluzione corrente: sul tableau di un problema di minimo è il valore -</a:t>
            </a:r>
            <a:r>
              <a:rPr b="0" i="1" lang="it-IT" sz="1600" spc="-1" strike="noStrike">
                <a:solidFill>
                  <a:srgbClr val="000000"/>
                </a:solidFill>
                <a:latin typeface="Calibri"/>
              </a:rPr>
              <a:t>d</a:t>
            </a:r>
            <a:r>
              <a:rPr b="0" lang="it-IT" sz="1600" spc="-1" strike="noStrike">
                <a:solidFill>
                  <a:srgbClr val="000000"/>
                </a:solidFill>
                <a:latin typeface="Calibri"/>
              </a:rPr>
              <a:t>, </a:t>
            </a:r>
            <a:r>
              <a:rPr b="0" i="1" lang="it-IT" sz="1600" spc="-1" strike="noStrike">
                <a:solidFill>
                  <a:srgbClr val="000000"/>
                </a:solidFill>
                <a:latin typeface="Calibri"/>
              </a:rPr>
              <a:t>d</a:t>
            </a:r>
            <a:r>
              <a:rPr b="0" lang="it-IT" sz="1600" spc="-1" strike="noStrike">
                <a:solidFill>
                  <a:srgbClr val="000000"/>
                </a:solidFill>
                <a:latin typeface="Calibri"/>
              </a:rPr>
              <a:t> se il problema di partenza era di massimo.</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Nella lezione precedente si era visto che far entrare in base la variabile fuori base </a:t>
            </a:r>
            <a:r>
              <a:rPr b="0" i="1" lang="it-IT" sz="1600" spc="-1" strike="noStrike">
                <a:solidFill>
                  <a:srgbClr val="000000"/>
                </a:solidFill>
                <a:latin typeface="Calibri"/>
              </a:rPr>
              <a:t>x</a:t>
            </a:r>
            <a:r>
              <a:rPr b="0" i="1" lang="it-IT" sz="1600" spc="-1" strike="noStrike" baseline="-25000">
                <a:solidFill>
                  <a:srgbClr val="000000"/>
                </a:solidFill>
                <a:latin typeface="Calibri"/>
              </a:rPr>
              <a:t>k  </a:t>
            </a:r>
            <a:r>
              <a:rPr b="0" lang="it-IT" sz="1600" spc="-1" strike="noStrike">
                <a:solidFill>
                  <a:srgbClr val="000000"/>
                </a:solidFill>
                <a:latin typeface="Calibri"/>
              </a:rPr>
              <a:t>comporta la variazione del valore della funzione obiettivo di </a:t>
            </a:r>
            <a:r>
              <a:rPr b="0" i="1" lang="it-IT" sz="1600" spc="-1" strike="noStrike">
                <a:solidFill>
                  <a:srgbClr val="000000"/>
                </a:solidFill>
                <a:latin typeface="Calibri"/>
              </a:rPr>
              <a:t>c</a:t>
            </a:r>
            <a:r>
              <a:rPr b="0" i="1" lang="it-IT" sz="1600" spc="-1" strike="noStrike" baseline="-25000">
                <a:solidFill>
                  <a:srgbClr val="000000"/>
                </a:solidFill>
                <a:latin typeface="Calibri"/>
              </a:rPr>
              <a:t>k </a:t>
            </a:r>
            <a:r>
              <a:rPr b="0" lang="el-GR" sz="1600" spc="-1" strike="noStrike">
                <a:solidFill>
                  <a:srgbClr val="000000"/>
                </a:solidFill>
                <a:latin typeface="Calibri"/>
              </a:rPr>
              <a:t>Δ</a:t>
            </a:r>
            <a:r>
              <a:rPr b="0" i="1" lang="it-IT" sz="1600" spc="-1" strike="noStrike">
                <a:solidFill>
                  <a:srgbClr val="000000"/>
                </a:solidFill>
                <a:latin typeface="Calibri"/>
              </a:rPr>
              <a:t>x</a:t>
            </a:r>
            <a:r>
              <a:rPr b="0" i="1" lang="it-IT" sz="1600" spc="-1" strike="noStrike" baseline="-25000">
                <a:solidFill>
                  <a:srgbClr val="000000"/>
                </a:solidFill>
                <a:latin typeface="Calibri"/>
              </a:rPr>
              <a:t>k</a:t>
            </a:r>
            <a:r>
              <a:rPr b="0" lang="it-IT" sz="1600" spc="-1" strike="noStrike">
                <a:solidFill>
                  <a:srgbClr val="000000"/>
                </a:solidFill>
                <a:latin typeface="Calibri"/>
              </a:rPr>
              <a:t>, dove la variazione è positiva. Se tutti i coefficienti di costo delle variabili fuori base sono non negativi allora il valore assunto dalla funzione obiettivo in corrispondenza di qualunque altra soluzione di base ammissibile sarà maggiore (peggiore) del valore in corrispondenza della sequenza di indici di base </a:t>
            </a:r>
            <a:r>
              <a:rPr b="0" i="1" lang="it-IT" sz="1600" spc="-1" strike="noStrike">
                <a:solidFill>
                  <a:srgbClr val="000000"/>
                </a:solidFill>
                <a:latin typeface="Calibri"/>
              </a:rPr>
              <a:t>S</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62" name="Object 5"/>
          <p:cNvGraphicFramePr/>
          <p:nvPr/>
        </p:nvGraphicFramePr>
        <p:xfrm>
          <a:off x="1042920" y="5732640"/>
          <a:ext cx="2984400" cy="558720"/>
        </p:xfrm>
        <a:graphic>
          <a:graphicData uri="http://schemas.openxmlformats.org/presentationml/2006/ole">
            <p:oleObj r:id="rId1" spid="">
              <p:embed/>
            </p:oleObj>
          </a:graphicData>
        </a:graphic>
      </p:graphicFrame>
      <p:graphicFrame>
        <p:nvGraphicFramePr>
          <p:cNvPr id="63" name="Object 6"/>
          <p:cNvGraphicFramePr/>
          <p:nvPr/>
        </p:nvGraphicFramePr>
        <p:xfrm>
          <a:off x="4748040" y="5732640"/>
          <a:ext cx="3137040" cy="55872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SOLUZIONE OTTIMA (DI VALORE FINITO)  - COSTI RIDOTTI</a:t>
            </a:r>
            <a:endParaRPr b="1" lang="it-IT" sz="2000" spc="-1" strike="noStrike">
              <a:solidFill>
                <a:srgbClr val="000000"/>
              </a:solidFill>
              <a:latin typeface="Tahoma"/>
            </a:endParaRPr>
          </a:p>
        </p:txBody>
      </p:sp>
      <p:sp>
        <p:nvSpPr>
          <p:cNvPr id="65" name=""/>
          <p:cNvSpPr txBox="1"/>
          <p:nvPr/>
        </p:nvSpPr>
        <p:spPr>
          <a:xfrm>
            <a:off x="468360" y="1825560"/>
            <a:ext cx="8229600" cy="4340160"/>
          </a:xfrm>
          <a:prstGeom prst="rect">
            <a:avLst/>
          </a:prstGeom>
          <a:noFill/>
          <a:ln w="0">
            <a:noFill/>
          </a:ln>
        </p:spPr>
        <p:txBody>
          <a:bodyPr anchor="t">
            <a:normAutofit fontScale="86943"/>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Dato un problema di P.L. in forma canonica rispetto a una base </a:t>
            </a:r>
            <a:r>
              <a:rPr b="1" lang="it-IT" sz="1600" spc="-1" strike="noStrike">
                <a:solidFill>
                  <a:srgbClr val="000000"/>
                </a:solidFill>
                <a:latin typeface="Calibri"/>
              </a:rPr>
              <a:t>B</a:t>
            </a:r>
            <a:r>
              <a:rPr b="0" lang="it-IT" sz="1600" spc="-1" strike="noStrike">
                <a:solidFill>
                  <a:srgbClr val="000000"/>
                </a:solidFill>
                <a:latin typeface="Calibri"/>
              </a:rPr>
              <a:t>, il coefficiente </a:t>
            </a:r>
            <a:r>
              <a:rPr b="0" i="1" lang="it-IT" sz="1600" spc="-1" strike="noStrike">
                <a:solidFill>
                  <a:srgbClr val="000000"/>
                </a:solidFill>
                <a:latin typeface="Calibri"/>
              </a:rPr>
              <a:t>ĉ</a:t>
            </a:r>
            <a:r>
              <a:rPr b="0" lang="it-IT" sz="1600" spc="-1" strike="noStrike" baseline="-25000">
                <a:solidFill>
                  <a:srgbClr val="000000"/>
                </a:solidFill>
                <a:latin typeface="Calibri"/>
              </a:rPr>
              <a:t>j</a:t>
            </a:r>
            <a:r>
              <a:rPr b="0" lang="it-IT" sz="1600" spc="-1" strike="noStrike">
                <a:solidFill>
                  <a:srgbClr val="000000"/>
                </a:solidFill>
                <a:latin typeface="Calibri"/>
              </a:rPr>
              <a:t> della variabile </a:t>
            </a:r>
            <a:r>
              <a:rPr b="0" i="1" lang="it-IT" sz="1600" spc="-1" strike="noStrike">
                <a:solidFill>
                  <a:srgbClr val="000000"/>
                </a:solidFill>
                <a:latin typeface="Calibri"/>
              </a:rPr>
              <a:t>x</a:t>
            </a:r>
            <a:r>
              <a:rPr b="0" lang="it-IT" sz="1600" spc="-1" strike="noStrike" baseline="-25000">
                <a:solidFill>
                  <a:srgbClr val="000000"/>
                </a:solidFill>
                <a:latin typeface="Calibri"/>
              </a:rPr>
              <a:t>j</a:t>
            </a:r>
            <a:r>
              <a:rPr b="0" lang="it-IT" sz="1600" spc="-1" strike="noStrike">
                <a:solidFill>
                  <a:srgbClr val="000000"/>
                </a:solidFill>
                <a:latin typeface="Calibri"/>
              </a:rPr>
              <a:t> nella funzione obiettivo si dice </a:t>
            </a:r>
            <a:r>
              <a:rPr b="0" i="1" lang="it-IT" sz="1600" spc="-1" strike="noStrike" u="sng">
                <a:solidFill>
                  <a:srgbClr val="000000"/>
                </a:solidFill>
                <a:uFillTx/>
                <a:latin typeface="Calibri"/>
              </a:rPr>
              <a:t>costo ridotto</a:t>
            </a:r>
            <a:r>
              <a:rPr b="0" lang="it-IT" sz="1600" spc="-1" strike="noStrike">
                <a:solidFill>
                  <a:srgbClr val="000000"/>
                </a:solidFill>
                <a:latin typeface="Calibri"/>
              </a:rPr>
              <a:t> della variabile </a:t>
            </a:r>
            <a:r>
              <a:rPr b="0" i="1" lang="it-IT" sz="1600" spc="-1" strike="noStrike">
                <a:solidFill>
                  <a:srgbClr val="000000"/>
                </a:solidFill>
                <a:latin typeface="Calibri"/>
              </a:rPr>
              <a:t>x</a:t>
            </a:r>
            <a:r>
              <a:rPr b="0" lang="it-IT" sz="1600" spc="-1" strike="noStrike" baseline="-25000">
                <a:solidFill>
                  <a:srgbClr val="000000"/>
                </a:solidFill>
                <a:latin typeface="Calibri"/>
              </a:rPr>
              <a:t>j</a:t>
            </a:r>
            <a:r>
              <a:rPr b="0" lang="it-IT" sz="1600" spc="-1" strike="noStrike">
                <a:solidFill>
                  <a:srgbClr val="000000"/>
                </a:solidFill>
                <a:latin typeface="Calibri"/>
              </a:rPr>
              <a:t> rispetto alla base </a:t>
            </a:r>
            <a:r>
              <a:rPr b="1" lang="it-IT" sz="1600" spc="-1" strike="noStrike">
                <a:solidFill>
                  <a:srgbClr val="000000"/>
                </a:solidFill>
                <a:latin typeface="Calibri"/>
              </a:rPr>
              <a:t>B</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costo ridotto </a:t>
            </a:r>
            <a:r>
              <a:rPr b="0" i="1" lang="it-IT" sz="1600" spc="-1" strike="noStrike">
                <a:solidFill>
                  <a:srgbClr val="000000"/>
                </a:solidFill>
                <a:latin typeface="Calibri"/>
              </a:rPr>
              <a:t>ĉ</a:t>
            </a:r>
            <a:r>
              <a:rPr b="0" lang="it-IT" sz="1600" spc="-1" strike="noStrike" baseline="-25000">
                <a:solidFill>
                  <a:srgbClr val="000000"/>
                </a:solidFill>
                <a:latin typeface="Calibri"/>
              </a:rPr>
              <a:t>j</a:t>
            </a:r>
            <a:r>
              <a:rPr b="0" lang="it-IT" sz="1600" spc="-1" strike="noStrike">
                <a:solidFill>
                  <a:srgbClr val="000000"/>
                </a:solidFill>
                <a:latin typeface="Calibri"/>
              </a:rPr>
              <a:t> di una variabile fuori base rappresenta l’incremento marginale del costo complessivo (funzione obiettivo di minimo) per ogni unità di variazione in aumento della variabile </a:t>
            </a:r>
            <a:r>
              <a:rPr b="0" i="1" lang="it-IT" sz="1600" spc="-1" strike="noStrike">
                <a:solidFill>
                  <a:srgbClr val="000000"/>
                </a:solidFill>
                <a:latin typeface="Calibri"/>
              </a:rPr>
              <a:t>x</a:t>
            </a:r>
            <a:r>
              <a:rPr b="0" lang="it-IT" sz="1600" spc="-1" strike="noStrike" baseline="-25000">
                <a:solidFill>
                  <a:srgbClr val="000000"/>
                </a:solidFill>
                <a:latin typeface="Calibri"/>
              </a:rPr>
              <a:t>j</a:t>
            </a:r>
            <a:r>
              <a:rPr b="0" lang="it-IT" sz="1600" spc="-1" strike="noStrike">
                <a:solidFill>
                  <a:srgbClr val="000000"/>
                </a:solidFill>
                <a:latin typeface="Calibri"/>
              </a:rPr>
              <a:t> . Il coefficiente di costo si dice ridotto in quanto si determina sottraendo al costo originario </a:t>
            </a:r>
            <a:r>
              <a:rPr b="0" i="1" lang="it-IT" sz="1600" spc="-1" strike="noStrike">
                <a:solidFill>
                  <a:srgbClr val="000000"/>
                </a:solidFill>
                <a:latin typeface="Calibri"/>
              </a:rPr>
              <a:t>c</a:t>
            </a:r>
            <a:r>
              <a:rPr b="0" i="1" lang="it-IT" sz="1600" spc="-1" strike="noStrike" baseline="-25000">
                <a:solidFill>
                  <a:srgbClr val="000000"/>
                </a:solidFill>
                <a:latin typeface="Calibri"/>
              </a:rPr>
              <a:t>j</a:t>
            </a:r>
            <a:r>
              <a:rPr b="0" lang="it-IT" sz="1600" spc="-1" strike="noStrike">
                <a:solidFill>
                  <a:srgbClr val="000000"/>
                </a:solidFill>
                <a:latin typeface="Calibri"/>
              </a:rPr>
              <a:t> una quantità che dipende dalla base </a:t>
            </a:r>
            <a:r>
              <a:rPr b="1" lang="it-IT" sz="1600" spc="-1" strike="noStrike">
                <a:solidFill>
                  <a:srgbClr val="000000"/>
                </a:solidFill>
                <a:latin typeface="Calibri"/>
              </a:rPr>
              <a:t>B</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 costi ridotti delle variabili in base sono tutti pari a 0 per definizione di forma canonica.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punto a) del teorema fondamentale del simplesso, può essere enunciato come:</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br>
              <a:rPr sz="1600"/>
            </a:br>
            <a:r>
              <a:rPr b="0" lang="it-IT" sz="1600" spc="-1" strike="noStrike">
                <a:solidFill>
                  <a:srgbClr val="000000"/>
                </a:solidFill>
                <a:latin typeface="Calibri"/>
              </a:rPr>
              <a:t>   </a:t>
            </a:r>
            <a:r>
              <a:rPr b="0" lang="it-IT" sz="1600" spc="-1" strike="noStrike">
                <a:solidFill>
                  <a:srgbClr val="000000"/>
                </a:solidFill>
                <a:latin typeface="Calibri"/>
              </a:rPr>
              <a:t>Se tutti i costi ridotti rispetto alla base B sono non negativi (≥ 0)allora la soluzione di base</a:t>
            </a:r>
            <a:br>
              <a:rPr sz="1600"/>
            </a:br>
            <a:r>
              <a:rPr b="0" lang="it-IT" sz="1600" spc="-1" strike="noStrike">
                <a:solidFill>
                  <a:srgbClr val="000000"/>
                </a:solidFill>
                <a:latin typeface="Calibri"/>
              </a:rPr>
              <a:t>   associata a </a:t>
            </a:r>
            <a:r>
              <a:rPr b="1" lang="it-IT" sz="1600" spc="-1" strike="noStrike">
                <a:solidFill>
                  <a:srgbClr val="000000"/>
                </a:solidFill>
                <a:latin typeface="Calibri"/>
              </a:rPr>
              <a:t>B</a:t>
            </a:r>
            <a:r>
              <a:rPr b="0" lang="it-IT" sz="1600" spc="-1" strike="noStrike">
                <a:solidFill>
                  <a:srgbClr val="000000"/>
                </a:solidFill>
                <a:latin typeface="Calibri"/>
              </a:rPr>
              <a:t> è ottima.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teorema è valido solo nella direzione (costi ridotti ≥ 0) ⇒ (soluzione ottima), mentre l’inversa non è necessariamente verificata.</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SOLUZIONE ILLIMITATA (INFERIORMENTE)</a:t>
            </a:r>
            <a:endParaRPr b="1" lang="it-IT" sz="2000" spc="-1" strike="noStrike">
              <a:solidFill>
                <a:srgbClr val="000000"/>
              </a:solidFill>
              <a:latin typeface="Tahoma"/>
            </a:endParaRPr>
          </a:p>
        </p:txBody>
      </p:sp>
      <p:sp>
        <p:nvSpPr>
          <p:cNvPr id="67"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punto</a:t>
            </a:r>
            <a:endParaRPr b="0" lang="it-IT" sz="1600" spc="-1" strike="noStrike">
              <a:solidFill>
                <a:srgbClr val="000000"/>
              </a:solidFill>
              <a:latin typeface="Calibri"/>
            </a:endParaRPr>
          </a:p>
          <a:p>
            <a:pPr lvl="1">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Calibri"/>
              <a:buAutoNum type="alphaLcParenR" startAt="2"/>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 esiste un indice </a:t>
            </a:r>
            <a:r>
              <a:rPr b="0" i="1" lang="it-IT" sz="1600" spc="-1" strike="noStrike">
                <a:solidFill>
                  <a:srgbClr val="000000"/>
                </a:solidFill>
                <a:latin typeface="Calibri"/>
              </a:rPr>
              <a:t>k</a:t>
            </a:r>
            <a:r>
              <a:rPr b="0" lang="it-IT" sz="1600" spc="-1" strike="noStrike">
                <a:solidFill>
                  <a:srgbClr val="000000"/>
                </a:solidFill>
                <a:latin typeface="Calibri"/>
              </a:rPr>
              <a:t> ∉ </a:t>
            </a:r>
            <a:r>
              <a:rPr b="0" i="1" lang="it-IT" sz="1600" spc="-1" strike="noStrike">
                <a:solidFill>
                  <a:srgbClr val="000000"/>
                </a:solidFill>
                <a:latin typeface="Calibri"/>
              </a:rPr>
              <a:t>S</a:t>
            </a:r>
            <a:r>
              <a:rPr b="0" lang="it-IT" sz="1600" spc="-1" strike="noStrike">
                <a:solidFill>
                  <a:srgbClr val="000000"/>
                </a:solidFill>
                <a:latin typeface="Calibri"/>
              </a:rPr>
              <a:t> tale che </a:t>
            </a:r>
            <a:r>
              <a:rPr b="0" i="1" lang="it-IT" sz="1600" spc="-1" strike="noStrike">
                <a:solidFill>
                  <a:srgbClr val="000000"/>
                </a:solidFill>
                <a:latin typeface="Calibri"/>
              </a:rPr>
              <a:t>c</a:t>
            </a:r>
            <a:r>
              <a:rPr b="0" i="1" lang="it-IT" sz="1600" spc="-1" strike="noStrike" baseline="-25000">
                <a:solidFill>
                  <a:srgbClr val="000000"/>
                </a:solidFill>
                <a:latin typeface="Calibri"/>
              </a:rPr>
              <a:t>k </a:t>
            </a:r>
            <a:r>
              <a:rPr b="0" lang="it-IT" sz="1600" spc="-1" strike="noStrike">
                <a:solidFill>
                  <a:srgbClr val="000000"/>
                </a:solidFill>
                <a:latin typeface="Calibri"/>
              </a:rPr>
              <a:t>&lt; 0</a:t>
            </a:r>
            <a:r>
              <a:rPr b="0" lang="it-IT" sz="1600" spc="-1" strike="noStrike" baseline="30000">
                <a:solidFill>
                  <a:srgbClr val="000000"/>
                </a:solidFill>
                <a:latin typeface="Calibri"/>
              </a:rPr>
              <a:t> </a:t>
            </a:r>
            <a:r>
              <a:rPr b="0" lang="it-IT" sz="1600" spc="-1" strike="noStrike">
                <a:solidFill>
                  <a:srgbClr val="000000"/>
                </a:solidFill>
                <a:latin typeface="Calibri"/>
              </a:rPr>
              <a:t>e </a:t>
            </a:r>
            <a:r>
              <a:rPr b="1" lang="it-IT" sz="1600" spc="-1" strike="noStrike">
                <a:solidFill>
                  <a:srgbClr val="000000"/>
                </a:solidFill>
                <a:latin typeface="Calibri"/>
              </a:rPr>
              <a:t>A</a:t>
            </a:r>
            <a:r>
              <a:rPr b="0" i="1" lang="it-IT" sz="1600" spc="-1" strike="noStrike" baseline="30000">
                <a:solidFill>
                  <a:srgbClr val="000000"/>
                </a:solidFill>
                <a:latin typeface="Calibri"/>
              </a:rPr>
              <a:t>k</a:t>
            </a:r>
            <a:r>
              <a:rPr b="0" lang="it-IT" sz="1600" spc="-1" strike="noStrike">
                <a:solidFill>
                  <a:srgbClr val="000000"/>
                </a:solidFill>
                <a:latin typeface="Calibri"/>
              </a:rPr>
              <a:t> ≤ </a:t>
            </a:r>
            <a:r>
              <a:rPr b="1" lang="it-IT" sz="1600" spc="-1" strike="noStrike">
                <a:solidFill>
                  <a:srgbClr val="000000"/>
                </a:solidFill>
                <a:latin typeface="Calibri"/>
              </a:rPr>
              <a:t>0</a:t>
            </a:r>
            <a:r>
              <a:rPr b="0" lang="it-IT" sz="1600" spc="-1" strike="noStrike">
                <a:solidFill>
                  <a:srgbClr val="000000"/>
                </a:solidFill>
                <a:latin typeface="Calibri"/>
              </a:rPr>
              <a:t> la funzione obiettivo è inferiormente illimitata</a:t>
            </a:r>
            <a:endParaRPr b="0" lang="it-IT" sz="1600" spc="-1" strike="noStrike">
              <a:solidFill>
                <a:srgbClr val="000000"/>
              </a:solidFill>
              <a:latin typeface="Calibri"/>
            </a:endParaRPr>
          </a:p>
          <a:p>
            <a:pPr lvl="1">
              <a:spcBef>
                <a:spcPts val="400"/>
              </a:spcBef>
              <a:buClr>
                <a:srgbClr val="000000"/>
              </a:buClr>
              <a:buFont typeface="Calibri"/>
              <a:buAutoNum type="alphaLcParenR" startAt="2"/>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permette di dimostrare che il problema ha soluzione illimitata.</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Essendo negativo il valore di </a:t>
            </a:r>
            <a:r>
              <a:rPr b="0" i="1" lang="it-IT" sz="1600" spc="-1" strike="noStrike">
                <a:solidFill>
                  <a:srgbClr val="000000"/>
                </a:solidFill>
                <a:latin typeface="Calibri"/>
              </a:rPr>
              <a:t>c</a:t>
            </a:r>
            <a:r>
              <a:rPr b="0" i="1" lang="it-IT" sz="1600" spc="-1" strike="noStrike" baseline="-25000">
                <a:solidFill>
                  <a:srgbClr val="000000"/>
                </a:solidFill>
                <a:latin typeface="Calibri"/>
              </a:rPr>
              <a:t>k </a:t>
            </a:r>
            <a:r>
              <a:rPr b="0" lang="it-IT" sz="1600" spc="-1" strike="noStrike">
                <a:solidFill>
                  <a:srgbClr val="000000"/>
                </a:solidFill>
                <a:latin typeface="Calibri"/>
              </a:rPr>
              <a:t>incrementare il valore della variabile fuori base </a:t>
            </a:r>
            <a:r>
              <a:rPr b="0" i="1" lang="it-IT" sz="1600" spc="-1" strike="noStrike">
                <a:solidFill>
                  <a:srgbClr val="000000"/>
                </a:solidFill>
                <a:latin typeface="Calibri"/>
              </a:rPr>
              <a:t>x</a:t>
            </a:r>
            <a:r>
              <a:rPr b="0" i="1" lang="it-IT" sz="1600" spc="-1" strike="noStrike" baseline="-25000">
                <a:solidFill>
                  <a:srgbClr val="000000"/>
                </a:solidFill>
                <a:latin typeface="Calibri"/>
              </a:rPr>
              <a:t>k </a:t>
            </a:r>
            <a:r>
              <a:rPr b="0" lang="it-IT" sz="1600" spc="-1" strike="noStrike">
                <a:solidFill>
                  <a:srgbClr val="000000"/>
                </a:solidFill>
                <a:latin typeface="Calibri"/>
              </a:rPr>
              <a:t>comporta un miglioramento della funzione obiettivo. Le variabili di base si modificano come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Comunque si aumenti il valore </a:t>
            </a:r>
            <a:r>
              <a:rPr b="0" i="1" lang="it-IT" sz="1600" spc="-1" strike="noStrike">
                <a:solidFill>
                  <a:srgbClr val="000000"/>
                </a:solidFill>
                <a:latin typeface="Calibri"/>
              </a:rPr>
              <a:t>x</a:t>
            </a:r>
            <a:r>
              <a:rPr b="0" i="1" lang="it-IT" sz="1600" spc="-1" strike="noStrike" baseline="-25000">
                <a:solidFill>
                  <a:srgbClr val="000000"/>
                </a:solidFill>
                <a:latin typeface="Calibri"/>
              </a:rPr>
              <a:t>k </a:t>
            </a:r>
            <a:r>
              <a:rPr b="0" lang="it-IT" sz="1600" spc="-1" strike="noStrike">
                <a:solidFill>
                  <a:srgbClr val="000000"/>
                </a:solidFill>
                <a:latin typeface="Calibri"/>
              </a:rPr>
              <a:t>è possibile incrementare il valore delle altri variabili di base senza che queste diventino negative in quanto il loro valore incrementerà di –</a:t>
            </a:r>
            <a:r>
              <a:rPr b="0" i="1" lang="it-IT" sz="1600" spc="-1" strike="noStrike">
                <a:solidFill>
                  <a:srgbClr val="000000"/>
                </a:solidFill>
                <a:latin typeface="Calibri"/>
              </a:rPr>
              <a:t>a</a:t>
            </a:r>
            <a:r>
              <a:rPr b="0" i="1" lang="it-IT" sz="1600" spc="-1" strike="noStrike" baseline="-25000">
                <a:solidFill>
                  <a:srgbClr val="000000"/>
                </a:solidFill>
                <a:latin typeface="Calibri"/>
              </a:rPr>
              <a:t>ik </a:t>
            </a:r>
            <a:r>
              <a:rPr b="0" i="1" lang="it-IT" sz="1600" spc="-1" strike="noStrike">
                <a:solidFill>
                  <a:srgbClr val="000000"/>
                </a:solidFill>
                <a:latin typeface="Calibri"/>
              </a:rPr>
              <a:t>x</a:t>
            </a:r>
            <a:r>
              <a:rPr b="0" i="1" lang="it-IT" sz="1600" spc="-1" strike="noStrike" baseline="-25000">
                <a:solidFill>
                  <a:srgbClr val="000000"/>
                </a:solidFill>
                <a:latin typeface="Calibri"/>
              </a:rPr>
              <a:t>k</a:t>
            </a:r>
            <a:r>
              <a:rPr b="0" lang="it-IT" sz="1600" spc="-1" strike="noStrike">
                <a:solidFill>
                  <a:srgbClr val="000000"/>
                </a:solidFill>
                <a:latin typeface="Calibri"/>
              </a:rPr>
              <a:t>  (</a:t>
            </a:r>
            <a:r>
              <a:rPr b="0" i="1" lang="it-IT" sz="1600" spc="-1" strike="noStrike">
                <a:solidFill>
                  <a:srgbClr val="000000"/>
                </a:solidFill>
                <a:latin typeface="Calibri"/>
              </a:rPr>
              <a:t>a</a:t>
            </a:r>
            <a:r>
              <a:rPr b="0" i="1" lang="it-IT" sz="1600" spc="-1" strike="noStrike" baseline="-25000">
                <a:solidFill>
                  <a:srgbClr val="000000"/>
                </a:solidFill>
                <a:latin typeface="Calibri"/>
              </a:rPr>
              <a:t>ik</a:t>
            </a:r>
            <a:r>
              <a:rPr b="0" lang="it-IT" sz="1600" spc="-1" strike="noStrike">
                <a:solidFill>
                  <a:srgbClr val="000000"/>
                </a:solidFill>
                <a:latin typeface="Calibri"/>
              </a:rPr>
              <a:t> ≤ 0).</a:t>
            </a:r>
            <a:endParaRPr b="0" lang="it-IT" sz="1600" spc="-1" strike="noStrike">
              <a:solidFill>
                <a:srgbClr val="000000"/>
              </a:solidFill>
              <a:latin typeface="Calibri"/>
            </a:endParaRPr>
          </a:p>
        </p:txBody>
      </p:sp>
      <p:graphicFrame>
        <p:nvGraphicFramePr>
          <p:cNvPr id="68" name="Object 6"/>
          <p:cNvGraphicFramePr/>
          <p:nvPr/>
        </p:nvGraphicFramePr>
        <p:xfrm>
          <a:off x="3486240" y="4406760"/>
          <a:ext cx="2171520" cy="330480"/>
        </p:xfrm>
        <a:graphic>
          <a:graphicData uri="http://schemas.openxmlformats.org/presentationml/2006/ole">
            <p:oleObj r:id="rId1" spid="">
              <p:embed/>
            </p:oleObj>
          </a:graphicData>
        </a:graphic>
      </p:graphicFrame>
      <p:graphicFrame>
        <p:nvGraphicFramePr>
          <p:cNvPr id="69" name="Object 5"/>
          <p:cNvGraphicFramePr/>
          <p:nvPr/>
        </p:nvGraphicFramePr>
        <p:xfrm>
          <a:off x="3276720" y="5711760"/>
          <a:ext cx="2616120" cy="60984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SOLUZIONE NON OTTIMA – OPERAZIONE DI "PIVOT"</a:t>
            </a:r>
            <a:endParaRPr b="1" lang="it-IT" sz="2000" spc="-1" strike="noStrike">
              <a:solidFill>
                <a:srgbClr val="000000"/>
              </a:solidFill>
              <a:latin typeface="Tahoma"/>
            </a:endParaRPr>
          </a:p>
        </p:txBody>
      </p:sp>
      <p:sp>
        <p:nvSpPr>
          <p:cNvPr id="71"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punto</a:t>
            </a:r>
            <a:endParaRPr b="0" lang="it-IT" sz="1600" spc="-1" strike="noStrike">
              <a:solidFill>
                <a:srgbClr val="000000"/>
              </a:solidFill>
              <a:latin typeface="Calibri"/>
            </a:endParaRPr>
          </a:p>
          <a:p>
            <a:pPr lvl="1">
              <a:spcBef>
                <a:spcPts val="400"/>
              </a:spcBef>
              <a:buClr>
                <a:srgbClr val="000000"/>
              </a:buClr>
              <a:buFont typeface="Calibri"/>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Calibri"/>
              <a:buAutoNum type="alphaLcParenR" startAt="3"/>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 esiste un indice </a:t>
            </a:r>
            <a:r>
              <a:rPr b="0" i="1" lang="it-IT" sz="1600" spc="-1" strike="noStrike">
                <a:solidFill>
                  <a:srgbClr val="000000"/>
                </a:solidFill>
                <a:latin typeface="Calibri"/>
              </a:rPr>
              <a:t>k</a:t>
            </a:r>
            <a:r>
              <a:rPr b="0" lang="it-IT" sz="1600" spc="-1" strike="noStrike">
                <a:solidFill>
                  <a:srgbClr val="000000"/>
                </a:solidFill>
                <a:latin typeface="Calibri"/>
              </a:rPr>
              <a:t> ∉ </a:t>
            </a:r>
            <a:r>
              <a:rPr b="0" i="1" lang="it-IT" sz="1600" spc="-1" strike="noStrike">
                <a:solidFill>
                  <a:srgbClr val="000000"/>
                </a:solidFill>
                <a:latin typeface="Calibri"/>
              </a:rPr>
              <a:t>S</a:t>
            </a:r>
            <a:r>
              <a:rPr b="0" lang="it-IT" sz="1600" spc="-1" strike="noStrike">
                <a:solidFill>
                  <a:srgbClr val="000000"/>
                </a:solidFill>
                <a:latin typeface="Calibri"/>
              </a:rPr>
              <a:t> tale che </a:t>
            </a:r>
            <a:r>
              <a:rPr b="0" i="1" lang="it-IT" sz="1600" spc="-1" strike="noStrike">
                <a:solidFill>
                  <a:srgbClr val="000000"/>
                </a:solidFill>
                <a:latin typeface="Calibri"/>
              </a:rPr>
              <a:t>c</a:t>
            </a:r>
            <a:r>
              <a:rPr b="0" i="1" lang="it-IT" sz="1600" spc="-1" strike="noStrike" baseline="-25000">
                <a:solidFill>
                  <a:srgbClr val="000000"/>
                </a:solidFill>
                <a:latin typeface="Calibri"/>
              </a:rPr>
              <a:t>k </a:t>
            </a:r>
            <a:r>
              <a:rPr b="0" lang="it-IT" sz="1600" spc="-1" strike="noStrike">
                <a:solidFill>
                  <a:srgbClr val="000000"/>
                </a:solidFill>
                <a:latin typeface="Calibri"/>
              </a:rPr>
              <a:t>&lt; 0</a:t>
            </a:r>
            <a:r>
              <a:rPr b="0" lang="it-IT" sz="1600" spc="-1" strike="noStrike" baseline="30000">
                <a:solidFill>
                  <a:srgbClr val="000000"/>
                </a:solidFill>
                <a:latin typeface="Calibri"/>
              </a:rPr>
              <a:t> </a:t>
            </a:r>
            <a:r>
              <a:rPr b="0" lang="it-IT" sz="1600" spc="-1" strike="noStrike">
                <a:solidFill>
                  <a:srgbClr val="000000"/>
                </a:solidFill>
                <a:latin typeface="Calibri"/>
              </a:rPr>
              <a:t>e in corrispondenza esiste almeno un indice </a:t>
            </a:r>
            <a:r>
              <a:rPr b="0" i="1" lang="it-IT" sz="1600" spc="-1" strike="noStrike">
                <a:solidFill>
                  <a:srgbClr val="000000"/>
                </a:solidFill>
                <a:latin typeface="Calibri"/>
              </a:rPr>
              <a:t>i</a:t>
            </a:r>
            <a:r>
              <a:rPr b="0" lang="it-IT" sz="1600" spc="-1" strike="noStrike">
                <a:solidFill>
                  <a:srgbClr val="000000"/>
                </a:solidFill>
                <a:latin typeface="Calibri"/>
              </a:rPr>
              <a:t>, 1 ≤ </a:t>
            </a:r>
            <a:r>
              <a:rPr b="0" i="1" lang="it-IT" sz="1600" spc="-1" strike="noStrike">
                <a:solidFill>
                  <a:srgbClr val="000000"/>
                </a:solidFill>
                <a:latin typeface="Calibri"/>
              </a:rPr>
              <a:t>i</a:t>
            </a:r>
            <a:r>
              <a:rPr b="0" lang="it-IT" sz="1600" spc="-1" strike="noStrike">
                <a:solidFill>
                  <a:srgbClr val="000000"/>
                </a:solidFill>
                <a:latin typeface="Calibri"/>
              </a:rPr>
              <a:t> ≤ </a:t>
            </a:r>
            <a:r>
              <a:rPr b="0" i="1" lang="it-IT" sz="1600" spc="-1" strike="noStrike">
                <a:solidFill>
                  <a:srgbClr val="000000"/>
                </a:solidFill>
                <a:latin typeface="Calibri"/>
              </a:rPr>
              <a:t>m</a:t>
            </a:r>
            <a:r>
              <a:rPr b="0" lang="it-IT" sz="1600" spc="-1" strike="noStrike">
                <a:solidFill>
                  <a:srgbClr val="000000"/>
                </a:solidFill>
                <a:latin typeface="Calibri"/>
              </a:rPr>
              <a:t>, tale che </a:t>
            </a:r>
            <a:r>
              <a:rPr b="0" i="1" lang="it-IT" sz="1600" spc="-1" strike="noStrike">
                <a:solidFill>
                  <a:srgbClr val="000000"/>
                </a:solidFill>
                <a:latin typeface="Calibri"/>
              </a:rPr>
              <a:t>a</a:t>
            </a:r>
            <a:r>
              <a:rPr b="0" i="1" lang="it-IT" sz="1600" spc="-1" strike="noStrike" baseline="-25000">
                <a:solidFill>
                  <a:srgbClr val="000000"/>
                </a:solidFill>
                <a:latin typeface="Calibri"/>
              </a:rPr>
              <a:t>ik</a:t>
            </a:r>
            <a:r>
              <a:rPr b="0" lang="it-IT" sz="1600" spc="-1" strike="noStrike">
                <a:solidFill>
                  <a:srgbClr val="000000"/>
                </a:solidFill>
                <a:latin typeface="Calibri"/>
              </a:rPr>
              <a:t> &gt; 0, allora si può fare un’operazione pivot su un opportuno elemento della colonna </a:t>
            </a:r>
            <a:r>
              <a:rPr b="0" i="1" lang="it-IT" sz="1600" spc="-1" strike="noStrike">
                <a:solidFill>
                  <a:srgbClr val="000000"/>
                </a:solidFill>
                <a:latin typeface="Calibri"/>
              </a:rPr>
              <a:t>k</a:t>
            </a:r>
            <a:r>
              <a:rPr b="0" lang="it-IT" sz="1600" spc="-1" strike="noStrike">
                <a:solidFill>
                  <a:srgbClr val="000000"/>
                </a:solidFill>
                <a:latin typeface="Calibri"/>
              </a:rPr>
              <a:t> trasformando il problema in uno equivalente e in forma canonica forte rispetto ad una sequenza di indici di base </a:t>
            </a:r>
            <a:r>
              <a:rPr b="0" i="1" lang="it-IT" sz="1600" spc="-1" strike="noStrike">
                <a:solidFill>
                  <a:srgbClr val="000000"/>
                </a:solidFill>
                <a:latin typeface="Calibri"/>
              </a:rPr>
              <a:t>S</a:t>
            </a:r>
            <a:r>
              <a:rPr b="0" lang="it-IT" sz="1600" spc="-1" strike="noStrike">
                <a:solidFill>
                  <a:srgbClr val="000000"/>
                </a:solidFill>
                <a:latin typeface="Calibri"/>
              </a:rPr>
              <a:t>’ per cui vale z</a:t>
            </a:r>
            <a:r>
              <a:rPr b="0" lang="it-IT" sz="1600" spc="-1" strike="noStrike" baseline="30000">
                <a:solidFill>
                  <a:srgbClr val="000000"/>
                </a:solidFill>
                <a:latin typeface="Calibri"/>
              </a:rPr>
              <a:t>S’</a:t>
            </a:r>
            <a:r>
              <a:rPr b="0" lang="it-IT" sz="1600" spc="-1" strike="noStrike">
                <a:solidFill>
                  <a:srgbClr val="000000"/>
                </a:solidFill>
                <a:latin typeface="Calibri"/>
              </a:rPr>
              <a:t> ≤ z</a:t>
            </a:r>
            <a:r>
              <a:rPr b="0" lang="it-IT" sz="1600" spc="-1" strike="noStrike" baseline="30000">
                <a:solidFill>
                  <a:srgbClr val="000000"/>
                </a:solidFill>
                <a:latin typeface="Calibri"/>
              </a:rPr>
              <a:t>S</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Calibri"/>
              <a:buAutoNum type="alphaLcParenR" startAt="3"/>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indica l’esistenza di una soluzione di base ammissibile adiacente a quella determinata dalla sequenza degli indici di base </a:t>
            </a:r>
            <a:r>
              <a:rPr b="0" i="1" lang="it-IT" sz="1600" spc="-1" strike="noStrike">
                <a:solidFill>
                  <a:srgbClr val="000000"/>
                </a:solidFill>
                <a:latin typeface="Calibri"/>
              </a:rPr>
              <a:t>S</a:t>
            </a:r>
            <a:r>
              <a:rPr b="0" lang="it-IT" sz="1600" spc="-1" strike="noStrike">
                <a:solidFill>
                  <a:srgbClr val="000000"/>
                </a:solidFill>
                <a:latin typeface="Calibri"/>
              </a:rPr>
              <a:t> che corrisponde ad un valore della funzione obiettivo migliore.</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Essendo </a:t>
            </a:r>
            <a:r>
              <a:rPr b="0" i="1" lang="it-IT" sz="1600" spc="-1" strike="noStrike">
                <a:solidFill>
                  <a:srgbClr val="000000"/>
                </a:solidFill>
                <a:latin typeface="Calibri"/>
              </a:rPr>
              <a:t>c</a:t>
            </a:r>
            <a:r>
              <a:rPr b="0" i="1" lang="it-IT" sz="1600" spc="-1" strike="noStrike" baseline="-25000">
                <a:solidFill>
                  <a:srgbClr val="000000"/>
                </a:solidFill>
                <a:latin typeface="Calibri"/>
              </a:rPr>
              <a:t>k </a:t>
            </a:r>
            <a:r>
              <a:rPr b="0" lang="it-IT" sz="1600" spc="-1" strike="noStrike">
                <a:solidFill>
                  <a:srgbClr val="000000"/>
                </a:solidFill>
                <a:latin typeface="Calibri"/>
              </a:rPr>
              <a:t>&lt; 0 e </a:t>
            </a:r>
            <a:r>
              <a:rPr b="0" i="1" lang="it-IT" sz="1600" spc="-1" strike="noStrike">
                <a:solidFill>
                  <a:srgbClr val="000000"/>
                </a:solidFill>
                <a:latin typeface="Calibri"/>
              </a:rPr>
              <a:t>x</a:t>
            </a:r>
            <a:r>
              <a:rPr b="0" i="1" lang="it-IT" sz="1600" spc="-1" strike="noStrike" baseline="-25000">
                <a:solidFill>
                  <a:srgbClr val="000000"/>
                </a:solidFill>
                <a:latin typeface="Calibri"/>
              </a:rPr>
              <a:t>k</a:t>
            </a:r>
            <a:r>
              <a:rPr b="0" lang="it-IT" sz="1600" spc="-1" strike="noStrike">
                <a:solidFill>
                  <a:srgbClr val="000000"/>
                </a:solidFill>
                <a:latin typeface="Calibri"/>
              </a:rPr>
              <a:t> fuori base sappiamo che la funzione obiettivo migliorerà all’aumentare di</a:t>
            </a:r>
            <a:r>
              <a:rPr b="0" i="1" lang="it-IT" sz="1600" spc="-1" strike="noStrike">
                <a:solidFill>
                  <a:srgbClr val="000000"/>
                </a:solidFill>
                <a:latin typeface="Calibri"/>
              </a:rPr>
              <a:t> x</a:t>
            </a:r>
            <a:r>
              <a:rPr b="0" i="1" lang="it-IT" sz="1600" spc="-1" strike="noStrike" baseline="-25000">
                <a:solidFill>
                  <a:srgbClr val="000000"/>
                </a:solidFill>
                <a:latin typeface="Calibri"/>
              </a:rPr>
              <a:t>k</a:t>
            </a:r>
            <a:r>
              <a:rPr b="0" lang="it-IT" sz="1600" spc="-1" strike="noStrike">
                <a:solidFill>
                  <a:srgbClr val="000000"/>
                </a:solidFill>
                <a:latin typeface="Calibri"/>
              </a:rPr>
              <a:t>. Il massimo valore che può assumere la variabile candidata ad entrare in base è limitato dal fatto che le altre variabili devono rimanere ammissibili. Facendo entrare in base </a:t>
            </a:r>
            <a:r>
              <a:rPr b="0" i="1" lang="it-IT" sz="1600" spc="-1" strike="noStrike">
                <a:solidFill>
                  <a:srgbClr val="000000"/>
                </a:solidFill>
                <a:latin typeface="Calibri"/>
              </a:rPr>
              <a:t>x</a:t>
            </a:r>
            <a:r>
              <a:rPr b="0" i="1" lang="it-IT" sz="1600" spc="-1" strike="noStrike" baseline="-25000">
                <a:solidFill>
                  <a:srgbClr val="000000"/>
                </a:solidFill>
                <a:latin typeface="Calibri"/>
              </a:rPr>
              <a:t>k</a:t>
            </a:r>
            <a:r>
              <a:rPr b="0" lang="it-IT" sz="1600" spc="-1" strike="noStrike">
                <a:solidFill>
                  <a:srgbClr val="000000"/>
                </a:solidFill>
                <a:latin typeface="Calibri"/>
              </a:rPr>
              <a:t> il valore delle altre variabili varia secondo</a:t>
            </a:r>
            <a:endParaRPr b="0" lang="it-IT" sz="1600" spc="-1" strike="noStrike">
              <a:solidFill>
                <a:srgbClr val="000000"/>
              </a:solidFill>
              <a:latin typeface="Calibri"/>
            </a:endParaRPr>
          </a:p>
        </p:txBody>
      </p:sp>
      <p:graphicFrame>
        <p:nvGraphicFramePr>
          <p:cNvPr id="72" name="Object 6"/>
          <p:cNvGraphicFramePr/>
          <p:nvPr/>
        </p:nvGraphicFramePr>
        <p:xfrm>
          <a:off x="971640" y="5607000"/>
          <a:ext cx="3136680" cy="55872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68000" y="126792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SOLUZIONE NON OTTIMA – OPERAZIONE DI "PIVOT"</a:t>
            </a:r>
            <a:endParaRPr b="1" lang="it-IT" sz="2000" spc="-1" strike="noStrike">
              <a:solidFill>
                <a:srgbClr val="000000"/>
              </a:solidFill>
              <a:latin typeface="Tahoma"/>
            </a:endParaRPr>
          </a:p>
        </p:txBody>
      </p:sp>
      <p:sp>
        <p:nvSpPr>
          <p:cNvPr id="74"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Dovendo preservare l’ammissibilità delle variabili in </a:t>
            </a:r>
            <a:r>
              <a:rPr b="0" i="1" lang="it-IT" sz="1600" spc="-1" strike="noStrike">
                <a:solidFill>
                  <a:srgbClr val="000000"/>
                </a:solidFill>
                <a:latin typeface="Calibri"/>
              </a:rPr>
              <a:t>S</a:t>
            </a:r>
            <a:r>
              <a:rPr b="0" lang="it-IT" sz="1600" spc="-1" strike="noStrike">
                <a:solidFill>
                  <a:srgbClr val="000000"/>
                </a:solidFill>
                <a:latin typeface="Calibri"/>
              </a:rPr>
              <a:t> si ha che queste devono rimanere non negative nella nuova sequenza degli indici di base </a:t>
            </a:r>
            <a:r>
              <a:rPr b="0" i="1" lang="it-IT" sz="1600" spc="-1" strike="noStrike">
                <a:solidFill>
                  <a:srgbClr val="000000"/>
                </a:solidFill>
                <a:latin typeface="Calibri"/>
              </a:rPr>
              <a:t>S</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Le equazioni per cui i coefficienti </a:t>
            </a:r>
            <a:r>
              <a:rPr b="0" i="1" lang="it-IT" sz="1600" spc="-1" strike="noStrike">
                <a:solidFill>
                  <a:srgbClr val="000000"/>
                </a:solidFill>
                <a:latin typeface="Calibri"/>
              </a:rPr>
              <a:t>a</a:t>
            </a:r>
            <a:r>
              <a:rPr b="0" i="1" lang="it-IT" sz="1600" spc="-1" strike="noStrike" baseline="-25000">
                <a:solidFill>
                  <a:srgbClr val="000000"/>
                </a:solidFill>
                <a:latin typeface="Calibri"/>
              </a:rPr>
              <a:t>ik</a:t>
            </a:r>
            <a:r>
              <a:rPr b="0" lang="it-IT" sz="1600" spc="-1" strike="noStrike">
                <a:solidFill>
                  <a:srgbClr val="000000"/>
                </a:solidFill>
                <a:latin typeface="Calibri"/>
              </a:rPr>
              <a:t> sono nulli o positivi non pongono restrizioni all’incremento di </a:t>
            </a:r>
            <a:r>
              <a:rPr b="0" i="1" lang="it-IT" sz="1600" spc="-1" strike="noStrike">
                <a:solidFill>
                  <a:srgbClr val="000000"/>
                </a:solidFill>
                <a:latin typeface="Calibri"/>
              </a:rPr>
              <a:t>x</a:t>
            </a:r>
            <a:r>
              <a:rPr b="0" i="1" lang="it-IT" sz="1600" spc="-1" strike="noStrike" baseline="-25000">
                <a:solidFill>
                  <a:srgbClr val="000000"/>
                </a:solidFill>
                <a:latin typeface="Calibri"/>
              </a:rPr>
              <a:t>k</a:t>
            </a:r>
            <a:r>
              <a:rPr b="0" lang="it-IT" sz="1600" spc="-1" strike="noStrike">
                <a:solidFill>
                  <a:srgbClr val="000000"/>
                </a:solidFill>
                <a:latin typeface="Calibri"/>
              </a:rPr>
              <a:t>.  E’ possibile considerare solo gli indici </a:t>
            </a:r>
            <a:r>
              <a:rPr b="0" i="1" lang="it-IT" sz="1600" spc="-1" strike="noStrike">
                <a:solidFill>
                  <a:srgbClr val="000000"/>
                </a:solidFill>
                <a:latin typeface="Calibri"/>
              </a:rPr>
              <a:t>i</a:t>
            </a:r>
            <a:r>
              <a:rPr b="0" lang="it-IT" sz="1600" spc="-1" strike="noStrike">
                <a:solidFill>
                  <a:srgbClr val="000000"/>
                </a:solidFill>
                <a:latin typeface="Calibri"/>
              </a:rPr>
              <a:t> per cui </a:t>
            </a:r>
            <a:r>
              <a:rPr b="0" i="1" lang="it-IT" sz="1600" spc="-1" strike="noStrike">
                <a:solidFill>
                  <a:srgbClr val="000000"/>
                </a:solidFill>
                <a:latin typeface="Calibri"/>
              </a:rPr>
              <a:t>a</a:t>
            </a:r>
            <a:r>
              <a:rPr b="0" i="1" lang="it-IT" sz="1600" spc="-1" strike="noStrike" baseline="-25000">
                <a:solidFill>
                  <a:srgbClr val="000000"/>
                </a:solidFill>
                <a:latin typeface="Calibri"/>
              </a:rPr>
              <a:t>ik</a:t>
            </a:r>
            <a:r>
              <a:rPr b="0" lang="it-IT" sz="1600" spc="-1" strike="noStrike">
                <a:solidFill>
                  <a:srgbClr val="000000"/>
                </a:solidFill>
                <a:latin typeface="Calibri"/>
              </a:rPr>
              <a:t> è positivo. Sia </a:t>
            </a:r>
            <a:r>
              <a:rPr b="0" i="1" lang="it-IT" sz="1600" spc="-1" strike="noStrike">
                <a:solidFill>
                  <a:srgbClr val="000000"/>
                </a:solidFill>
                <a:latin typeface="Calibri"/>
              </a:rPr>
              <a:t>I</a:t>
            </a:r>
            <a:r>
              <a:rPr b="0" lang="it-IT" sz="1600" spc="-1" strike="noStrike">
                <a:solidFill>
                  <a:srgbClr val="000000"/>
                </a:solidFill>
                <a:latin typeface="Calibri"/>
              </a:rPr>
              <a:t> = {</a:t>
            </a:r>
            <a:r>
              <a:rPr b="0" i="1" lang="it-IT" sz="1600" spc="-1" strike="noStrike">
                <a:solidFill>
                  <a:srgbClr val="000000"/>
                </a:solidFill>
                <a:latin typeface="Calibri"/>
              </a:rPr>
              <a:t>i</a:t>
            </a:r>
            <a:r>
              <a:rPr b="0" lang="it-IT" sz="1600" spc="-1" strike="noStrike">
                <a:solidFill>
                  <a:srgbClr val="000000"/>
                </a:solidFill>
                <a:latin typeface="Calibri"/>
              </a:rPr>
              <a:t> : </a:t>
            </a:r>
            <a:r>
              <a:rPr b="0" i="1" lang="it-IT" sz="1600" spc="-1" strike="noStrike">
                <a:solidFill>
                  <a:srgbClr val="000000"/>
                </a:solidFill>
                <a:latin typeface="Calibri"/>
              </a:rPr>
              <a:t>a</a:t>
            </a:r>
            <a:r>
              <a:rPr b="0" i="1" lang="it-IT" sz="1600" spc="-1" strike="noStrike" baseline="-25000">
                <a:solidFill>
                  <a:srgbClr val="000000"/>
                </a:solidFill>
                <a:latin typeface="Calibri"/>
              </a:rPr>
              <a:t>ik</a:t>
            </a:r>
            <a:r>
              <a:rPr b="0" lang="it-IT" sz="1600" spc="-1" strike="noStrike">
                <a:solidFill>
                  <a:srgbClr val="000000"/>
                </a:solidFill>
                <a:latin typeface="Calibri"/>
              </a:rPr>
              <a:t> &gt; 0}. </a:t>
            </a:r>
            <a:endParaRPr b="0" lang="it-IT" sz="1600" spc="-1" strike="noStrike">
              <a:solidFill>
                <a:srgbClr val="000000"/>
              </a:solidFill>
              <a:latin typeface="Calibri"/>
            </a:endParaRPr>
          </a:p>
        </p:txBody>
      </p:sp>
      <p:graphicFrame>
        <p:nvGraphicFramePr>
          <p:cNvPr id="75" name="Object 6"/>
          <p:cNvGraphicFramePr/>
          <p:nvPr/>
        </p:nvGraphicFramePr>
        <p:xfrm>
          <a:off x="2901960" y="3645000"/>
          <a:ext cx="3340080" cy="241308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2011-03-05T23:19:26Z</dcterms:created>
  <dc:creator/>
  <dc:description/>
  <dc:language>it-IT</dc:language>
  <cp:lastModifiedBy/>
  <dcterms:modified xsi:type="dcterms:W3CDTF">2012-06-04T17:21:09Z</dcterms:modified>
  <cp:revision>1</cp:revision>
  <dc:subject/>
  <dc:title/>
</cp:coreProperties>
</file>